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</p:sldMasterIdLst>
  <p:notesMasterIdLst>
    <p:notesMasterId r:id="rId37"/>
  </p:notesMasterIdLst>
  <p:sldIdLst>
    <p:sldId id="299" r:id="rId10"/>
    <p:sldId id="312" r:id="rId11"/>
    <p:sldId id="292" r:id="rId12"/>
    <p:sldId id="322" r:id="rId13"/>
    <p:sldId id="324" r:id="rId14"/>
    <p:sldId id="325" r:id="rId15"/>
    <p:sldId id="330" r:id="rId16"/>
    <p:sldId id="326" r:id="rId17"/>
    <p:sldId id="327" r:id="rId18"/>
    <p:sldId id="328" r:id="rId19"/>
    <p:sldId id="314" r:id="rId20"/>
    <p:sldId id="315" r:id="rId21"/>
    <p:sldId id="316" r:id="rId22"/>
    <p:sldId id="317" r:id="rId23"/>
    <p:sldId id="318" r:id="rId24"/>
    <p:sldId id="319" r:id="rId25"/>
    <p:sldId id="3332" r:id="rId26"/>
    <p:sldId id="323" r:id="rId27"/>
    <p:sldId id="313" r:id="rId28"/>
    <p:sldId id="333" r:id="rId29"/>
    <p:sldId id="343" r:id="rId30"/>
    <p:sldId id="344" r:id="rId31"/>
    <p:sldId id="3321" r:id="rId32"/>
    <p:sldId id="3328" r:id="rId33"/>
    <p:sldId id="3329" r:id="rId34"/>
    <p:sldId id="2146845977" r:id="rId35"/>
    <p:sldId id="3331" r:id="rId36"/>
  </p:sldIdLst>
  <p:sldSz cx="12192000" cy="6858000"/>
  <p:notesSz cx="6889750" cy="10021888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62C3F800-1264-45CF-8F83-2EDC2889A65B}">
          <p14:sldIdLst>
            <p14:sldId id="299"/>
            <p14:sldId id="312"/>
          </p14:sldIdLst>
        </p14:section>
        <p14:section name="Why LSC Latest" id="{D843640F-A175-4D01-BD63-72FCA01BBFCF}">
          <p14:sldIdLst>
            <p14:sldId id="292"/>
            <p14:sldId id="322"/>
            <p14:sldId id="324"/>
            <p14:sldId id="325"/>
            <p14:sldId id="330"/>
            <p14:sldId id="326"/>
            <p14:sldId id="327"/>
            <p14:sldId id="328"/>
          </p14:sldIdLst>
        </p14:section>
        <p14:section name="Why SaaS" id="{D1BAC810-4F45-4813-AC7E-3F63CF8A19F3}">
          <p14:sldIdLst>
            <p14:sldId id="314"/>
            <p14:sldId id="315"/>
            <p14:sldId id="316"/>
            <p14:sldId id="317"/>
            <p14:sldId id="318"/>
            <p14:sldId id="319"/>
          </p14:sldIdLst>
        </p14:section>
        <p14:section name="How" id="{305CFE3D-2FD0-46DE-B57F-2CDE3A7F8567}">
          <p14:sldIdLst>
            <p14:sldId id="3332"/>
            <p14:sldId id="323"/>
            <p14:sldId id="313"/>
            <p14:sldId id="333"/>
            <p14:sldId id="343"/>
            <p14:sldId id="344"/>
            <p14:sldId id="3321"/>
            <p14:sldId id="3328"/>
            <p14:sldId id="3329"/>
            <p14:sldId id="2146845977"/>
            <p14:sldId id="3331"/>
          </p14:sldIdLst>
        </p14:section>
        <p14:section name="ConneXion Template" id="{9AE4F549-0191-434A-A784-F9EE40D9DC59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84812D-FAE5-F75D-B1ED-0843B6ACB5DD}" name="Ricardo Moinhos" initials="RM" userId="S::ricardomo@lsretail.com::5043ba23-3ebb-477f-9075-c886aae2f68c" providerId="AD"/>
  <p188:author id="{558C4099-2F00-597C-91E7-1C88AB8A1A87}" name="Wojciech Januszauskas" initials="WJ" userId="S::wojciechja@lsretail.com::283006d7-7365-4ce6-9b04-25a42527db96" providerId="AD"/>
  <p188:author id="{08BDE8B2-B64D-68C7-63AD-C12A837D26AA}" name="Matthias Matthiasson" initials="MM" userId="S::matti@lsretail.com::da5879a5-7ced-44b7-b25c-c3fa19602b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943267"/>
    <a:srgbClr val="8ED2E7"/>
    <a:srgbClr val="6057C1"/>
    <a:srgbClr val="BCB9BF"/>
    <a:srgbClr val="D3A04A"/>
    <a:srgbClr val="FFFFFF"/>
    <a:srgbClr val="F6C36F"/>
    <a:srgbClr val="58BCDB"/>
    <a:srgbClr val="938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9B8E31-188D-BACB-78AE-3BF9F2E1A8C9}" v="38" dt="2024-05-11T13:59:06.260"/>
    <p1510:client id="{3BE23B93-3308-471B-A1C2-25A1BCF52382}" v="177" dt="2024-05-12T09:21:01.441"/>
    <p1510:client id="{404BA54A-ACCE-A144-9769-FA85A4307FBA}" v="84" dt="2024-05-10T16:00:36.729"/>
    <p1510:client id="{5896D225-C360-40C3-A6D7-520A4EF25AA3}" v="6" dt="2024-05-12T12:10:15.330"/>
    <p1510:client id="{91ED1F3E-E7F7-5330-58AD-56991835C2D9}" v="59" dt="2024-05-12T14:23:14.362"/>
    <p1510:client id="{A9BCEBD8-7777-9486-5F4F-D178DB0E56AE}" v="22" dt="2024-05-11T14:02:30.2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microsoft.com/office/2018/10/relationships/authors" Target="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7071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823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076864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757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17912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5246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8687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53776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25283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45778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39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8674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24456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80448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6828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1981" indent="-301981">
              <a:spcBef>
                <a:spcPts val="634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28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38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33555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038202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547759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9219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366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984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129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6705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2666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16119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62670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4891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1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2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3.sv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2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48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4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67873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21456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4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5" r:id="rId16"/>
    <p:sldLayoutId id="21474838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screenshot of a computer">
            <a:extLst>
              <a:ext uri="{FF2B5EF4-FFF2-40B4-BE49-F238E27FC236}">
                <a16:creationId xmlns:a16="http://schemas.microsoft.com/office/drawing/2014/main" id="{2E52C5DA-44B1-5FA4-CBB6-C9B6374B1D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0801" r="12188" b="1"/>
          <a:stretch/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BC0B0A-2D8D-D92C-2D23-2206E5B731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285103"/>
            <a:ext cx="4765665" cy="5081906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sz="2000">
                <a:latin typeface="Segoe UI"/>
                <a:cs typeface="Segoe UI"/>
              </a:rPr>
              <a:t>It’s a collaborative effort to analyze which process should go into SaaS</a:t>
            </a:r>
          </a:p>
          <a:p>
            <a:r>
              <a:rPr lang="en-US" sz="2000">
                <a:latin typeface="Segoe UI"/>
                <a:cs typeface="Segoe UI"/>
              </a:rPr>
              <a:t>It’s not just about the steps but also about how to execute them and who is responsible</a:t>
            </a:r>
          </a:p>
          <a:p>
            <a:r>
              <a:rPr lang="en-US" sz="2000">
                <a:latin typeface="Segoe UI"/>
                <a:cs typeface="Segoe UI"/>
              </a:rPr>
              <a:t>LS Central on-prem typically comes distributed to secure a seamless end-customer experience, so what goes into SaaS?</a:t>
            </a:r>
          </a:p>
          <a:p>
            <a:r>
              <a:rPr lang="en-US" sz="2000">
                <a:latin typeface="Segoe UI"/>
                <a:cs typeface="Segoe UI"/>
              </a:rPr>
              <a:t>Plan, plan and plan;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Migration strategy</a:t>
            </a:r>
            <a:endParaRPr lang="en-US" sz="2000"/>
          </a:p>
          <a:p>
            <a:pPr lvl="1"/>
            <a:r>
              <a:rPr lang="en-US" sz="2000">
                <a:latin typeface="Segoe UI"/>
                <a:cs typeface="Segoe UI"/>
              </a:rPr>
              <a:t>Data validation and testing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Deployment and monitoring</a:t>
            </a:r>
            <a:endParaRPr lang="en-US" sz="2000"/>
          </a:p>
          <a:p>
            <a:pPr lvl="1"/>
            <a:r>
              <a:rPr lang="en-US" sz="2000">
                <a:latin typeface="Segoe UI"/>
                <a:cs typeface="Segoe UI"/>
              </a:rPr>
              <a:t>Training and support</a:t>
            </a:r>
            <a:endParaRPr lang="en-US" sz="2000"/>
          </a:p>
          <a:p>
            <a:pPr lvl="1"/>
            <a:r>
              <a:rPr lang="en-US" sz="2000">
                <a:latin typeface="Segoe UI"/>
                <a:cs typeface="Segoe UI"/>
              </a:rPr>
              <a:t>Optimization and continuous improvement</a:t>
            </a:r>
          </a:p>
          <a:p>
            <a:pPr lvl="2"/>
            <a:endParaRPr lang="en-US"/>
          </a:p>
          <a:p>
            <a:pPr lvl="1"/>
            <a:endParaRPr lang="en-US" sz="2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F586D1-9C9E-9165-E5E5-8E0ECBE7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960659"/>
          </a:xfrm>
        </p:spPr>
        <p:txBody>
          <a:bodyPr vert="horz" lIns="91440" tIns="45720" rIns="91440" bIns="45720" rtlCol="0" anchor="t" anchorCtr="0">
            <a:normAutofit fontScale="90000"/>
          </a:bodyPr>
          <a:lstStyle/>
          <a:p>
            <a:r>
              <a:rPr lang="en-DK" sz="3200" kern="100">
                <a:effectLst/>
                <a:latin typeface="Segoe UI"/>
                <a:cs typeface="Segoe UI"/>
              </a:rPr>
              <a:t>The reasons </a:t>
            </a:r>
            <a:r>
              <a:rPr lang="en-US" sz="3200" kern="100">
                <a:effectLst/>
                <a:latin typeface="Segoe UI"/>
                <a:cs typeface="Segoe UI"/>
              </a:rPr>
              <a:t>– </a:t>
            </a:r>
            <a:r>
              <a:rPr lang="en-US" sz="3200" kern="100">
                <a:latin typeface="Segoe UI"/>
                <a:cs typeface="Segoe UI"/>
              </a:rPr>
              <a:t>Remember</a:t>
            </a:r>
            <a:r>
              <a:rPr lang="en-US" sz="3200" kern="100">
                <a:effectLst/>
                <a:latin typeface="Segoe UI"/>
                <a:cs typeface="Segoe UI"/>
              </a:rPr>
              <a:t>, come prepared, also for the </a:t>
            </a:r>
            <a:br>
              <a:rPr lang="en-US" sz="3200" kern="100"/>
            </a:br>
            <a:r>
              <a:rPr lang="en-US" sz="3200" b="0" i="1" kern="100">
                <a:latin typeface="Segoe UI"/>
                <a:cs typeface="Segoe UI"/>
              </a:rPr>
              <a:t>take-away</a:t>
            </a:r>
            <a:r>
              <a:rPr lang="en-US" sz="3200" b="0" i="1" kern="100">
                <a:effectLst/>
                <a:latin typeface="Segoe UI"/>
                <a:cs typeface="Segoe UI"/>
              </a:rPr>
              <a:t> or </a:t>
            </a:r>
            <a:r>
              <a:rPr lang="en-US" sz="3200" b="0" i="1" kern="100">
                <a:latin typeface="Segoe UI"/>
                <a:cs typeface="Segoe UI"/>
              </a:rPr>
              <a:t>the restaurant </a:t>
            </a:r>
            <a:endParaRPr lang="en-US" sz="3200" b="0" i="1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91679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with her hand on her chin looking up at a cloud&#10;&#10;Description automatically generated">
            <a:extLst>
              <a:ext uri="{FF2B5EF4-FFF2-40B4-BE49-F238E27FC236}">
                <a16:creationId xmlns:a16="http://schemas.microsoft.com/office/drawing/2014/main" id="{A260638B-5426-228B-FE56-72C532B133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8093" b="809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>
                <a:latin typeface="Segoe UI"/>
                <a:cs typeface="Segoe UI"/>
              </a:rPr>
              <a:t>Subscription</a:t>
            </a:r>
          </a:p>
          <a:p>
            <a:pPr marL="0" indent="0">
              <a:buNone/>
            </a:pPr>
            <a:endParaRPr lang="en-US" sz="500">
              <a:latin typeface="Segoe UI"/>
              <a:cs typeface="Segoe UI"/>
            </a:endParaRPr>
          </a:p>
          <a:p>
            <a:r>
              <a:rPr lang="en-US" sz="3600">
                <a:latin typeface="Segoe UI"/>
                <a:cs typeface="Segoe UI"/>
              </a:rPr>
              <a:t>Staying current</a:t>
            </a:r>
          </a:p>
          <a:p>
            <a:pPr marL="0" indent="0">
              <a:buNone/>
            </a:pPr>
            <a:endParaRPr lang="en-US" sz="500">
              <a:latin typeface="Segoe UI"/>
              <a:cs typeface="Segoe UI"/>
            </a:endParaRPr>
          </a:p>
          <a:p>
            <a:r>
              <a:rPr lang="en-US" sz="3600">
                <a:latin typeface="Segoe UI"/>
                <a:cs typeface="Segoe UI"/>
              </a:rPr>
              <a:t>Hosted by Microsoft</a:t>
            </a:r>
          </a:p>
          <a:p>
            <a:pPr marL="0" indent="0">
              <a:buNone/>
            </a:pPr>
            <a:endParaRPr lang="en-US" sz="500">
              <a:latin typeface="Segoe UI"/>
              <a:cs typeface="Segoe UI"/>
            </a:endParaRPr>
          </a:p>
          <a:p>
            <a:r>
              <a:rPr lang="en-US" sz="3600">
                <a:latin typeface="Segoe UI"/>
                <a:cs typeface="Segoe UI"/>
              </a:rPr>
              <a:t>Accessibility</a:t>
            </a:r>
          </a:p>
          <a:p>
            <a:pPr marL="0" indent="0">
              <a:buNone/>
            </a:pPr>
            <a:endParaRPr lang="en-US" sz="3200">
              <a:latin typeface="Segoe UI"/>
              <a:cs typeface="Segoe UI"/>
            </a:endParaRPr>
          </a:p>
          <a:p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Why upgrade to SaaS?</a:t>
            </a:r>
            <a:endParaRPr lang="en-IS">
              <a:latin typeface="Segoe UI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985F0-A2D1-C9B0-D42C-275B6DEC93F7}"/>
              </a:ext>
            </a:extLst>
          </p:cNvPr>
          <p:cNvSpPr txBox="1"/>
          <p:nvPr/>
        </p:nvSpPr>
        <p:spPr>
          <a:xfrm>
            <a:off x="8082388" y="1975959"/>
            <a:ext cx="1832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SaaS?</a:t>
            </a:r>
          </a:p>
        </p:txBody>
      </p:sp>
    </p:spTree>
    <p:extLst>
      <p:ext uri="{BB962C8B-B14F-4D97-AF65-F5344CB8AC3E}">
        <p14:creationId xmlns:p14="http://schemas.microsoft.com/office/powerpoint/2010/main" val="3460870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071"/>
            <a:ext cx="6091505" cy="4441402"/>
          </a:xfrm>
        </p:spPr>
        <p:txBody>
          <a:bodyPr lIns="91440" tIns="45720" rIns="91440" bIns="45720" anchor="t"/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MY" sz="3600">
                <a:effectLst/>
                <a:latin typeface="Segoe UI"/>
                <a:ea typeface="Aptos" panose="020B0004020202020204" pitchFamily="34" charset="0"/>
                <a:cs typeface="Times New Roman"/>
              </a:rPr>
              <a:t>Low up-front investment</a:t>
            </a:r>
            <a:endParaRPr lang="en-US" sz="3600">
              <a:effectLst/>
              <a:latin typeface="Segoe UI"/>
              <a:ea typeface="Aptos" panose="020B000402020202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>
                <a:effectLst/>
                <a:latin typeface="Segoe UI"/>
                <a:ea typeface="Aptos" panose="020B0004020202020204" pitchFamily="34" charset="0"/>
                <a:cs typeface="Times New Roman"/>
              </a:rPr>
              <a:t>Operational expenditure </a:t>
            </a:r>
            <a:r>
              <a:rPr lang="en-MY" sz="3600">
                <a:effectLst/>
                <a:latin typeface="Segoe UI"/>
                <a:ea typeface="Aptos" panose="020B0004020202020204" pitchFamily="34" charset="0"/>
                <a:cs typeface="Times New Roman"/>
              </a:rPr>
              <a:t>model (OPEX)</a:t>
            </a:r>
            <a:endParaRPr lang="en-US" sz="3600">
              <a:effectLst/>
              <a:latin typeface="Segoe UI"/>
              <a:ea typeface="Aptos" panose="020B000402020202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>
                <a:effectLst/>
                <a:latin typeface="Segoe UI"/>
                <a:ea typeface="Aptos" panose="020B0004020202020204" pitchFamily="34" charset="0"/>
                <a:cs typeface="Times New Roman"/>
              </a:rPr>
              <a:t>Scalability. Adjustable monthly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3600">
                <a:effectLst/>
                <a:latin typeface="Segoe UI"/>
                <a:ea typeface="Aptos" panose="020B0004020202020204" pitchFamily="34" charset="0"/>
                <a:cs typeface="Times New Roman"/>
              </a:rPr>
              <a:t>Significant money savings</a:t>
            </a:r>
          </a:p>
          <a:p>
            <a:pPr marL="0" indent="0">
              <a:buNone/>
            </a:pPr>
            <a:endParaRPr lang="en-US" sz="3200">
              <a:latin typeface="Segoe UI"/>
              <a:cs typeface="Segoe UI"/>
            </a:endParaRPr>
          </a:p>
          <a:p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Subscription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18490-7574-F9A3-02A2-4E2F0A3C7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669" y="1312013"/>
            <a:ext cx="4186057" cy="37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5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3600">
                <a:latin typeface="Segoe UI"/>
                <a:cs typeface="Times New Roman"/>
              </a:rPr>
              <a:t>Always updated</a:t>
            </a:r>
          </a:p>
          <a:p>
            <a:pPr lvl="1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3000">
                <a:effectLst/>
                <a:latin typeface="Segoe UI"/>
                <a:ea typeface="Aptos" panose="020B0004020202020204" pitchFamily="34" charset="0"/>
                <a:cs typeface="Times New Roman"/>
              </a:rPr>
              <a:t>Short update cycles</a:t>
            </a:r>
          </a:p>
          <a:p>
            <a:pPr lvl="1">
              <a:lnSpc>
                <a:spcPct val="107000"/>
              </a:lnSpc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3000">
                <a:effectLst/>
                <a:latin typeface="Segoe UI"/>
                <a:ea typeface="Aptos" panose="020B0004020202020204" pitchFamily="34" charset="0"/>
                <a:cs typeface="Times New Roman"/>
              </a:rPr>
              <a:t>Benefits of the newest technology and features</a:t>
            </a:r>
          </a:p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3600">
                <a:latin typeface="Segoe UI"/>
                <a:cs typeface="Times New Roman"/>
              </a:rPr>
              <a:t>You stay current with minimal effort</a:t>
            </a:r>
          </a:p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3600">
                <a:latin typeface="Segoe UI"/>
                <a:cs typeface="Times New Roman"/>
              </a:rPr>
              <a:t>No upgrade projects</a:t>
            </a:r>
          </a:p>
          <a:p>
            <a:pPr>
              <a:lnSpc>
                <a:spcPct val="107000"/>
              </a:lnSpc>
              <a:tabLst>
                <a:tab pos="457200" algn="l"/>
              </a:tabLst>
            </a:pPr>
            <a:endParaRPr lang="en-US" sz="36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>
              <a:latin typeface="Segoe UI"/>
              <a:cs typeface="Segoe UI"/>
            </a:endParaRPr>
          </a:p>
          <a:p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Staying current</a:t>
            </a:r>
            <a:endParaRPr lang="en-IS"/>
          </a:p>
        </p:txBody>
      </p:sp>
      <p:pic>
        <p:nvPicPr>
          <p:cNvPr id="11" name="Picture Placeholder 10" descr="A purple button on a keyboard&#10;&#10;Description automatically generated">
            <a:extLst>
              <a:ext uri="{FF2B5EF4-FFF2-40B4-BE49-F238E27FC236}">
                <a16:creationId xmlns:a16="http://schemas.microsoft.com/office/drawing/2014/main" id="{3F8CA79C-39F1-C6E5-0143-07ABF4DF4E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0" r="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86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ffectLst/>
              </a:rPr>
              <a:t>Forget about infrastructure maintenance/cost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ffectLst/>
              </a:rPr>
              <a:t>Reliable scalable environment for performance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ffectLst/>
              </a:rPr>
              <a:t>Tools to monitor and analyze – like telemetry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ffectLst/>
              </a:rPr>
              <a:t>Best in class-security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ffectLst/>
              </a:rPr>
              <a:t>Works great with cloud tools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effectLst/>
              </a:rPr>
              <a:t>Power Apps, Power BI, Power Flow</a:t>
            </a:r>
          </a:p>
          <a:p>
            <a:pPr marL="742950" lvl="1" indent="-285750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>
                <a:effectLst/>
              </a:rPr>
              <a:t>Hosted Office environment</a:t>
            </a:r>
          </a:p>
          <a:p>
            <a:pPr marL="0" indent="0">
              <a:buNone/>
            </a:pPr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/>
              <a:t>Hosted by Microsoft</a:t>
            </a:r>
            <a:endParaRPr lang="en-IS" sz="3400"/>
          </a:p>
        </p:txBody>
      </p:sp>
      <p:pic>
        <p:nvPicPr>
          <p:cNvPr id="7" name="Picture Placeholder 6" descr="A close-up of a keyboard&#10;&#10;Description automatically generated">
            <a:extLst>
              <a:ext uri="{FF2B5EF4-FFF2-40B4-BE49-F238E27FC236}">
                <a16:creationId xmlns:a16="http://schemas.microsoft.com/office/drawing/2014/main" id="{EE3E923A-4C83-22DB-4DA3-B703DD8D8D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137" r="19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74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248203"/>
            <a:ext cx="5435903" cy="3891839"/>
          </a:xfrm>
        </p:spPr>
        <p:txBody>
          <a:bodyPr lIns="91440" tIns="45720" rIns="91440" bIns="45720" anchor="t"/>
          <a:lstStyle/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 sz="2800">
                <a:effectLst/>
                <a:latin typeface="Segoe UI"/>
                <a:ea typeface="Aptos" panose="020B0004020202020204" pitchFamily="34" charset="0"/>
                <a:cs typeface="Segoe UI"/>
              </a:rPr>
              <a:t>Accessible from anywhere at any time using</a:t>
            </a:r>
            <a:r>
              <a:rPr lang="en-US" sz="2800">
                <a:latin typeface="Segoe UI"/>
                <a:ea typeface="Aptos" panose="020B0004020202020204" pitchFamily="34" charset="0"/>
                <a:cs typeface="Segoe UI"/>
              </a:rPr>
              <a:t> </a:t>
            </a:r>
            <a:r>
              <a:rPr lang="en-US" sz="2800">
                <a:effectLst/>
                <a:latin typeface="Segoe UI"/>
                <a:ea typeface="Aptos" panose="020B0004020202020204" pitchFamily="34" charset="0"/>
                <a:cs typeface="Segoe UI"/>
              </a:rPr>
              <a:t>an internet connection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>
                <a:effectLst/>
                <a:latin typeface="Segoe UI"/>
                <a:ea typeface="Aptos" panose="020B0004020202020204" pitchFamily="34" charset="0"/>
                <a:cs typeface="Segoe UI"/>
              </a:rPr>
              <a:t>From various devices: computer, tablets, and smartphones</a:t>
            </a:r>
          </a:p>
          <a:p>
            <a:endParaRPr lang="en-I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Accessibility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D0878-B38D-6DB3-D5F1-9FAC52F3F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430" y="676919"/>
            <a:ext cx="5435903" cy="3179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7A7F3-D4FF-F201-FA37-2CCE050E7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13" y="4500796"/>
            <a:ext cx="1590941" cy="1172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64EB3-CCB8-80CF-668E-EB89FCAEC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232" y="4460112"/>
            <a:ext cx="1564675" cy="1172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0E3B45-4062-FC8E-9ED2-BAC1F6294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7853" y="4325670"/>
            <a:ext cx="1658193" cy="1372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A84D24-FE9A-E5F4-7477-C9D2C9410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042" y="4606646"/>
            <a:ext cx="1565915" cy="106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239" y="1234343"/>
            <a:ext cx="6157491" cy="524496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a typeface="Aptos" panose="020B0004020202020204" pitchFamily="34" charset="0"/>
              </a:rPr>
              <a:t>ERP in SaaS</a:t>
            </a:r>
          </a:p>
          <a:p>
            <a:pPr marL="0" lvl="0" indent="0">
              <a:lnSpc>
                <a:spcPct val="107000"/>
              </a:lnSpc>
              <a:buNone/>
              <a:tabLst>
                <a:tab pos="457200" algn="l"/>
              </a:tabLst>
            </a:pPr>
            <a:endParaRPr lang="en-US" sz="200">
              <a:ea typeface="Aptos" panose="020B00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>
                <a:ea typeface="Aptos" panose="020B0004020202020204" pitchFamily="34" charset="0"/>
              </a:rPr>
              <a:t>Online POS</a:t>
            </a:r>
          </a:p>
          <a:p>
            <a:pPr marL="0" lvl="0" indent="0">
              <a:lnSpc>
                <a:spcPct val="107000"/>
              </a:lnSpc>
              <a:buNone/>
              <a:tabLst>
                <a:tab pos="457200" algn="l"/>
              </a:tabLst>
            </a:pPr>
            <a:endParaRPr lang="en-US" sz="200">
              <a:ea typeface="Aptos" panose="020B0004020202020204" pitchFamily="34" charset="0"/>
            </a:endParaRPr>
          </a:p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>
                <a:effectLst/>
                <a:ea typeface="Aptos" panose="020B0004020202020204" pitchFamily="34" charset="0"/>
              </a:rPr>
              <a:t>Offline POS</a:t>
            </a:r>
          </a:p>
          <a:p>
            <a:pPr marL="0" indent="0">
              <a:lnSpc>
                <a:spcPct val="107000"/>
              </a:lnSpc>
              <a:buNone/>
              <a:tabLst>
                <a:tab pos="457200" algn="l"/>
              </a:tabLst>
            </a:pPr>
            <a:endParaRPr lang="en-US" sz="200"/>
          </a:p>
          <a:p>
            <a:pPr marL="342900" indent="-342900">
              <a:lnSpc>
                <a:spcPct val="107000"/>
              </a:lnSpc>
              <a:tabLst>
                <a:tab pos="457200" algn="l"/>
              </a:tabLst>
            </a:pPr>
            <a:r>
              <a:rPr lang="en-US"/>
              <a:t>Mixed environment</a:t>
            </a:r>
          </a:p>
          <a:p>
            <a:pPr marL="0" indent="0">
              <a:buNone/>
            </a:pPr>
            <a:endParaRPr lang="en-I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678967"/>
          </a:xfrm>
        </p:spPr>
        <p:txBody>
          <a:bodyPr>
            <a:normAutofit/>
          </a:bodyPr>
          <a:lstStyle/>
          <a:p>
            <a:r>
              <a:rPr lang="en-US"/>
              <a:t>SaaS and Hybrid</a:t>
            </a:r>
            <a:endParaRPr lang="en-I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3841779-BE24-E8C4-BF09-7BEDD82D2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357" y="777632"/>
            <a:ext cx="5532038" cy="47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2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finger touching a computer screen&#10;&#10;Description automatically generated">
            <a:extLst>
              <a:ext uri="{FF2B5EF4-FFF2-40B4-BE49-F238E27FC236}">
                <a16:creationId xmlns:a16="http://schemas.microsoft.com/office/drawing/2014/main" id="{B7551583-7F28-6168-61C5-FC3AB8BB55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83" r="88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6EAB8-AC73-88FB-B631-36E862639D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/>
              <a:t>Our goal</a:t>
            </a:r>
          </a:p>
          <a:p>
            <a:pPr>
              <a:lnSpc>
                <a:spcPct val="150000"/>
              </a:lnSpc>
            </a:pPr>
            <a:r>
              <a:rPr lang="en-US" sz="2800"/>
              <a:t>Migration paths</a:t>
            </a:r>
          </a:p>
          <a:p>
            <a:pPr>
              <a:lnSpc>
                <a:spcPct val="150000"/>
              </a:lnSpc>
            </a:pPr>
            <a:r>
              <a:rPr lang="en-US" sz="2800"/>
              <a:t>Migration process</a:t>
            </a:r>
          </a:p>
          <a:p>
            <a:pPr>
              <a:lnSpc>
                <a:spcPct val="100000"/>
              </a:lnSpc>
            </a:pPr>
            <a:r>
              <a:rPr lang="en-US" sz="2800"/>
              <a:t>Challenges and what we have done to help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8872C1-F8F7-80C1-44AF-3672E5C8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/>
              <a:t>How</a:t>
            </a:r>
            <a:r>
              <a:rPr lang="en-US"/>
              <a:t> to migrate to LS Central SaaS</a:t>
            </a:r>
          </a:p>
        </p:txBody>
      </p:sp>
    </p:spTree>
    <p:extLst>
      <p:ext uri="{BB962C8B-B14F-4D97-AF65-F5344CB8AC3E}">
        <p14:creationId xmlns:p14="http://schemas.microsoft.com/office/powerpoint/2010/main" val="156694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6D726A-A484-A93D-FB06-314478BCF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997528"/>
            <a:ext cx="6724948" cy="5622476"/>
          </a:xfrm>
        </p:spPr>
        <p:txBody>
          <a:bodyPr/>
          <a:lstStyle/>
          <a:p>
            <a:pPr marL="0" indent="0">
              <a:buNone/>
            </a:pPr>
            <a:endParaRPr lang="en-US" sz="2000" b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C05620-0630-6EDC-CE28-2A65A7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Our goal</a:t>
            </a:r>
          </a:p>
        </p:txBody>
      </p:sp>
      <p:pic>
        <p:nvPicPr>
          <p:cNvPr id="10" name="Picture Placeholder 9" descr="A mountain with a reflection of it&#10;&#10;Description automatically generated">
            <a:extLst>
              <a:ext uri="{FF2B5EF4-FFF2-40B4-BE49-F238E27FC236}">
                <a16:creationId xmlns:a16="http://schemas.microsoft.com/office/drawing/2014/main" id="{58C61C4B-F0ED-A97A-EFDA-984CE9F6004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5017" b="5017"/>
          <a:stretch/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434D25-12A4-E996-9553-85EFA735372E}"/>
              </a:ext>
            </a:extLst>
          </p:cNvPr>
          <p:cNvSpPr txBox="1"/>
          <p:nvPr/>
        </p:nvSpPr>
        <p:spPr>
          <a:xfrm>
            <a:off x="164306" y="488708"/>
            <a:ext cx="2178843" cy="15153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you think you are</a:t>
            </a:r>
          </a:p>
          <a:p>
            <a:pPr algn="ctr"/>
            <a:endParaRPr lang="en-US" sz="11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Central latest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SaaS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B90C0-84C3-61FB-D6E3-DAA9119D7D77}"/>
              </a:ext>
            </a:extLst>
          </p:cNvPr>
          <p:cNvSpPr txBox="1"/>
          <p:nvPr/>
        </p:nvSpPr>
        <p:spPr>
          <a:xfrm>
            <a:off x="2649829" y="4964583"/>
            <a:ext cx="2285999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Where you are</a:t>
            </a:r>
          </a:p>
          <a:p>
            <a:pPr marL="0" indent="0" algn="ctr">
              <a:buNone/>
            </a:pPr>
            <a:endParaRPr lang="en-US" sz="1100" b="1" u="sng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Older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LS NAV / LS Central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AFA2A-ED94-03E6-C586-6DCA76626317}"/>
              </a:ext>
            </a:extLst>
          </p:cNvPr>
          <p:cNvSpPr txBox="1"/>
          <p:nvPr/>
        </p:nvSpPr>
        <p:spPr>
          <a:xfrm>
            <a:off x="6153150" y="2086913"/>
            <a:ext cx="4991100" cy="30008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943267"/>
                </a:solidFill>
                <a:latin typeface="Segoe UI"/>
                <a:cs typeface="Segoe UI"/>
              </a:rPr>
              <a:t>Help you</a:t>
            </a:r>
          </a:p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943267"/>
                </a:solidFill>
                <a:latin typeface="Segoe UI"/>
                <a:cs typeface="Segoe UI"/>
              </a:rPr>
              <a:t>To get to the place </a:t>
            </a:r>
            <a:endParaRPr lang="en-US" sz="3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943267"/>
                </a:solidFill>
                <a:latin typeface="Segoe UI"/>
                <a:cs typeface="Segoe UI"/>
              </a:rPr>
              <a:t>where you think </a:t>
            </a:r>
            <a:endParaRPr lang="en-US" sz="3600" b="1">
              <a:solidFill>
                <a:srgbClr val="94326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spcAft>
                <a:spcPts val="1800"/>
              </a:spcAft>
            </a:pPr>
            <a:r>
              <a:rPr lang="en-US" sz="3600" b="1">
                <a:solidFill>
                  <a:srgbClr val="943267"/>
                </a:solidFill>
                <a:latin typeface="Segoe UI"/>
                <a:cs typeface="Segoe UI"/>
              </a:rPr>
              <a:t>you are!</a:t>
            </a:r>
            <a:endParaRPr lang="en-US" sz="3600">
              <a:solidFill>
                <a:srgbClr val="943267"/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4428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C05620-0630-6EDC-CE28-2A65A7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paths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F75DDC-BEA0-8A0D-0C11-7AE11C4BF032}"/>
              </a:ext>
            </a:extLst>
          </p:cNvPr>
          <p:cNvGrpSpPr/>
          <p:nvPr/>
        </p:nvGrpSpPr>
        <p:grpSpPr>
          <a:xfrm>
            <a:off x="471487" y="4801134"/>
            <a:ext cx="9920991" cy="1334915"/>
            <a:chOff x="986975" y="3862965"/>
            <a:chExt cx="8517171" cy="692404"/>
          </a:xfrm>
        </p:grpSpPr>
        <p:sp>
          <p:nvSpPr>
            <p:cNvPr id="8" name="Google Shape;220;p29">
              <a:extLst>
                <a:ext uri="{FF2B5EF4-FFF2-40B4-BE49-F238E27FC236}">
                  <a16:creationId xmlns:a16="http://schemas.microsoft.com/office/drawing/2014/main" id="{410C9280-C463-287C-6032-CBC648AAD40D}"/>
                </a:ext>
              </a:extLst>
            </p:cNvPr>
            <p:cNvSpPr/>
            <p:nvPr/>
          </p:nvSpPr>
          <p:spPr>
            <a:xfrm>
              <a:off x="986975" y="3863045"/>
              <a:ext cx="2882468" cy="692324"/>
            </a:xfrm>
            <a:prstGeom prst="homePlate">
              <a:avLst>
                <a:gd name="adj" fmla="val 30129"/>
              </a:avLst>
            </a:prstGeom>
            <a:solidFill>
              <a:srgbClr val="9432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b="1" kern="1200">
                  <a:solidFill>
                    <a:schemeClr val="bg1"/>
                  </a:solidFill>
                  <a:effectLst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LS NAV 6 up to LS NAV 13</a:t>
              </a: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Google Shape;221;p29">
              <a:extLst>
                <a:ext uri="{FF2B5EF4-FFF2-40B4-BE49-F238E27FC236}">
                  <a16:creationId xmlns:a16="http://schemas.microsoft.com/office/drawing/2014/main" id="{97445BC5-DDE8-7DD3-E299-28141020EA91}"/>
                </a:ext>
              </a:extLst>
            </p:cNvPr>
            <p:cNvSpPr/>
            <p:nvPr/>
          </p:nvSpPr>
          <p:spPr>
            <a:xfrm>
              <a:off x="3532766" y="3863045"/>
              <a:ext cx="1966405" cy="692324"/>
            </a:xfrm>
            <a:prstGeom prst="chevron">
              <a:avLst>
                <a:gd name="adj" fmla="val 29853"/>
              </a:avLst>
            </a:prstGeom>
            <a:solidFill>
              <a:srgbClr val="BCB9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Segoe UI"/>
                  <a:cs typeface="Segoe UI"/>
                </a:rPr>
                <a:t>LS Central 14.2</a:t>
              </a:r>
              <a:endParaRPr lang="en-US" sz="14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0" name="Google Shape;222;p29">
              <a:extLst>
                <a:ext uri="{FF2B5EF4-FFF2-40B4-BE49-F238E27FC236}">
                  <a16:creationId xmlns:a16="http://schemas.microsoft.com/office/drawing/2014/main" id="{542BF318-82E0-703A-3B6B-17A871698274}"/>
                </a:ext>
              </a:extLst>
            </p:cNvPr>
            <p:cNvSpPr/>
            <p:nvPr/>
          </p:nvSpPr>
          <p:spPr>
            <a:xfrm>
              <a:off x="5162761" y="3863045"/>
              <a:ext cx="2401157" cy="692324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Segoe UI"/>
                  <a:cs typeface="Segoe UI"/>
                </a:rPr>
                <a:t>LS Central latest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1" name="Google Shape;222;p29">
              <a:extLst>
                <a:ext uri="{FF2B5EF4-FFF2-40B4-BE49-F238E27FC236}">
                  <a16:creationId xmlns:a16="http://schemas.microsoft.com/office/drawing/2014/main" id="{6A087484-BA46-6359-B16A-7265FD3ECDDE}"/>
                </a:ext>
              </a:extLst>
            </p:cNvPr>
            <p:cNvSpPr/>
            <p:nvPr/>
          </p:nvSpPr>
          <p:spPr>
            <a:xfrm>
              <a:off x="7221047" y="3862965"/>
              <a:ext cx="2283099" cy="692324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Segoe UI"/>
                  <a:cs typeface="Segoe UI"/>
                </a:rPr>
                <a:t>LS Central SaaS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84810F-4702-F1CA-E72B-4DD52E5A1336}"/>
              </a:ext>
            </a:extLst>
          </p:cNvPr>
          <p:cNvCxnSpPr>
            <a:cxnSpLocks/>
          </p:cNvCxnSpPr>
          <p:nvPr/>
        </p:nvCxnSpPr>
        <p:spPr>
          <a:xfrm>
            <a:off x="471487" y="4641363"/>
            <a:ext cx="5255906" cy="0"/>
          </a:xfrm>
          <a:prstGeom prst="straightConnector1">
            <a:avLst/>
          </a:prstGeom>
          <a:ln w="44450">
            <a:solidFill>
              <a:srgbClr val="943267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0342F1-0C0E-AA3B-9236-FEC69D52E27D}"/>
              </a:ext>
            </a:extLst>
          </p:cNvPr>
          <p:cNvCxnSpPr>
            <a:cxnSpLocks/>
          </p:cNvCxnSpPr>
          <p:nvPr/>
        </p:nvCxnSpPr>
        <p:spPr>
          <a:xfrm>
            <a:off x="495526" y="1679350"/>
            <a:ext cx="5336382" cy="0"/>
          </a:xfrm>
          <a:prstGeom prst="straightConnector1">
            <a:avLst/>
          </a:prstGeom>
          <a:ln w="44450">
            <a:solidFill>
              <a:srgbClr val="D3A04A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56A9A2B-D5F8-D6ED-5861-30A34F741DE1}"/>
              </a:ext>
            </a:extLst>
          </p:cNvPr>
          <p:cNvSpPr txBox="1"/>
          <p:nvPr/>
        </p:nvSpPr>
        <p:spPr>
          <a:xfrm>
            <a:off x="364330" y="918130"/>
            <a:ext cx="3136107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Extension</a:t>
            </a:r>
            <a:r>
              <a:rPr lang="fr-FR" sz="1800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1800" kern="1200" err="1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1800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</a:t>
            </a:r>
          </a:p>
          <a:p>
            <a:r>
              <a:rPr lang="fr-FR" sz="1400" b="1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15 </a:t>
            </a:r>
            <a:r>
              <a:rPr lang="fr-FR" sz="1400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</a:t>
            </a:r>
            <a:r>
              <a:rPr lang="fr-FR" sz="1400" b="1" kern="1200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1400" b="1" kern="1200" err="1">
                <a:solidFill>
                  <a:srgbClr val="D3A04A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later</a:t>
            </a:r>
            <a:endParaRPr lang="en-US" sz="1400" b="1">
              <a:solidFill>
                <a:srgbClr val="D3A04A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D93983-7F8C-BF8E-7464-A9C3077F16F3}"/>
              </a:ext>
            </a:extLst>
          </p:cNvPr>
          <p:cNvSpPr txBox="1"/>
          <p:nvPr/>
        </p:nvSpPr>
        <p:spPr>
          <a:xfrm>
            <a:off x="364330" y="3962899"/>
            <a:ext cx="375761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Non-Extension</a:t>
            </a:r>
            <a:r>
              <a:rPr lang="fr-FR" sz="1800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fr-FR" sz="1800" kern="1200" err="1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based</a:t>
            </a:r>
            <a:r>
              <a:rPr lang="fr-FR" sz="1800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versions</a:t>
            </a:r>
          </a:p>
          <a:p>
            <a:r>
              <a:rPr lang="fr-FR" sz="1400" b="1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NAV 6.0 </a:t>
            </a:r>
            <a:r>
              <a:rPr lang="fr-FR" sz="1400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 to</a:t>
            </a:r>
            <a:r>
              <a:rPr lang="fr-FR" sz="1400" b="1" kern="1200">
                <a:solidFill>
                  <a:srgbClr val="94326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LS Central 14</a:t>
            </a:r>
            <a:endParaRPr lang="en-US" sz="1400">
              <a:solidFill>
                <a:srgbClr val="943267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4E3D75-262B-60F2-2395-3C19058F858F}"/>
              </a:ext>
            </a:extLst>
          </p:cNvPr>
          <p:cNvGrpSpPr/>
          <p:nvPr/>
        </p:nvGrpSpPr>
        <p:grpSpPr>
          <a:xfrm>
            <a:off x="495526" y="1796347"/>
            <a:ext cx="9920991" cy="1334915"/>
            <a:chOff x="986974" y="3862965"/>
            <a:chExt cx="8517172" cy="692404"/>
          </a:xfrm>
        </p:grpSpPr>
        <p:sp>
          <p:nvSpPr>
            <p:cNvPr id="42" name="Google Shape;221;p29">
              <a:extLst>
                <a:ext uri="{FF2B5EF4-FFF2-40B4-BE49-F238E27FC236}">
                  <a16:creationId xmlns:a16="http://schemas.microsoft.com/office/drawing/2014/main" id="{8AC13309-32EB-4F38-AC69-045FF48A8782}"/>
                </a:ext>
              </a:extLst>
            </p:cNvPr>
            <p:cNvSpPr/>
            <p:nvPr/>
          </p:nvSpPr>
          <p:spPr>
            <a:xfrm>
              <a:off x="986974" y="3863045"/>
              <a:ext cx="4512196" cy="692324"/>
            </a:xfrm>
            <a:prstGeom prst="chevron">
              <a:avLst>
                <a:gd name="adj" fmla="val 29853"/>
              </a:avLst>
            </a:prstGeom>
            <a:solidFill>
              <a:srgbClr val="D3A0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Segoe UI"/>
                  <a:cs typeface="Segoe UI"/>
                </a:rPr>
                <a:t>LS Central 15 or later</a:t>
              </a:r>
              <a:endParaRPr lang="en-US" sz="14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43" name="Google Shape;222;p29">
              <a:extLst>
                <a:ext uri="{FF2B5EF4-FFF2-40B4-BE49-F238E27FC236}">
                  <a16:creationId xmlns:a16="http://schemas.microsoft.com/office/drawing/2014/main" id="{7AA7FBCB-1215-9413-CCA3-A1DB433C4751}"/>
                </a:ext>
              </a:extLst>
            </p:cNvPr>
            <p:cNvSpPr/>
            <p:nvPr/>
          </p:nvSpPr>
          <p:spPr>
            <a:xfrm>
              <a:off x="5162761" y="3863045"/>
              <a:ext cx="2401157" cy="692324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Segoe UI"/>
                  <a:cs typeface="Segoe UI"/>
                </a:rPr>
                <a:t>LS Central latest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44" name="Google Shape;222;p29">
              <a:extLst>
                <a:ext uri="{FF2B5EF4-FFF2-40B4-BE49-F238E27FC236}">
                  <a16:creationId xmlns:a16="http://schemas.microsoft.com/office/drawing/2014/main" id="{60731FE8-8F3C-4306-CE6C-350BB3BCBA59}"/>
                </a:ext>
              </a:extLst>
            </p:cNvPr>
            <p:cNvSpPr/>
            <p:nvPr/>
          </p:nvSpPr>
          <p:spPr>
            <a:xfrm>
              <a:off x="7221047" y="3862965"/>
              <a:ext cx="2283099" cy="692324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solidFill>
                    <a:schemeClr val="bg1"/>
                  </a:solidFill>
                  <a:latin typeface="Segoe UI"/>
                  <a:cs typeface="Segoe UI"/>
                </a:rPr>
                <a:t>LS Central SaaS</a:t>
              </a:r>
              <a:endPara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</p:grpSp>
      <p:sp>
        <p:nvSpPr>
          <p:cNvPr id="51" name="Google Shape;222;p29">
            <a:extLst>
              <a:ext uri="{FF2B5EF4-FFF2-40B4-BE49-F238E27FC236}">
                <a16:creationId xmlns:a16="http://schemas.microsoft.com/office/drawing/2014/main" id="{47F8299D-0DAE-5565-D55D-72F032ED0C35}"/>
              </a:ext>
            </a:extLst>
          </p:cNvPr>
          <p:cNvSpPr/>
          <p:nvPr/>
        </p:nvSpPr>
        <p:spPr>
          <a:xfrm>
            <a:off x="7050694" y="3183132"/>
            <a:ext cx="3073400" cy="281838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Segoe UI"/>
                <a:cs typeface="Segoe UI"/>
              </a:rPr>
              <a:t>Using Cloud Migration Tool</a:t>
            </a:r>
          </a:p>
        </p:txBody>
      </p:sp>
      <p:sp>
        <p:nvSpPr>
          <p:cNvPr id="52" name="Google Shape;222;p29">
            <a:extLst>
              <a:ext uri="{FF2B5EF4-FFF2-40B4-BE49-F238E27FC236}">
                <a16:creationId xmlns:a16="http://schemas.microsoft.com/office/drawing/2014/main" id="{4DC8BB90-7DFE-0789-A31D-81D2CAAFEBA6}"/>
              </a:ext>
            </a:extLst>
          </p:cNvPr>
          <p:cNvSpPr/>
          <p:nvPr/>
        </p:nvSpPr>
        <p:spPr>
          <a:xfrm>
            <a:off x="7026655" y="6191834"/>
            <a:ext cx="3073400" cy="281838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Segoe UI"/>
                <a:cs typeface="Segoe UI"/>
              </a:rPr>
              <a:t>Using Cloud Migration Tool</a:t>
            </a:r>
          </a:p>
        </p:txBody>
      </p:sp>
      <p:sp>
        <p:nvSpPr>
          <p:cNvPr id="53" name="Google Shape;222;p29">
            <a:extLst>
              <a:ext uri="{FF2B5EF4-FFF2-40B4-BE49-F238E27FC236}">
                <a16:creationId xmlns:a16="http://schemas.microsoft.com/office/drawing/2014/main" id="{E0559A41-DE11-A238-CE19-C8CE494E77E8}"/>
              </a:ext>
            </a:extLst>
          </p:cNvPr>
          <p:cNvSpPr/>
          <p:nvPr/>
        </p:nvSpPr>
        <p:spPr>
          <a:xfrm>
            <a:off x="495527" y="3183132"/>
            <a:ext cx="6555168" cy="281838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Segoe UI"/>
                <a:cs typeface="Segoe UI"/>
              </a:rPr>
              <a:t>Doing the technical migration process on-premises</a:t>
            </a:r>
          </a:p>
        </p:txBody>
      </p:sp>
      <p:sp>
        <p:nvSpPr>
          <p:cNvPr id="55" name="Google Shape;222;p29">
            <a:extLst>
              <a:ext uri="{FF2B5EF4-FFF2-40B4-BE49-F238E27FC236}">
                <a16:creationId xmlns:a16="http://schemas.microsoft.com/office/drawing/2014/main" id="{B4DED596-0166-EC3A-6C6E-F7AF26508F55}"/>
              </a:ext>
            </a:extLst>
          </p:cNvPr>
          <p:cNvSpPr/>
          <p:nvPr/>
        </p:nvSpPr>
        <p:spPr>
          <a:xfrm>
            <a:off x="471487" y="6185528"/>
            <a:ext cx="6555168" cy="281838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>
                <a:solidFill>
                  <a:schemeClr val="bg1"/>
                </a:solidFill>
                <a:latin typeface="Segoe UI"/>
                <a:cs typeface="Segoe UI"/>
              </a:rPr>
              <a:t>Doing the technical migration process on-premises</a:t>
            </a:r>
          </a:p>
        </p:txBody>
      </p:sp>
    </p:spTree>
    <p:extLst>
      <p:ext uri="{BB962C8B-B14F-4D97-AF65-F5344CB8AC3E}">
        <p14:creationId xmlns:p14="http://schemas.microsoft.com/office/powerpoint/2010/main" val="146096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48DEFA-39C7-E114-EB10-BF8277D569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Why and how to upgrade from an older version to LS Central SaaS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82F3F3E-219B-0E23-B93E-0186F0609F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1838" y="4586698"/>
            <a:ext cx="5369472" cy="1952647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Jakob P. </a:t>
            </a:r>
            <a:r>
              <a:rPr lang="en-US" sz="2400" err="1"/>
              <a:t>Nickelsen</a:t>
            </a:r>
            <a:r>
              <a:rPr lang="en-US" sz="2400"/>
              <a:t> </a:t>
            </a:r>
          </a:p>
          <a:p>
            <a:r>
              <a:rPr lang="en-US" sz="2400"/>
              <a:t>Johann Sveinsson</a:t>
            </a:r>
            <a:endParaRPr lang="en-IS" sz="2400"/>
          </a:p>
          <a:p>
            <a:r>
              <a:rPr lang="en-US" sz="2400"/>
              <a:t>Ricardo Moinhos</a:t>
            </a:r>
            <a:endParaRPr lang="en-IS" sz="2400"/>
          </a:p>
        </p:txBody>
      </p:sp>
    </p:spTree>
    <p:extLst>
      <p:ext uri="{BB962C8B-B14F-4D97-AF65-F5344CB8AC3E}">
        <p14:creationId xmlns:p14="http://schemas.microsoft.com/office/powerpoint/2010/main" val="136486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6D726A-A484-A93D-FB06-314478BCF0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Two main tasks</a:t>
            </a:r>
          </a:p>
          <a:p>
            <a:r>
              <a:rPr lang="en-US" sz="1800">
                <a:latin typeface="Segoe UI"/>
                <a:cs typeface="Segoe UI"/>
              </a:rPr>
              <a:t>Data Migration - Migrating customer’s data</a:t>
            </a:r>
          </a:p>
          <a:p>
            <a:r>
              <a:rPr lang="en-US" sz="1800">
                <a:latin typeface="Segoe UI"/>
                <a:cs typeface="Segoe UI"/>
              </a:rPr>
              <a:t>Code Migration – Migrating customizations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>
                <a:latin typeface="Segoe UI"/>
                <a:cs typeface="Segoe UI"/>
              </a:rPr>
              <a:t>Recommendations</a:t>
            </a:r>
          </a:p>
          <a:p>
            <a:r>
              <a:rPr lang="en-US" sz="2000">
                <a:latin typeface="Segoe UI"/>
                <a:cs typeface="Segoe UI"/>
              </a:rPr>
              <a:t>Use and abuse from documentation</a:t>
            </a:r>
          </a:p>
          <a:p>
            <a:pPr lvl="1"/>
            <a:r>
              <a:rPr lang="en-US" sz="1600" b="1">
                <a:latin typeface="Segoe UI"/>
                <a:cs typeface="Segoe UI"/>
              </a:rPr>
              <a:t>Microsoft Learn</a:t>
            </a:r>
          </a:p>
          <a:p>
            <a:pPr lvl="2"/>
            <a:r>
              <a:rPr lang="en-US" sz="1400">
                <a:latin typeface="Segoe UI"/>
                <a:cs typeface="Segoe UI"/>
              </a:rPr>
              <a:t>Business Central on-premise → Upgrade → Upgrading to Business Central</a:t>
            </a:r>
          </a:p>
          <a:p>
            <a:pPr lvl="2"/>
            <a:r>
              <a:rPr lang="en-US" sz="1400">
                <a:latin typeface="Segoe UI"/>
                <a:cs typeface="Segoe UI"/>
              </a:rPr>
              <a:t>Administration → Migrate to Business Central online</a:t>
            </a:r>
          </a:p>
          <a:p>
            <a:pPr lvl="1"/>
            <a:r>
              <a:rPr lang="en-US" sz="1600" b="1">
                <a:latin typeface="Segoe UI"/>
                <a:cs typeface="Segoe UI"/>
              </a:rPr>
              <a:t>LS Retail Online Help </a:t>
            </a:r>
            <a:r>
              <a:rPr lang="en-US" sz="1600">
                <a:latin typeface="Segoe UI"/>
                <a:cs typeface="Segoe UI"/>
              </a:rPr>
              <a:t>and </a:t>
            </a:r>
            <a:r>
              <a:rPr lang="en-US" sz="1600" b="1">
                <a:latin typeface="Segoe UI"/>
                <a:cs typeface="Segoe UI"/>
              </a:rPr>
              <a:t>Implementation Guide</a:t>
            </a:r>
          </a:p>
          <a:p>
            <a:pPr lvl="1"/>
            <a:r>
              <a:rPr lang="en-US" sz="1600" b="1">
                <a:latin typeface="Segoe UI"/>
                <a:cs typeface="Segoe UI"/>
              </a:rPr>
              <a:t>LS Central Migration Process</a:t>
            </a:r>
          </a:p>
          <a:p>
            <a:pPr lvl="2"/>
            <a:r>
              <a:rPr lang="en-US" sz="1400">
                <a:latin typeface="Segoe UI"/>
                <a:cs typeface="Segoe UI"/>
              </a:rPr>
              <a:t>Step-by-step documentation following Microsoft guidelines</a:t>
            </a:r>
          </a:p>
          <a:p>
            <a:pPr lvl="2"/>
            <a:r>
              <a:rPr lang="en-US" sz="1400" b="1">
                <a:latin typeface="Segoe UI"/>
                <a:cs typeface="Segoe UI"/>
              </a:rPr>
              <a:t>LS Migration Tools</a:t>
            </a:r>
            <a:r>
              <a:rPr lang="en-US" sz="1400">
                <a:latin typeface="Segoe UI"/>
                <a:cs typeface="Segoe UI"/>
              </a:rPr>
              <a:t> PowerShell module to ease the migration process</a:t>
            </a:r>
          </a:p>
          <a:p>
            <a:pPr lvl="2"/>
            <a:r>
              <a:rPr lang="en-US" sz="1400" u="sng">
                <a:latin typeface="Segoe UI"/>
                <a:cs typeface="Segoe UI"/>
              </a:rPr>
              <a:t>Ask for it through our Partner Support desk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C05620-0630-6EDC-CE28-2A65A7B9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Migration process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DE976-8F25-6AEE-49A5-3D97E1A3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14" y="231015"/>
            <a:ext cx="3819556" cy="562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FF753-2D88-4030-5810-D9A47BD3B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306" y="322885"/>
            <a:ext cx="4010590" cy="559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134E8A-CF43-62A0-5302-C894B3646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496" y="432999"/>
            <a:ext cx="4064209" cy="5372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AC818E-67A2-77DA-70C0-DEF1EE8E5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415" y="2723822"/>
            <a:ext cx="4578913" cy="303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9336B-EC6D-2241-B49B-560EB8817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682" y="3973920"/>
            <a:ext cx="4806117" cy="216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7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/>
              <a:t>Straightforward process</a:t>
            </a:r>
          </a:p>
          <a:p>
            <a:pPr marL="0" lvl="0" indent="0" rtl="0">
              <a:spcBef>
                <a:spcPts val="600"/>
              </a:spcBef>
              <a:buNone/>
            </a:pP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lvl="0" indent="0" rtl="0">
              <a:spcBef>
                <a:spcPts val="600"/>
              </a:spcBef>
              <a:buNone/>
            </a:pPr>
            <a:r>
              <a:rPr lang="en-US" sz="2000" u="sng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What we have done</a:t>
            </a:r>
            <a:endParaRPr lang="en-US" sz="2000" u="sng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lvl="0" indent="0" rtl="0">
              <a:spcBef>
                <a:spcPts val="600"/>
              </a:spcBef>
              <a:buNone/>
            </a:pP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LS Central Migration Process </a:t>
            </a: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documentation</a:t>
            </a:r>
          </a:p>
          <a:p>
            <a:pPr marL="0" lvl="0" indent="0" rtl="0">
              <a:spcBef>
                <a:spcPts val="600"/>
              </a:spcBef>
              <a:buNone/>
            </a:pPr>
            <a:r>
              <a:rPr lang="en-US" sz="18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    Includes </a:t>
            </a:r>
            <a:r>
              <a:rPr lang="en-US" sz="1800" b="1" err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LSMigrationTools</a:t>
            </a: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lvl="0" indent="0" rtl="0">
              <a:spcBef>
                <a:spcPts val="600"/>
              </a:spcBef>
              <a:buNone/>
            </a:pPr>
            <a:endParaRPr lang="en-US" sz="2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585" r="5585"/>
          <a:stretch/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data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61D1F0-BD23-A08C-AF62-CDE072F17BEC}"/>
              </a:ext>
            </a:extLst>
          </p:cNvPr>
          <p:cNvGrpSpPr/>
          <p:nvPr/>
        </p:nvGrpSpPr>
        <p:grpSpPr>
          <a:xfrm>
            <a:off x="6216073" y="5467912"/>
            <a:ext cx="4911090" cy="1128393"/>
            <a:chOff x="2037832" y="4792346"/>
            <a:chExt cx="3418603" cy="112839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1E0CB9A-AD27-8773-849E-F94A97E3E090}"/>
                </a:ext>
              </a:extLst>
            </p:cNvPr>
            <p:cNvSpPr txBox="1"/>
            <p:nvPr/>
          </p:nvSpPr>
          <p:spPr>
            <a:xfrm>
              <a:off x="2037832" y="4792346"/>
              <a:ext cx="3418603" cy="1128393"/>
            </a:xfrm>
            <a:prstGeom prst="roundRect">
              <a:avLst/>
            </a:prstGeom>
            <a:solidFill>
              <a:srgbClr val="943267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spcAft>
                  <a:spcPts val="1200"/>
                </a:spcAft>
              </a:pPr>
              <a:endPara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1F929-7EE6-DA77-B5E9-BD88FA6FBEAD}"/>
                </a:ext>
              </a:extLst>
            </p:cNvPr>
            <p:cNvSpPr txBox="1"/>
            <p:nvPr/>
          </p:nvSpPr>
          <p:spPr>
            <a:xfrm>
              <a:off x="2472120" y="4894878"/>
              <a:ext cx="255002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600"/>
                </a:spcBef>
                <a:buNone/>
              </a:pPr>
              <a:r>
                <a:rPr lang="en-US" sz="1800">
                  <a:solidFill>
                    <a:schemeClr val="bg1"/>
                  </a:solidFill>
                  <a:latin typeface="Segoe UI"/>
                  <a:ea typeface="+mn-ea"/>
                  <a:cs typeface="Segoe UI"/>
                </a:rPr>
                <a:t>Make the process </a:t>
              </a:r>
              <a:r>
                <a:rPr lang="en-US" sz="1800" b="1">
                  <a:solidFill>
                    <a:schemeClr val="bg1"/>
                  </a:solidFill>
                  <a:latin typeface="Segoe UI"/>
                  <a:ea typeface="+mn-ea"/>
                  <a:cs typeface="Segoe UI"/>
                </a:rPr>
                <a:t>more comprehensive </a:t>
              </a:r>
              <a:r>
                <a:rPr lang="en-US" sz="1800">
                  <a:solidFill>
                    <a:schemeClr val="bg1"/>
                  </a:solidFill>
                  <a:latin typeface="Segoe UI"/>
                  <a:ea typeface="+mn-ea"/>
                  <a:cs typeface="Segoe UI"/>
                </a:rPr>
                <a:t>and </a:t>
              </a:r>
              <a:r>
                <a:rPr lang="en-US" sz="1800" b="1">
                  <a:solidFill>
                    <a:schemeClr val="bg1"/>
                  </a:solidFill>
                  <a:latin typeface="Segoe UI"/>
                  <a:ea typeface="+mn-ea"/>
                  <a:cs typeface="Segoe UI"/>
                </a:rPr>
                <a:t>easier to follow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19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standing in front of a rock climbing wall&#10;&#10;Description automatically generated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23" b="4723"/>
          <a:stretch>
            <a:fillRect/>
          </a:stretch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customizations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Objects/procedures marked as internal in v22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Missing events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Missing parameters in existing events</a:t>
            </a:r>
          </a:p>
          <a:p>
            <a:pPr marL="0" indent="0">
              <a:spcBef>
                <a:spcPts val="600"/>
              </a:spcBef>
              <a:buNone/>
            </a:pPr>
            <a:endParaRPr lang="en-US" sz="18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5E29B-B3D8-2FC5-1544-6BAEF14520D3}"/>
              </a:ext>
            </a:extLst>
          </p:cNvPr>
          <p:cNvSpPr txBox="1"/>
          <p:nvPr/>
        </p:nvSpPr>
        <p:spPr>
          <a:xfrm>
            <a:off x="5458736" y="2691306"/>
            <a:ext cx="6225540" cy="1089660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Added </a:t>
            </a: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repository to </a:t>
            </a:r>
            <a:r>
              <a:rPr lang="en-US" sz="1600" b="1" kern="1200" err="1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Github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available to partners</a:t>
            </a:r>
            <a:endParaRPr lang="en-US" sz="16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algn="ctr">
              <a:spcAft>
                <a:spcPts val="1200"/>
              </a:spcAft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Partners can submit </a:t>
            </a: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events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</a:t>
            </a:r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scope changes</a:t>
            </a: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requests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through a pull request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790BDF-207B-EC76-326B-CA653319D793}"/>
              </a:ext>
            </a:extLst>
          </p:cNvPr>
          <p:cNvGrpSpPr/>
          <p:nvPr/>
        </p:nvGrpSpPr>
        <p:grpSpPr>
          <a:xfrm>
            <a:off x="6428721" y="4117851"/>
            <a:ext cx="4285571" cy="1387203"/>
            <a:chOff x="667429" y="4824046"/>
            <a:chExt cx="4285571" cy="12080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DA9623-8F0D-10D9-876E-61A84CA7D159}"/>
                </a:ext>
              </a:extLst>
            </p:cNvPr>
            <p:cNvSpPr/>
            <p:nvPr/>
          </p:nvSpPr>
          <p:spPr>
            <a:xfrm>
              <a:off x="667429" y="4824046"/>
              <a:ext cx="4285571" cy="1208063"/>
            </a:xfrm>
            <a:prstGeom prst="roundRect">
              <a:avLst/>
            </a:prstGeom>
            <a:solidFill>
              <a:srgbClr val="15608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2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5" name="Graphic 4" descr="Megaphone1 with solid fill">
              <a:extLst>
                <a:ext uri="{FF2B5EF4-FFF2-40B4-BE49-F238E27FC236}">
                  <a16:creationId xmlns:a16="http://schemas.microsoft.com/office/drawing/2014/main" id="{5C74A6C6-532A-E6D3-3E5F-2CD1D98C4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81800" y="4989484"/>
              <a:ext cx="842806" cy="8428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33B259-B85E-A620-D2C9-1860E36037D6}"/>
                </a:ext>
              </a:extLst>
            </p:cNvPr>
            <p:cNvSpPr txBox="1"/>
            <p:nvPr/>
          </p:nvSpPr>
          <p:spPr>
            <a:xfrm>
              <a:off x="1747261" y="4943419"/>
              <a:ext cx="2994724" cy="91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New events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added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New procedures </a:t>
              </a: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made public</a:t>
              </a:r>
            </a:p>
            <a:p>
              <a:pPr marL="0" marR="0" lvl="3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On </a:t>
              </a:r>
              <a:r>
                <a:rPr lang="en-US" sz="1400" b="1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every</a:t>
              </a:r>
              <a:r>
                <a:rPr lang="en-US" sz="1400" kern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new hotfix released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8159B9A-6ED3-839C-13C8-387253D3B007}"/>
              </a:ext>
            </a:extLst>
          </p:cNvPr>
          <p:cNvSpPr txBox="1"/>
          <p:nvPr/>
        </p:nvSpPr>
        <p:spPr>
          <a:xfrm>
            <a:off x="6590593" y="5841939"/>
            <a:ext cx="3961828" cy="646986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Today we have </a:t>
            </a:r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than 3000 events </a:t>
            </a:r>
            <a:r>
              <a:rPr lang="en-US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LS Central v24</a:t>
            </a:r>
            <a:endParaRPr lang="en-US" sz="1600" kern="1200">
              <a:solidFill>
                <a:schemeClr val="bg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77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4729" b="4729"/>
          <a:stretch/>
        </p:blipFill>
        <p:spPr/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D1C4EC-64A3-09B0-47A1-E24F28F8AC12}"/>
              </a:ext>
            </a:extLst>
          </p:cNvPr>
          <p:cNvSpPr txBox="1">
            <a:spLocks/>
          </p:cNvSpPr>
          <p:nvPr/>
        </p:nvSpPr>
        <p:spPr>
          <a:xfrm>
            <a:off x="5213445" y="825891"/>
            <a:ext cx="6611126" cy="4904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938BE7"/>
                </a:solidFill>
                <a:latin typeface="Segoe UI"/>
                <a:cs typeface="Segoe UI"/>
              </a:rPr>
              <a:t>Migrating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customizations</a:t>
            </a:r>
            <a:endParaRPr lang="en-US">
              <a:solidFill>
                <a:srgbClr val="938BE7"/>
              </a:solidFill>
              <a:latin typeface="Segoe UI"/>
              <a:cs typeface="Segoe U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41386"/>
            <a:ext cx="6638262" cy="5278617"/>
          </a:xfrm>
        </p:spPr>
        <p:txBody>
          <a:bodyPr/>
          <a:lstStyle/>
          <a:p>
            <a:pPr marL="0" lvl="0" indent="0" rtl="0">
              <a:spcBef>
                <a:spcPts val="600"/>
              </a:spcBef>
              <a:buNone/>
            </a:pPr>
            <a:r>
              <a:rPr lang="en-US" sz="1800" b="1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Objects renaming in LS Central 17.5 – Added LSC prefix</a:t>
            </a:r>
            <a:endParaRPr lang="en-US" sz="18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Segoe UI"/>
              <a:ea typeface="+mn-ea"/>
              <a:cs typeface="Segoe UI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strike="sngStrike"/>
              <a:t>Partners have to:</a:t>
            </a:r>
          </a:p>
          <a:p>
            <a:pPr>
              <a:spcBef>
                <a:spcPts val="600"/>
              </a:spcBef>
            </a:pP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Find and replace all references to LS Central objects in their </a:t>
            </a: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cs typeface="Segoe UI"/>
              </a:rPr>
              <a:t>custom extension </a:t>
            </a:r>
            <a:r>
              <a:rPr lang="en-US" sz="1800" strike="sngStrike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Segoe UI"/>
                <a:ea typeface="+mn-ea"/>
                <a:cs typeface="Segoe UI"/>
              </a:rPr>
              <a:t>projects prior to v17.5</a:t>
            </a:r>
          </a:p>
          <a:p>
            <a:pPr>
              <a:spcBef>
                <a:spcPts val="600"/>
              </a:spcBef>
            </a:pPr>
            <a:endParaRPr lang="en-US" sz="20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/>
                <a:ea typeface="+mj-ea"/>
                <a:cs typeface="Segoe UI"/>
              </a:rPr>
              <a:t>LS Central 15 and up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C1D897-7539-B605-DF31-C1E548A8F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662" y="2771673"/>
            <a:ext cx="7026491" cy="39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9950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166347"/>
            <a:ext cx="5584521" cy="516931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1"/>
              <a:t>Recommendations</a:t>
            </a:r>
          </a:p>
          <a:p>
            <a:pPr>
              <a:spcBef>
                <a:spcPts val="600"/>
              </a:spcBef>
            </a:pPr>
            <a:r>
              <a:rPr lang="en-US" sz="1800"/>
              <a:t>Don’t migrate legacy data</a:t>
            </a:r>
          </a:p>
          <a:p>
            <a:pPr>
              <a:spcBef>
                <a:spcPts val="600"/>
              </a:spcBef>
            </a:pPr>
            <a:r>
              <a:rPr lang="en-US" sz="1800"/>
              <a:t>Start clean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Open balances, master data, historical data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Small database </a:t>
            </a:r>
            <a:r>
              <a:rPr lang="en-US" sz="1400"/>
              <a:t>(avoid concern with storage capacity)</a:t>
            </a:r>
            <a:endParaRPr lang="en-US" sz="1600"/>
          </a:p>
          <a:p>
            <a:pPr lvl="1">
              <a:spcBef>
                <a:spcPts val="600"/>
              </a:spcBef>
            </a:pPr>
            <a:r>
              <a:rPr lang="en-US" sz="1600"/>
              <a:t>Avoid </a:t>
            </a:r>
            <a:r>
              <a:rPr lang="en-US" sz="1400"/>
              <a:t>(existing)</a:t>
            </a:r>
            <a:r>
              <a:rPr lang="en-US" sz="1600"/>
              <a:t> performance issues </a:t>
            </a:r>
          </a:p>
          <a:p>
            <a:pPr>
              <a:spcBef>
                <a:spcPts val="600"/>
              </a:spcBef>
            </a:pPr>
            <a:r>
              <a:rPr lang="en-US" sz="1800"/>
              <a:t>Do a gap list analysis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Stick to the standard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Migrate only critical customizations</a:t>
            </a:r>
          </a:p>
          <a:p>
            <a:pPr lvl="1">
              <a:spcBef>
                <a:spcPts val="600"/>
              </a:spcBef>
            </a:pPr>
            <a:r>
              <a:rPr lang="en-US" sz="1600"/>
              <a:t>Leave non-critical customizations for last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 up to LS Central 14, to latest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18641" b="18641"/>
          <a:stretch/>
        </p:blipFill>
        <p:spPr/>
      </p:pic>
    </p:spTree>
    <p:extLst>
      <p:ext uri="{BB962C8B-B14F-4D97-AF65-F5344CB8AC3E}">
        <p14:creationId xmlns:p14="http://schemas.microsoft.com/office/powerpoint/2010/main" val="128562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6FF453-2AA2-0697-3768-3B8DB80FB9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197695"/>
            <a:ext cx="5584521" cy="5169313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If you and your customer still wants to move all the data (and customizations)</a:t>
            </a:r>
          </a:p>
          <a:p>
            <a:pPr marL="0" indent="0">
              <a:spcBef>
                <a:spcPts val="600"/>
              </a:spcBef>
              <a:buNone/>
            </a:pPr>
            <a:endParaRPr lang="en-US" sz="2000" b="1"/>
          </a:p>
          <a:p>
            <a:pPr marL="0" indent="0">
              <a:spcBef>
                <a:spcPts val="600"/>
              </a:spcBef>
              <a:buNone/>
            </a:pPr>
            <a:r>
              <a:rPr lang="en-US" sz="2000" b="1" u="sng"/>
              <a:t>What we will do (but not only)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b="1"/>
              <a:t>LS Central Migration Process</a:t>
            </a:r>
          </a:p>
          <a:p>
            <a:pPr>
              <a:spcBef>
                <a:spcPts val="600"/>
              </a:spcBef>
            </a:pPr>
            <a:r>
              <a:rPr lang="en-US" sz="1800"/>
              <a:t>Extending our documentation to include migration steps/tips for older versions</a:t>
            </a:r>
          </a:p>
          <a:p>
            <a:pPr>
              <a:spcBef>
                <a:spcPts val="600"/>
              </a:spcBef>
            </a:pPr>
            <a:r>
              <a:rPr lang="en-US" sz="1800"/>
              <a:t>Adding tips on how to tackle specific challenges when migrating some modules to newer versions</a:t>
            </a:r>
          </a:p>
          <a:p>
            <a:pPr>
              <a:spcBef>
                <a:spcPts val="600"/>
              </a:spcBef>
            </a:pPr>
            <a:r>
              <a:rPr lang="en-US" sz="1800"/>
              <a:t>Other tips based on challenges partners are facing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1598B7-743A-4822-1235-4C584BB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"/>
                <a:ea typeface="+mj-ea"/>
                <a:cs typeface="Segoe UI"/>
              </a:rPr>
              <a:t>LS NAV 6 up to LS Central 14, to latest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793673-EDC6-DA5D-58D8-3FB46B08030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10643" b="26576"/>
          <a:stretch/>
        </p:blipFill>
        <p:spPr>
          <a:xfrm>
            <a:off x="6358534" y="1197696"/>
            <a:ext cx="5428158" cy="51066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00F187-FA58-732F-7CE2-BFD45FF027ED}"/>
              </a:ext>
            </a:extLst>
          </p:cNvPr>
          <p:cNvSpPr txBox="1"/>
          <p:nvPr/>
        </p:nvSpPr>
        <p:spPr>
          <a:xfrm>
            <a:off x="823010" y="4494155"/>
            <a:ext cx="4619080" cy="1872853"/>
          </a:xfrm>
          <a:prstGeom prst="roundRect">
            <a:avLst/>
          </a:prstGeom>
          <a:solidFill>
            <a:srgbClr val="943267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0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Recommendation</a:t>
            </a:r>
          </a:p>
          <a:p>
            <a:pPr lvl="0" algn="ctr">
              <a:spcAft>
                <a:spcPts val="1200"/>
              </a:spcAft>
            </a:pP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Rely on the </a:t>
            </a: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AIM Assessment report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 understand the customized objects</a:t>
            </a:r>
          </a:p>
          <a:p>
            <a:pPr lvl="0" algn="ctr">
              <a:spcAft>
                <a:spcPts val="1200"/>
              </a:spcAft>
            </a:pPr>
            <a:r>
              <a:rPr lang="en-US" sz="1600" b="1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AIM Development Center </a:t>
            </a:r>
            <a:r>
              <a:rPr lang="en-US" sz="16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 ease your life with their experience/tooling</a:t>
            </a:r>
          </a:p>
        </p:txBody>
      </p:sp>
    </p:spTree>
    <p:extLst>
      <p:ext uri="{BB962C8B-B14F-4D97-AF65-F5344CB8AC3E}">
        <p14:creationId xmlns:p14="http://schemas.microsoft.com/office/powerpoint/2010/main" val="362373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C5F6D-1C2E-E133-2EE2-92DF39FA3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599" y="5306463"/>
            <a:ext cx="5369472" cy="452438"/>
          </a:xfrm>
        </p:spPr>
        <p:txBody>
          <a:bodyPr/>
          <a:lstStyle/>
          <a:p>
            <a:r>
              <a:rPr lang="en-IS"/>
              <a:t>Book a session with the</a:t>
            </a:r>
            <a:endParaRPr lang="en-US"/>
          </a:p>
          <a:p>
            <a:r>
              <a:rPr lang="en-IS" sz="4800" b="1"/>
              <a:t>CAP team</a:t>
            </a:r>
          </a:p>
        </p:txBody>
      </p:sp>
      <p:pic>
        <p:nvPicPr>
          <p:cNvPr id="2" name="Picture Placeholder 16">
            <a:extLst>
              <a:ext uri="{FF2B5EF4-FFF2-40B4-BE49-F238E27FC236}">
                <a16:creationId xmlns:a16="http://schemas.microsoft.com/office/drawing/2014/main" id="{A0067DA0-81E3-6DE4-C349-20989DC749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3" r="1233"/>
          <a:stretch/>
        </p:blipFill>
        <p:spPr>
          <a:xfrm>
            <a:off x="7549645" y="1789969"/>
            <a:ext cx="2968025" cy="2028974"/>
          </a:xfrm>
          <a:prstGeom prst="rect">
            <a:avLst/>
          </a:prstGeom>
        </p:spPr>
      </p:pic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CD4FFF09-8D7E-06DC-38AB-C8995E438A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65" r="12021"/>
          <a:stretch/>
        </p:blipFill>
        <p:spPr>
          <a:xfrm>
            <a:off x="7549646" y="3818943"/>
            <a:ext cx="2968024" cy="2028974"/>
          </a:xfrm>
          <a:prstGeom prst="rect">
            <a:avLst/>
          </a:prstGeom>
        </p:spPr>
      </p:pic>
      <p:pic>
        <p:nvPicPr>
          <p:cNvPr id="5" name="Picture 2" descr="A qr code on a purple square&#10;&#10;Description automatically generated">
            <a:extLst>
              <a:ext uri="{FF2B5EF4-FFF2-40B4-BE49-F238E27FC236}">
                <a16:creationId xmlns:a16="http://schemas.microsoft.com/office/drawing/2014/main" id="{99E145E5-FD86-D549-D924-5BB13553F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72" y="2236573"/>
            <a:ext cx="2586498" cy="2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6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939C2-55BE-58ED-954E-A815B493C8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599" y="3429000"/>
            <a:ext cx="5369472" cy="1554984"/>
          </a:xfrm>
        </p:spPr>
        <p:txBody>
          <a:bodyPr/>
          <a:lstStyle/>
          <a:p>
            <a:r>
              <a:rPr lang="en-IS" sz="6000"/>
              <a:t>Questions?</a:t>
            </a:r>
            <a:endParaRPr lang="en-IS" sz="4800" b="0">
              <a:solidFill>
                <a:srgbClr val="F2A1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>
                <a:latin typeface="Segoe UI"/>
                <a:cs typeface="Segoe UI"/>
              </a:rPr>
              <a:t>All the insecurity of upgrading</a:t>
            </a:r>
          </a:p>
          <a:p>
            <a:pPr lvl="1"/>
            <a:r>
              <a:rPr lang="en-US">
                <a:latin typeface="Segoe UI"/>
                <a:cs typeface="Segoe UI"/>
              </a:rPr>
              <a:t>I do not believe in SaaS; I want to control</a:t>
            </a:r>
          </a:p>
          <a:p>
            <a:pPr lvl="1"/>
            <a:r>
              <a:rPr lang="en-US">
                <a:latin typeface="Segoe UI"/>
                <a:cs typeface="Segoe UI"/>
              </a:rPr>
              <a:t>I do not want to change my ‘way of working’</a:t>
            </a:r>
          </a:p>
          <a:p>
            <a:pPr lvl="1"/>
            <a:r>
              <a:rPr lang="en-US">
                <a:latin typeface="Segoe UI"/>
                <a:cs typeface="Segoe UI"/>
              </a:rPr>
              <a:t>Our business depends on us, not ‘them’</a:t>
            </a:r>
          </a:p>
          <a:p>
            <a:pPr lvl="1"/>
            <a:r>
              <a:rPr lang="en-US">
                <a:latin typeface="Segoe UI"/>
                <a:cs typeface="Segoe UI"/>
              </a:rPr>
              <a:t>Vendor lock-in</a:t>
            </a:r>
          </a:p>
          <a:p>
            <a:pPr lvl="1"/>
            <a:r>
              <a:rPr lang="en-US">
                <a:latin typeface="Segoe UI"/>
                <a:cs typeface="Segoe UI"/>
              </a:rPr>
              <a:t>The internet connectivity</a:t>
            </a:r>
          </a:p>
          <a:p>
            <a:pPr lvl="1"/>
            <a:r>
              <a:rPr lang="en-US">
                <a:latin typeface="Segoe UI"/>
                <a:cs typeface="Segoe UI"/>
              </a:rPr>
              <a:t>Data security</a:t>
            </a:r>
          </a:p>
          <a:p>
            <a:pPr lvl="1"/>
            <a:r>
              <a:rPr lang="en-US">
                <a:latin typeface="Segoe UI"/>
                <a:cs typeface="Segoe UI"/>
              </a:rPr>
              <a:t>Privacy concerns</a:t>
            </a:r>
          </a:p>
          <a:p>
            <a:pPr lvl="1"/>
            <a:r>
              <a:rPr lang="en-US">
                <a:latin typeface="Segoe UI"/>
                <a:cs typeface="Segoe UI"/>
              </a:rPr>
              <a:t>Performance</a:t>
            </a:r>
          </a:p>
          <a:p>
            <a:pPr lvl="1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let’s turn it around a bit</a:t>
            </a:r>
            <a:endParaRPr lang="en-IS" sz="3400"/>
          </a:p>
        </p:txBody>
      </p:sp>
      <p:pic>
        <p:nvPicPr>
          <p:cNvPr id="7" name="Picture Placeholder 6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97DFE261-12F4-DA80-1050-CED40BC724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8993" r="189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06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1172298"/>
            <a:ext cx="4765665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latin typeface="Segoe UI"/>
                <a:cs typeface="Segoe UI"/>
              </a:rPr>
              <a:t>There are a </a:t>
            </a:r>
            <a:r>
              <a:rPr lang="en-US" sz="2800" i="1">
                <a:latin typeface="Segoe UI"/>
                <a:cs typeface="Segoe UI"/>
              </a:rPr>
              <a:t>million</a:t>
            </a:r>
            <a:r>
              <a:rPr lang="en-US" sz="2800">
                <a:latin typeface="Segoe UI"/>
                <a:cs typeface="Segoe UI"/>
              </a:rPr>
              <a:t> reasons not to upgrade</a:t>
            </a:r>
          </a:p>
          <a:p>
            <a:pPr lvl="1"/>
            <a:r>
              <a:rPr lang="en-US">
                <a:latin typeface="Segoe UI"/>
                <a:cs typeface="Segoe UI"/>
              </a:rPr>
              <a:t>Customization and integration complexity</a:t>
            </a:r>
          </a:p>
          <a:p>
            <a:pPr lvl="1"/>
            <a:r>
              <a:rPr lang="en-US">
                <a:latin typeface="Segoe UI"/>
                <a:cs typeface="Segoe UI"/>
              </a:rPr>
              <a:t>Data migration Challenges</a:t>
            </a:r>
          </a:p>
          <a:p>
            <a:pPr lvl="1"/>
            <a:r>
              <a:rPr lang="en-US">
                <a:latin typeface="Segoe UI"/>
                <a:cs typeface="Segoe UI"/>
              </a:rPr>
              <a:t>Change management resistance</a:t>
            </a:r>
          </a:p>
          <a:p>
            <a:pPr lvl="1"/>
            <a:r>
              <a:rPr lang="en-US">
                <a:latin typeface="Segoe UI"/>
                <a:cs typeface="Segoe UI"/>
              </a:rPr>
              <a:t>Compliance and regulatory challenges</a:t>
            </a:r>
          </a:p>
          <a:p>
            <a:pPr lvl="1"/>
            <a:r>
              <a:rPr lang="en-US">
                <a:latin typeface="Segoe UI"/>
                <a:cs typeface="Segoe UI"/>
              </a:rPr>
              <a:t>Compatibility issues</a:t>
            </a:r>
          </a:p>
          <a:p>
            <a:pPr lvl="1"/>
            <a:r>
              <a:rPr lang="en-US">
                <a:latin typeface="Segoe UI"/>
                <a:cs typeface="Segoe UI"/>
              </a:rPr>
              <a:t>Downtime, service disruptions and changes</a:t>
            </a:r>
          </a:p>
          <a:p>
            <a:pPr lvl="1"/>
            <a:r>
              <a:rPr lang="en-US">
                <a:latin typeface="Segoe UI"/>
                <a:cs typeface="Segoe UI"/>
              </a:rPr>
              <a:t>Cost concerns</a:t>
            </a:r>
          </a:p>
          <a:p>
            <a:pPr lvl="1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Not to</a:t>
            </a:r>
            <a:endParaRPr lang="en-IS" sz="3400"/>
          </a:p>
        </p:txBody>
      </p:sp>
      <p:pic>
        <p:nvPicPr>
          <p:cNvPr id="7" name="Picture Placeholder 6" descr="A person with a beard and a hat&#10;&#10;Description automatically generated">
            <a:extLst>
              <a:ext uri="{FF2B5EF4-FFF2-40B4-BE49-F238E27FC236}">
                <a16:creationId xmlns:a16="http://schemas.microsoft.com/office/drawing/2014/main" id="{B8B65C84-7D13-A638-B632-FCED2BBC33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2" r="8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90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B7BD141-DCA6-BD63-259C-9B1CC034D3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" b="-2"/>
          <a:stretch/>
        </p:blipFill>
        <p:spPr>
          <a:xfrm>
            <a:off x="5523980" y="1172845"/>
            <a:ext cx="6244017" cy="4236371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3220" y="1379759"/>
            <a:ext cx="4765665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>
                <a:latin typeface="Segoe UI"/>
                <a:cs typeface="Segoe UI"/>
              </a:rPr>
              <a:t>Look around </a:t>
            </a:r>
            <a:r>
              <a:rPr lang="en-US" sz="2800" err="1">
                <a:latin typeface="Segoe UI"/>
                <a:cs typeface="Segoe UI"/>
              </a:rPr>
              <a:t>conneXion</a:t>
            </a:r>
            <a:r>
              <a:rPr lang="en-US" sz="2800">
                <a:latin typeface="Segoe UI"/>
                <a:cs typeface="Segoe UI"/>
              </a:rPr>
              <a:t> at all the goodies</a:t>
            </a:r>
          </a:p>
          <a:p>
            <a:pPr lvl="1"/>
            <a:r>
              <a:rPr lang="en-US">
                <a:latin typeface="Segoe UI"/>
                <a:cs typeface="Segoe UI"/>
              </a:rPr>
              <a:t>Easily utilize the newest functionality/technology available from LS Retail and Microsoft </a:t>
            </a:r>
          </a:p>
          <a:p>
            <a:pPr lvl="1"/>
            <a:r>
              <a:rPr lang="en-US">
                <a:latin typeface="Segoe UI"/>
                <a:cs typeface="Segoe UI"/>
              </a:rPr>
              <a:t>Two major releases per year from LS Retail and Microsoft</a:t>
            </a:r>
          </a:p>
          <a:p>
            <a:pPr lvl="1"/>
            <a:r>
              <a:rPr lang="en-US">
                <a:latin typeface="Segoe UI"/>
                <a:cs typeface="Segoe UI"/>
              </a:rPr>
              <a:t>CAP and AIM programs</a:t>
            </a:r>
          </a:p>
          <a:p>
            <a:pPr lvl="1"/>
            <a:r>
              <a:rPr lang="en-US">
                <a:latin typeface="Segoe UI"/>
                <a:cs typeface="Segoe UI"/>
              </a:rPr>
              <a:t>Consulting stand-by</a:t>
            </a:r>
          </a:p>
          <a:p>
            <a:pPr lvl="1"/>
            <a:r>
              <a:rPr lang="en-US">
                <a:latin typeface="Segoe UI"/>
                <a:cs typeface="Segoe UI"/>
              </a:rPr>
              <a:t>Telemetry and feedback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Quality assurance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Best practices and guidelines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sz="2000"/>
          </a:p>
          <a:p>
            <a:pPr lvl="1"/>
            <a:endParaRPr lang="en-US"/>
          </a:p>
          <a:p>
            <a:pPr lvl="1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8289" cy="588637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Because there are a </a:t>
            </a:r>
            <a:r>
              <a:rPr lang="en-US" sz="3400" i="1">
                <a:latin typeface="Segoe UI"/>
                <a:cs typeface="Segoe UI"/>
              </a:rPr>
              <a:t>million</a:t>
            </a:r>
            <a:r>
              <a:rPr lang="en-US" sz="3400">
                <a:latin typeface="Segoe UI"/>
                <a:cs typeface="Segoe UI"/>
              </a:rPr>
              <a:t> to go to the latest</a:t>
            </a:r>
          </a:p>
        </p:txBody>
      </p:sp>
    </p:spTree>
    <p:extLst>
      <p:ext uri="{BB962C8B-B14F-4D97-AF65-F5344CB8AC3E}">
        <p14:creationId xmlns:p14="http://schemas.microsoft.com/office/powerpoint/2010/main" val="32857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45870"/>
            <a:ext cx="5584521" cy="5369482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2800">
                <a:latin typeface="Segoe UI"/>
                <a:cs typeface="Segoe UI"/>
              </a:rPr>
              <a:t>Business Central improvements</a:t>
            </a:r>
          </a:p>
          <a:p>
            <a:pPr lvl="1"/>
            <a:r>
              <a:rPr lang="en-US">
                <a:latin typeface="Segoe UI"/>
                <a:cs typeface="Segoe UI"/>
              </a:rPr>
              <a:t>Performance optimization</a:t>
            </a:r>
            <a:endParaRPr lang="en-US"/>
          </a:p>
          <a:p>
            <a:pPr lvl="1"/>
            <a:r>
              <a:rPr lang="en-US">
                <a:highlight>
                  <a:srgbClr val="FFFFFF"/>
                </a:highlight>
                <a:latin typeface="Segoe UI"/>
                <a:cs typeface="Segoe UI"/>
              </a:rPr>
              <a:t>Improved efficiency and productivity</a:t>
            </a:r>
          </a:p>
          <a:p>
            <a:pPr lvl="1"/>
            <a:r>
              <a:rPr lang="en-US">
                <a:highlight>
                  <a:srgbClr val="FFFFFF"/>
                </a:highlight>
                <a:latin typeface="Segoe UI"/>
                <a:cs typeface="Segoe UI"/>
              </a:rPr>
              <a:t>Increased flexibility and s</a:t>
            </a:r>
            <a:r>
              <a:rPr lang="en-US">
                <a:latin typeface="Segoe UI"/>
                <a:cs typeface="Segoe UI"/>
              </a:rPr>
              <a:t>calability enhancements</a:t>
            </a:r>
          </a:p>
          <a:p>
            <a:pPr lvl="1"/>
            <a:r>
              <a:rPr lang="en-US">
                <a:latin typeface="Segoe UI"/>
                <a:cs typeface="Segoe UI"/>
              </a:rPr>
              <a:t>Platform stability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User interface improvements</a:t>
            </a:r>
          </a:p>
          <a:p>
            <a:pPr lvl="1"/>
            <a:r>
              <a:rPr lang="en-US">
                <a:latin typeface="Segoe UI"/>
                <a:cs typeface="Segoe UI"/>
              </a:rPr>
              <a:t>Security enhancements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AI and machine learning</a:t>
            </a:r>
          </a:p>
          <a:p>
            <a:pPr lvl="1"/>
            <a:r>
              <a:rPr lang="en-US">
                <a:latin typeface="Segoe UI"/>
                <a:cs typeface="Segoe UI"/>
              </a:rPr>
              <a:t>Page scripting</a:t>
            </a:r>
          </a:p>
          <a:p>
            <a:pPr lvl="1"/>
            <a:r>
              <a:rPr lang="en-US">
                <a:latin typeface="Segoe UI"/>
                <a:cs typeface="Segoe UI"/>
              </a:rPr>
              <a:t>Retention policies</a:t>
            </a:r>
          </a:p>
          <a:p>
            <a:pPr lvl="1"/>
            <a:r>
              <a:rPr lang="en-US">
                <a:latin typeface="Segoe UI"/>
                <a:cs typeface="Segoe UI"/>
              </a:rPr>
              <a:t>Best ERP in 2024</a:t>
            </a:r>
          </a:p>
          <a:p>
            <a:pPr lvl="1"/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11149" cy="588637"/>
          </a:xfrm>
        </p:spPr>
        <p:txBody>
          <a:bodyPr anchor="t">
            <a:no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Because there are a million to go to the latest</a:t>
            </a:r>
          </a:p>
        </p:txBody>
      </p:sp>
      <p:pic>
        <p:nvPicPr>
          <p:cNvPr id="12" name="Picture Placeholder 11" descr="A logo of a company&#10;&#10;Description automatically generated">
            <a:extLst>
              <a:ext uri="{FF2B5EF4-FFF2-40B4-BE49-F238E27FC236}">
                <a16:creationId xmlns:a16="http://schemas.microsoft.com/office/drawing/2014/main" id="{75E889A0-FC4D-F87E-0CFC-F74427975B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t="2757" r="-5" b="3162"/>
          <a:stretch/>
        </p:blipFill>
        <p:spPr>
          <a:xfrm>
            <a:off x="6358534" y="1197696"/>
            <a:ext cx="5428158" cy="5106617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5666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608734"/>
            <a:ext cx="5584521" cy="5106618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sz="2800">
                <a:latin typeface="Segoe UI"/>
                <a:cs typeface="Segoe UI"/>
              </a:rPr>
              <a:t>LS Central improvements</a:t>
            </a:r>
            <a:endParaRPr lang="en-US" sz="2800"/>
          </a:p>
          <a:p>
            <a:pPr lvl="1"/>
            <a:r>
              <a:rPr lang="en-US">
                <a:solidFill>
                  <a:srgbClr val="242C2F"/>
                </a:solidFill>
                <a:latin typeface="Segoe UI"/>
                <a:cs typeface="Segoe UI"/>
              </a:rPr>
              <a:t>Optimized POS testing</a:t>
            </a:r>
            <a:endParaRPr lang="en-US">
              <a:latin typeface="Segoe UI"/>
              <a:cs typeface="Segoe UI"/>
            </a:endParaRPr>
          </a:p>
          <a:p>
            <a:pPr lvl="1"/>
            <a:r>
              <a:rPr lang="en-US">
                <a:solidFill>
                  <a:srgbClr val="242C2F"/>
                </a:solidFill>
                <a:latin typeface="Segoe UI"/>
                <a:cs typeface="Segoe UI"/>
              </a:rPr>
              <a:t>Replacing </a:t>
            </a:r>
            <a:r>
              <a:rPr lang="en-US" err="1">
                <a:solidFill>
                  <a:srgbClr val="242C2F"/>
                </a:solidFill>
                <a:latin typeface="Segoe UI"/>
                <a:cs typeface="Segoe UI"/>
              </a:rPr>
              <a:t>Preaction</a:t>
            </a:r>
            <a:r>
              <a:rPr lang="en-US">
                <a:solidFill>
                  <a:srgbClr val="242C2F"/>
                </a:solidFill>
                <a:latin typeface="Segoe UI"/>
                <a:cs typeface="Segoe UI"/>
              </a:rPr>
              <a:t> with Timestamp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Continuously events creation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POS UI improvements</a:t>
            </a:r>
            <a:endParaRPr lang="en-US"/>
          </a:p>
          <a:p>
            <a:pPr lvl="1"/>
            <a:r>
              <a:rPr lang="en-US" err="1">
                <a:latin typeface="Segoe UI"/>
                <a:cs typeface="Segoe UI"/>
              </a:rPr>
              <a:t>Autotests</a:t>
            </a:r>
            <a:endParaRPr lang="en-US" err="1"/>
          </a:p>
          <a:p>
            <a:pPr lvl="1"/>
            <a:r>
              <a:rPr lang="en-US">
                <a:latin typeface="Segoe UI"/>
                <a:cs typeface="Segoe UI"/>
              </a:rPr>
              <a:t>Statement calculation and posting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Replenishment for Aggregated Inventory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RFID tags support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Interactive dual display </a:t>
            </a:r>
            <a:endParaRPr lang="en-US"/>
          </a:p>
          <a:p>
            <a:pPr lvl="1"/>
            <a:r>
              <a:rPr lang="en-US">
                <a:latin typeface="Segoe UI"/>
                <a:cs typeface="Segoe UI"/>
              </a:rPr>
              <a:t>Self-service and hotels</a:t>
            </a:r>
            <a:endParaRPr lang="en-US"/>
          </a:p>
          <a:p>
            <a:pPr lvl="1"/>
            <a:endParaRPr lang="en-US">
              <a:latin typeface="Segoe UI"/>
              <a:cs typeface="Segoe UI"/>
            </a:endParaRPr>
          </a:p>
          <a:p>
            <a:pPr lvl="1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212186"/>
            <a:ext cx="6512454" cy="588637"/>
          </a:xfrm>
        </p:spPr>
        <p:txBody>
          <a:bodyPr anchor="t">
            <a:no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Because there are a million to go to the latest</a:t>
            </a:r>
          </a:p>
        </p:txBody>
      </p:sp>
      <p:pic>
        <p:nvPicPr>
          <p:cNvPr id="6" name="Picture Placeholder 5" descr="A person sitting at a desk looking at a computer screen&#10;&#10;Description automatically generated">
            <a:extLst>
              <a:ext uri="{FF2B5EF4-FFF2-40B4-BE49-F238E27FC236}">
                <a16:creationId xmlns:a16="http://schemas.microsoft.com/office/drawing/2014/main" id="{DCFFB25F-C9B7-1C62-E90A-AE349782E2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9610" r="19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4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F586D1-9C9E-9165-E5E5-8E0ECBE7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9983029" cy="1185293"/>
          </a:xfrm>
        </p:spPr>
        <p:txBody>
          <a:bodyPr>
            <a:normAutofit/>
          </a:bodyPr>
          <a:lstStyle/>
          <a:p>
            <a:r>
              <a:rPr lang="en-DK" sz="3400" kern="100">
                <a:effectLst/>
                <a:latin typeface="Segoe UI"/>
                <a:ea typeface="Aptos" panose="020B0004020202020204" pitchFamily="34" charset="0"/>
                <a:cs typeface="Segoe UI"/>
              </a:rPr>
              <a:t>The </a:t>
            </a:r>
            <a:r>
              <a:rPr lang="en-US" sz="3400" kern="100">
                <a:latin typeface="Segoe UI"/>
                <a:ea typeface="Aptos" panose="020B0004020202020204" pitchFamily="34" charset="0"/>
                <a:cs typeface="Segoe UI"/>
              </a:rPr>
              <a:t>reasons</a:t>
            </a:r>
            <a:r>
              <a:rPr lang="en-DK" sz="3400" kern="100">
                <a:effectLst/>
                <a:latin typeface="Segoe UI"/>
                <a:ea typeface="Aptos" panose="020B0004020202020204" pitchFamily="34" charset="0"/>
                <a:cs typeface="Segoe UI"/>
              </a:rPr>
              <a:t> </a:t>
            </a:r>
            <a:r>
              <a:rPr lang="en-US" sz="3400" kern="100">
                <a:effectLst/>
                <a:latin typeface="Segoe UI"/>
                <a:ea typeface="Aptos" panose="020B0004020202020204" pitchFamily="34" charset="0"/>
                <a:cs typeface="Segoe UI"/>
              </a:rPr>
              <a:t>– </a:t>
            </a:r>
            <a:r>
              <a:rPr lang="en-US" sz="3400" kern="100">
                <a:latin typeface="Segoe UI"/>
                <a:ea typeface="Aptos" panose="020B0004020202020204" pitchFamily="34" charset="0"/>
                <a:cs typeface="Segoe UI"/>
              </a:rPr>
              <a:t>Now</a:t>
            </a:r>
            <a:r>
              <a:rPr lang="en-US" sz="3400" kern="100">
                <a:effectLst/>
                <a:latin typeface="Segoe UI"/>
                <a:ea typeface="Aptos" panose="020B0004020202020204" pitchFamily="34" charset="0"/>
                <a:cs typeface="Segoe UI"/>
              </a:rPr>
              <a:t> let’s look at it in a slightly different way</a:t>
            </a:r>
            <a:endParaRPr lang="en-US" sz="3400">
              <a:latin typeface="Segoe UI"/>
              <a:cs typeface="Segoe UI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799C15FD-9285-7B83-5C1D-A568C8DED2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9859" y="1489235"/>
            <a:ext cx="9543891" cy="52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6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90D17-A7EF-73CD-18FD-43BACC987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4765665" cy="5369482"/>
          </a:xfrm>
        </p:spPr>
        <p:txBody>
          <a:bodyPr lIns="91440" tIns="45720" rIns="91440" bIns="45720" anchor="t">
            <a:normAutofit/>
          </a:bodyPr>
          <a:lstStyle/>
          <a:p>
            <a:endParaRPr lang="en-US"/>
          </a:p>
          <a:p>
            <a:r>
              <a:rPr lang="en-US">
                <a:latin typeface="Segoe UI"/>
                <a:cs typeface="Segoe UI"/>
              </a:rPr>
              <a:t>The control freak?</a:t>
            </a:r>
          </a:p>
          <a:p>
            <a:endParaRPr lang="en-US"/>
          </a:p>
          <a:p>
            <a:pPr marL="0" indent="0">
              <a:buNone/>
            </a:pPr>
            <a:r>
              <a:rPr lang="en-US">
                <a:latin typeface="Segoe UI"/>
                <a:cs typeface="Segoe UI"/>
              </a:rPr>
              <a:t>or...</a:t>
            </a:r>
            <a:endParaRPr lang="en-US"/>
          </a:p>
          <a:p>
            <a:endParaRPr lang="en-US"/>
          </a:p>
          <a:p>
            <a:r>
              <a:rPr lang="en-US">
                <a:latin typeface="Segoe UI"/>
                <a:cs typeface="Segoe UI"/>
              </a:rPr>
              <a:t>The party freak?</a:t>
            </a:r>
          </a:p>
          <a:p>
            <a:endParaRPr lang="en-US"/>
          </a:p>
          <a:p>
            <a:r>
              <a:rPr lang="en-US">
                <a:latin typeface="Segoe UI"/>
                <a:cs typeface="Segoe UI"/>
              </a:rPr>
              <a:t>Answer: </a:t>
            </a:r>
            <a:endParaRPr lang="en-US"/>
          </a:p>
          <a:p>
            <a:pPr lvl="1">
              <a:buFont typeface="Calibri" panose="020B0604020202020204" pitchFamily="34" charset="0"/>
              <a:buChar char="-"/>
            </a:pPr>
            <a:r>
              <a:rPr lang="en-US">
                <a:latin typeface="Segoe UI"/>
                <a:cs typeface="Segoe UI"/>
              </a:rPr>
              <a:t>Me, I am on the way to the Party </a:t>
            </a:r>
            <a:endParaRPr lang="en-US"/>
          </a:p>
          <a:p>
            <a:pPr lvl="1">
              <a:buFont typeface="Calibri" panose="020B0604020202020204" pitchFamily="34" charset="0"/>
              <a:buChar char="-"/>
            </a:pPr>
            <a:endParaRPr lang="en-I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06B501-CEEC-8B81-A71C-BB0A52BEF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03935" cy="588637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Segoe UI"/>
                <a:cs typeface="Segoe UI"/>
              </a:rPr>
              <a:t>The reasons – So, which one are you?</a:t>
            </a:r>
            <a:endParaRPr lang="en-IS" sz="3400">
              <a:latin typeface="Segoe UI"/>
              <a:cs typeface="Segoe UI"/>
            </a:endParaRPr>
          </a:p>
        </p:txBody>
      </p:sp>
      <p:pic>
        <p:nvPicPr>
          <p:cNvPr id="8" name="Picture Placeholder 7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E4EAC634-CDBC-F6D4-60AD-BC630599E2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36" r="85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81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  <UserInfo>
        <DisplayName>Jim Martell</DisplayName>
        <AccountId>194</AccountId>
        <AccountType/>
      </UserInfo>
      <UserInfo>
        <DisplayName>Isa Almosnino</DisplayName>
        <AccountId>451</AccountId>
        <AccountType/>
      </UserInfo>
      <UserInfo>
        <DisplayName>Wojciech Januszauskas</DisplayName>
        <AccountId>148</AccountId>
        <AccountType/>
      </UserInfo>
      <UserInfo>
        <DisplayName>Irina Novikova</DisplayName>
        <AccountId>446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724e71b1-7852-457b-a379-b8a36dd80270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ce89fd82-aec5-4b3b-b0b3-b7f9193dc61c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2</TotalTime>
  <Words>1053</Words>
  <Application>Microsoft Office PowerPoint</Application>
  <PresentationFormat>Widescreen</PresentationFormat>
  <Paragraphs>247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Aptos</vt:lpstr>
      <vt:lpstr>Arial</vt:lpstr>
      <vt:lpstr>Calibri</vt:lpstr>
      <vt:lpstr>Segoe UI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PowerPoint Presentation</vt:lpstr>
      <vt:lpstr>PowerPoint Presentation</vt:lpstr>
      <vt:lpstr>The reasons – let’s turn it around a bit</vt:lpstr>
      <vt:lpstr>The reasons – Not to</vt:lpstr>
      <vt:lpstr>The reasons – Because there are a million to go to the latest</vt:lpstr>
      <vt:lpstr>The reasons – Because there are a million to go to the latest</vt:lpstr>
      <vt:lpstr>The reasons – Because there are a million to go to the latest</vt:lpstr>
      <vt:lpstr>The reasons – Now let’s look at it in a slightly different way</vt:lpstr>
      <vt:lpstr>The reasons – So, which one are you?</vt:lpstr>
      <vt:lpstr>The reasons – Remember, come prepared, also for the  take-away or the restaurant </vt:lpstr>
      <vt:lpstr>Why upgrade to SaaS?</vt:lpstr>
      <vt:lpstr>Subscription</vt:lpstr>
      <vt:lpstr>Staying current</vt:lpstr>
      <vt:lpstr>Hosted by Microsoft</vt:lpstr>
      <vt:lpstr>Accessibility</vt:lpstr>
      <vt:lpstr>SaaS and Hybrid</vt:lpstr>
      <vt:lpstr>How to migrate to LS Central SaaS</vt:lpstr>
      <vt:lpstr>Our goal</vt:lpstr>
      <vt:lpstr>Migration paths</vt:lpstr>
      <vt:lpstr>Migration process</vt:lpstr>
      <vt:lpstr>LS Central 15 and up</vt:lpstr>
      <vt:lpstr>LS Central 15 and up</vt:lpstr>
      <vt:lpstr>LS Central 15 and up</vt:lpstr>
      <vt:lpstr>LS NAV 6 up to LS Central 14, to latest</vt:lpstr>
      <vt:lpstr>LS NAV 6 up to LS Central 14, to latest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Moinhos</dc:creator>
  <cp:lastModifiedBy>Bjorn Jonsson</cp:lastModifiedBy>
  <cp:revision>3</cp:revision>
  <cp:lastPrinted>2024-05-09T13:48:07Z</cp:lastPrinted>
  <dcterms:created xsi:type="dcterms:W3CDTF">2024-05-07T10:06:58Z</dcterms:created>
  <dcterms:modified xsi:type="dcterms:W3CDTF">2024-05-15T17:00:11Z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