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16" r:id="rId5"/>
    <p:sldMasterId id="2147483812" r:id="rId6"/>
    <p:sldMasterId id="2147483681" r:id="rId7"/>
    <p:sldMasterId id="2147483723" r:id="rId8"/>
    <p:sldMasterId id="2147483735" r:id="rId9"/>
    <p:sldMasterId id="2147483745" r:id="rId10"/>
    <p:sldMasterId id="2147483794" r:id="rId11"/>
  </p:sldMasterIdLst>
  <p:notesMasterIdLst>
    <p:notesMasterId r:id="rId36"/>
  </p:notesMasterIdLst>
  <p:sldIdLst>
    <p:sldId id="305" r:id="rId12"/>
    <p:sldId id="2146846092" r:id="rId13"/>
    <p:sldId id="2146846093" r:id="rId14"/>
    <p:sldId id="309" r:id="rId15"/>
    <p:sldId id="2146846085" r:id="rId16"/>
    <p:sldId id="2146846086" r:id="rId17"/>
    <p:sldId id="2146846087" r:id="rId18"/>
    <p:sldId id="2146846088" r:id="rId19"/>
    <p:sldId id="2146846089" r:id="rId20"/>
    <p:sldId id="310" r:id="rId21"/>
    <p:sldId id="2146846094" r:id="rId22"/>
    <p:sldId id="2146846095" r:id="rId23"/>
    <p:sldId id="2146846097" r:id="rId24"/>
    <p:sldId id="2146846096" r:id="rId25"/>
    <p:sldId id="2146846098" r:id="rId26"/>
    <p:sldId id="2146846099" r:id="rId27"/>
    <p:sldId id="311" r:id="rId28"/>
    <p:sldId id="2146846101" r:id="rId29"/>
    <p:sldId id="2146846102" r:id="rId30"/>
    <p:sldId id="2146846103" r:id="rId31"/>
    <p:sldId id="2146846104" r:id="rId32"/>
    <p:sldId id="2146846105" r:id="rId33"/>
    <p:sldId id="2146846106" r:id="rId34"/>
    <p:sldId id="303" r:id="rId35"/>
  </p:sldIdLst>
  <p:sldSz cx="12192000" cy="6858000"/>
  <p:notesSz cx="6797675" cy="9928225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>
            <p14:sldId id="305"/>
            <p14:sldId id="2146846092"/>
            <p14:sldId id="2146846093"/>
            <p14:sldId id="309"/>
            <p14:sldId id="2146846085"/>
            <p14:sldId id="2146846086"/>
            <p14:sldId id="2146846087"/>
            <p14:sldId id="2146846088"/>
            <p14:sldId id="2146846089"/>
            <p14:sldId id="310"/>
            <p14:sldId id="2146846094"/>
            <p14:sldId id="2146846095"/>
            <p14:sldId id="2146846097"/>
            <p14:sldId id="2146846096"/>
            <p14:sldId id="2146846098"/>
            <p14:sldId id="2146846099"/>
            <p14:sldId id="311"/>
            <p14:sldId id="2146846101"/>
            <p14:sldId id="2146846102"/>
            <p14:sldId id="2146846103"/>
            <p14:sldId id="2146846104"/>
            <p14:sldId id="2146846105"/>
            <p14:sldId id="2146846106"/>
            <p14:sldId id="303"/>
          </p14:sldIdLst>
        </p14:section>
        <p14:section name="Default Section" id="{1717138E-E308-C940-A345-391241ED4264}">
          <p14:sldIdLst/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6D68DD-4D22-A760-E019-9CC57C8FBB4F}" name="Anna Kristin Jeppesen" initials="AJ" userId="S::annak@lsretail.com::83c4d678-a709-41e6-9342-fbc532d0ffe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6510"/>
    <a:srgbClr val="351C5C"/>
    <a:srgbClr val="D14B74"/>
    <a:srgbClr val="095979"/>
    <a:srgbClr val="00BCB5"/>
    <a:srgbClr val="0D0D0D"/>
    <a:srgbClr val="4472C4"/>
    <a:srgbClr val="00706E"/>
    <a:srgbClr val="922B48"/>
    <a:srgbClr val="F1A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04/30/2025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93015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37284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D969C-A59D-0667-6BDD-3967516B6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8167E0-11B0-F437-7F92-9EB59980D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2AF213-01F8-2D62-F8AB-D358E64F9C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EC50C-9585-007E-2909-83066160A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82437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9E1D4-712F-5A9C-7D49-7D7973BAA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FD421C-CB63-EE2D-72A3-6CBE356197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D2888E-E483-EC94-7C12-F719BCB9DA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EE386-8A58-AC0F-7A17-7A00ED915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3952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28ABC-D48E-7DFE-DDAC-74CB6EEA1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986D0B-BE3C-F042-45D8-A63F4EA1F9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52418A-881C-299D-F9E5-29A032B5B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0B54D-9E18-57FF-0103-C28047B7AA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75118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5B27B-E5A6-8A65-0A37-7E85B0B73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BF2B9E-4EB5-A0D9-0CF3-154D8531BA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528661-63CB-6E4C-F541-C2AEF0610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E662D-789A-A6B2-0033-1444F914E0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81668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F1957-3EDD-3D04-D03A-E172241B7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DB39C7-16AA-326A-79AD-E24FA2CFA1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800226-4581-E08D-9916-D0456C2878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223D1-1D19-5197-C856-7C867376E3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62981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E401B-54C0-B0DE-B1C2-915B469F6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4E7F8D-952B-3C34-B7D1-EA0CFC1FED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AE856F-0AB3-2894-A74D-6ABDFF974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3E7B0-2D28-FD7B-E687-BDFED035BC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0006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36798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969D7-5249-DBA2-9505-6F9BD1E1F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6EE29D-A323-1793-4AA9-0E59999C83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153956-B7BE-30D6-65C9-7D319057C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BBDC8-8842-85E4-1055-069B4D9FE3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7705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2F074-C1CC-7A16-17FD-1911FE8E1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4C6A62-AA78-8750-5DD1-122ED1725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D7B66F-1D13-B8E7-C856-65CED690F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FE1FF-CD10-6E6A-AAC9-7297DF8932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53564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D0F5F-F8EF-4DDD-B9C3-B660AC4DE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A7A6B7-0C42-36E7-B744-6B88521F9D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EBA0F-0CBB-5A58-036B-435265C887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FF0D8-0A88-4290-E26C-D630608AC3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3102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8495E-CDDA-6607-6AC9-742D361E3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E73873-E874-04D7-60D3-D04FD7FB5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FBE9F5-AF16-2D61-29A8-8153BDEE4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ECCEF-CD6F-50FE-54A7-08319620F7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58243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9FEB5-9162-A742-930C-3DF887988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64EFE6-9560-DCCE-5507-606AFFB6F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AC9412-700F-5235-CC1C-600B40FF8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F34A1-4463-6466-A2B2-6330EE2350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08819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F6D08-C060-DBB6-86BA-ACB5E1957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F8A8F3-6447-8F23-1E18-16761CB107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795331-45D9-953A-CCE6-6A0A72027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AE9C8-92EC-94CA-521C-D7DBD4F84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48208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698A8-7F1E-514B-3C14-CDD4F5275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736E5C-E5A9-D6A2-C60C-C786C68390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C0AB73-5757-9EE6-28D2-F59D052BC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96F23-7D54-F2EF-2749-7EA48F79B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124C1-22AA-445B-A3E5-B9751F333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414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72979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8E22E-0275-3C78-3A22-053A28E56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9FAD60-8AE4-F1CF-1447-3FB420CE4B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CBEB00-FD06-AFE5-6168-EE8DFDE69B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FCE6D-60F4-EBE4-502D-B6BD087273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08675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3361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31470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31701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975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2720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10578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23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0" name="Picture 5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443D8E-E81B-8187-CD41-582D5AD7B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8295" y="6213192"/>
            <a:ext cx="1480989" cy="6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CF789CF-5A89-9503-0CDE-D9B57785D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5" y="203150"/>
            <a:ext cx="1480989" cy="606708"/>
          </a:xfrm>
          <a:prstGeom prst="rect">
            <a:avLst/>
          </a:prstGeom>
        </p:spPr>
      </p:pic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EEBAE2D-89C3-0D05-F5CE-BE24BBF2F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5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42602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58011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9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3005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1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3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8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674007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35035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17618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EBE3C0-0F8D-319C-2434-81CE24CD8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679419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D24A7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8349D7-DE60-FCD9-39E1-D4E3BD62E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2" name="Picture 5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3296FF2-A983-5419-48EF-B93FF8C465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AA45524-17BE-B268-19FB-17BB9EC45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55AF4E8-3A3C-833E-2C4C-4D6EC6C3D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13B6C10A-B3B8-B0FD-643F-F908A754E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E934261-CA95-E73A-4E09-A74E6B087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7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45B4A-93F3-BC30-4AA7-145C55B125B6}"/>
              </a:ext>
            </a:extLst>
          </p:cNvPr>
          <p:cNvGrpSpPr/>
          <p:nvPr userDrawn="1"/>
        </p:nvGrpSpPr>
        <p:grpSpPr>
          <a:xfrm>
            <a:off x="-25399" y="308170"/>
            <a:ext cx="6844834" cy="6574228"/>
            <a:chOff x="0" y="332566"/>
            <a:chExt cx="6794035" cy="652543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6CD6CF1-25D7-4735-B3E8-5CCAE94AB7F5}"/>
                </a:ext>
              </a:extLst>
            </p:cNvPr>
            <p:cNvSpPr/>
            <p:nvPr userDrawn="1"/>
          </p:nvSpPr>
          <p:spPr>
            <a:xfrm>
              <a:off x="0" y="332566"/>
              <a:ext cx="4111411" cy="6525435"/>
            </a:xfrm>
            <a:custGeom>
              <a:avLst/>
              <a:gdLst>
                <a:gd name="connsiteX0" fmla="*/ 0 w 4111411"/>
                <a:gd name="connsiteY0" fmla="*/ 0 h 6525435"/>
                <a:gd name="connsiteX1" fmla="*/ 1116601 w 4111411"/>
                <a:gd name="connsiteY1" fmla="*/ 0 h 6525435"/>
                <a:gd name="connsiteX2" fmla="*/ 4111411 w 4111411"/>
                <a:gd name="connsiteY2" fmla="*/ 2784997 h 6525435"/>
                <a:gd name="connsiteX3" fmla="*/ 2430593 w 4111411"/>
                <a:gd name="connsiteY3" fmla="*/ 5143393 h 6525435"/>
                <a:gd name="connsiteX4" fmla="*/ 3338044 w 4111411"/>
                <a:gd name="connsiteY4" fmla="*/ 6523565 h 6525435"/>
                <a:gd name="connsiteX5" fmla="*/ 3339096 w 4111411"/>
                <a:gd name="connsiteY5" fmla="*/ 6525435 h 6525435"/>
                <a:gd name="connsiteX6" fmla="*/ 1070303 w 4111411"/>
                <a:gd name="connsiteY6" fmla="*/ 6525435 h 6525435"/>
                <a:gd name="connsiteX7" fmla="*/ 465562 w 4111411"/>
                <a:gd name="connsiteY7" fmla="*/ 5558224 h 6525435"/>
                <a:gd name="connsiteX8" fmla="*/ 465562 w 4111411"/>
                <a:gd name="connsiteY8" fmla="*/ 3839730 h 6525435"/>
                <a:gd name="connsiteX9" fmla="*/ 891644 w 4111411"/>
                <a:gd name="connsiteY9" fmla="*/ 3839730 h 6525435"/>
                <a:gd name="connsiteX10" fmla="*/ 1968766 w 4111411"/>
                <a:gd name="connsiteY10" fmla="*/ 2796768 h 6525435"/>
                <a:gd name="connsiteX11" fmla="*/ 891644 w 4111411"/>
                <a:gd name="connsiteY11" fmla="*/ 1765735 h 6525435"/>
                <a:gd name="connsiteX12" fmla="*/ 21364 w 4111411"/>
                <a:gd name="connsiteY12" fmla="*/ 1499560 h 6525435"/>
                <a:gd name="connsiteX13" fmla="*/ 0 w 4111411"/>
                <a:gd name="connsiteY13" fmla="*/ 1483564 h 652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1411" h="6525435">
                  <a:moveTo>
                    <a:pt x="0" y="0"/>
                  </a:moveTo>
                  <a:lnTo>
                    <a:pt x="1116601" y="0"/>
                  </a:lnTo>
                  <a:cubicBezTo>
                    <a:pt x="2915933" y="0"/>
                    <a:pt x="4111411" y="1173233"/>
                    <a:pt x="4111411" y="2784997"/>
                  </a:cubicBezTo>
                  <a:cubicBezTo>
                    <a:pt x="4111411" y="3816030"/>
                    <a:pt x="3448616" y="4764192"/>
                    <a:pt x="2430593" y="5143393"/>
                  </a:cubicBezTo>
                  <a:lnTo>
                    <a:pt x="3338044" y="6523565"/>
                  </a:lnTo>
                  <a:lnTo>
                    <a:pt x="3339096" y="6525435"/>
                  </a:lnTo>
                  <a:lnTo>
                    <a:pt x="1070303" y="6525435"/>
                  </a:lnTo>
                  <a:lnTo>
                    <a:pt x="465562" y="5558224"/>
                  </a:lnTo>
                  <a:cubicBezTo>
                    <a:pt x="465562" y="5558224"/>
                    <a:pt x="465562" y="3839730"/>
                    <a:pt x="465562" y="3839730"/>
                  </a:cubicBezTo>
                  <a:lnTo>
                    <a:pt x="891644" y="3839730"/>
                  </a:lnTo>
                  <a:cubicBezTo>
                    <a:pt x="1542683" y="3839730"/>
                    <a:pt x="1968766" y="3389270"/>
                    <a:pt x="1968766" y="2796768"/>
                  </a:cubicBezTo>
                  <a:cubicBezTo>
                    <a:pt x="1968766" y="2204266"/>
                    <a:pt x="1542683" y="1765735"/>
                    <a:pt x="891644" y="1765735"/>
                  </a:cubicBezTo>
                  <a:cubicBezTo>
                    <a:pt x="569283" y="1765735"/>
                    <a:pt x="269798" y="1667607"/>
                    <a:pt x="21364" y="1499560"/>
                  </a:cubicBezTo>
                  <a:lnTo>
                    <a:pt x="0" y="1483564"/>
                  </a:lnTo>
                  <a:close/>
                </a:path>
              </a:pathLst>
            </a:custGeom>
            <a:noFill/>
            <a:ln>
              <a:solidFill>
                <a:srgbClr val="BAB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9DD7689-C025-9CB8-27B6-7DAB6DE215C2}"/>
                </a:ext>
              </a:extLst>
            </p:cNvPr>
            <p:cNvSpPr/>
            <p:nvPr userDrawn="1"/>
          </p:nvSpPr>
          <p:spPr>
            <a:xfrm rot="5400000">
              <a:off x="2762251" y="1843286"/>
              <a:ext cx="1716404" cy="6347165"/>
            </a:xfrm>
            <a:custGeom>
              <a:avLst/>
              <a:gdLst>
                <a:gd name="connsiteX0" fmla="*/ 0 w 1716404"/>
                <a:gd name="connsiteY0" fmla="*/ 0 h 6347165"/>
                <a:gd name="connsiteX1" fmla="*/ 237666 w 1716404"/>
                <a:gd name="connsiteY1" fmla="*/ 0 h 6347165"/>
                <a:gd name="connsiteX2" fmla="*/ 1716404 w 1716404"/>
                <a:gd name="connsiteY2" fmla="*/ 1480539 h 6347165"/>
                <a:gd name="connsiteX3" fmla="*/ 1716404 w 1716404"/>
                <a:gd name="connsiteY3" fmla="*/ 6347166 h 6347165"/>
                <a:gd name="connsiteX4" fmla="*/ 0 w 1716404"/>
                <a:gd name="connsiteY4" fmla="*/ 6347166 h 6347165"/>
                <a:gd name="connsiteX5" fmla="*/ 0 w 1716404"/>
                <a:gd name="connsiteY5" fmla="*/ 0 h 6347165"/>
                <a:gd name="connsiteX6" fmla="*/ 0 w 1716404"/>
                <a:gd name="connsiteY6" fmla="*/ 0 h 634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6404" h="6347165">
                  <a:moveTo>
                    <a:pt x="0" y="0"/>
                  </a:moveTo>
                  <a:lnTo>
                    <a:pt x="237666" y="0"/>
                  </a:lnTo>
                  <a:cubicBezTo>
                    <a:pt x="1053768" y="0"/>
                    <a:pt x="1716404" y="663443"/>
                    <a:pt x="1716404" y="1480539"/>
                  </a:cubicBezTo>
                  <a:lnTo>
                    <a:pt x="1716404" y="6347166"/>
                  </a:lnTo>
                  <a:lnTo>
                    <a:pt x="0" y="6347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64D6"/>
            </a:solidFill>
            <a:ln w="0" cap="flat">
              <a:solidFill>
                <a:srgbClr val="6E64D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BBCD0D8-ED91-DA8A-AE2F-4088A61BCFC0}"/>
                </a:ext>
              </a:extLst>
            </p:cNvPr>
            <p:cNvSpPr/>
            <p:nvPr userDrawn="1"/>
          </p:nvSpPr>
          <p:spPr>
            <a:xfrm>
              <a:off x="0" y="2657475"/>
              <a:ext cx="1320110" cy="693430"/>
            </a:xfrm>
            <a:custGeom>
              <a:avLst/>
              <a:gdLst>
                <a:gd name="connsiteX0" fmla="*/ 0 w 1320110"/>
                <a:gd name="connsiteY0" fmla="*/ 0 h 693430"/>
                <a:gd name="connsiteX1" fmla="*/ 98524 w 1320110"/>
                <a:gd name="connsiteY1" fmla="*/ 47589 h 693430"/>
                <a:gd name="connsiteX2" fmla="*/ 1098808 w 1320110"/>
                <a:gd name="connsiteY2" fmla="*/ 250287 h 693430"/>
                <a:gd name="connsiteX3" fmla="*/ 1320110 w 1320110"/>
                <a:gd name="connsiteY3" fmla="*/ 471859 h 693430"/>
                <a:gd name="connsiteX4" fmla="*/ 1098808 w 1320110"/>
                <a:gd name="connsiteY4" fmla="*/ 693430 h 693430"/>
                <a:gd name="connsiteX5" fmla="*/ 203276 w 1320110"/>
                <a:gd name="connsiteY5" fmla="*/ 557497 h 693430"/>
                <a:gd name="connsiteX6" fmla="*/ 0 w 1320110"/>
                <a:gd name="connsiteY6" fmla="*/ 482863 h 69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110" h="693430">
                  <a:moveTo>
                    <a:pt x="0" y="0"/>
                  </a:moveTo>
                  <a:lnTo>
                    <a:pt x="98524" y="47589"/>
                  </a:lnTo>
                  <a:cubicBezTo>
                    <a:pt x="406156" y="178084"/>
                    <a:pt x="744216" y="250287"/>
                    <a:pt x="1098808" y="250287"/>
                  </a:cubicBezTo>
                  <a:cubicBezTo>
                    <a:pt x="1220977" y="250287"/>
                    <a:pt x="1320110" y="349541"/>
                    <a:pt x="1320110" y="471859"/>
                  </a:cubicBezTo>
                  <a:cubicBezTo>
                    <a:pt x="1320110" y="594177"/>
                    <a:pt x="1220977" y="693430"/>
                    <a:pt x="1098808" y="693430"/>
                  </a:cubicBezTo>
                  <a:cubicBezTo>
                    <a:pt x="787110" y="693430"/>
                    <a:pt x="486309" y="645826"/>
                    <a:pt x="203276" y="557497"/>
                  </a:cubicBezTo>
                  <a:lnTo>
                    <a:pt x="0" y="482863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26579BE9-7EB7-AA31-2FFC-4674F2187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252694B-2ECA-8073-2611-132237F40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3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4318B-F3E5-959E-CB7B-A718F3F6EB4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A9E99-C149-EA2C-17F7-2F17697CE64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7" r:id="rId2"/>
    <p:sldLayoutId id="2147483821" r:id="rId3"/>
    <p:sldLayoutId id="2147483818" r:id="rId4"/>
    <p:sldLayoutId id="2147483822" r:id="rId5"/>
    <p:sldLayoutId id="2147483820" r:id="rId6"/>
    <p:sldLayoutId id="2147483823" r:id="rId7"/>
    <p:sldLayoutId id="214748382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1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5" r:id="rId2"/>
    <p:sldLayoutId id="21474838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  <p:sldLayoutId id="214748382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6.png"/><Relationship Id="rId5" Type="http://schemas.openxmlformats.org/officeDocument/2006/relationships/image" Target="../media/image68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5002BF-C5C2-6074-FA36-D43976691C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 anchorCtr="0"/>
          <a:lstStyle/>
          <a:p>
            <a:r>
              <a:rPr lang="en-US" sz="4000">
                <a:latin typeface="Aptos"/>
              </a:rPr>
              <a:t>El </a:t>
            </a:r>
            <a:r>
              <a:rPr lang="en-US" sz="4000" err="1">
                <a:latin typeface="Aptos"/>
              </a:rPr>
              <a:t>restaurante</a:t>
            </a:r>
            <a:r>
              <a:rPr lang="en-US" sz="4000">
                <a:latin typeface="Aptos"/>
              </a:rPr>
              <a:t> del </a:t>
            </a:r>
            <a:r>
              <a:rPr lang="en-US" sz="4000" err="1">
                <a:latin typeface="Aptos"/>
              </a:rPr>
              <a:t>futuro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9FB95-A42F-74A4-8913-6DAB0AE5B6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891" y="4311414"/>
            <a:ext cx="4698568" cy="954822"/>
          </a:xfrm>
        </p:spPr>
        <p:txBody>
          <a:bodyPr lIns="91440" tIns="45720" rIns="91440" bIns="45720" anchor="ctr" anchorCtr="0"/>
          <a:lstStyle/>
          <a:p>
            <a:r>
              <a:rPr lang="en-US">
                <a:latin typeface="Aptos"/>
              </a:rPr>
              <a:t>Lo nuevo</a:t>
            </a:r>
            <a:br>
              <a:rPr lang="en-US">
                <a:latin typeface="Aptos"/>
              </a:rPr>
            </a:br>
            <a:r>
              <a:rPr lang="en-US">
                <a:latin typeface="Aptos"/>
              </a:rPr>
              <a:t>LS Central for restaurants</a:t>
            </a:r>
          </a:p>
          <a:p>
            <a:endParaRPr lang="en-US">
              <a:latin typeface="Aptos"/>
            </a:endParaRPr>
          </a:p>
          <a:p>
            <a:r>
              <a:rPr lang="en-US">
                <a:latin typeface="Aptos"/>
              </a:rPr>
              <a:t>Demo </a:t>
            </a:r>
            <a:r>
              <a:rPr lang="en-US" err="1">
                <a:latin typeface="Aptos"/>
              </a:rPr>
              <a:t>en</a:t>
            </a:r>
            <a:r>
              <a:rPr lang="en-US">
                <a:latin typeface="Aptos"/>
              </a:rPr>
              <a:t> vivo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6D441-23D4-59A0-733F-4046879F30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 anchorCtr="0"/>
          <a:lstStyle/>
          <a:p>
            <a:r>
              <a:rPr lang="en-US"/>
              <a:t>Marco Antonio Peña Corona</a:t>
            </a:r>
          </a:p>
          <a:p>
            <a:r>
              <a:rPr lang="en-US"/>
              <a:t>Marco@LSRetail.com</a:t>
            </a:r>
          </a:p>
        </p:txBody>
      </p:sp>
    </p:spTree>
    <p:extLst>
      <p:ext uri="{BB962C8B-B14F-4D97-AF65-F5344CB8AC3E}">
        <p14:creationId xmlns:p14="http://schemas.microsoft.com/office/powerpoint/2010/main" val="831429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365C6-33E4-6C56-FB10-E87B6AD84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Los </a:t>
            </a:r>
            <a:r>
              <a:rPr lang="en-US" err="1">
                <a:latin typeface="Aptos ExtraBold"/>
                <a:cs typeface="Segoe UI"/>
              </a:rPr>
              <a:t>clientes</a:t>
            </a:r>
            <a:r>
              <a:rPr lang="en-US">
                <a:latin typeface="Aptos ExtraBold"/>
                <a:cs typeface="Segoe UI"/>
              </a:rPr>
              <a:t> se </a:t>
            </a:r>
            <a:r>
              <a:rPr lang="en-US" err="1">
                <a:latin typeface="Aptos ExtraBold"/>
                <a:cs typeface="Segoe UI"/>
              </a:rPr>
              <a:t>atienden</a:t>
            </a:r>
            <a:r>
              <a:rPr lang="en-US">
                <a:latin typeface="Aptos ExtraBold"/>
                <a:cs typeface="Segoe UI"/>
              </a:rPr>
              <a:t> a </a:t>
            </a:r>
            <a:r>
              <a:rPr lang="en-US" err="1">
                <a:latin typeface="Aptos ExtraBold"/>
                <a:cs typeface="Segoe UI"/>
              </a:rPr>
              <a:t>sí</a:t>
            </a:r>
            <a:r>
              <a:rPr lang="en-US">
                <a:latin typeface="Aptos ExtraBold"/>
                <a:cs typeface="Segoe UI"/>
              </a:rPr>
              <a:t> </a:t>
            </a:r>
            <a:r>
              <a:rPr lang="en-US" err="1">
                <a:latin typeface="Aptos ExtraBold"/>
                <a:cs typeface="Segoe UI"/>
              </a:rPr>
              <a:t>mismos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54F629-9C12-6A50-35B9-AAE60E480D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3134681"/>
            <a:ext cx="5607927" cy="5886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err="1"/>
              <a:t>Kiosco</a:t>
            </a:r>
            <a:r>
              <a:rPr lang="en-US" b="1"/>
              <a:t> de </a:t>
            </a:r>
            <a:r>
              <a:rPr lang="en-US" b="1" err="1"/>
              <a:t>Autoservicio</a:t>
            </a:r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96C0694-033D-F617-7EF8-693E6FF35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769" y="1802551"/>
            <a:ext cx="3513702" cy="461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992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34779-D66D-76F1-3EF1-2CE1D40CF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2BBD8-BBA7-FDEB-CE3D-C220624F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Los </a:t>
            </a:r>
            <a:r>
              <a:rPr lang="en-US" err="1">
                <a:latin typeface="Aptos ExtraBold"/>
                <a:cs typeface="Segoe UI"/>
              </a:rPr>
              <a:t>clientes</a:t>
            </a:r>
            <a:r>
              <a:rPr lang="en-US">
                <a:latin typeface="Aptos ExtraBold"/>
                <a:cs typeface="Segoe UI"/>
              </a:rPr>
              <a:t> se </a:t>
            </a:r>
            <a:r>
              <a:rPr lang="en-US" err="1">
                <a:latin typeface="Aptos ExtraBold"/>
                <a:cs typeface="Segoe UI"/>
              </a:rPr>
              <a:t>atienden</a:t>
            </a:r>
            <a:r>
              <a:rPr lang="en-US">
                <a:latin typeface="Aptos ExtraBold"/>
                <a:cs typeface="Segoe UI"/>
              </a:rPr>
              <a:t> a </a:t>
            </a:r>
            <a:r>
              <a:rPr lang="en-US" err="1">
                <a:latin typeface="Aptos ExtraBold"/>
                <a:cs typeface="Segoe UI"/>
              </a:rPr>
              <a:t>sí</a:t>
            </a:r>
            <a:r>
              <a:rPr lang="en-US">
                <a:latin typeface="Aptos ExtraBold"/>
                <a:cs typeface="Segoe UI"/>
              </a:rPr>
              <a:t> </a:t>
            </a:r>
            <a:r>
              <a:rPr lang="en-US" err="1">
                <a:latin typeface="Aptos ExtraBold"/>
                <a:cs typeface="Segoe UI"/>
              </a:rPr>
              <a:t>mismos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49DDD7-F9BC-A3A1-C4A2-FED6CB778C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3134681"/>
            <a:ext cx="5607927" cy="5886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err="1"/>
              <a:t>Kiosco</a:t>
            </a:r>
            <a:r>
              <a:rPr lang="en-US" b="1"/>
              <a:t> de </a:t>
            </a:r>
            <a:r>
              <a:rPr lang="en-US" b="1" err="1"/>
              <a:t>Autoservicio</a:t>
            </a:r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A600208-F1D9-B3CC-2ADA-ADF516D4D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769" y="1802551"/>
            <a:ext cx="3513702" cy="461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een and black logo&#10;&#10;AI-generated content may be incorrect.">
            <a:extLst>
              <a:ext uri="{FF2B5EF4-FFF2-40B4-BE49-F238E27FC236}">
                <a16:creationId xmlns:a16="http://schemas.microsoft.com/office/drawing/2014/main" id="{8175C204-1D64-0B7D-8577-E713632CC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743" y="4937612"/>
            <a:ext cx="1608961" cy="521027"/>
          </a:xfrm>
          <a:prstGeom prst="rect">
            <a:avLst/>
          </a:prstGeom>
        </p:spPr>
      </p:pic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C8D340F4-8FDD-9272-D120-D981FF07B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943" y="3856743"/>
            <a:ext cx="2244514" cy="2244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ADE3B7-F3DC-884B-8F9F-DC4B8615C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718" y="5775792"/>
            <a:ext cx="1969012" cy="188976"/>
          </a:xfrm>
          <a:prstGeom prst="rect">
            <a:avLst/>
          </a:prstGeom>
        </p:spPr>
      </p:pic>
      <p:pic>
        <p:nvPicPr>
          <p:cNvPr id="17" name="Picture 16" descr="A red text on a black background&#10;&#10;AI-generated content may be incorrect.">
            <a:extLst>
              <a:ext uri="{FF2B5EF4-FFF2-40B4-BE49-F238E27FC236}">
                <a16:creationId xmlns:a16="http://schemas.microsoft.com/office/drawing/2014/main" id="{45D0DCEA-1E32-EEC2-EDD4-EAB549388A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7041" y="1586368"/>
            <a:ext cx="2244515" cy="879102"/>
          </a:xfrm>
          <a:prstGeom prst="rect">
            <a:avLst/>
          </a:prstGeom>
        </p:spPr>
      </p:pic>
      <p:pic>
        <p:nvPicPr>
          <p:cNvPr id="19" name="Picture 18" descr="A black and white logo&#10;&#10;AI-generated content may be incorrect.">
            <a:extLst>
              <a:ext uri="{FF2B5EF4-FFF2-40B4-BE49-F238E27FC236}">
                <a16:creationId xmlns:a16="http://schemas.microsoft.com/office/drawing/2014/main" id="{7092AA46-D0AB-6786-51A2-963027926A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822" y="1789579"/>
            <a:ext cx="2244514" cy="33273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7D50973-D579-CA86-6956-B837F6DBB5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477944" y="3725172"/>
            <a:ext cx="884234" cy="895288"/>
          </a:xfrm>
          <a:prstGeom prst="rect">
            <a:avLst/>
          </a:prstGeom>
        </p:spPr>
      </p:pic>
      <p:pic>
        <p:nvPicPr>
          <p:cNvPr id="22" name="Picture 21" descr="A green text on a black background&#10;&#10;AI-generated content may be incorrect.">
            <a:extLst>
              <a:ext uri="{FF2B5EF4-FFF2-40B4-BE49-F238E27FC236}">
                <a16:creationId xmlns:a16="http://schemas.microsoft.com/office/drawing/2014/main" id="{A41F1142-DD66-DC26-A0D5-1F7C363B02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1294" y="5252327"/>
            <a:ext cx="2471811" cy="123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73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8D44E-8C78-0A8D-B264-E336D528D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>
            <a:extLst>
              <a:ext uri="{FF2B5EF4-FFF2-40B4-BE49-F238E27FC236}">
                <a16:creationId xmlns:a16="http://schemas.microsoft.com/office/drawing/2014/main" id="{13057584-E59D-26A1-FAD0-867704D16A95}"/>
              </a:ext>
            </a:extLst>
          </p:cNvPr>
          <p:cNvSpPr txBox="1">
            <a:spLocks/>
          </p:cNvSpPr>
          <p:nvPr/>
        </p:nvSpPr>
        <p:spPr>
          <a:xfrm>
            <a:off x="3685443" y="212186"/>
            <a:ext cx="813912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latin typeface="Aptos ExtraBold"/>
                <a:cs typeface="Segoe UI"/>
              </a:rPr>
              <a:t>Upselling &amp; Cross Selling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B3BAF-1DA2-F826-ABB7-ED4C727774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54" r="54094" b="17385"/>
          <a:stretch/>
        </p:blipFill>
        <p:spPr>
          <a:xfrm>
            <a:off x="439387" y="114446"/>
            <a:ext cx="3146961" cy="6908113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98B64CCD-00BA-3C48-EDDC-49C9A1E81F0A}"/>
              </a:ext>
            </a:extLst>
          </p:cNvPr>
          <p:cNvSpPr txBox="1">
            <a:spLocks/>
          </p:cNvSpPr>
          <p:nvPr/>
        </p:nvSpPr>
        <p:spPr>
          <a:xfrm>
            <a:off x="3685443" y="962526"/>
            <a:ext cx="8139125" cy="5544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Upselling</a:t>
            </a:r>
          </a:p>
          <a:p>
            <a:r>
              <a:rPr lang="en-US" err="1"/>
              <a:t>Sugerir</a:t>
            </a:r>
            <a:r>
              <a:rPr lang="en-US"/>
              <a:t> un combo al vender la </a:t>
            </a:r>
            <a:r>
              <a:rPr lang="en-US" err="1"/>
              <a:t>Hamburguesa</a:t>
            </a:r>
            <a:endParaRPr lang="en-US"/>
          </a:p>
          <a:p>
            <a:endParaRPr lang="en-US"/>
          </a:p>
          <a:p>
            <a:pPr marL="0" indent="0">
              <a:buNone/>
            </a:pPr>
            <a:r>
              <a:rPr lang="en-US"/>
              <a:t>Cross sell</a:t>
            </a:r>
          </a:p>
          <a:p>
            <a:r>
              <a:rPr lang="en-US" err="1"/>
              <a:t>Ofrecer</a:t>
            </a:r>
            <a:r>
              <a:rPr lang="en-US"/>
              <a:t> </a:t>
            </a:r>
            <a:r>
              <a:rPr lang="en-US" err="1"/>
              <a:t>platillos</a:t>
            </a:r>
            <a:r>
              <a:rPr lang="en-US"/>
              <a:t> </a:t>
            </a:r>
            <a:r>
              <a:rPr lang="en-US" err="1"/>
              <a:t>adicionales</a:t>
            </a:r>
            <a:endParaRPr lang="en-US"/>
          </a:p>
          <a:p>
            <a:pPr lvl="1"/>
            <a:r>
              <a:rPr lang="en-US"/>
              <a:t>Al </a:t>
            </a:r>
            <a:r>
              <a:rPr lang="en-US" err="1"/>
              <a:t>agregar</a:t>
            </a:r>
            <a:r>
              <a:rPr lang="en-US"/>
              <a:t> un </a:t>
            </a:r>
            <a:r>
              <a:rPr lang="en-US" err="1"/>
              <a:t>platillo</a:t>
            </a:r>
            <a:endParaRPr lang="en-US"/>
          </a:p>
          <a:p>
            <a:pPr lvl="1"/>
            <a:r>
              <a:rPr lang="en-US"/>
              <a:t>En </a:t>
            </a:r>
            <a:r>
              <a:rPr lang="en-US" err="1"/>
              <a:t>el</a:t>
            </a:r>
            <a:r>
              <a:rPr lang="en-US"/>
              <a:t> checkout</a:t>
            </a:r>
          </a:p>
          <a:p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67125-B401-473D-4669-F9502448E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476" y="671232"/>
            <a:ext cx="2100965" cy="37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D65D9-923D-AAC1-8642-3BA1ADAB9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376C04-35B8-87FF-E299-874DE0FA9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385"/>
          <a:stretch/>
        </p:blipFill>
        <p:spPr>
          <a:xfrm>
            <a:off x="-1628078" y="109683"/>
            <a:ext cx="12315871" cy="6908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0F24BB-1598-A537-2BFA-ABE198DED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486" y="656418"/>
            <a:ext cx="2097806" cy="3755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49402F-A145-2EBA-6FDA-8DE230EA5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574" y="665944"/>
            <a:ext cx="2102569" cy="3733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AB113C-350F-3C58-8683-7F4A18E40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155" y="656613"/>
            <a:ext cx="2115121" cy="37553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107230-A4A7-DC6A-B81F-4B6B3DD6B9EC}"/>
              </a:ext>
            </a:extLst>
          </p:cNvPr>
          <p:cNvSpPr/>
          <p:nvPr/>
        </p:nvSpPr>
        <p:spPr>
          <a:xfrm>
            <a:off x="1369759" y="4176714"/>
            <a:ext cx="244726" cy="236552"/>
          </a:xfrm>
          <a:prstGeom prst="roundRect">
            <a:avLst/>
          </a:prstGeom>
          <a:noFill/>
          <a:ln w="19050">
            <a:solidFill>
              <a:srgbClr val="C765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DF03E089-E53E-5EAD-9332-3DA47B616DA0}"/>
              </a:ext>
            </a:extLst>
          </p:cNvPr>
          <p:cNvSpPr txBox="1">
            <a:spLocks/>
          </p:cNvSpPr>
          <p:nvPr/>
        </p:nvSpPr>
        <p:spPr>
          <a:xfrm>
            <a:off x="8599188" y="1535869"/>
            <a:ext cx="376147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err="1"/>
              <a:t>Accesibilidad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6427CA-7CC0-CF25-FFB2-D61F53973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076" y="2585420"/>
            <a:ext cx="8767848" cy="1956637"/>
          </a:xfrm>
          <a:prstGeom prst="rect">
            <a:avLst/>
          </a:prstGeom>
          <a:ln>
            <a:noFill/>
          </a:ln>
          <a:effectLst>
            <a:outerShdw blurRad="292100" dist="190500" dir="2700000" algn="tl" rotWithShape="0">
              <a:srgbClr val="333333">
                <a:alpha val="7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303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6E0B9-E072-D155-F8D9-068FE1DD6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03F2AAE-3577-79D4-1DFB-FF0F0B43108F}"/>
              </a:ext>
            </a:extLst>
          </p:cNvPr>
          <p:cNvGrpSpPr/>
          <p:nvPr/>
        </p:nvGrpSpPr>
        <p:grpSpPr>
          <a:xfrm>
            <a:off x="4385514" y="1378237"/>
            <a:ext cx="7172967" cy="4774765"/>
            <a:chOff x="4314262" y="1176356"/>
            <a:chExt cx="7172967" cy="47747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744B39E-C12C-2C19-7CDC-30975C653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6767" y="1318162"/>
              <a:ext cx="6907955" cy="388414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42EF324-5461-C9FE-9AB3-D3BF0871B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4262" y="1176356"/>
              <a:ext cx="7172967" cy="477476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D5BE1D-B9D5-CB97-00EC-C468D7BE4F67}"/>
              </a:ext>
            </a:extLst>
          </p:cNvPr>
          <p:cNvGrpSpPr/>
          <p:nvPr/>
        </p:nvGrpSpPr>
        <p:grpSpPr>
          <a:xfrm>
            <a:off x="439387" y="109683"/>
            <a:ext cx="3146961" cy="6908113"/>
            <a:chOff x="439387" y="109683"/>
            <a:chExt cx="3146961" cy="69081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7D0DFB-EB6D-E356-8366-270212D5D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354" r="54094" b="17385"/>
            <a:stretch/>
          </p:blipFill>
          <p:spPr>
            <a:xfrm>
              <a:off x="439387" y="109683"/>
              <a:ext cx="3146961" cy="690811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2566AE-32BA-72EE-0D80-57E5E925A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8320" y="641266"/>
              <a:ext cx="2098476" cy="376447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4288E01-EC47-CB89-82E0-3D18E09C9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320" y="641266"/>
            <a:ext cx="2118134" cy="3764479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494C1C6F-B4B3-9682-3446-5EA4A96DA051}"/>
              </a:ext>
            </a:extLst>
          </p:cNvPr>
          <p:cNvSpPr/>
          <p:nvPr/>
        </p:nvSpPr>
        <p:spPr>
          <a:xfrm>
            <a:off x="3522632" y="3462117"/>
            <a:ext cx="666659" cy="397364"/>
          </a:xfrm>
          <a:prstGeom prst="rightArrow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2">
            <a:extLst>
              <a:ext uri="{FF2B5EF4-FFF2-40B4-BE49-F238E27FC236}">
                <a16:creationId xmlns:a16="http://schemas.microsoft.com/office/drawing/2014/main" id="{78A2E9D4-C0A3-C359-2945-53620BEC0A1D}"/>
              </a:ext>
            </a:extLst>
          </p:cNvPr>
          <p:cNvSpPr txBox="1">
            <a:spLocks/>
          </p:cNvSpPr>
          <p:nvPr/>
        </p:nvSpPr>
        <p:spPr>
          <a:xfrm>
            <a:off x="3685443" y="212186"/>
            <a:ext cx="813912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Pagar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Mostrador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0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7DE0E-598E-5602-42FD-F5C7B762B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67FD6FE-EC7E-F968-F447-381C284AFD4E}"/>
              </a:ext>
            </a:extLst>
          </p:cNvPr>
          <p:cNvGrpSpPr/>
          <p:nvPr/>
        </p:nvGrpSpPr>
        <p:grpSpPr>
          <a:xfrm>
            <a:off x="439387" y="109683"/>
            <a:ext cx="3146961" cy="6908113"/>
            <a:chOff x="439387" y="109683"/>
            <a:chExt cx="3146961" cy="69081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7BFC6C-477C-A70D-F55F-84109B9BF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354" r="54094" b="17385"/>
            <a:stretch/>
          </p:blipFill>
          <p:spPr>
            <a:xfrm>
              <a:off x="439387" y="109683"/>
              <a:ext cx="3146961" cy="69081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7EAC5A-5EFE-4178-7D74-39A2B6ACD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0975" y="681248"/>
              <a:ext cx="2087025" cy="372449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2B90187-1699-6778-ECC1-7C23C85FB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582" y="1570769"/>
            <a:ext cx="7389090" cy="1118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625B0F-C289-AE36-C452-E46EF394547C}"/>
              </a:ext>
            </a:extLst>
          </p:cNvPr>
          <p:cNvSpPr txBox="1"/>
          <p:nvPr/>
        </p:nvSpPr>
        <p:spPr>
          <a:xfrm>
            <a:off x="4008581" y="1052945"/>
            <a:ext cx="4316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>
                <a:solidFill>
                  <a:srgbClr val="351C5C"/>
                </a:solidFill>
              </a:rPr>
              <a:t>Según</a:t>
            </a:r>
            <a:r>
              <a:rPr lang="en-US" b="1">
                <a:solidFill>
                  <a:srgbClr val="351C5C"/>
                </a:solidFill>
              </a:rPr>
              <a:t> </a:t>
            </a:r>
            <a:r>
              <a:rPr lang="en-US" b="1" err="1">
                <a:solidFill>
                  <a:srgbClr val="351C5C"/>
                </a:solidFill>
              </a:rPr>
              <a:t>el</a:t>
            </a:r>
            <a:r>
              <a:rPr lang="en-US" b="1">
                <a:solidFill>
                  <a:srgbClr val="351C5C"/>
                </a:solidFill>
              </a:rPr>
              <a:t> </a:t>
            </a:r>
            <a:r>
              <a:rPr lang="en-US" b="1" err="1">
                <a:solidFill>
                  <a:srgbClr val="351C5C"/>
                </a:solidFill>
              </a:rPr>
              <a:t>calendario</a:t>
            </a:r>
            <a:r>
              <a:rPr lang="en-US" b="1">
                <a:solidFill>
                  <a:srgbClr val="351C5C"/>
                </a:solidFill>
              </a:rPr>
              <a:t> del Restaurante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FF5678-7EF9-429F-5E0C-40A876977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8581" y="3901768"/>
            <a:ext cx="7394489" cy="1289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689D758-6493-7D13-B3F0-F2518DAEAA11}"/>
              </a:ext>
            </a:extLst>
          </p:cNvPr>
          <p:cNvSpPr txBox="1"/>
          <p:nvPr/>
        </p:nvSpPr>
        <p:spPr>
          <a:xfrm>
            <a:off x="4008580" y="3429000"/>
            <a:ext cx="447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>
                <a:solidFill>
                  <a:srgbClr val="351C5C"/>
                </a:solidFill>
              </a:rPr>
              <a:t>Perfil</a:t>
            </a:r>
            <a:r>
              <a:rPr lang="en-US" b="1">
                <a:solidFill>
                  <a:srgbClr val="351C5C"/>
                </a:solidFill>
              </a:rPr>
              <a:t> Self Service Kiosk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C362AC3-CEB1-3597-0734-A97B1E03873E}"/>
              </a:ext>
            </a:extLst>
          </p:cNvPr>
          <p:cNvSpPr/>
          <p:nvPr/>
        </p:nvSpPr>
        <p:spPr>
          <a:xfrm>
            <a:off x="4008580" y="4886036"/>
            <a:ext cx="5920511" cy="369332"/>
          </a:xfrm>
          <a:prstGeom prst="roundRect">
            <a:avLst/>
          </a:prstGeom>
          <a:noFill/>
          <a:ln>
            <a:solidFill>
              <a:srgbClr val="351C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2">
            <a:extLst>
              <a:ext uri="{FF2B5EF4-FFF2-40B4-BE49-F238E27FC236}">
                <a16:creationId xmlns:a16="http://schemas.microsoft.com/office/drawing/2014/main" id="{0676B76E-90EE-5A6A-531F-253C6D7277A5}"/>
              </a:ext>
            </a:extLst>
          </p:cNvPr>
          <p:cNvSpPr txBox="1">
            <a:spLocks/>
          </p:cNvSpPr>
          <p:nvPr/>
        </p:nvSpPr>
        <p:spPr>
          <a:xfrm>
            <a:off x="3685443" y="212186"/>
            <a:ext cx="813912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err="1"/>
              <a:t>Kiosco</a:t>
            </a:r>
            <a:r>
              <a:rPr lang="en-US"/>
              <a:t> </a:t>
            </a:r>
            <a:r>
              <a:rPr lang="en-US" err="1"/>
              <a:t>Cerrado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8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47558-B84A-943F-D96D-CD7EAC088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FD6EA6-4322-2D72-83C2-45BFAA8A8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54" r="54094" b="17385"/>
          <a:stretch/>
        </p:blipFill>
        <p:spPr>
          <a:xfrm>
            <a:off x="439387" y="151247"/>
            <a:ext cx="3146961" cy="6908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C80E6C-3FC8-8B7B-BE24-DF6420049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740" y="672061"/>
            <a:ext cx="2114549" cy="37591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C64750-0DF2-CC46-CF30-8BB717E1E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40" y="635116"/>
            <a:ext cx="2114549" cy="3759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CC40D4-5606-10AE-0944-E3091A4EF5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740" y="635116"/>
            <a:ext cx="2117307" cy="37591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08E0B2-8603-A02D-DF65-E208539D2988}"/>
              </a:ext>
            </a:extLst>
          </p:cNvPr>
          <p:cNvSpPr/>
          <p:nvPr/>
        </p:nvSpPr>
        <p:spPr>
          <a:xfrm>
            <a:off x="2484581" y="646546"/>
            <a:ext cx="628073" cy="526473"/>
          </a:xfrm>
          <a:prstGeom prst="roundRect">
            <a:avLst/>
          </a:prstGeom>
          <a:noFill/>
          <a:ln w="19050">
            <a:solidFill>
              <a:srgbClr val="C765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8D5284A-F092-86E5-5FE2-3306D4FB7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443" y="212186"/>
            <a:ext cx="8139127" cy="588637"/>
          </a:xfrm>
        </p:spPr>
        <p:txBody>
          <a:bodyPr/>
          <a:lstStyle/>
          <a:p>
            <a:r>
              <a:rPr lang="en-US">
                <a:latin typeface="Aptos ExtraBold"/>
                <a:cs typeface="Segoe UI"/>
              </a:rPr>
              <a:t>Panel del Manager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D6C37EC-FEDC-822C-059E-DD46AB186A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85443" y="962526"/>
            <a:ext cx="8139125" cy="5544152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Panel del POS</a:t>
            </a:r>
          </a:p>
          <a:p>
            <a:r>
              <a:rPr lang="en-US" err="1"/>
              <a:t>Emitir</a:t>
            </a:r>
            <a:r>
              <a:rPr lang="en-US"/>
              <a:t> </a:t>
            </a:r>
            <a:r>
              <a:rPr lang="en-US" err="1"/>
              <a:t>reporte</a:t>
            </a:r>
            <a:r>
              <a:rPr lang="en-US"/>
              <a:t> Z</a:t>
            </a:r>
          </a:p>
          <a:p>
            <a:r>
              <a:rPr lang="en-US" err="1"/>
              <a:t>Habilitar</a:t>
            </a:r>
            <a:r>
              <a:rPr lang="en-US"/>
              <a:t>/</a:t>
            </a:r>
            <a:r>
              <a:rPr lang="en-US" err="1"/>
              <a:t>Deshabilitar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Kiosco</a:t>
            </a:r>
            <a:endParaRPr lang="en-US"/>
          </a:p>
          <a:p>
            <a:r>
              <a:rPr lang="en-US" err="1"/>
              <a:t>Reembolsar</a:t>
            </a:r>
            <a:r>
              <a:rPr lang="en-US"/>
              <a:t> </a:t>
            </a:r>
            <a:r>
              <a:rPr lang="en-US" err="1"/>
              <a:t>transacciones</a:t>
            </a:r>
            <a:endParaRPr lang="en-US"/>
          </a:p>
          <a:p>
            <a:endParaRPr lang="en-US"/>
          </a:p>
          <a:p>
            <a:pPr marL="0" indent="0">
              <a:buNone/>
            </a:pPr>
            <a:r>
              <a:rPr lang="en-US" err="1"/>
              <a:t>Configurado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Perfil</a:t>
            </a:r>
            <a:r>
              <a:rPr lang="en-US"/>
              <a:t> del </a:t>
            </a:r>
            <a:r>
              <a:rPr lang="en-US" err="1"/>
              <a:t>Kiosco</a:t>
            </a:r>
            <a:r>
              <a:rPr lang="en-US"/>
              <a:t> de </a:t>
            </a:r>
            <a:r>
              <a:rPr lang="en-US" err="1"/>
              <a:t>Autoservicio</a:t>
            </a: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61A5A1-FE6D-D4B1-7FC5-908D52D6D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3744" y="4135818"/>
            <a:ext cx="3752381" cy="106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93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580D3-575E-C52B-4B4D-FEFE03640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A16F-28C6-E138-EF7C-156D99637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ExtraBold"/>
                <a:cs typeface="Segoe UI"/>
              </a:rPr>
              <a:t>El </a:t>
            </a:r>
            <a:r>
              <a:rPr lang="en-US" err="1">
                <a:latin typeface="Aptos ExtraBold"/>
                <a:cs typeface="Segoe UI"/>
              </a:rPr>
              <a:t>Cliente</a:t>
            </a:r>
            <a:r>
              <a:rPr lang="en-US">
                <a:latin typeface="Aptos ExtraBold"/>
                <a:cs typeface="Segoe UI"/>
              </a:rPr>
              <a:t> se </a:t>
            </a:r>
            <a:r>
              <a:rPr lang="en-US" err="1">
                <a:latin typeface="Aptos ExtraBold"/>
                <a:cs typeface="Segoe UI"/>
              </a:rPr>
              <a:t>atiende</a:t>
            </a:r>
            <a:r>
              <a:rPr lang="en-US">
                <a:latin typeface="Aptos ExtraBold"/>
                <a:cs typeface="Segoe UI"/>
              </a:rPr>
              <a:t> a </a:t>
            </a:r>
            <a:r>
              <a:rPr lang="en-US" err="1">
                <a:latin typeface="Aptos ExtraBold"/>
                <a:cs typeface="Segoe UI"/>
              </a:rPr>
              <a:t>sí</a:t>
            </a:r>
            <a:r>
              <a:rPr lang="en-US">
                <a:latin typeface="Aptos ExtraBold"/>
                <a:cs typeface="Segoe UI"/>
              </a:rPr>
              <a:t> </a:t>
            </a:r>
            <a:r>
              <a:rPr lang="en-US" err="1">
                <a:latin typeface="Aptos ExtraBold"/>
                <a:cs typeface="Segoe UI"/>
              </a:rPr>
              <a:t>mismo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2F3695-5A85-8F25-AC92-49A58E68A3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ptos Light"/>
              </a:rPr>
              <a:t>Order-at-the-Table</a:t>
            </a:r>
            <a:br>
              <a:rPr lang="en-US">
                <a:latin typeface="Aptos Light"/>
              </a:rPr>
            </a:br>
            <a:endParaRPr lang="en-US">
              <a:latin typeface="Aptos Light"/>
            </a:endParaRPr>
          </a:p>
          <a:p>
            <a:r>
              <a:rPr lang="en-US">
                <a:latin typeface="Aptos Light"/>
              </a:rPr>
              <a:t>P</a:t>
            </a:r>
            <a:r>
              <a:rPr lang="es-ES" err="1">
                <a:latin typeface="Aptos Light"/>
              </a:rPr>
              <a:t>roviene</a:t>
            </a:r>
            <a:r>
              <a:rPr lang="es-ES">
                <a:latin typeface="Aptos Light"/>
              </a:rPr>
              <a:t> de Magento</a:t>
            </a:r>
            <a:endParaRPr lang="en-US"/>
          </a:p>
          <a:p>
            <a:endParaRPr lang="en-US">
              <a:latin typeface="Aptos Light"/>
            </a:endParaRPr>
          </a:p>
          <a:p>
            <a:r>
              <a:rPr lang="en-US" err="1">
                <a:latin typeface="Aptos Light"/>
              </a:rPr>
              <a:t>Consolida</a:t>
            </a:r>
            <a:r>
              <a:rPr lang="en-US">
                <a:latin typeface="Aptos Light"/>
              </a:rPr>
              <a:t> las </a:t>
            </a:r>
            <a:r>
              <a:rPr lang="en-US" err="1">
                <a:latin typeface="Aptos Light"/>
              </a:rPr>
              <a:t>órdenes</a:t>
            </a:r>
            <a:r>
              <a:rPr lang="en-US">
                <a:latin typeface="Aptos Light"/>
              </a:rPr>
              <a:t> de la mesa</a:t>
            </a:r>
          </a:p>
          <a:p>
            <a:endParaRPr lang="en-US">
              <a:latin typeface="Aptos Light"/>
            </a:endParaRPr>
          </a:p>
          <a:p>
            <a:r>
              <a:rPr lang="en-US" err="1">
                <a:latin typeface="Aptos Light"/>
              </a:rPr>
              <a:t>Códigos</a:t>
            </a:r>
            <a:r>
              <a:rPr lang="en-US">
                <a:latin typeface="Aptos Light"/>
              </a:rPr>
              <a:t> QR </a:t>
            </a:r>
            <a:r>
              <a:rPr lang="en-US" err="1">
                <a:latin typeface="Aptos Light"/>
              </a:rPr>
              <a:t>único</a:t>
            </a:r>
            <a:endParaRPr lang="en-US">
              <a:latin typeface="Aptos Light"/>
            </a:endParaRPr>
          </a:p>
          <a:p>
            <a:endParaRPr lang="en-US">
              <a:latin typeface="Aptos Light"/>
            </a:endParaRPr>
          </a:p>
        </p:txBody>
      </p:sp>
      <p:pic>
        <p:nvPicPr>
          <p:cNvPr id="5" name="Picture Placeholder 25" descr="A hand holding a phone&#10;&#10;Description automatically generated">
            <a:extLst>
              <a:ext uri="{FF2B5EF4-FFF2-40B4-BE49-F238E27FC236}">
                <a16:creationId xmlns:a16="http://schemas.microsoft.com/office/drawing/2014/main" id="{17A9F17D-53BA-F0BC-4360-1510292B334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0843" r="20535" b="6274"/>
          <a:stretch/>
        </p:blipFill>
        <p:spPr>
          <a:xfrm>
            <a:off x="6357938" y="1196975"/>
            <a:ext cx="5429250" cy="5106988"/>
          </a:xfrm>
        </p:spPr>
      </p:pic>
    </p:spTree>
    <p:extLst>
      <p:ext uri="{BB962C8B-B14F-4D97-AF65-F5344CB8AC3E}">
        <p14:creationId xmlns:p14="http://schemas.microsoft.com/office/powerpoint/2010/main" val="3568596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165E4-A483-9EF0-77A6-EA90A9BFE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8F187B-6FD8-4731-271D-C5C37FC8F7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5728" y="200026"/>
            <a:ext cx="6906271" cy="600798"/>
          </a:xfrm>
        </p:spPr>
        <p:txBody>
          <a:bodyPr lIns="91440" tIns="45720" rIns="91440" bIns="45720" anchor="t"/>
          <a:lstStyle/>
          <a:p>
            <a:r>
              <a:rPr lang="en-US">
                <a:latin typeface="Aptos ExtraBold"/>
                <a:cs typeface="Segoe UI"/>
              </a:rPr>
              <a:t>Toma de </a:t>
            </a:r>
            <a:r>
              <a:rPr lang="en-US" err="1">
                <a:latin typeface="Aptos ExtraBold"/>
                <a:cs typeface="Segoe UI"/>
              </a:rPr>
              <a:t>decisiones</a:t>
            </a:r>
            <a:r>
              <a:rPr lang="en-US">
                <a:latin typeface="Aptos ExtraBold"/>
                <a:cs typeface="Segoe UI"/>
              </a:rPr>
              <a:t> </a:t>
            </a:r>
            <a:r>
              <a:rPr lang="en-US" err="1">
                <a:latin typeface="Aptos ExtraBold"/>
                <a:cs typeface="Segoe UI"/>
              </a:rPr>
              <a:t>basadas</a:t>
            </a:r>
            <a:r>
              <a:rPr lang="en-US">
                <a:latin typeface="Aptos ExtraBold"/>
                <a:cs typeface="Segoe UI"/>
              </a:rPr>
              <a:t> </a:t>
            </a:r>
            <a:r>
              <a:rPr lang="en-US" err="1">
                <a:latin typeface="Aptos ExtraBold"/>
                <a:cs typeface="Segoe UI"/>
              </a:rPr>
              <a:t>en</a:t>
            </a:r>
            <a:r>
              <a:rPr lang="en-US">
                <a:latin typeface="Aptos ExtraBold"/>
                <a:cs typeface="Segoe UI"/>
              </a:rPr>
              <a:t> Datos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8A4292-9DF3-2A69-84F7-C1C76BFED9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1554480"/>
            <a:ext cx="6565636" cy="4952198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Analytics for LS Central </a:t>
            </a:r>
          </a:p>
          <a:p>
            <a:pPr lvl="1"/>
            <a:r>
              <a:rPr lang="en-US" err="1"/>
              <a:t>Reportes</a:t>
            </a:r>
            <a:r>
              <a:rPr lang="en-US"/>
              <a:t> para </a:t>
            </a:r>
            <a:r>
              <a:rPr lang="en-US" err="1"/>
              <a:t>Restaurantes</a:t>
            </a:r>
            <a:endParaRPr lang="en-US"/>
          </a:p>
          <a:p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F1A73FA-215E-E851-EF69-7363950FF9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924" r="2924"/>
          <a:stretch/>
        </p:blipFill>
        <p:spPr>
          <a:xfrm>
            <a:off x="488950" y="444500"/>
            <a:ext cx="3992563" cy="5894388"/>
          </a:xfrm>
        </p:spPr>
      </p:pic>
    </p:spTree>
    <p:extLst>
      <p:ext uri="{BB962C8B-B14F-4D97-AF65-F5344CB8AC3E}">
        <p14:creationId xmlns:p14="http://schemas.microsoft.com/office/powerpoint/2010/main" val="3776880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E2231-DBB6-1B6E-726A-E417F5798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BCF12D-9458-E0F8-52E8-EF8F1AB1E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81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7E27B-F8B5-EBD2-B6A0-216054D4D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915949-B221-C40E-3650-5FA7A875752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err="1"/>
              <a:t>Restaurantes</a:t>
            </a:r>
            <a:r>
              <a:rPr lang="en-US"/>
              <a:t> </a:t>
            </a:r>
            <a:r>
              <a:rPr lang="en-US" err="1"/>
              <a:t>Exitosos</a:t>
            </a:r>
            <a:endParaRPr lang="en-US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2668778A-349E-6023-4CB9-44A61357FBA0}"/>
              </a:ext>
            </a:extLst>
          </p:cNvPr>
          <p:cNvSpPr/>
          <p:nvPr/>
        </p:nvSpPr>
        <p:spPr>
          <a:xfrm>
            <a:off x="1083789" y="2777345"/>
            <a:ext cx="2475346" cy="2198254"/>
          </a:xfrm>
          <a:prstGeom prst="cloudCallout">
            <a:avLst>
              <a:gd name="adj1" fmla="val 55294"/>
              <a:gd name="adj2" fmla="val 65911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" r="4380" b="12967"/>
            </a:stretch>
          </a:blip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106B8DC6-CD03-4C13-B268-79D8E5380E2F}"/>
              </a:ext>
            </a:extLst>
          </p:cNvPr>
          <p:cNvSpPr/>
          <p:nvPr/>
        </p:nvSpPr>
        <p:spPr>
          <a:xfrm>
            <a:off x="7844257" y="3876472"/>
            <a:ext cx="2211177" cy="2344582"/>
          </a:xfrm>
          <a:prstGeom prst="cloudCallout">
            <a:avLst>
              <a:gd name="adj1" fmla="val -82853"/>
              <a:gd name="adj2" fmla="val 26088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4298" t="-323" r="-965" b="-6427"/>
            </a:stretch>
          </a:blip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9C712A0F-9A1A-56AC-0B73-3C113625CC57}"/>
              </a:ext>
            </a:extLst>
          </p:cNvPr>
          <p:cNvSpPr/>
          <p:nvPr/>
        </p:nvSpPr>
        <p:spPr>
          <a:xfrm>
            <a:off x="3931233" y="1019961"/>
            <a:ext cx="3223490" cy="2434868"/>
          </a:xfrm>
          <a:prstGeom prst="cloudCallout">
            <a:avLst>
              <a:gd name="adj1" fmla="val 2219"/>
              <a:gd name="adj2" fmla="val 70906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0C9A04-336C-826B-66FA-AB0A0748C544}"/>
              </a:ext>
            </a:extLst>
          </p:cNvPr>
          <p:cNvSpPr/>
          <p:nvPr/>
        </p:nvSpPr>
        <p:spPr>
          <a:xfrm>
            <a:off x="4484256" y="4265795"/>
            <a:ext cx="2084358" cy="1955259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4652" r="1"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479591-18AA-FF1B-F00E-28B4488B92FE}"/>
              </a:ext>
            </a:extLst>
          </p:cNvPr>
          <p:cNvSpPr txBox="1"/>
          <p:nvPr/>
        </p:nvSpPr>
        <p:spPr>
          <a:xfrm>
            <a:off x="4639814" y="6315393"/>
            <a:ext cx="181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Concepto</a:t>
            </a:r>
            <a:r>
              <a:rPr lang="en-US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err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Único</a:t>
            </a:r>
            <a:endParaRPr lang="en-US">
              <a:solidFill>
                <a:srgbClr val="351C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D1D086-8981-6DB9-98B5-12247CD8B254}"/>
              </a:ext>
            </a:extLst>
          </p:cNvPr>
          <p:cNvSpPr txBox="1"/>
          <p:nvPr/>
        </p:nvSpPr>
        <p:spPr>
          <a:xfrm>
            <a:off x="1001942" y="223739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00706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Gran</a:t>
            </a:r>
            <a:br>
              <a:rPr lang="en-US">
                <a:solidFill>
                  <a:srgbClr val="00706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err="1">
                <a:solidFill>
                  <a:srgbClr val="00706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ubicación</a:t>
            </a:r>
            <a:endParaRPr lang="en-US">
              <a:solidFill>
                <a:srgbClr val="00706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6A0187-BC8A-B348-09D0-E195E8E7D069}"/>
              </a:ext>
            </a:extLst>
          </p:cNvPr>
          <p:cNvSpPr txBox="1"/>
          <p:nvPr/>
        </p:nvSpPr>
        <p:spPr>
          <a:xfrm>
            <a:off x="8072776" y="3230141"/>
            <a:ext cx="1982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err="1">
                <a:solidFill>
                  <a:srgbClr val="00706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Excelente</a:t>
            </a:r>
            <a:br>
              <a:rPr lang="en-US">
                <a:solidFill>
                  <a:srgbClr val="00706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err="1">
                <a:solidFill>
                  <a:srgbClr val="00706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Servicio</a:t>
            </a:r>
            <a:r>
              <a:rPr lang="en-US">
                <a:solidFill>
                  <a:srgbClr val="00706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al </a:t>
            </a:r>
            <a:r>
              <a:rPr lang="en-US" err="1">
                <a:solidFill>
                  <a:srgbClr val="00706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Cliente</a:t>
            </a:r>
            <a:endParaRPr lang="en-US">
              <a:solidFill>
                <a:srgbClr val="00706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D05F0C-8E3D-05EE-F5AF-A39D391BE579}"/>
              </a:ext>
            </a:extLst>
          </p:cNvPr>
          <p:cNvSpPr txBox="1"/>
          <p:nvPr/>
        </p:nvSpPr>
        <p:spPr>
          <a:xfrm>
            <a:off x="6866443" y="1019961"/>
            <a:ext cx="1066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00706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Comida</a:t>
            </a:r>
            <a:br>
              <a:rPr lang="en-US">
                <a:solidFill>
                  <a:srgbClr val="00706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>
                <a:solidFill>
                  <a:srgbClr val="00706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deliciosa</a:t>
            </a:r>
          </a:p>
        </p:txBody>
      </p:sp>
    </p:spTree>
    <p:extLst>
      <p:ext uri="{BB962C8B-B14F-4D97-AF65-F5344CB8AC3E}">
        <p14:creationId xmlns:p14="http://schemas.microsoft.com/office/powerpoint/2010/main" val="253258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8B5FF-4F7C-EAAA-A73D-0A48F1AFA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0C1743-2EDF-6D5A-081A-86114BAC5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56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9F009-D96A-839A-A657-4BC087892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186249-54F9-688C-0FA5-40955A970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88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6E79C-1669-ECC3-6A32-0F01804C5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4428-5A9E-D900-6DA5-A30FD9307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Aptos ExtraBold"/>
                <a:cs typeface="Segoe UI"/>
              </a:rPr>
              <a:t>Efectividad</a:t>
            </a:r>
            <a:r>
              <a:rPr lang="en-US">
                <a:latin typeface="Aptos ExtraBold"/>
                <a:cs typeface="Segoe UI"/>
              </a:rPr>
              <a:t> </a:t>
            </a:r>
            <a:r>
              <a:rPr lang="en-US" err="1">
                <a:latin typeface="Aptos ExtraBold"/>
                <a:cs typeface="Segoe UI"/>
              </a:rPr>
              <a:t>en</a:t>
            </a:r>
            <a:r>
              <a:rPr lang="en-US">
                <a:latin typeface="Aptos ExtraBold"/>
                <a:cs typeface="Segoe UI"/>
              </a:rPr>
              <a:t> Cocina</a:t>
            </a:r>
            <a:endParaRPr lang="en-US"/>
          </a:p>
        </p:txBody>
      </p:sp>
      <p:pic>
        <p:nvPicPr>
          <p:cNvPr id="6" name="Picture Placeholder 5" descr="A person in a kitchen preparing food&#10;&#10;AI-generated content may be incorrect.">
            <a:extLst>
              <a:ext uri="{FF2B5EF4-FFF2-40B4-BE49-F238E27FC236}">
                <a16:creationId xmlns:a16="http://schemas.microsoft.com/office/drawing/2014/main" id="{BFE4E8DE-8CF5-7B40-EFC0-3873CF874F7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2378" b="1237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63BDF-496F-BAAF-EC4C-4910F5E2D7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895474"/>
          </a:xfrm>
        </p:spPr>
        <p:txBody>
          <a:bodyPr/>
          <a:lstStyle/>
          <a:p>
            <a:pPr marL="0" indent="0">
              <a:buNone/>
            </a:pPr>
            <a:r>
              <a:rPr lang="en-US" sz="2400" b="1"/>
              <a:t>Kitchen display system </a:t>
            </a:r>
            <a:r>
              <a:rPr lang="en-US" sz="2400" b="1" err="1"/>
              <a:t>basado</a:t>
            </a:r>
            <a:r>
              <a:rPr lang="en-US" sz="2400" b="1"/>
              <a:t> </a:t>
            </a:r>
            <a:r>
              <a:rPr lang="en-US" sz="2400" b="1" err="1"/>
              <a:t>en</a:t>
            </a:r>
            <a:r>
              <a:rPr lang="en-US" sz="2400" b="1"/>
              <a:t> Web</a:t>
            </a:r>
          </a:p>
          <a:p>
            <a:r>
              <a:rPr lang="en-US" sz="2000" err="1"/>
              <a:t>Agnóstico</a:t>
            </a:r>
            <a:r>
              <a:rPr lang="en-US" sz="2000"/>
              <a:t> al Hardware – Compatible con </a:t>
            </a:r>
            <a:r>
              <a:rPr lang="en-US" sz="2000" err="1"/>
              <a:t>múltiples</a:t>
            </a:r>
            <a:r>
              <a:rPr lang="en-US" sz="2000"/>
              <a:t> </a:t>
            </a:r>
            <a:r>
              <a:rPr lang="en-US" sz="2000" err="1"/>
              <a:t>dispositivos</a:t>
            </a:r>
            <a:endParaRPr lang="en-US" sz="2000"/>
          </a:p>
          <a:p>
            <a:pPr lvl="1"/>
            <a:r>
              <a:rPr lang="en-US" sz="1800" err="1"/>
              <a:t>Tabletas</a:t>
            </a:r>
            <a:endParaRPr lang="en-US" sz="2000"/>
          </a:p>
          <a:p>
            <a:r>
              <a:rPr lang="en-US" sz="2000" err="1"/>
              <a:t>Distribución</a:t>
            </a:r>
            <a:r>
              <a:rPr lang="en-US" sz="2000"/>
              <a:t> de carga o </a:t>
            </a:r>
            <a:r>
              <a:rPr lang="en-US" sz="2000" err="1"/>
              <a:t>asignación</a:t>
            </a:r>
            <a:r>
              <a:rPr lang="en-US" sz="2000"/>
              <a:t> manual de </a:t>
            </a:r>
            <a:r>
              <a:rPr lang="en-US" sz="2000" err="1"/>
              <a:t>órdenes</a:t>
            </a:r>
            <a:endParaRPr lang="en-US" sz="2000"/>
          </a:p>
          <a:p>
            <a:r>
              <a:rPr lang="en-US" sz="2000" err="1"/>
              <a:t>Deshacer</a:t>
            </a:r>
            <a:r>
              <a:rPr lang="en-US" sz="2000"/>
              <a:t> (undo)</a:t>
            </a:r>
          </a:p>
          <a:p>
            <a:r>
              <a:rPr lang="en-US" sz="2000" err="1"/>
              <a:t>Estaciones</a:t>
            </a:r>
            <a:r>
              <a:rPr lang="en-US" sz="2000"/>
              <a:t> Fantasma - Ghost stations</a:t>
            </a:r>
          </a:p>
          <a:p>
            <a:r>
              <a:rPr lang="en-US" sz="2000"/>
              <a:t>Display de </a:t>
            </a:r>
            <a:r>
              <a:rPr lang="en-US" sz="2000" err="1"/>
              <a:t>cara</a:t>
            </a:r>
            <a:r>
              <a:rPr lang="en-US" sz="2000"/>
              <a:t> al </a:t>
            </a:r>
            <a:r>
              <a:rPr lang="en-US" sz="2000" err="1"/>
              <a:t>cliente</a:t>
            </a:r>
            <a:r>
              <a:rPr lang="en-US" sz="2000"/>
              <a:t> flexible(CFD – Customer Facing Display)</a:t>
            </a:r>
          </a:p>
          <a:p>
            <a:r>
              <a:rPr lang="en-US" sz="2000" err="1"/>
              <a:t>Imprimir</a:t>
            </a:r>
            <a:r>
              <a:rPr lang="en-US" sz="2000"/>
              <a:t> </a:t>
            </a:r>
            <a:r>
              <a:rPr lang="en-US" sz="2000" err="1"/>
              <a:t>etiquetas</a:t>
            </a:r>
            <a:r>
              <a:rPr lang="en-US" sz="2000"/>
              <a:t> o </a:t>
            </a:r>
            <a:r>
              <a:rPr lang="en-US" sz="2000" err="1"/>
              <a:t>recibos</a:t>
            </a:r>
            <a:endParaRPr lang="en-US" sz="2000"/>
          </a:p>
          <a:p>
            <a:r>
              <a:rPr lang="en-US" sz="2000" err="1"/>
              <a:t>Tablero</a:t>
            </a:r>
            <a:r>
              <a:rPr lang="en-US" sz="2000"/>
              <a:t> de </a:t>
            </a:r>
            <a:r>
              <a:rPr lang="en-US" sz="2000" err="1"/>
              <a:t>administración</a:t>
            </a:r>
            <a:r>
              <a:rPr lang="en-US" sz="2000"/>
              <a:t> de </a:t>
            </a:r>
            <a:r>
              <a:rPr lang="en-US" sz="2000" err="1"/>
              <a:t>cocina</a:t>
            </a:r>
            <a:endParaRPr lang="en-US" sz="2000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 sz="2000"/>
              <a:t>¿Robots </a:t>
            </a:r>
            <a:r>
              <a:rPr lang="en-US" sz="2000" err="1"/>
              <a:t>en</a:t>
            </a:r>
            <a:r>
              <a:rPr lang="en-US" sz="2000"/>
              <a:t> la </a:t>
            </a:r>
            <a:r>
              <a:rPr lang="en-US" sz="2000" err="1"/>
              <a:t>cocina</a:t>
            </a:r>
            <a:r>
              <a:rPr lang="en-US" sz="2000"/>
              <a:t>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3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01171-95F2-7454-9AF0-B200B4319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30DCF-2ACB-EE36-7801-C13569EF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Roadmap, </a:t>
            </a:r>
            <a:r>
              <a:rPr lang="en-US" err="1">
                <a:latin typeface="Aptos" panose="020B0004020202020204" pitchFamily="34" charset="0"/>
              </a:rPr>
              <a:t>versión</a:t>
            </a:r>
            <a:r>
              <a:rPr lang="en-US">
                <a:latin typeface="Aptos" panose="020B0004020202020204" pitchFamily="34" charset="0"/>
              </a:rPr>
              <a:t> 27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E4C89-1823-EFC1-7CE5-EE0374C46A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0497" y="883223"/>
            <a:ext cx="2648442" cy="58863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err="1">
                <a:solidFill>
                  <a:srgbClr val="F6C370"/>
                </a:solidFill>
                <a:latin typeface="Aptos" panose="020B0004020202020204" pitchFamily="34" charset="0"/>
              </a:rPr>
              <a:t>Funcionalidad</a:t>
            </a:r>
            <a:r>
              <a:rPr lang="en-US" b="1">
                <a:solidFill>
                  <a:srgbClr val="F6C370"/>
                </a:solidFill>
                <a:latin typeface="Aptos" panose="020B0004020202020204" pitchFamily="34" charset="0"/>
              </a:rPr>
              <a:t> General</a:t>
            </a:r>
          </a:p>
          <a:p>
            <a:pPr marL="0" indent="0" algn="ctr">
              <a:buNone/>
            </a:pPr>
            <a:endParaRPr lang="en-US" b="1">
              <a:solidFill>
                <a:srgbClr val="F6C370"/>
              </a:solidFill>
              <a:latin typeface="Aptos" panose="020B00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1E8D7B6-D9C5-9E12-A38B-42436DEBAF84}"/>
              </a:ext>
            </a:extLst>
          </p:cNvPr>
          <p:cNvSpPr txBox="1">
            <a:spLocks/>
          </p:cNvSpPr>
          <p:nvPr/>
        </p:nvSpPr>
        <p:spPr>
          <a:xfrm>
            <a:off x="4192625" y="997526"/>
            <a:ext cx="3317309" cy="5428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1AECF3-DDCE-4D30-D813-C42510C59CA7}"/>
              </a:ext>
            </a:extLst>
          </p:cNvPr>
          <p:cNvSpPr/>
          <p:nvPr/>
        </p:nvSpPr>
        <p:spPr>
          <a:xfrm>
            <a:off x="285918" y="1627416"/>
            <a:ext cx="3657600" cy="247105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Mejoras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en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el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manejo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 de </a:t>
            </a:r>
            <a:r>
              <a:rPr lang="en-US" sz="2000" b="1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Propinas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Múltiples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reservaciones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por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 Mesa</a:t>
            </a:r>
            <a:endParaRPr lang="en-US">
              <a:solidFill>
                <a:prstClr val="black">
                  <a:lumMod val="95000"/>
                  <a:lumOff val="5000"/>
                </a:prstClr>
              </a:solidFill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Mejoras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en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el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manejo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 de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órdenes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desde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lang="en-US" sz="2000" b="1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eC</a:t>
            </a:r>
            <a:r>
              <a:rPr kumimoji="0" lang="en-US" sz="2000" b="1" i="0" u="none" strike="noStrike" kern="1200" cap="none" spc="0" normalizeH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ommerce</a:t>
            </a:r>
            <a:r>
              <a:rPr kumimoji="0" lang="en-US" sz="2000" b="1" i="0" u="none" strike="noStrike" kern="1200" cap="none" spc="0" normalizeH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 for LS Central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B49E5E1-0C7F-DB30-1066-EA6093C2E41E}"/>
              </a:ext>
            </a:extLst>
          </p:cNvPr>
          <p:cNvSpPr txBox="1">
            <a:spLocks/>
          </p:cNvSpPr>
          <p:nvPr/>
        </p:nvSpPr>
        <p:spPr>
          <a:xfrm>
            <a:off x="5210809" y="890151"/>
            <a:ext cx="1738650" cy="4502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Aptos" panose="020B0004020202020204" pitchFamily="34" charset="0"/>
              </a:rPr>
              <a:t>Kiosco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6C370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9D4032B-3DDD-4063-A319-282289213C28}"/>
              </a:ext>
            </a:extLst>
          </p:cNvPr>
          <p:cNvSpPr/>
          <p:nvPr/>
        </p:nvSpPr>
        <p:spPr>
          <a:xfrm>
            <a:off x="4251334" y="1627417"/>
            <a:ext cx="3507707" cy="23567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Mejoras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en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Modificadores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 de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Productos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Configuración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 de Paleta de Colores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9177D4C-530B-F27E-1DE3-635D10816C0B}"/>
              </a:ext>
            </a:extLst>
          </p:cNvPr>
          <p:cNvSpPr txBox="1">
            <a:spLocks/>
          </p:cNvSpPr>
          <p:nvPr/>
        </p:nvSpPr>
        <p:spPr>
          <a:xfrm>
            <a:off x="9067648" y="890151"/>
            <a:ext cx="1955801" cy="4502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Aptos" panose="020B0004020202020204" pitchFamily="34" charset="0"/>
              </a:rPr>
              <a:t>Web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Aptos" panose="020B0004020202020204" pitchFamily="34" charset="0"/>
              </a:rPr>
              <a:t>KDS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995A0D-1929-B085-E788-BB390A8BFA84}"/>
              </a:ext>
            </a:extLst>
          </p:cNvPr>
          <p:cNvSpPr/>
          <p:nvPr/>
        </p:nvSpPr>
        <p:spPr>
          <a:xfrm>
            <a:off x="8081357" y="1627416"/>
            <a:ext cx="3990899" cy="38644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  <a:defRPr/>
            </a:pP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LS Central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empuja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los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 Tickets de Cocina (KOT) al KDS</a:t>
            </a:r>
          </a:p>
          <a:p>
            <a:pPr>
              <a:spcAft>
                <a:spcPts val="600"/>
              </a:spcAft>
              <a:defRPr/>
            </a:pP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Mayor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flexibilidad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en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 la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configuración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 de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Botones</a:t>
            </a:r>
            <a:endParaRPr lang="en-US" sz="2000">
              <a:solidFill>
                <a:prstClr val="black">
                  <a:lumMod val="95000"/>
                  <a:lumOff val="5000"/>
                </a:prstClr>
              </a:solidFill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Prender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 o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apagar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una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 Estación</a:t>
            </a:r>
          </a:p>
          <a:p>
            <a:pPr>
              <a:spcAft>
                <a:spcPts val="600"/>
              </a:spcAft>
              <a:defRPr/>
            </a:pP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Sumarización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 de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líneas</a:t>
            </a:r>
            <a:endParaRPr lang="en-US" sz="2000">
              <a:solidFill>
                <a:prstClr val="black">
                  <a:lumMod val="95000"/>
                  <a:lumOff val="5000"/>
                </a:prstClr>
              </a:solidFill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Rutear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los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Modificadores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como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productos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independientes</a:t>
            </a:r>
            <a:endParaRPr lang="en-US" sz="2000">
              <a:solidFill>
                <a:prstClr val="black">
                  <a:lumMod val="95000"/>
                  <a:lumOff val="5000"/>
                </a:prstClr>
              </a:solidFill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Componentes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 Multimedia</a:t>
            </a:r>
          </a:p>
          <a:p>
            <a:pPr>
              <a:spcAft>
                <a:spcPts val="600"/>
              </a:spcAft>
              <a:defRPr/>
            </a:pP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Instrucciones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 de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Preparación</a:t>
            </a:r>
            <a:endParaRPr lang="en-US" sz="2000">
              <a:solidFill>
                <a:prstClr val="black">
                  <a:lumMod val="95000"/>
                  <a:lumOff val="5000"/>
                </a:prstClr>
              </a:solidFill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  <a:defRPr/>
            </a:pPr>
            <a:endParaRPr lang="en-US" sz="2000">
              <a:solidFill>
                <a:prstClr val="black">
                  <a:lumMod val="95000"/>
                  <a:lumOff val="5000"/>
                </a:prstClr>
              </a:solidFill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>
              <a:solidFill>
                <a:prstClr val="black">
                  <a:lumMod val="95000"/>
                  <a:lumOff val="5000"/>
                </a:prst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61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5" grpId="0"/>
      <p:bldP spid="8" grpId="0" animBg="1"/>
      <p:bldP spid="6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59643-B897-9AB9-0F2B-042E8486B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ACF6D7-1192-11A6-0B18-B560F37CE1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err="1">
                <a:latin typeface="Aptos" panose="020B0004020202020204" pitchFamily="34" charset="0"/>
              </a:rPr>
              <a:t>Tipos</a:t>
            </a:r>
            <a:r>
              <a:rPr lang="en-US" sz="2800" b="1">
                <a:latin typeface="Aptos" panose="020B0004020202020204" pitchFamily="34" charset="0"/>
              </a:rPr>
              <a:t> de </a:t>
            </a:r>
            <a:r>
              <a:rPr lang="en-US" sz="2800" b="1" err="1">
                <a:latin typeface="Aptos" panose="020B0004020202020204" pitchFamily="34" charset="0"/>
              </a:rPr>
              <a:t>restaurantes</a:t>
            </a:r>
            <a:r>
              <a:rPr lang="en-US" sz="2800">
                <a:latin typeface="Aptos" panose="020B0004020202020204" pitchFamily="34" charset="0"/>
              </a:rPr>
              <a:t> </a:t>
            </a:r>
          </a:p>
          <a:p>
            <a:r>
              <a:rPr lang="en-US" sz="2800"/>
              <a:t>Comida </a:t>
            </a:r>
            <a:r>
              <a:rPr lang="en-US" sz="2800" err="1"/>
              <a:t>Rápida</a:t>
            </a:r>
            <a:endParaRPr lang="en-US" sz="2800"/>
          </a:p>
          <a:p>
            <a:r>
              <a:rPr lang="en-US" sz="2800"/>
              <a:t>Ghost/Dark kitchen </a:t>
            </a:r>
          </a:p>
          <a:p>
            <a:r>
              <a:rPr lang="en-US" sz="2800"/>
              <a:t>Food trucks</a:t>
            </a:r>
          </a:p>
          <a:p>
            <a:r>
              <a:rPr lang="en-US" sz="2800"/>
              <a:t>Cafés</a:t>
            </a:r>
          </a:p>
          <a:p>
            <a:r>
              <a:rPr lang="en-US" sz="2800"/>
              <a:t>Breakfast &amp; brunch</a:t>
            </a:r>
          </a:p>
          <a:p>
            <a:r>
              <a:rPr lang="en-US" sz="2800"/>
              <a:t>Bares &amp; pubs</a:t>
            </a:r>
          </a:p>
          <a:p>
            <a:r>
              <a:rPr lang="en-US" sz="2800"/>
              <a:t>Alta </a:t>
            </a:r>
            <a:r>
              <a:rPr lang="en-US" sz="2800" err="1"/>
              <a:t>cocina</a:t>
            </a:r>
            <a:endParaRPr lang="en-US" sz="2800"/>
          </a:p>
          <a:p>
            <a:r>
              <a:rPr lang="en-US" sz="2800"/>
              <a:t>Comida Casual</a:t>
            </a:r>
          </a:p>
          <a:p>
            <a:r>
              <a:rPr lang="en-US" sz="2800" err="1"/>
              <a:t>Restaurantes</a:t>
            </a:r>
            <a:r>
              <a:rPr lang="en-US" sz="2800"/>
              <a:t> Pop-up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FE16C0-03A3-9E09-EA87-C7DC8B042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ExtraBold"/>
                <a:cs typeface="Segoe UI"/>
              </a:rPr>
              <a:t>LS Central for restaurants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A78298-DDFF-8509-BA9E-C6F253F1A2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err="1">
                <a:solidFill>
                  <a:srgbClr val="351C5C"/>
                </a:solidFill>
                <a:latin typeface="Aptos"/>
              </a:rPr>
              <a:t>Funcionalidad</a:t>
            </a:r>
            <a:r>
              <a:rPr lang="en-US">
                <a:latin typeface="Aptos"/>
              </a:rPr>
              <a:t> </a:t>
            </a:r>
          </a:p>
          <a:p>
            <a:r>
              <a:rPr lang="en-US" sz="2400" err="1">
                <a:latin typeface="Aptos Light"/>
              </a:rPr>
              <a:t>Ingredientes</a:t>
            </a:r>
            <a:r>
              <a:rPr lang="en-US" sz="2400">
                <a:latin typeface="Aptos Light"/>
              </a:rPr>
              <a:t>, </a:t>
            </a:r>
            <a:r>
              <a:rPr lang="en-US" sz="2400" err="1">
                <a:latin typeface="Aptos Light"/>
              </a:rPr>
              <a:t>Recetas</a:t>
            </a:r>
            <a:r>
              <a:rPr lang="en-US" sz="2400">
                <a:latin typeface="Aptos Light"/>
              </a:rPr>
              <a:t> y </a:t>
            </a:r>
            <a:r>
              <a:rPr lang="en-US" sz="2400" err="1">
                <a:latin typeface="Aptos Light"/>
              </a:rPr>
              <a:t>Modificadores</a:t>
            </a:r>
            <a:endParaRPr lang="en-US" sz="2400">
              <a:latin typeface="Aptos Light"/>
            </a:endParaRPr>
          </a:p>
          <a:p>
            <a:r>
              <a:rPr lang="en-US" sz="2400">
                <a:latin typeface="Aptos Light"/>
              </a:rPr>
              <a:t>Combos, </a:t>
            </a:r>
            <a:r>
              <a:rPr lang="en-US" sz="2400" err="1">
                <a:latin typeface="Aptos Light"/>
              </a:rPr>
              <a:t>Paquetes</a:t>
            </a:r>
            <a:r>
              <a:rPr lang="en-US" sz="2400">
                <a:latin typeface="Aptos Light"/>
              </a:rPr>
              <a:t> (meal deals)</a:t>
            </a:r>
          </a:p>
          <a:p>
            <a:r>
              <a:rPr lang="en-US" sz="2400">
                <a:latin typeface="Aptos Light"/>
              </a:rPr>
              <a:t>Administración de Mesas</a:t>
            </a:r>
          </a:p>
          <a:p>
            <a:pPr lvl="1"/>
            <a:r>
              <a:rPr lang="en-US" sz="2000" err="1">
                <a:latin typeface="Aptos Light"/>
              </a:rPr>
              <a:t>Reservaciones</a:t>
            </a:r>
            <a:r>
              <a:rPr lang="en-US" sz="2000">
                <a:latin typeface="Aptos Light"/>
              </a:rPr>
              <a:t> y </a:t>
            </a:r>
            <a:r>
              <a:rPr lang="en-US" sz="2000" err="1">
                <a:latin typeface="Aptos Light"/>
              </a:rPr>
              <a:t>Asignación</a:t>
            </a:r>
            <a:r>
              <a:rPr lang="en-US" sz="2000">
                <a:latin typeface="Aptos Light"/>
              </a:rPr>
              <a:t> de Mesas</a:t>
            </a:r>
          </a:p>
          <a:p>
            <a:r>
              <a:rPr lang="en-US" sz="2400" err="1">
                <a:latin typeface="Aptos Light"/>
              </a:rPr>
              <a:t>Autoservicio</a:t>
            </a:r>
            <a:endParaRPr lang="en-US" sz="2400">
              <a:latin typeface="Aptos Light"/>
            </a:endParaRPr>
          </a:p>
          <a:p>
            <a:pPr lvl="1"/>
            <a:r>
              <a:rPr lang="en-US" sz="2000" err="1">
                <a:latin typeface="Aptos Light"/>
              </a:rPr>
              <a:t>Kioscos</a:t>
            </a:r>
            <a:endParaRPr lang="en-US" sz="2000">
              <a:latin typeface="Aptos Light"/>
            </a:endParaRPr>
          </a:p>
          <a:p>
            <a:pPr lvl="1"/>
            <a:r>
              <a:rPr lang="en-US" sz="2000">
                <a:latin typeface="Aptos Light"/>
              </a:rPr>
              <a:t>Ecommerce y </a:t>
            </a:r>
            <a:r>
              <a:rPr lang="en-US" sz="2000" err="1">
                <a:latin typeface="Aptos Light"/>
              </a:rPr>
              <a:t>Ordenar</a:t>
            </a:r>
            <a:r>
              <a:rPr lang="en-US" sz="2000">
                <a:latin typeface="Aptos Light"/>
              </a:rPr>
              <a:t> </a:t>
            </a:r>
            <a:r>
              <a:rPr lang="en-US" sz="2000" err="1">
                <a:latin typeface="Aptos Light"/>
              </a:rPr>
              <a:t>en</a:t>
            </a:r>
            <a:r>
              <a:rPr lang="en-US" sz="2000">
                <a:latin typeface="Aptos Light"/>
              </a:rPr>
              <a:t> la mesa con </a:t>
            </a:r>
            <a:r>
              <a:rPr lang="en-US" sz="2000" err="1">
                <a:latin typeface="Aptos Light"/>
              </a:rPr>
              <a:t>códigos</a:t>
            </a:r>
            <a:r>
              <a:rPr lang="en-US" sz="2000">
                <a:latin typeface="Aptos Light"/>
              </a:rPr>
              <a:t> QR</a:t>
            </a:r>
          </a:p>
          <a:p>
            <a:r>
              <a:rPr lang="en-US" sz="2400" err="1">
                <a:latin typeface="Aptos Light"/>
              </a:rPr>
              <a:t>Monitores</a:t>
            </a:r>
            <a:r>
              <a:rPr lang="en-US" sz="2400">
                <a:latin typeface="Aptos Light"/>
              </a:rPr>
              <a:t> de Cocina - Kitchen Display System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21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5F1CBA-3666-BC7E-A204-DCC6F7FE4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Aptos ExtraBold"/>
                <a:cs typeface="Segoe UI"/>
              </a:rPr>
              <a:t>Facilidad</a:t>
            </a:r>
            <a:r>
              <a:rPr lang="en-US">
                <a:latin typeface="Aptos ExtraBold"/>
                <a:cs typeface="Segoe UI"/>
              </a:rPr>
              <a:t> </a:t>
            </a:r>
            <a:r>
              <a:rPr lang="en-US" err="1">
                <a:latin typeface="Aptos ExtraBold"/>
                <a:cs typeface="Segoe UI"/>
              </a:rPr>
              <a:t>en</a:t>
            </a:r>
            <a:r>
              <a:rPr lang="en-US">
                <a:latin typeface="Aptos ExtraBold"/>
                <a:cs typeface="Segoe UI"/>
              </a:rPr>
              <a:t> la </a:t>
            </a:r>
            <a:r>
              <a:rPr lang="en-US" err="1">
                <a:latin typeface="Aptos ExtraBold"/>
                <a:cs typeface="Segoe UI"/>
              </a:rPr>
              <a:t>toma</a:t>
            </a:r>
            <a:r>
              <a:rPr lang="en-US">
                <a:latin typeface="Aptos ExtraBold"/>
                <a:cs typeface="Segoe UI"/>
              </a:rPr>
              <a:t> de </a:t>
            </a:r>
            <a:r>
              <a:rPr lang="en-US" err="1">
                <a:latin typeface="Aptos ExtraBold"/>
                <a:cs typeface="Segoe UI"/>
              </a:rPr>
              <a:t>Órdenes</a:t>
            </a:r>
            <a:endParaRPr lang="en-US"/>
          </a:p>
        </p:txBody>
      </p:sp>
      <p:pic>
        <p:nvPicPr>
          <p:cNvPr id="7" name="Picture Placeholder 6" descr="A tray of food on the back of a car&#10;&#10;AI-generated content may be incorrect.">
            <a:extLst>
              <a:ext uri="{FF2B5EF4-FFF2-40B4-BE49-F238E27FC236}">
                <a16:creationId xmlns:a16="http://schemas.microsoft.com/office/drawing/2014/main" id="{9D566D3D-F127-C0ED-BF34-939B6381FEB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5460" r="25460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28B955-B8DA-CFD5-F336-DCA1229F7C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1320536"/>
            <a:ext cx="6638262" cy="437147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err="1"/>
              <a:t>Modificación</a:t>
            </a:r>
            <a:r>
              <a:rPr lang="en-US"/>
              <a:t> de ingredients y combos</a:t>
            </a:r>
          </a:p>
          <a:p>
            <a:pPr lvl="1">
              <a:spcBef>
                <a:spcPts val="1200"/>
              </a:spcBef>
            </a:pPr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Cantidades</a:t>
            </a:r>
            <a:endParaRPr lang="en-US"/>
          </a:p>
          <a:p>
            <a:pPr lvl="1">
              <a:spcBef>
                <a:spcPts val="1200"/>
              </a:spcBef>
            </a:pPr>
            <a:r>
              <a:rPr lang="en-US" err="1"/>
              <a:t>Editar</a:t>
            </a:r>
            <a:r>
              <a:rPr lang="en-US"/>
              <a:t>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modificadores</a:t>
            </a:r>
            <a:endParaRPr lang="en-US"/>
          </a:p>
          <a:p>
            <a:pPr lvl="1">
              <a:spcBef>
                <a:spcPts val="1200"/>
              </a:spcBef>
            </a:pPr>
            <a:r>
              <a:rPr lang="en-US" err="1"/>
              <a:t>Modificar</a:t>
            </a:r>
            <a:r>
              <a:rPr lang="en-US"/>
              <a:t> la </a:t>
            </a:r>
            <a:r>
              <a:rPr lang="en-US" err="1"/>
              <a:t>unidad</a:t>
            </a:r>
            <a:r>
              <a:rPr lang="en-US"/>
              <a:t> de </a:t>
            </a:r>
            <a:r>
              <a:rPr lang="en-US" err="1"/>
              <a:t>medida</a:t>
            </a:r>
            <a:endParaRPr lang="en-US"/>
          </a:p>
          <a:p>
            <a:pPr lvl="1">
              <a:spcBef>
                <a:spcPts val="1200"/>
              </a:spcBef>
            </a:pPr>
            <a:r>
              <a:rPr lang="en-US" err="1"/>
              <a:t>Selección</a:t>
            </a:r>
            <a:r>
              <a:rPr lang="en-US"/>
              <a:t> </a:t>
            </a:r>
            <a:r>
              <a:rPr lang="en-US" err="1"/>
              <a:t>predeterminada</a:t>
            </a:r>
            <a:r>
              <a:rPr lang="en-US"/>
              <a:t> de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modificadores</a:t>
            </a:r>
            <a:endParaRPr lang="en-US"/>
          </a:p>
          <a:p>
            <a:pPr>
              <a:spcBef>
                <a:spcPts val="1800"/>
              </a:spcBef>
            </a:pPr>
            <a:r>
              <a:rPr lang="en-US"/>
              <a:t>Grupos de </a:t>
            </a:r>
            <a:r>
              <a:rPr lang="en-US" err="1"/>
              <a:t>Modificadores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un solo panel</a:t>
            </a:r>
          </a:p>
          <a:p>
            <a:pPr>
              <a:spcBef>
                <a:spcPts val="1800"/>
              </a:spcBef>
            </a:pPr>
            <a:r>
              <a:rPr lang="en-US" err="1"/>
              <a:t>Dividir</a:t>
            </a:r>
            <a:r>
              <a:rPr lang="en-US"/>
              <a:t> </a:t>
            </a:r>
            <a:r>
              <a:rPr lang="en-US" err="1"/>
              <a:t>una</a:t>
            </a:r>
            <a:r>
              <a:rPr lang="en-US"/>
              <a:t> </a:t>
            </a:r>
            <a:r>
              <a:rPr lang="en-US" err="1"/>
              <a:t>línea</a:t>
            </a:r>
            <a:endParaRPr lang="en-US"/>
          </a:p>
          <a:p>
            <a:pPr>
              <a:spcBef>
                <a:spcPts val="1800"/>
              </a:spcBef>
            </a:pPr>
            <a:r>
              <a:rPr lang="en-US" err="1"/>
              <a:t>Editar</a:t>
            </a:r>
            <a:r>
              <a:rPr lang="en-US"/>
              <a:t> </a:t>
            </a:r>
            <a:r>
              <a:rPr lang="en-US" err="1"/>
              <a:t>una</a:t>
            </a:r>
            <a:r>
              <a:rPr lang="en-US"/>
              <a:t> </a:t>
            </a:r>
            <a:r>
              <a:rPr lang="en-US" err="1"/>
              <a:t>específica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2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DD340F-8C37-9ADF-183A-8CF4191ABC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66" r="13032" b="65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33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20FC75-20C2-32A3-8A56-D8F644D47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064" r="12780" b="5816"/>
          <a:stretch/>
        </p:blipFill>
        <p:spPr>
          <a:xfrm>
            <a:off x="0" y="0"/>
            <a:ext cx="12192000" cy="689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37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F0E375-45CF-3450-E747-0BA5C6A2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25" r="12857" b="6924"/>
          <a:stretch/>
        </p:blipFill>
        <p:spPr>
          <a:xfrm>
            <a:off x="-1" y="46600"/>
            <a:ext cx="12192001" cy="68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9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DD541-9EED-EC5F-8D34-10B614521E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6240" r="12952" b="6384"/>
          <a:stretch/>
        </p:blipFill>
        <p:spPr>
          <a:xfrm>
            <a:off x="0" y="0"/>
            <a:ext cx="12192000" cy="688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75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9A8613-3B99-D4B5-3869-2CAD4D4DE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383" r="12872" b="6241"/>
          <a:stretch/>
        </p:blipFill>
        <p:spPr>
          <a:xfrm>
            <a:off x="0" y="0"/>
            <a:ext cx="12157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21814"/>
      </p:ext>
    </p:extLst>
  </p:cSld>
  <p:clrMapOvr>
    <a:masterClrMapping/>
  </p:clrMapOvr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74A195BC-3CFD-7E44-AEAD-AB83CE550EEA}"/>
    </a:ext>
  </a:extLst>
</a:theme>
</file>

<file path=ppt/theme/theme2.xml><?xml version="1.0" encoding="utf-8"?>
<a:theme xmlns:a="http://schemas.openxmlformats.org/drawingml/2006/main" name="cX25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5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6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7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50C503EE-A7B6-3B47-A83B-1E4B88E1DD62}"/>
    </a:ext>
  </a:extLst>
</a:theme>
</file>

<file path=ppt/theme/theme8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EA1D70C2-C42E-2844-BC20-D9B6601D1E60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7" ma:contentTypeDescription="Create a new document." ma:contentTypeScope="" ma:versionID="fd4c6cd91654dda4fe76ff73aa631d9d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af37d4435f4b79a4b4b55a785f78245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22545-32f7-47c8-afbd-c0084660662b">
      <Terms xmlns="http://schemas.microsoft.com/office/infopath/2007/PartnerControls"/>
    </lcf76f155ced4ddcb4097134ff3c332f>
    <TaxCatchAll xmlns="a1a525c2-d4eb-46fe-9b09-8f8634d7947d" xsi:nil="true"/>
    <Owner xmlns="0ec22545-32f7-47c8-afbd-c0084660662b" xsi:nil="true"/>
  </documentManagement>
</p:properties>
</file>

<file path=customXml/itemProps1.xml><?xml version="1.0" encoding="utf-8"?>
<ds:datastoreItem xmlns:ds="http://schemas.openxmlformats.org/officeDocument/2006/customXml" ds:itemID="{7FCAB517-7D49-4B5F-9D80-A4EE79EF6BC4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0ec22545-32f7-47c8-afbd-c0084660662b"/>
    <ds:schemaRef ds:uri="a1a525c2-d4eb-46fe-9b09-8f8634d7947d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1</TotalTime>
  <Words>428</Words>
  <Application>Microsoft Office PowerPoint</Application>
  <PresentationFormat>Widescreen</PresentationFormat>
  <Paragraphs>128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Aptos</vt:lpstr>
      <vt:lpstr>Aptos Black</vt:lpstr>
      <vt:lpstr>Aptos ExtraBold</vt:lpstr>
      <vt:lpstr>Aptos Light</vt:lpstr>
      <vt:lpstr>Arial</vt:lpstr>
      <vt:lpstr>Calibri</vt:lpstr>
      <vt:lpstr>Segoe UI</vt:lpstr>
      <vt:lpstr>Eggplant slides</vt:lpstr>
      <vt:lpstr>cX25 slides</vt:lpstr>
      <vt:lpstr>Agenda slides</vt:lpstr>
      <vt:lpstr>White slides</vt:lpstr>
      <vt:lpstr>Grey slides</vt:lpstr>
      <vt:lpstr>Presenter image title slides</vt:lpstr>
      <vt:lpstr>Title/chapter slides</vt:lpstr>
      <vt:lpstr>Colorful slide options</vt:lpstr>
      <vt:lpstr>PowerPoint Presentation</vt:lpstr>
      <vt:lpstr>Restaurantes Exitosos</vt:lpstr>
      <vt:lpstr>LS Central for restaurants</vt:lpstr>
      <vt:lpstr>Facilidad en la toma de Órdenes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Los clientes se atienden a sí mismos</vt:lpstr>
      <vt:lpstr>Los clientes se atienden a sí mismos</vt:lpstr>
      <vt:lpstr>PowerPoint Presentation</vt:lpstr>
      <vt:lpstr>PowerPoint Presentation</vt:lpstr>
      <vt:lpstr>PowerPoint Presentation</vt:lpstr>
      <vt:lpstr>PowerPoint Presentation</vt:lpstr>
      <vt:lpstr>Panel del Manager</vt:lpstr>
      <vt:lpstr>El Cliente se atiende a sí mismo</vt:lpstr>
      <vt:lpstr>PowerPoint Presentation</vt:lpstr>
      <vt:lpstr>PowerPoint Presentation</vt:lpstr>
      <vt:lpstr>PowerPoint Presentation</vt:lpstr>
      <vt:lpstr>PowerPoint Presentation</vt:lpstr>
      <vt:lpstr>Efectividad en Cocina</vt:lpstr>
      <vt:lpstr>Roadmap, versión 27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Hörður Ólafsson</dc:creator>
  <cp:lastModifiedBy>Bjorn Jonsson</cp:lastModifiedBy>
  <cp:revision>4</cp:revision>
  <cp:lastPrinted>2025-04-11T09:24:02Z</cp:lastPrinted>
  <dcterms:created xsi:type="dcterms:W3CDTF">2024-11-13T15:03:21Z</dcterms:created>
  <dcterms:modified xsi:type="dcterms:W3CDTF">2025-04-30T12:07:35Z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