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4"/>
    <p:sldMasterId id="2147483681" r:id="rId5"/>
    <p:sldMasterId id="2147483794" r:id="rId6"/>
    <p:sldMasterId id="2147483826" r:id="rId7"/>
    <p:sldMasterId id="2147483843" r:id="rId8"/>
    <p:sldMasterId id="2147483877" r:id="rId9"/>
    <p:sldMasterId id="2147483894" r:id="rId10"/>
  </p:sldMasterIdLst>
  <p:notesMasterIdLst>
    <p:notesMasterId r:id="rId36"/>
  </p:notesMasterIdLst>
  <p:sldIdLst>
    <p:sldId id="299" r:id="rId11"/>
    <p:sldId id="2146845869" r:id="rId12"/>
    <p:sldId id="324" r:id="rId13"/>
    <p:sldId id="2146845804" r:id="rId14"/>
    <p:sldId id="2146845862" r:id="rId15"/>
    <p:sldId id="2146845872" r:id="rId16"/>
    <p:sldId id="2146845863" r:id="rId17"/>
    <p:sldId id="2146845894" r:id="rId18"/>
    <p:sldId id="2146845883" r:id="rId19"/>
    <p:sldId id="2146845881" r:id="rId20"/>
    <p:sldId id="2146845843" r:id="rId21"/>
    <p:sldId id="2146845834" r:id="rId22"/>
    <p:sldId id="2146845851" r:id="rId23"/>
    <p:sldId id="2146845852" r:id="rId24"/>
    <p:sldId id="2146845855" r:id="rId25"/>
    <p:sldId id="2146845856" r:id="rId26"/>
    <p:sldId id="2146845838" r:id="rId27"/>
    <p:sldId id="331" r:id="rId28"/>
    <p:sldId id="2146845895" r:id="rId29"/>
    <p:sldId id="2146845839" r:id="rId30"/>
    <p:sldId id="2146845837" r:id="rId31"/>
    <p:sldId id="2146845793" r:id="rId32"/>
    <p:sldId id="2146845860" r:id="rId33"/>
    <p:sldId id="2146845868" r:id="rId34"/>
    <p:sldId id="303" r:id="rId3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299"/>
            <p14:sldId id="2146845869"/>
            <p14:sldId id="324"/>
            <p14:sldId id="2146845804"/>
            <p14:sldId id="2146845862"/>
            <p14:sldId id="2146845872"/>
            <p14:sldId id="2146845863"/>
            <p14:sldId id="2146845894"/>
            <p14:sldId id="2146845883"/>
            <p14:sldId id="2146845881"/>
            <p14:sldId id="2146845843"/>
            <p14:sldId id="2146845834"/>
            <p14:sldId id="2146845851"/>
            <p14:sldId id="2146845852"/>
            <p14:sldId id="2146845855"/>
            <p14:sldId id="2146845856"/>
            <p14:sldId id="2146845838"/>
            <p14:sldId id="331"/>
            <p14:sldId id="2146845895"/>
            <p14:sldId id="2146845839"/>
            <p14:sldId id="2146845837"/>
            <p14:sldId id="2146845793"/>
            <p14:sldId id="2146845860"/>
            <p14:sldId id="2146845868"/>
            <p14:sldId id="303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A74"/>
    <a:srgbClr val="351C5C"/>
    <a:srgbClr val="1C133D"/>
    <a:srgbClr val="00ADCF"/>
    <a:srgbClr val="01BCB5"/>
    <a:srgbClr val="F7F5F9"/>
    <a:srgbClr val="EFBC6E"/>
    <a:srgbClr val="006693"/>
    <a:srgbClr val="70E3DF"/>
    <a:srgbClr val="5B3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99" autoAdjust="0"/>
    <p:restoredTop sz="48691" autoAdjust="0"/>
  </p:normalViewPr>
  <p:slideViewPr>
    <p:cSldViewPr snapToGrid="0">
      <p:cViewPr varScale="1">
        <p:scale>
          <a:sx n="109" d="100"/>
          <a:sy n="109" d="100"/>
        </p:scale>
        <p:origin x="114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74875CB8-2B4A-4FD1-A66A-B63B7D338114}"/>
    <pc:docChg chg="custSel delSld modSld modSection">
      <pc:chgData name="Bjorn Jonsson" userId="0ba677ab-dff8-4d69-911d-adef4ed2de49" providerId="ADAL" clId="{74875CB8-2B4A-4FD1-A66A-B63B7D338114}" dt="2025-05-02T13:25:09.746" v="49" actId="368"/>
      <pc:docMkLst>
        <pc:docMk/>
      </pc:docMkLst>
      <pc:sldChg chg="modNotes">
        <pc:chgData name="Bjorn Jonsson" userId="0ba677ab-dff8-4d69-911d-adef4ed2de49" providerId="ADAL" clId="{74875CB8-2B4A-4FD1-A66A-B63B7D338114}" dt="2025-05-02T13:25:09.591" v="3" actId="368"/>
        <pc:sldMkLst>
          <pc:docMk/>
          <pc:sldMk cId="535500269" sldId="299"/>
        </pc:sldMkLst>
      </pc:sldChg>
      <pc:sldChg chg="del">
        <pc:chgData name="Bjorn Jonsson" userId="0ba677ab-dff8-4d69-911d-adef4ed2de49" providerId="ADAL" clId="{74875CB8-2B4A-4FD1-A66A-B63B7D338114}" dt="2025-05-02T13:24:53.954" v="1" actId="47"/>
        <pc:sldMkLst>
          <pc:docMk/>
          <pc:sldMk cId="4273470143" sldId="306"/>
        </pc:sldMkLst>
      </pc:sldChg>
      <pc:sldChg chg="modNotes">
        <pc:chgData name="Bjorn Jonsson" userId="0ba677ab-dff8-4d69-911d-adef4ed2de49" providerId="ADAL" clId="{74875CB8-2B4A-4FD1-A66A-B63B7D338114}" dt="2025-05-02T13:25:09.612" v="7" actId="368"/>
        <pc:sldMkLst>
          <pc:docMk/>
          <pc:sldMk cId="777121544" sldId="324"/>
        </pc:sldMkLst>
      </pc:sldChg>
      <pc:sldChg chg="modNotes">
        <pc:chgData name="Bjorn Jonsson" userId="0ba677ab-dff8-4d69-911d-adef4ed2de49" providerId="ADAL" clId="{74875CB8-2B4A-4FD1-A66A-B63B7D338114}" dt="2025-05-02T13:25:09.707" v="37" actId="368"/>
        <pc:sldMkLst>
          <pc:docMk/>
          <pc:sldMk cId="3375246375" sldId="331"/>
        </pc:sldMkLst>
      </pc:sldChg>
      <pc:sldChg chg="modNotes">
        <pc:chgData name="Bjorn Jonsson" userId="0ba677ab-dff8-4d69-911d-adef4ed2de49" providerId="ADAL" clId="{74875CB8-2B4A-4FD1-A66A-B63B7D338114}" dt="2025-05-02T13:25:09.731" v="45" actId="368"/>
        <pc:sldMkLst>
          <pc:docMk/>
          <pc:sldMk cId="2241106865" sldId="2146845793"/>
        </pc:sldMkLst>
      </pc:sldChg>
      <pc:sldChg chg="modNotes">
        <pc:chgData name="Bjorn Jonsson" userId="0ba677ab-dff8-4d69-911d-adef4ed2de49" providerId="ADAL" clId="{74875CB8-2B4A-4FD1-A66A-B63B7D338114}" dt="2025-05-02T13:25:09.617" v="9" actId="368"/>
        <pc:sldMkLst>
          <pc:docMk/>
          <pc:sldMk cId="506207979" sldId="2146845804"/>
        </pc:sldMkLst>
      </pc:sldChg>
      <pc:sldChg chg="modNotes">
        <pc:chgData name="Bjorn Jonsson" userId="0ba677ab-dff8-4d69-911d-adef4ed2de49" providerId="ADAL" clId="{74875CB8-2B4A-4FD1-A66A-B63B7D338114}" dt="2025-05-02T13:25:09.670" v="25" actId="368"/>
        <pc:sldMkLst>
          <pc:docMk/>
          <pc:sldMk cId="1162624543" sldId="2146845834"/>
        </pc:sldMkLst>
      </pc:sldChg>
      <pc:sldChg chg="modNotes">
        <pc:chgData name="Bjorn Jonsson" userId="0ba677ab-dff8-4d69-911d-adef4ed2de49" providerId="ADAL" clId="{74875CB8-2B4A-4FD1-A66A-B63B7D338114}" dt="2025-05-02T13:25:09.726" v="43" actId="368"/>
        <pc:sldMkLst>
          <pc:docMk/>
          <pc:sldMk cId="2716378313" sldId="2146845837"/>
        </pc:sldMkLst>
      </pc:sldChg>
      <pc:sldChg chg="modNotes">
        <pc:chgData name="Bjorn Jonsson" userId="0ba677ab-dff8-4d69-911d-adef4ed2de49" providerId="ADAL" clId="{74875CB8-2B4A-4FD1-A66A-B63B7D338114}" dt="2025-05-02T13:25:09.701" v="35" actId="368"/>
        <pc:sldMkLst>
          <pc:docMk/>
          <pc:sldMk cId="982167361" sldId="2146845838"/>
        </pc:sldMkLst>
      </pc:sldChg>
      <pc:sldChg chg="modNotes">
        <pc:chgData name="Bjorn Jonsson" userId="0ba677ab-dff8-4d69-911d-adef4ed2de49" providerId="ADAL" clId="{74875CB8-2B4A-4FD1-A66A-B63B7D338114}" dt="2025-05-02T13:25:09.718" v="41" actId="368"/>
        <pc:sldMkLst>
          <pc:docMk/>
          <pc:sldMk cId="2046948704" sldId="2146845839"/>
        </pc:sldMkLst>
      </pc:sldChg>
      <pc:sldChg chg="modNotes">
        <pc:chgData name="Bjorn Jonsson" userId="0ba677ab-dff8-4d69-911d-adef4ed2de49" providerId="ADAL" clId="{74875CB8-2B4A-4FD1-A66A-B63B7D338114}" dt="2025-05-02T13:25:09.664" v="23" actId="368"/>
        <pc:sldMkLst>
          <pc:docMk/>
          <pc:sldMk cId="231107981" sldId="2146845843"/>
        </pc:sldMkLst>
      </pc:sldChg>
      <pc:sldChg chg="modNotes">
        <pc:chgData name="Bjorn Jonsson" userId="0ba677ab-dff8-4d69-911d-adef4ed2de49" providerId="ADAL" clId="{74875CB8-2B4A-4FD1-A66A-B63B7D338114}" dt="2025-05-02T13:25:09.676" v="27" actId="368"/>
        <pc:sldMkLst>
          <pc:docMk/>
          <pc:sldMk cId="3882135263" sldId="2146845851"/>
        </pc:sldMkLst>
      </pc:sldChg>
      <pc:sldChg chg="modNotes">
        <pc:chgData name="Bjorn Jonsson" userId="0ba677ab-dff8-4d69-911d-adef4ed2de49" providerId="ADAL" clId="{74875CB8-2B4A-4FD1-A66A-B63B7D338114}" dt="2025-05-02T13:25:09.681" v="29" actId="368"/>
        <pc:sldMkLst>
          <pc:docMk/>
          <pc:sldMk cId="4085301656" sldId="2146845852"/>
        </pc:sldMkLst>
      </pc:sldChg>
      <pc:sldChg chg="modNotes">
        <pc:chgData name="Bjorn Jonsson" userId="0ba677ab-dff8-4d69-911d-adef4ed2de49" providerId="ADAL" clId="{74875CB8-2B4A-4FD1-A66A-B63B7D338114}" dt="2025-05-02T13:25:09.688" v="31" actId="368"/>
        <pc:sldMkLst>
          <pc:docMk/>
          <pc:sldMk cId="4132552858" sldId="2146845855"/>
        </pc:sldMkLst>
      </pc:sldChg>
      <pc:sldChg chg="modNotes">
        <pc:chgData name="Bjorn Jonsson" userId="0ba677ab-dff8-4d69-911d-adef4ed2de49" providerId="ADAL" clId="{74875CB8-2B4A-4FD1-A66A-B63B7D338114}" dt="2025-05-02T13:25:09.695" v="33" actId="368"/>
        <pc:sldMkLst>
          <pc:docMk/>
          <pc:sldMk cId="2880226126" sldId="2146845856"/>
        </pc:sldMkLst>
      </pc:sldChg>
      <pc:sldChg chg="modNotes">
        <pc:chgData name="Bjorn Jonsson" userId="0ba677ab-dff8-4d69-911d-adef4ed2de49" providerId="ADAL" clId="{74875CB8-2B4A-4FD1-A66A-B63B7D338114}" dt="2025-05-02T13:25:09.738" v="47" actId="368"/>
        <pc:sldMkLst>
          <pc:docMk/>
          <pc:sldMk cId="3125142093" sldId="2146845860"/>
        </pc:sldMkLst>
      </pc:sldChg>
      <pc:sldChg chg="modNotes">
        <pc:chgData name="Bjorn Jonsson" userId="0ba677ab-dff8-4d69-911d-adef4ed2de49" providerId="ADAL" clId="{74875CB8-2B4A-4FD1-A66A-B63B7D338114}" dt="2025-05-02T13:25:09.628" v="11" actId="368"/>
        <pc:sldMkLst>
          <pc:docMk/>
          <pc:sldMk cId="1048669713" sldId="2146845862"/>
        </pc:sldMkLst>
      </pc:sldChg>
      <pc:sldChg chg="modNotes">
        <pc:chgData name="Bjorn Jonsson" userId="0ba677ab-dff8-4d69-911d-adef4ed2de49" providerId="ADAL" clId="{74875CB8-2B4A-4FD1-A66A-B63B7D338114}" dt="2025-05-02T13:25:09.643" v="15" actId="368"/>
        <pc:sldMkLst>
          <pc:docMk/>
          <pc:sldMk cId="776216942" sldId="2146845863"/>
        </pc:sldMkLst>
      </pc:sldChg>
      <pc:sldChg chg="modNotes">
        <pc:chgData name="Bjorn Jonsson" userId="0ba677ab-dff8-4d69-911d-adef4ed2de49" providerId="ADAL" clId="{74875CB8-2B4A-4FD1-A66A-B63B7D338114}" dt="2025-05-02T13:25:09.746" v="49" actId="368"/>
        <pc:sldMkLst>
          <pc:docMk/>
          <pc:sldMk cId="3890976529" sldId="2146845868"/>
        </pc:sldMkLst>
      </pc:sldChg>
      <pc:sldChg chg="modNotes">
        <pc:chgData name="Bjorn Jonsson" userId="0ba677ab-dff8-4d69-911d-adef4ed2de49" providerId="ADAL" clId="{74875CB8-2B4A-4FD1-A66A-B63B7D338114}" dt="2025-05-02T13:25:09.602" v="5" actId="368"/>
        <pc:sldMkLst>
          <pc:docMk/>
          <pc:sldMk cId="2536123775" sldId="2146845869"/>
        </pc:sldMkLst>
      </pc:sldChg>
      <pc:sldChg chg="modNotes">
        <pc:chgData name="Bjorn Jonsson" userId="0ba677ab-dff8-4d69-911d-adef4ed2de49" providerId="ADAL" clId="{74875CB8-2B4A-4FD1-A66A-B63B7D338114}" dt="2025-05-02T13:25:09.632" v="13" actId="368"/>
        <pc:sldMkLst>
          <pc:docMk/>
          <pc:sldMk cId="2026260634" sldId="2146845872"/>
        </pc:sldMkLst>
      </pc:sldChg>
      <pc:sldChg chg="modNotes">
        <pc:chgData name="Bjorn Jonsson" userId="0ba677ab-dff8-4d69-911d-adef4ed2de49" providerId="ADAL" clId="{74875CB8-2B4A-4FD1-A66A-B63B7D338114}" dt="2025-05-02T13:25:09.659" v="21" actId="368"/>
        <pc:sldMkLst>
          <pc:docMk/>
          <pc:sldMk cId="799805010" sldId="2146845881"/>
        </pc:sldMkLst>
      </pc:sldChg>
      <pc:sldChg chg="modNotes">
        <pc:chgData name="Bjorn Jonsson" userId="0ba677ab-dff8-4d69-911d-adef4ed2de49" providerId="ADAL" clId="{74875CB8-2B4A-4FD1-A66A-B63B7D338114}" dt="2025-05-02T13:25:09.652" v="19" actId="368"/>
        <pc:sldMkLst>
          <pc:docMk/>
          <pc:sldMk cId="435938257" sldId="2146845883"/>
        </pc:sldMkLst>
      </pc:sldChg>
      <pc:sldChg chg="modNotes">
        <pc:chgData name="Bjorn Jonsson" userId="0ba677ab-dff8-4d69-911d-adef4ed2de49" providerId="ADAL" clId="{74875CB8-2B4A-4FD1-A66A-B63B7D338114}" dt="2025-05-02T13:25:09.647" v="17" actId="368"/>
        <pc:sldMkLst>
          <pc:docMk/>
          <pc:sldMk cId="52690484" sldId="2146845894"/>
        </pc:sldMkLst>
      </pc:sldChg>
      <pc:sldChg chg="modNotes">
        <pc:chgData name="Bjorn Jonsson" userId="0ba677ab-dff8-4d69-911d-adef4ed2de49" providerId="ADAL" clId="{74875CB8-2B4A-4FD1-A66A-B63B7D338114}" dt="2025-05-02T13:25:09.713" v="39" actId="368"/>
        <pc:sldMkLst>
          <pc:docMk/>
          <pc:sldMk cId="1885872353" sldId="2146845895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313287233" sldId="2146845897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825642416" sldId="2146845898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2519004624" sldId="2146845899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3085469261" sldId="2146845900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2949262690" sldId="2146845901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1618972451" sldId="2146845902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1312731259" sldId="2146845903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1834344959" sldId="2146845904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460258805" sldId="2146845905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204163122" sldId="2146845906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4204898931" sldId="2146845907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1366123698" sldId="2146845908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472234937" sldId="2146845909"/>
        </pc:sldMkLst>
      </pc:sldChg>
      <pc:sldChg chg="del">
        <pc:chgData name="Bjorn Jonsson" userId="0ba677ab-dff8-4d69-911d-adef4ed2de49" providerId="ADAL" clId="{74875CB8-2B4A-4FD1-A66A-B63B7D338114}" dt="2025-05-02T13:24:47.417" v="0" actId="47"/>
        <pc:sldMkLst>
          <pc:docMk/>
          <pc:sldMk cId="35541143" sldId="21468459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05/02/2025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74141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3631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799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393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93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564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05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41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635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508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65700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02206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38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768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3E008-F6EA-5A14-F179-D2CE022EB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FA0AE2-7A1D-5B56-FF75-D1A0616E4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5A7A8-B95A-333D-8781-4DD5270C6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E30E8-4838-08B0-5476-114D64F1E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181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69355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78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15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458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9344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7983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02E7F-00B6-ADC6-BA83-B84A276E8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53C683-C8DB-EE82-8CF1-6EB51AAE1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990D8-2942-A5A3-C7D2-FBE0B56F5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72014-2E50-EA23-8A70-4D7A23366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93733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268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2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69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68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57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5090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93327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00246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2020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923796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22958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 dirty="0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83932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3238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000830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994535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2287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820946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 dirty="0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0110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307879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869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82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54618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414967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36658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137493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44382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362334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81324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89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160938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303237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023811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25329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162514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</a:t>
            </a:r>
            <a:endParaRPr lang="en-I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  <a:endParaRPr lang="en-I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7847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11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56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2862995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6934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9714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06363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7109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96311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45746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28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4225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9195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95210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20603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312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5748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921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022637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8851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40431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98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71737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3933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28038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712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61259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2596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1244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69912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474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47.sv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45.sv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47.svg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45.sv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8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  <p:sldLayoutId id="21474839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49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5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6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08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0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13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11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9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5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jpe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12" Type="http://schemas.openxmlformats.org/officeDocument/2006/relationships/image" Target="../media/image88.gif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7565F4-CC5C-DAD0-08FB-777AD08AF9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236" y="2435175"/>
            <a:ext cx="4958203" cy="674702"/>
          </a:xfrm>
        </p:spPr>
        <p:txBody>
          <a:bodyPr/>
          <a:lstStyle/>
          <a:p>
            <a:r>
              <a:rPr lang="en-US" sz="3600" dirty="0"/>
              <a:t>Make payments easier with LS Pay in </a:t>
            </a:r>
          </a:p>
          <a:p>
            <a:r>
              <a:rPr lang="en-US" sz="3600" dirty="0"/>
              <a:t>LS Central and Business Central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4656B-3AFF-0C17-E2C6-C4FA49D1F1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Jennifer Oddo – Director of Consulting, Americas</a:t>
            </a:r>
          </a:p>
        </p:txBody>
      </p:sp>
    </p:spTree>
    <p:extLst>
      <p:ext uri="{BB962C8B-B14F-4D97-AF65-F5344CB8AC3E}">
        <p14:creationId xmlns:p14="http://schemas.microsoft.com/office/powerpoint/2010/main" val="53550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BA04C-171E-08FB-0B3D-50DA82DE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Supporting all POS platforms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E15BCB-AA6B-03C1-BDBE-79AA17BFDA2D}"/>
              </a:ext>
            </a:extLst>
          </p:cNvPr>
          <p:cNvSpPr/>
          <p:nvPr/>
        </p:nvSpPr>
        <p:spPr>
          <a:xfrm>
            <a:off x="5594955" y="4829377"/>
            <a:ext cx="1364130" cy="1364130"/>
          </a:xfrm>
          <a:prstGeom prst="ellipse">
            <a:avLst/>
          </a:prstGeom>
          <a:solidFill>
            <a:srgbClr val="FFD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491526B-C2D8-A388-E0EC-5C273301831A}"/>
              </a:ext>
            </a:extLst>
          </p:cNvPr>
          <p:cNvSpPr/>
          <p:nvPr/>
        </p:nvSpPr>
        <p:spPr>
          <a:xfrm>
            <a:off x="755497" y="3052626"/>
            <a:ext cx="3140881" cy="3140881"/>
          </a:xfrm>
          <a:prstGeom prst="ellipse">
            <a:avLst/>
          </a:prstGeom>
          <a:solidFill>
            <a:srgbClr val="BF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0D8A3F-A92D-C87D-5F17-FFDF2CFEF5F3}"/>
              </a:ext>
            </a:extLst>
          </p:cNvPr>
          <p:cNvSpPr/>
          <p:nvPr/>
        </p:nvSpPr>
        <p:spPr>
          <a:xfrm>
            <a:off x="7984203" y="2175015"/>
            <a:ext cx="5224687" cy="5224687"/>
          </a:xfrm>
          <a:prstGeom prst="ellipse">
            <a:avLst/>
          </a:prstGeom>
          <a:solidFill>
            <a:srgbClr val="F8C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0812B59-F540-4760-5763-7421F7118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759" y="287889"/>
            <a:ext cx="5108414" cy="64830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D4D499-9681-361A-1B0D-C64C05E2AF93}"/>
              </a:ext>
            </a:extLst>
          </p:cNvPr>
          <p:cNvGrpSpPr/>
          <p:nvPr/>
        </p:nvGrpSpPr>
        <p:grpSpPr>
          <a:xfrm>
            <a:off x="5915668" y="4681694"/>
            <a:ext cx="722705" cy="1364130"/>
            <a:chOff x="8303768" y="1397165"/>
            <a:chExt cx="1411371" cy="287632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773AF5C-1B34-72C5-4BF2-91C4C7110FF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3768" y="1397165"/>
              <a:ext cx="1411371" cy="2876328"/>
              <a:chOff x="3760358" y="915566"/>
              <a:chExt cx="1986280" cy="4047973"/>
            </a:xfrm>
          </p:grpSpPr>
          <p:sp>
            <p:nvSpPr>
              <p:cNvPr id="12" name="Rounded Rectangle 8">
                <a:extLst>
                  <a:ext uri="{FF2B5EF4-FFF2-40B4-BE49-F238E27FC236}">
                    <a16:creationId xmlns:a16="http://schemas.microsoft.com/office/drawing/2014/main" id="{55DA7782-1579-72D4-D97B-F16504F3BE4C}"/>
                  </a:ext>
                </a:extLst>
              </p:cNvPr>
              <p:cNvSpPr/>
              <p:nvPr/>
            </p:nvSpPr>
            <p:spPr>
              <a:xfrm>
                <a:off x="3760358" y="915566"/>
                <a:ext cx="1986280" cy="4047973"/>
              </a:xfrm>
              <a:prstGeom prst="roundRect">
                <a:avLst>
                  <a:gd name="adj" fmla="val 6995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4037B1C-7BD8-27A4-A1D3-90A570A92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597" y="1493605"/>
                <a:ext cx="1800200" cy="319535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1" name="Content Placeholder 13">
              <a:extLst>
                <a:ext uri="{FF2B5EF4-FFF2-40B4-BE49-F238E27FC236}">
                  <a16:creationId xmlns:a16="http://schemas.microsoft.com/office/drawing/2014/main" id="{2605F413-AC86-EAE1-F25F-0CB8078E3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2863" y="1813143"/>
              <a:ext cx="1279150" cy="226524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EE6819-E19A-62F5-74E5-DE94A4D48B5E}"/>
              </a:ext>
            </a:extLst>
          </p:cNvPr>
          <p:cNvGrpSpPr/>
          <p:nvPr/>
        </p:nvGrpSpPr>
        <p:grpSpPr>
          <a:xfrm>
            <a:off x="4779876" y="1280660"/>
            <a:ext cx="3850074" cy="2826614"/>
            <a:chOff x="4630822" y="1285296"/>
            <a:chExt cx="3850074" cy="282661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697EF35-A9F1-6A91-1BCB-83377DE86083}"/>
                </a:ext>
              </a:extLst>
            </p:cNvPr>
            <p:cNvSpPr/>
            <p:nvPr/>
          </p:nvSpPr>
          <p:spPr>
            <a:xfrm>
              <a:off x="4779876" y="1285296"/>
              <a:ext cx="2678931" cy="2678931"/>
            </a:xfrm>
            <a:prstGeom prst="ellipse">
              <a:avLst/>
            </a:prstGeom>
            <a:solidFill>
              <a:srgbClr val="BFF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8DA0C570-2C5C-B1F7-9A7A-D789D42E5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0822" y="1285296"/>
              <a:ext cx="3850074" cy="282661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A55A408-661F-77DB-D7B7-569C152841C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417" y="3389487"/>
            <a:ext cx="2942459" cy="2804020"/>
          </a:xfrm>
          <a:prstGeom prst="rect">
            <a:avLst/>
          </a:prstGeom>
        </p:spPr>
      </p:pic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770D00AF-FD17-6FCE-884B-F2987BA18F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815" b="1815"/>
          <a:stretch/>
        </p:blipFill>
        <p:spPr>
          <a:xfrm>
            <a:off x="261571" y="4048541"/>
            <a:ext cx="2413540" cy="250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05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6F7C0-71F3-5AFB-2E3D-DA5669474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LS Pay</a:t>
            </a:r>
            <a:br>
              <a:rPr lang="en-US" dirty="0"/>
            </a:br>
            <a:r>
              <a:rPr lang="en-US" dirty="0"/>
              <a:t>for Business Central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CAD40-A42B-4403-9431-2D97D12148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1875691"/>
            <a:ext cx="5351462" cy="4027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Payment support for standard </a:t>
            </a:r>
            <a:r>
              <a:rPr lang="en-US" b="1" dirty="0"/>
              <a:t>Sales Documents </a:t>
            </a:r>
            <a:r>
              <a:rPr lang="en-US" dirty="0"/>
              <a:t>in BC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Published as the </a:t>
            </a:r>
            <a:r>
              <a:rPr lang="en-US" b="1" dirty="0"/>
              <a:t>LS Pay app </a:t>
            </a:r>
            <a:r>
              <a:rPr lang="en-US" dirty="0"/>
              <a:t>on the Microsoft AppSource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CA526-C660-0D40-5992-296244DD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target group…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865CE-0180-F107-4E8E-27361CC45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1639020"/>
            <a:ext cx="5351462" cy="38732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LS Central merchants requiring back office payment support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Standard Business Central merchants</a:t>
            </a:r>
          </a:p>
          <a:p>
            <a:pPr lvl="1"/>
            <a:r>
              <a:rPr lang="en-US" dirty="0"/>
              <a:t>Not having a point-of-sale system</a:t>
            </a:r>
          </a:p>
          <a:p>
            <a:pPr lvl="1"/>
            <a:r>
              <a:rPr lang="en-US" dirty="0"/>
              <a:t>Requiring payment support</a:t>
            </a:r>
          </a:p>
          <a:p>
            <a:pPr lvl="2"/>
            <a:r>
              <a:rPr lang="en-US" dirty="0"/>
              <a:t>Card present &amp; card not present</a:t>
            </a:r>
          </a:p>
        </p:txBody>
      </p:sp>
    </p:spTree>
    <p:extLst>
      <p:ext uri="{BB962C8B-B14F-4D97-AF65-F5344CB8AC3E}">
        <p14:creationId xmlns:p14="http://schemas.microsoft.com/office/powerpoint/2010/main" val="11626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46BF0-10CE-C017-A4CB-9B1CE77D4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Pay – Core engine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ACA5D-3F5D-2C2D-F53C-4F90035D6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196" y="3979069"/>
            <a:ext cx="1390434" cy="139043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ACDCEF-A1A4-0464-8ACC-BF8EFCAF9BEA}"/>
              </a:ext>
            </a:extLst>
          </p:cNvPr>
          <p:cNvSpPr/>
          <p:nvPr/>
        </p:nvSpPr>
        <p:spPr>
          <a:xfrm>
            <a:off x="4749445" y="1484628"/>
            <a:ext cx="3009510" cy="48502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F26732-7F6C-8324-4BCA-1B573C4223B6}"/>
              </a:ext>
            </a:extLst>
          </p:cNvPr>
          <p:cNvSpPr/>
          <p:nvPr/>
        </p:nvSpPr>
        <p:spPr>
          <a:xfrm>
            <a:off x="6662904" y="2997414"/>
            <a:ext cx="1390433" cy="663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Elavon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9EE98F-88DD-2A19-DB96-2BED7F93BBEA}"/>
              </a:ext>
            </a:extLst>
          </p:cNvPr>
          <p:cNvSpPr/>
          <p:nvPr/>
        </p:nvSpPr>
        <p:spPr>
          <a:xfrm>
            <a:off x="6662904" y="4026172"/>
            <a:ext cx="1390433" cy="663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449400-0602-5D05-D512-C3250A466D29}"/>
              </a:ext>
            </a:extLst>
          </p:cNvPr>
          <p:cNvSpPr/>
          <p:nvPr/>
        </p:nvSpPr>
        <p:spPr>
          <a:xfrm>
            <a:off x="6662903" y="5054930"/>
            <a:ext cx="1390433" cy="663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Freedom Pay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14037B4-8145-5CBB-56B2-99C64CA495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8464" y="1163041"/>
            <a:ext cx="500118" cy="50011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D0B68EA-833E-44C4-C048-B3F457DAAE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00013" y="3207619"/>
            <a:ext cx="894708" cy="905893"/>
          </a:xfrm>
          <a:prstGeom prst="rect">
            <a:avLst/>
          </a:prstGeom>
        </p:spPr>
      </p:pic>
      <p:pic>
        <p:nvPicPr>
          <p:cNvPr id="11" name="Picture 6" descr="Image result for adyen logo transparent">
            <a:extLst>
              <a:ext uri="{FF2B5EF4-FFF2-40B4-BE49-F238E27FC236}">
                <a16:creationId xmlns:a16="http://schemas.microsoft.com/office/drawing/2014/main" id="{B9D8FF04-212B-560E-860C-23811450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947" y="1731343"/>
            <a:ext cx="1126934" cy="3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FF7EFF-7E29-E2DD-F538-AEFEF7A188DA}"/>
              </a:ext>
            </a:extLst>
          </p:cNvPr>
          <p:cNvSpPr/>
          <p:nvPr/>
        </p:nvSpPr>
        <p:spPr>
          <a:xfrm>
            <a:off x="6662904" y="1968656"/>
            <a:ext cx="1390433" cy="663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Adyen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4DBBDF-B8F4-AC88-D2AF-40C21E16F503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8053337" y="2070980"/>
            <a:ext cx="804809" cy="229252"/>
          </a:xfrm>
          <a:prstGeom prst="straightConnector1">
            <a:avLst/>
          </a:prstGeom>
          <a:ln w="127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1E95BE44-1052-ABCC-2D2B-F5F7E73DA3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8464" y="2631808"/>
            <a:ext cx="500118" cy="50011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39CCDAF-834E-D048-51F6-E549393AD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8464" y="3986142"/>
            <a:ext cx="500118" cy="50011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CD2A213-2F90-53B7-5933-C96E6CADD9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8464" y="5306996"/>
            <a:ext cx="500118" cy="50011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1AB1FF-95CC-A93D-8C17-BFCC464F7B77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8053337" y="3207619"/>
            <a:ext cx="884322" cy="121371"/>
          </a:xfrm>
          <a:prstGeom prst="straightConnector1">
            <a:avLst/>
          </a:prstGeom>
          <a:ln w="127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617B28-16BA-6240-1F1D-BFB551CC4EFF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053337" y="4357748"/>
            <a:ext cx="884322" cy="0"/>
          </a:xfrm>
          <a:prstGeom prst="straightConnector1">
            <a:avLst/>
          </a:prstGeom>
          <a:ln w="127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099473-97F4-8AC5-309F-A7436D98CF4C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8053336" y="5386506"/>
            <a:ext cx="884323" cy="140256"/>
          </a:xfrm>
          <a:prstGeom prst="straightConnector1">
            <a:avLst/>
          </a:prstGeom>
          <a:ln w="127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FreedomPay - Account Manager">
            <a:extLst>
              <a:ext uri="{FF2B5EF4-FFF2-40B4-BE49-F238E27FC236}">
                <a16:creationId xmlns:a16="http://schemas.microsoft.com/office/drawing/2014/main" id="{9FBE9A79-37AE-DA07-59AC-EB1960654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426" y="5977411"/>
            <a:ext cx="1841974" cy="17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AMTN - Payments Network">
            <a:extLst>
              <a:ext uri="{FF2B5EF4-FFF2-40B4-BE49-F238E27FC236}">
                <a16:creationId xmlns:a16="http://schemas.microsoft.com/office/drawing/2014/main" id="{3871271E-F723-35D6-DC53-762F7A8A1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566" y="3025386"/>
            <a:ext cx="1007695" cy="5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13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8C3D3-CF22-C5EC-8DF7-24E3CCAB4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181850-6650-746C-2DF0-11E4E3019129}"/>
              </a:ext>
            </a:extLst>
          </p:cNvPr>
          <p:cNvSpPr/>
          <p:nvPr/>
        </p:nvSpPr>
        <p:spPr>
          <a:xfrm>
            <a:off x="2665045" y="1093320"/>
            <a:ext cx="5647333" cy="5479418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4E3E4-7881-8BAE-2B60-0EA00A075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Introducing the LS Pay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EA2A1-A856-1693-3465-86EA5189E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196" y="3979069"/>
            <a:ext cx="1390434" cy="139043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8EA849-F026-2FC3-417A-ADED5B4B67AE}"/>
              </a:ext>
            </a:extLst>
          </p:cNvPr>
          <p:cNvSpPr/>
          <p:nvPr/>
        </p:nvSpPr>
        <p:spPr>
          <a:xfrm>
            <a:off x="4749445" y="1484628"/>
            <a:ext cx="3009510" cy="48502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E5AFFC-947C-BB4C-9655-561D39A66E9B}"/>
              </a:ext>
            </a:extLst>
          </p:cNvPr>
          <p:cNvSpPr/>
          <p:nvPr/>
        </p:nvSpPr>
        <p:spPr>
          <a:xfrm>
            <a:off x="6662904" y="2997414"/>
            <a:ext cx="1390433" cy="663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Elavon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5B6510-B303-DF43-C922-4833D908D170}"/>
              </a:ext>
            </a:extLst>
          </p:cNvPr>
          <p:cNvSpPr/>
          <p:nvPr/>
        </p:nvSpPr>
        <p:spPr>
          <a:xfrm>
            <a:off x="6662904" y="4026172"/>
            <a:ext cx="1390433" cy="663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D6110F-CB8E-98AA-9E4A-999A8E6FB5DF}"/>
              </a:ext>
            </a:extLst>
          </p:cNvPr>
          <p:cNvSpPr/>
          <p:nvPr/>
        </p:nvSpPr>
        <p:spPr>
          <a:xfrm>
            <a:off x="6662903" y="5054930"/>
            <a:ext cx="1390433" cy="663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Freedom Pay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EABDBD7-061E-2F91-4F87-5F12120576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8464" y="1163041"/>
            <a:ext cx="500118" cy="50011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881BE38-8C24-1836-F353-050262C687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00013" y="3207619"/>
            <a:ext cx="894708" cy="905893"/>
          </a:xfrm>
          <a:prstGeom prst="rect">
            <a:avLst/>
          </a:prstGeom>
        </p:spPr>
      </p:pic>
      <p:pic>
        <p:nvPicPr>
          <p:cNvPr id="11" name="Picture 6" descr="Image result for adyen logo transparent">
            <a:extLst>
              <a:ext uri="{FF2B5EF4-FFF2-40B4-BE49-F238E27FC236}">
                <a16:creationId xmlns:a16="http://schemas.microsoft.com/office/drawing/2014/main" id="{23340CD9-9983-3435-D4B7-F6FBD5D5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947" y="1731343"/>
            <a:ext cx="1126934" cy="3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59E9905-E878-1DA4-3B3A-87E9F2362692}"/>
              </a:ext>
            </a:extLst>
          </p:cNvPr>
          <p:cNvSpPr/>
          <p:nvPr/>
        </p:nvSpPr>
        <p:spPr>
          <a:xfrm>
            <a:off x="6662904" y="1968656"/>
            <a:ext cx="1390433" cy="663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Adyen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3E00BD-7677-D16A-AC11-B367B05FC43B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8053337" y="2070980"/>
            <a:ext cx="804809" cy="229252"/>
          </a:xfrm>
          <a:prstGeom prst="straightConnector1">
            <a:avLst/>
          </a:prstGeom>
          <a:ln w="127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E6712B5A-A39B-18C5-A1E4-259F7C5661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8464" y="2631808"/>
            <a:ext cx="500118" cy="50011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8ABD58F-E06E-3DA2-0AA4-FDF173DFE9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8464" y="3986142"/>
            <a:ext cx="500118" cy="50011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243B008-0C94-232B-C202-860AE9696B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8464" y="5306996"/>
            <a:ext cx="500118" cy="50011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AFBE8A-33A6-92B8-06D9-D5F622EEB3C8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8053337" y="3207619"/>
            <a:ext cx="884322" cy="121371"/>
          </a:xfrm>
          <a:prstGeom prst="straightConnector1">
            <a:avLst/>
          </a:prstGeom>
          <a:ln w="127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4A3AA9-293A-7911-2F14-2914518AA65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053337" y="4357748"/>
            <a:ext cx="884322" cy="0"/>
          </a:xfrm>
          <a:prstGeom prst="straightConnector1">
            <a:avLst/>
          </a:prstGeom>
          <a:ln w="127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2434CC-B07C-34C2-F3EF-79F0F4C4FA1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8053336" y="5386506"/>
            <a:ext cx="884323" cy="140256"/>
          </a:xfrm>
          <a:prstGeom prst="straightConnector1">
            <a:avLst/>
          </a:prstGeom>
          <a:ln w="127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FreedomPay - Account Manager">
            <a:extLst>
              <a:ext uri="{FF2B5EF4-FFF2-40B4-BE49-F238E27FC236}">
                <a16:creationId xmlns:a16="http://schemas.microsoft.com/office/drawing/2014/main" id="{5070163F-5452-3D45-DEEF-B97B1AA4C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426" y="5977411"/>
            <a:ext cx="1841974" cy="17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AMTN - Payments Network">
            <a:extLst>
              <a:ext uri="{FF2B5EF4-FFF2-40B4-BE49-F238E27FC236}">
                <a16:creationId xmlns:a16="http://schemas.microsoft.com/office/drawing/2014/main" id="{40988048-16A3-F80C-E2A8-3CFFE4037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566" y="3025386"/>
            <a:ext cx="1007695" cy="5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5D6B5A-E3F2-04D5-51EC-3E0780EEB5AD}"/>
              </a:ext>
            </a:extLst>
          </p:cNvPr>
          <p:cNvSpPr txBox="1"/>
          <p:nvPr/>
        </p:nvSpPr>
        <p:spPr>
          <a:xfrm>
            <a:off x="2500921" y="3006788"/>
            <a:ext cx="23346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Pay Service</a:t>
            </a:r>
          </a:p>
        </p:txBody>
      </p:sp>
    </p:spTree>
    <p:extLst>
      <p:ext uri="{BB962C8B-B14F-4D97-AF65-F5344CB8AC3E}">
        <p14:creationId xmlns:p14="http://schemas.microsoft.com/office/powerpoint/2010/main" val="40853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2694B-AFA9-FA5F-FD57-EDA8FB68E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Introducing the EFT Extension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AD005-21FB-92BB-CF68-D00B01A967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Payment refactoring in the LS Central POS</a:t>
            </a:r>
          </a:p>
          <a:p>
            <a:r>
              <a:rPr lang="en-US" dirty="0"/>
              <a:t>Contains all payment logic and dialogs for EFT payments</a:t>
            </a:r>
          </a:p>
          <a:p>
            <a:r>
              <a:rPr lang="en-US" dirty="0"/>
              <a:t>Exposes a payments API that the POS, BO and HO can interface</a:t>
            </a:r>
          </a:p>
          <a:p>
            <a:r>
              <a:rPr lang="en-US" dirty="0"/>
              <a:t>Connects to the LS Pay Service</a:t>
            </a:r>
          </a:p>
          <a:p>
            <a:endParaRPr lang="en-US" dirty="0"/>
          </a:p>
          <a:p>
            <a:r>
              <a:rPr lang="en-US" dirty="0"/>
              <a:t>A generic Business Central extension</a:t>
            </a:r>
          </a:p>
          <a:p>
            <a:pPr lvl="1"/>
            <a:r>
              <a:rPr lang="en-US" dirty="0"/>
              <a:t>Business Central</a:t>
            </a:r>
          </a:p>
          <a:p>
            <a:pPr lvl="1"/>
            <a:r>
              <a:rPr lang="en-US" dirty="0"/>
              <a:t>LS Central &amp; LS Express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77E36F-B5E4-1FA9-6F99-9F4B88616970}"/>
              </a:ext>
            </a:extLst>
          </p:cNvPr>
          <p:cNvSpPr/>
          <p:nvPr/>
        </p:nvSpPr>
        <p:spPr>
          <a:xfrm>
            <a:off x="8058703" y="1618536"/>
            <a:ext cx="3102430" cy="1714729"/>
          </a:xfrm>
          <a:prstGeom prst="rect">
            <a:avLst/>
          </a:prstGeom>
          <a:solidFill>
            <a:srgbClr val="005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70810-994A-AB28-3686-B8C8A1360243}"/>
              </a:ext>
            </a:extLst>
          </p:cNvPr>
          <p:cNvSpPr/>
          <p:nvPr/>
        </p:nvSpPr>
        <p:spPr>
          <a:xfrm>
            <a:off x="9735102" y="2303475"/>
            <a:ext cx="1153886" cy="626528"/>
          </a:xfrm>
          <a:prstGeom prst="rect">
            <a:avLst/>
          </a:prstGeom>
          <a:solidFill>
            <a:srgbClr val="8EB85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EFT Extension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398C-6217-D401-831B-284955295766}"/>
              </a:ext>
            </a:extLst>
          </p:cNvPr>
          <p:cNvSpPr/>
          <p:nvPr/>
        </p:nvSpPr>
        <p:spPr>
          <a:xfrm>
            <a:off x="8058703" y="1640193"/>
            <a:ext cx="1453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LS Central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CC10E-BE9D-CF91-A2CE-5461AEE32EBE}"/>
              </a:ext>
            </a:extLst>
          </p:cNvPr>
          <p:cNvSpPr txBox="1"/>
          <p:nvPr/>
        </p:nvSpPr>
        <p:spPr>
          <a:xfrm>
            <a:off x="8133985" y="2073646"/>
            <a:ext cx="1436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 Centers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5833D8-9119-E1E6-9909-9550F7DBBE25}"/>
              </a:ext>
            </a:extLst>
          </p:cNvPr>
          <p:cNvGrpSpPr/>
          <p:nvPr/>
        </p:nvGrpSpPr>
        <p:grpSpPr>
          <a:xfrm>
            <a:off x="8058703" y="3898725"/>
            <a:ext cx="3113973" cy="1714729"/>
            <a:chOff x="4940753" y="2479319"/>
            <a:chExt cx="2310493" cy="10514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387F4-1802-9A16-264A-74D62B230627}"/>
                </a:ext>
              </a:extLst>
            </p:cNvPr>
            <p:cNvSpPr/>
            <p:nvPr/>
          </p:nvSpPr>
          <p:spPr>
            <a:xfrm>
              <a:off x="4940753" y="2479319"/>
              <a:ext cx="2310493" cy="1051430"/>
            </a:xfrm>
            <a:prstGeom prst="rect">
              <a:avLst/>
            </a:prstGeom>
            <a:solidFill>
              <a:srgbClr val="4E95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C4827F-62EA-D943-8D32-B41EAF95090C}"/>
                </a:ext>
              </a:extLst>
            </p:cNvPr>
            <p:cNvSpPr/>
            <p:nvPr/>
          </p:nvSpPr>
          <p:spPr>
            <a:xfrm>
              <a:off x="4996610" y="2576654"/>
              <a:ext cx="1453923" cy="254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Pay Service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08956F-0AF7-37AA-DC6A-4AE278D2F334}"/>
              </a:ext>
            </a:extLst>
          </p:cNvPr>
          <p:cNvSpPr/>
          <p:nvPr/>
        </p:nvSpPr>
        <p:spPr>
          <a:xfrm>
            <a:off x="10093513" y="4387118"/>
            <a:ext cx="795475" cy="9565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52A150-5686-B82E-C7B5-AF83CFF962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23280" y="4594096"/>
            <a:ext cx="535939" cy="54263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922B34-55B6-7493-A02B-6A26710A8BC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0312045" y="2930003"/>
            <a:ext cx="0" cy="968722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8525A390-48ED-7533-754D-3EC73D5117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1927" y="5803524"/>
            <a:ext cx="500118" cy="50011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09648BD-6D13-FA49-A3BD-A4F615C069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0457" y="5763889"/>
            <a:ext cx="570872" cy="5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5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7ECE50-5782-F90A-DA1B-7B9B718A5773}"/>
              </a:ext>
            </a:extLst>
          </p:cNvPr>
          <p:cNvGrpSpPr/>
          <p:nvPr/>
        </p:nvGrpSpPr>
        <p:grpSpPr>
          <a:xfrm>
            <a:off x="8058703" y="3945973"/>
            <a:ext cx="3113973" cy="1714729"/>
            <a:chOff x="4940753" y="2479319"/>
            <a:chExt cx="2310493" cy="10514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CD0BA9-CB52-57AB-7348-601C1E37B9F8}"/>
                </a:ext>
              </a:extLst>
            </p:cNvPr>
            <p:cNvSpPr/>
            <p:nvPr/>
          </p:nvSpPr>
          <p:spPr>
            <a:xfrm>
              <a:off x="4940753" y="2479319"/>
              <a:ext cx="2310493" cy="1051430"/>
            </a:xfrm>
            <a:prstGeom prst="rect">
              <a:avLst/>
            </a:prstGeom>
            <a:solidFill>
              <a:srgbClr val="4E95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25F0B2-266F-466E-A33F-771CDD344195}"/>
                </a:ext>
              </a:extLst>
            </p:cNvPr>
            <p:cNvSpPr/>
            <p:nvPr/>
          </p:nvSpPr>
          <p:spPr>
            <a:xfrm>
              <a:off x="4996610" y="2576654"/>
              <a:ext cx="1453923" cy="254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Pay Service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67CB24C5-9689-D972-2B6E-2E22342CF9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1927" y="5803524"/>
            <a:ext cx="500118" cy="50011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A0BC85F-FC34-2927-6B7C-B9F1C83F4B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0457" y="5763889"/>
            <a:ext cx="570872" cy="57087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C712FB-A7ED-0839-7758-3DD457490E9E}"/>
              </a:ext>
            </a:extLst>
          </p:cNvPr>
          <p:cNvSpPr/>
          <p:nvPr/>
        </p:nvSpPr>
        <p:spPr>
          <a:xfrm>
            <a:off x="10093513" y="4387118"/>
            <a:ext cx="795475" cy="9565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9D609C-FF52-25D5-E164-BADEC54605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223280" y="4594096"/>
            <a:ext cx="535939" cy="542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F41052-C478-AE7E-978A-C8ED94465B1E}"/>
              </a:ext>
            </a:extLst>
          </p:cNvPr>
          <p:cNvGrpSpPr/>
          <p:nvPr/>
        </p:nvGrpSpPr>
        <p:grpSpPr>
          <a:xfrm>
            <a:off x="4544785" y="3940759"/>
            <a:ext cx="3102430" cy="1714729"/>
            <a:chOff x="3788228" y="919728"/>
            <a:chExt cx="3102430" cy="17147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62C69BD-AFBE-1AC5-6027-3671B0AC3B4F}"/>
                </a:ext>
              </a:extLst>
            </p:cNvPr>
            <p:cNvSpPr/>
            <p:nvPr/>
          </p:nvSpPr>
          <p:spPr>
            <a:xfrm>
              <a:off x="3788228" y="919728"/>
              <a:ext cx="3102430" cy="1714729"/>
            </a:xfrm>
            <a:prstGeom prst="rect">
              <a:avLst/>
            </a:prstGeom>
            <a:solidFill>
              <a:srgbClr val="005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141108-6762-B3E4-28BD-C213EDC5BDF0}"/>
                </a:ext>
              </a:extLst>
            </p:cNvPr>
            <p:cNvSpPr/>
            <p:nvPr/>
          </p:nvSpPr>
          <p:spPr>
            <a:xfrm>
              <a:off x="5464627" y="1604667"/>
              <a:ext cx="1153886" cy="626528"/>
            </a:xfrm>
            <a:prstGeom prst="rect">
              <a:avLst/>
            </a:prstGeom>
            <a:solidFill>
              <a:srgbClr val="8EB8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EFT Extension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E03A1F-6868-7EAF-51F7-C492BDBF1C30}"/>
                </a:ext>
              </a:extLst>
            </p:cNvPr>
            <p:cNvSpPr/>
            <p:nvPr/>
          </p:nvSpPr>
          <p:spPr>
            <a:xfrm>
              <a:off x="3788228" y="941385"/>
              <a:ext cx="14539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Central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62786B-F8B4-3EA2-5EBE-1DCFA8D4403C}"/>
                </a:ext>
              </a:extLst>
            </p:cNvPr>
            <p:cNvSpPr txBox="1"/>
            <p:nvPr/>
          </p:nvSpPr>
          <p:spPr>
            <a:xfrm>
              <a:off x="3863510" y="1374838"/>
              <a:ext cx="14360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Call Center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EB7ED1-773E-AD1E-501F-3FD20879FCAD}"/>
              </a:ext>
            </a:extLst>
          </p:cNvPr>
          <p:cNvGrpSpPr/>
          <p:nvPr/>
        </p:nvGrpSpPr>
        <p:grpSpPr>
          <a:xfrm>
            <a:off x="1030866" y="3962416"/>
            <a:ext cx="3102431" cy="1714729"/>
            <a:chOff x="7826827" y="941385"/>
            <a:chExt cx="3102431" cy="171472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B7197B-BF0F-51D5-84FF-3D3E2875896B}"/>
                </a:ext>
              </a:extLst>
            </p:cNvPr>
            <p:cNvSpPr/>
            <p:nvPr/>
          </p:nvSpPr>
          <p:spPr>
            <a:xfrm>
              <a:off x="7826828" y="941385"/>
              <a:ext cx="3102430" cy="1714729"/>
            </a:xfrm>
            <a:prstGeom prst="rect">
              <a:avLst/>
            </a:prstGeom>
            <a:solidFill>
              <a:srgbClr val="E454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940F0D-8D49-3DFE-75E9-0D71FB80A314}"/>
                </a:ext>
              </a:extLst>
            </p:cNvPr>
            <p:cNvSpPr/>
            <p:nvPr/>
          </p:nvSpPr>
          <p:spPr>
            <a:xfrm>
              <a:off x="7826827" y="946599"/>
              <a:ext cx="14539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Express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437DA6-DF20-2CA0-E6B5-6DC1F2F828D4}"/>
                </a:ext>
              </a:extLst>
            </p:cNvPr>
            <p:cNvSpPr/>
            <p:nvPr/>
          </p:nvSpPr>
          <p:spPr>
            <a:xfrm>
              <a:off x="9417197" y="1629608"/>
              <a:ext cx="1153886" cy="626528"/>
            </a:xfrm>
            <a:prstGeom prst="rect">
              <a:avLst/>
            </a:prstGeom>
            <a:solidFill>
              <a:srgbClr val="8EB8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Extension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25AC8D-8B83-88C2-6BBA-618542B1F328}"/>
                </a:ext>
              </a:extLst>
            </p:cNvPr>
            <p:cNvSpPr txBox="1"/>
            <p:nvPr/>
          </p:nvSpPr>
          <p:spPr>
            <a:xfrm>
              <a:off x="7826827" y="1613397"/>
              <a:ext cx="14360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E95808-2FE2-7958-70BF-6DBF59CF7ACD}"/>
              </a:ext>
            </a:extLst>
          </p:cNvPr>
          <p:cNvGrpSpPr/>
          <p:nvPr/>
        </p:nvGrpSpPr>
        <p:grpSpPr>
          <a:xfrm>
            <a:off x="2621236" y="1248501"/>
            <a:ext cx="3244533" cy="1714729"/>
            <a:chOff x="752529" y="1154897"/>
            <a:chExt cx="3244533" cy="171472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08289D9-7955-0E36-43FC-78A19471714A}"/>
                </a:ext>
              </a:extLst>
            </p:cNvPr>
            <p:cNvSpPr/>
            <p:nvPr/>
          </p:nvSpPr>
          <p:spPr>
            <a:xfrm>
              <a:off x="894632" y="1154897"/>
              <a:ext cx="3102430" cy="1714729"/>
            </a:xfrm>
            <a:prstGeom prst="rect">
              <a:avLst/>
            </a:prstGeom>
            <a:solidFill>
              <a:srgbClr val="489BA7"/>
            </a:solidFill>
            <a:ln>
              <a:solidFill>
                <a:srgbClr val="00CD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0AC7BF-9695-C7CB-301B-D67592E57381}"/>
                </a:ext>
              </a:extLst>
            </p:cNvPr>
            <p:cNvSpPr/>
            <p:nvPr/>
          </p:nvSpPr>
          <p:spPr>
            <a:xfrm>
              <a:off x="1151237" y="1619722"/>
              <a:ext cx="2612667" cy="1055615"/>
            </a:xfrm>
            <a:prstGeom prst="rect">
              <a:avLst/>
            </a:prstGeom>
            <a:solidFill>
              <a:srgbClr val="5485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A9FB9E-BAEC-5BBF-529D-09FACE31722C}"/>
                </a:ext>
              </a:extLst>
            </p:cNvPr>
            <p:cNvSpPr/>
            <p:nvPr/>
          </p:nvSpPr>
          <p:spPr>
            <a:xfrm>
              <a:off x="891402" y="1157171"/>
              <a:ext cx="20458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Business Central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1AB8056-4B6B-5A54-1F89-CABD014E7ED0}"/>
                </a:ext>
              </a:extLst>
            </p:cNvPr>
            <p:cNvSpPr/>
            <p:nvPr/>
          </p:nvSpPr>
          <p:spPr>
            <a:xfrm>
              <a:off x="2414823" y="1851079"/>
              <a:ext cx="1153886" cy="626528"/>
            </a:xfrm>
            <a:prstGeom prst="rect">
              <a:avLst/>
            </a:prstGeom>
            <a:solidFill>
              <a:srgbClr val="8EB857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EFT Extension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11CDC8-313D-E433-3D2E-E45F0EC7CDB2}"/>
                </a:ext>
              </a:extLst>
            </p:cNvPr>
            <p:cNvSpPr/>
            <p:nvPr/>
          </p:nvSpPr>
          <p:spPr>
            <a:xfrm>
              <a:off x="752529" y="1935893"/>
              <a:ext cx="20458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Pay App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29FBF4-8DC4-EEC4-EEA5-345BAA4544A6}"/>
              </a:ext>
            </a:extLst>
          </p:cNvPr>
          <p:cNvGrpSpPr/>
          <p:nvPr/>
        </p:nvGrpSpPr>
        <p:grpSpPr>
          <a:xfrm>
            <a:off x="6122374" y="1250775"/>
            <a:ext cx="3236975" cy="1714729"/>
            <a:chOff x="760087" y="1154897"/>
            <a:chExt cx="3236975" cy="17147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ABF4FE-F9D1-A5B3-7BF9-E792A80DCE66}"/>
                </a:ext>
              </a:extLst>
            </p:cNvPr>
            <p:cNvSpPr/>
            <p:nvPr/>
          </p:nvSpPr>
          <p:spPr>
            <a:xfrm>
              <a:off x="894632" y="1154897"/>
              <a:ext cx="3102430" cy="1714729"/>
            </a:xfrm>
            <a:prstGeom prst="rect">
              <a:avLst/>
            </a:prstGeom>
            <a:solidFill>
              <a:srgbClr val="489BA7"/>
            </a:solidFill>
            <a:ln>
              <a:solidFill>
                <a:srgbClr val="00CD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977D392-4C76-5ACF-7103-F6B92F0159A2}"/>
                </a:ext>
              </a:extLst>
            </p:cNvPr>
            <p:cNvSpPr/>
            <p:nvPr/>
          </p:nvSpPr>
          <p:spPr>
            <a:xfrm>
              <a:off x="1151237" y="1619722"/>
              <a:ext cx="2612667" cy="1055615"/>
            </a:xfrm>
            <a:prstGeom prst="rect">
              <a:avLst/>
            </a:prstGeom>
            <a:solidFill>
              <a:srgbClr val="0070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FE3339D-EA85-F5EA-375E-BF41DDA305C0}"/>
                </a:ext>
              </a:extLst>
            </p:cNvPr>
            <p:cNvSpPr/>
            <p:nvPr/>
          </p:nvSpPr>
          <p:spPr>
            <a:xfrm>
              <a:off x="891402" y="1157171"/>
              <a:ext cx="20458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Business Central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EC42E9-2456-D711-CA59-B0CF17F7CF45}"/>
                </a:ext>
              </a:extLst>
            </p:cNvPr>
            <p:cNvSpPr/>
            <p:nvPr/>
          </p:nvSpPr>
          <p:spPr>
            <a:xfrm>
              <a:off x="2414823" y="1851079"/>
              <a:ext cx="1153886" cy="626528"/>
            </a:xfrm>
            <a:prstGeom prst="rect">
              <a:avLst/>
            </a:prstGeom>
            <a:solidFill>
              <a:srgbClr val="8EB857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EFT Extension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DCF10-B3F7-9645-D8FF-B20A40AB0E68}"/>
                </a:ext>
              </a:extLst>
            </p:cNvPr>
            <p:cNvSpPr/>
            <p:nvPr/>
          </p:nvSpPr>
          <p:spPr>
            <a:xfrm>
              <a:off x="760087" y="1925976"/>
              <a:ext cx="20458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Partner App</a:t>
              </a:r>
            </a:p>
          </p:txBody>
        </p:sp>
      </p:grp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A5ACDEB0-B989-8EB3-DAB7-A785BFA00B3C}"/>
              </a:ext>
            </a:extLst>
          </p:cNvPr>
          <p:cNvCxnSpPr>
            <a:cxnSpLocks/>
            <a:stCxn id="11" idx="0"/>
            <a:endCxn id="3" idx="0"/>
          </p:cNvCxnSpPr>
          <p:nvPr/>
        </p:nvCxnSpPr>
        <p:spPr>
          <a:xfrm rot="5400000" flipH="1" flipV="1">
            <a:off x="7867046" y="2877055"/>
            <a:ext cx="679725" cy="2817563"/>
          </a:xfrm>
          <a:prstGeom prst="bentConnector3">
            <a:avLst>
              <a:gd name="adj1" fmla="val 170424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9D18BEFA-EFB0-14CF-A466-355CD064D747}"/>
              </a:ext>
            </a:extLst>
          </p:cNvPr>
          <p:cNvCxnSpPr>
            <a:cxnSpLocks/>
            <a:stCxn id="17" idx="0"/>
            <a:endCxn id="3" idx="0"/>
          </p:cNvCxnSpPr>
          <p:nvPr/>
        </p:nvCxnSpPr>
        <p:spPr>
          <a:xfrm rot="5400000" flipH="1" flipV="1">
            <a:off x="6054601" y="1089551"/>
            <a:ext cx="704666" cy="6417511"/>
          </a:xfrm>
          <a:prstGeom prst="bentConnector3">
            <a:avLst>
              <a:gd name="adj1" fmla="val 167932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AEF31DB-A98B-17FA-D120-391C9E255410}"/>
              </a:ext>
            </a:extLst>
          </p:cNvPr>
          <p:cNvCxnSpPr>
            <a:cxnSpLocks/>
            <a:stCxn id="30" idx="2"/>
            <a:endCxn id="3" idx="0"/>
          </p:cNvCxnSpPr>
          <p:nvPr/>
        </p:nvCxnSpPr>
        <p:spPr>
          <a:xfrm rot="16200000" flipH="1">
            <a:off x="8298627" y="2628910"/>
            <a:ext cx="1372488" cy="1261637"/>
          </a:xfrm>
          <a:prstGeom prst="bentConnector3">
            <a:avLst>
              <a:gd name="adj1" fmla="val 65375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8AB062C7-4EEE-9DD6-20BF-893194740654}"/>
              </a:ext>
            </a:extLst>
          </p:cNvPr>
          <p:cNvCxnSpPr>
            <a:cxnSpLocks/>
            <a:stCxn id="23" idx="2"/>
            <a:endCxn id="3" idx="0"/>
          </p:cNvCxnSpPr>
          <p:nvPr/>
        </p:nvCxnSpPr>
        <p:spPr>
          <a:xfrm rot="16200000" flipH="1">
            <a:off x="6550700" y="880983"/>
            <a:ext cx="1374762" cy="4755217"/>
          </a:xfrm>
          <a:prstGeom prst="bentConnector3">
            <a:avLst>
              <a:gd name="adj1" fmla="val 65349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2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F6179-7981-D1CD-7615-0006E6C3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deployment options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6FC9C7-D5F1-6ABA-F85E-E7328ACE29E0}"/>
              </a:ext>
            </a:extLst>
          </p:cNvPr>
          <p:cNvGrpSpPr/>
          <p:nvPr/>
        </p:nvGrpSpPr>
        <p:grpSpPr>
          <a:xfrm>
            <a:off x="1194068" y="2294703"/>
            <a:ext cx="4330498" cy="2602789"/>
            <a:chOff x="752529" y="1154897"/>
            <a:chExt cx="3244533" cy="17147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097F5D-B9B8-A50E-81E7-2D5555145EE6}"/>
                </a:ext>
              </a:extLst>
            </p:cNvPr>
            <p:cNvSpPr/>
            <p:nvPr/>
          </p:nvSpPr>
          <p:spPr>
            <a:xfrm>
              <a:off x="894632" y="1154897"/>
              <a:ext cx="3102430" cy="1714729"/>
            </a:xfrm>
            <a:prstGeom prst="rect">
              <a:avLst/>
            </a:prstGeom>
            <a:solidFill>
              <a:srgbClr val="489BA7"/>
            </a:solidFill>
            <a:ln>
              <a:solidFill>
                <a:srgbClr val="00CD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6C1228-B033-26A1-F2A1-FBDD3EBFEC07}"/>
                </a:ext>
              </a:extLst>
            </p:cNvPr>
            <p:cNvSpPr/>
            <p:nvPr/>
          </p:nvSpPr>
          <p:spPr>
            <a:xfrm>
              <a:off x="1151237" y="1619722"/>
              <a:ext cx="2612667" cy="1055615"/>
            </a:xfrm>
            <a:prstGeom prst="rect">
              <a:avLst/>
            </a:prstGeom>
            <a:solidFill>
              <a:srgbClr val="5485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0ED38C-4DAB-9AB3-E58A-CFAFB1C3D33F}"/>
                </a:ext>
              </a:extLst>
            </p:cNvPr>
            <p:cNvSpPr/>
            <p:nvPr/>
          </p:nvSpPr>
          <p:spPr>
            <a:xfrm>
              <a:off x="891402" y="1157171"/>
              <a:ext cx="20458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Business Central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1C5C96-C8DB-88AA-1FB3-4DBCF9526534}"/>
                </a:ext>
              </a:extLst>
            </p:cNvPr>
            <p:cNvSpPr/>
            <p:nvPr/>
          </p:nvSpPr>
          <p:spPr>
            <a:xfrm>
              <a:off x="2414823" y="1851079"/>
              <a:ext cx="1153886" cy="626528"/>
            </a:xfrm>
            <a:prstGeom prst="rect">
              <a:avLst/>
            </a:prstGeom>
            <a:solidFill>
              <a:srgbClr val="8EB857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Extension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7ADFD9-6FF7-379B-F6B2-1F53A1E32C90}"/>
                </a:ext>
              </a:extLst>
            </p:cNvPr>
            <p:cNvSpPr/>
            <p:nvPr/>
          </p:nvSpPr>
          <p:spPr>
            <a:xfrm>
              <a:off x="752529" y="1935893"/>
              <a:ext cx="20458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Pay App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48B6B0-6BD3-5383-9E43-03159D07BED5}"/>
              </a:ext>
            </a:extLst>
          </p:cNvPr>
          <p:cNvGrpSpPr/>
          <p:nvPr/>
        </p:nvGrpSpPr>
        <p:grpSpPr>
          <a:xfrm>
            <a:off x="5867058" y="2287795"/>
            <a:ext cx="4330498" cy="2609697"/>
            <a:chOff x="760087" y="1154897"/>
            <a:chExt cx="3236974" cy="17147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04EB22-3737-B5FC-8D56-20399C015D84}"/>
                </a:ext>
              </a:extLst>
            </p:cNvPr>
            <p:cNvSpPr/>
            <p:nvPr/>
          </p:nvSpPr>
          <p:spPr>
            <a:xfrm>
              <a:off x="894631" y="1154897"/>
              <a:ext cx="3102430" cy="1714729"/>
            </a:xfrm>
            <a:prstGeom prst="rect">
              <a:avLst/>
            </a:prstGeom>
            <a:solidFill>
              <a:srgbClr val="489BA7"/>
            </a:solidFill>
            <a:ln>
              <a:solidFill>
                <a:srgbClr val="00CD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009587A-DD1A-0E7F-58A8-483C3FCB700E}"/>
                </a:ext>
              </a:extLst>
            </p:cNvPr>
            <p:cNvSpPr/>
            <p:nvPr/>
          </p:nvSpPr>
          <p:spPr>
            <a:xfrm>
              <a:off x="1151237" y="1619722"/>
              <a:ext cx="2612667" cy="1055615"/>
            </a:xfrm>
            <a:prstGeom prst="rect">
              <a:avLst/>
            </a:prstGeom>
            <a:solidFill>
              <a:srgbClr val="0070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D417E0-B3BC-2EEB-4579-5E53E2FB634A}"/>
                </a:ext>
              </a:extLst>
            </p:cNvPr>
            <p:cNvSpPr/>
            <p:nvPr/>
          </p:nvSpPr>
          <p:spPr>
            <a:xfrm>
              <a:off x="891402" y="1157171"/>
              <a:ext cx="20458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Business Central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B0EED2-EFB3-63DC-3072-0580F9E2AE70}"/>
                </a:ext>
              </a:extLst>
            </p:cNvPr>
            <p:cNvSpPr/>
            <p:nvPr/>
          </p:nvSpPr>
          <p:spPr>
            <a:xfrm>
              <a:off x="2414823" y="1851079"/>
              <a:ext cx="1153886" cy="626528"/>
            </a:xfrm>
            <a:prstGeom prst="rect">
              <a:avLst/>
            </a:prstGeom>
            <a:solidFill>
              <a:srgbClr val="8EB857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EFT Extension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834E24-40B6-0C49-0F9A-92B92959F90F}"/>
                </a:ext>
              </a:extLst>
            </p:cNvPr>
            <p:cNvSpPr/>
            <p:nvPr/>
          </p:nvSpPr>
          <p:spPr>
            <a:xfrm>
              <a:off x="760087" y="1925976"/>
              <a:ext cx="20458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Partner App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936DD76-25E6-4A38-05FD-313700603845}"/>
              </a:ext>
            </a:extLst>
          </p:cNvPr>
          <p:cNvSpPr txBox="1"/>
          <p:nvPr/>
        </p:nvSpPr>
        <p:spPr>
          <a:xfrm>
            <a:off x="3128048" y="1672470"/>
            <a:ext cx="625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#1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68AE08-2FF1-340E-6FD3-F3335D411AB8}"/>
              </a:ext>
            </a:extLst>
          </p:cNvPr>
          <p:cNvSpPr txBox="1"/>
          <p:nvPr/>
        </p:nvSpPr>
        <p:spPr>
          <a:xfrm>
            <a:off x="7796108" y="1672470"/>
            <a:ext cx="625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9821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B0CF-7846-DF3F-5ECD-445FDD290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B91AA7C-54AD-79C9-2CB7-0EA7666DBAC6}"/>
              </a:ext>
            </a:extLst>
          </p:cNvPr>
          <p:cNvGrpSpPr/>
          <p:nvPr/>
        </p:nvGrpSpPr>
        <p:grpSpPr>
          <a:xfrm>
            <a:off x="8646160" y="1598255"/>
            <a:ext cx="3541830" cy="5259744"/>
            <a:chOff x="1953092" y="2063750"/>
            <a:chExt cx="2526442" cy="4003200"/>
          </a:xfrm>
          <a:solidFill>
            <a:srgbClr val="EFBC6E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AADD80B-A76C-DAB4-1CFD-02816102B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0F461D-C7EF-DC6F-5580-9D099CD09BCD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6335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4" name="Freeform 77">
            <a:extLst>
              <a:ext uri="{FF2B5EF4-FFF2-40B4-BE49-F238E27FC236}">
                <a16:creationId xmlns:a16="http://schemas.microsoft.com/office/drawing/2014/main" id="{DEED565D-1910-3EEC-FF08-00686E0B0CAC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DCAD6270-7FDF-1647-78E4-8B0457A6ED64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50890E-01B2-F3E2-1A59-CB7D98951E56}"/>
              </a:ext>
            </a:extLst>
          </p:cNvPr>
          <p:cNvSpPr txBox="1"/>
          <p:nvPr/>
        </p:nvSpPr>
        <p:spPr>
          <a:xfrm>
            <a:off x="613453" y="154696"/>
            <a:ext cx="9419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Available on the Microsoft AppSource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B8CC34-5708-0E9C-68ED-9CC494EB9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576" y="1805400"/>
            <a:ext cx="5397777" cy="17971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491C9B-A38E-48E2-0543-36909D461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8576" y="3975433"/>
            <a:ext cx="5397777" cy="17915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2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C8E798-94A0-53E8-5EED-2C4D172FDC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Supported features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5B580-DDFC-4A58-C004-B955D3D6A5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EFT Extension for partner apps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LS Pay App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Card present payments &amp; returns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Sales orders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Sales return orders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Sales invoices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Sales credit memos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Card not present payments</a:t>
            </a:r>
          </a:p>
          <a:p>
            <a:pPr lvl="2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Manual card number entry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Multiple tender types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Cards, cash, cheques &amp; customer accounts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Payment profiles</a:t>
            </a:r>
          </a:p>
          <a:p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Cloud based logging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5" name="Picture 6" descr="Image result for adyen logo transparent">
            <a:extLst>
              <a:ext uri="{FF2B5EF4-FFF2-40B4-BE49-F238E27FC236}">
                <a16:creationId xmlns:a16="http://schemas.microsoft.com/office/drawing/2014/main" id="{EA825CCF-86A5-2EF7-CD39-35BC4CDA5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041" y="896623"/>
            <a:ext cx="1620262" cy="52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cure Payments with LS Pay | Microsoft Dynamics 365 Business Central">
            <a:extLst>
              <a:ext uri="{FF2B5EF4-FFF2-40B4-BE49-F238E27FC236}">
                <a16:creationId xmlns:a16="http://schemas.microsoft.com/office/drawing/2014/main" id="{8875A4E9-7DCF-ABB0-0B18-CFE747CED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85" y="3429000"/>
            <a:ext cx="23812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Verifone Unveils New Logo and Brand Identity">
            <a:extLst>
              <a:ext uri="{FF2B5EF4-FFF2-40B4-BE49-F238E27FC236}">
                <a16:creationId xmlns:a16="http://schemas.microsoft.com/office/drawing/2014/main" id="{E4CA2EF2-4A19-9270-0ED8-91EF18F4F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14" y="1513562"/>
            <a:ext cx="2010586" cy="113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624D0E-9F53-0CB6-4CC2-EB0B9B516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070" y="2268882"/>
            <a:ext cx="1881233" cy="1881233"/>
          </a:xfrm>
          <a:prstGeom prst="rect">
            <a:avLst/>
          </a:prstGeom>
        </p:spPr>
      </p:pic>
      <p:pic>
        <p:nvPicPr>
          <p:cNvPr id="8" name="Picture 6" descr="Teya Inside Sales Agent | SmartRecruiters">
            <a:extLst>
              <a:ext uri="{FF2B5EF4-FFF2-40B4-BE49-F238E27FC236}">
                <a16:creationId xmlns:a16="http://schemas.microsoft.com/office/drawing/2014/main" id="{7981A905-B16D-956A-6B45-EF293B3ED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62" y="4914604"/>
            <a:ext cx="1429080" cy="52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87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ablet&#10;&#10;AI-generated content may be incorrect.">
            <a:extLst>
              <a:ext uri="{FF2B5EF4-FFF2-40B4-BE49-F238E27FC236}">
                <a16:creationId xmlns:a16="http://schemas.microsoft.com/office/drawing/2014/main" id="{22799372-93A4-6043-FB22-0C06D0254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25860A6-AAA9-7A68-3D6E-FA1F27D73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05952" y="677581"/>
            <a:ext cx="2982688" cy="748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81F634-DE97-075D-776E-10826FDDCFA1}"/>
              </a:ext>
            </a:extLst>
          </p:cNvPr>
          <p:cNvSpPr txBox="1"/>
          <p:nvPr/>
        </p:nvSpPr>
        <p:spPr>
          <a:xfrm>
            <a:off x="905234" y="2103328"/>
            <a:ext cx="41841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B4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Offering EFT integrations to the leading PSPs, in all our main market regions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4B46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B4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Allowing our customers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B4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have a choice</a:t>
            </a: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rgbClr val="94B46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23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802E-3F80-204C-D17E-0DA05E9A9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51" y="2319592"/>
            <a:ext cx="7250906" cy="1109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LS Pay for BC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Demo</a:t>
            </a:r>
            <a:br>
              <a:rPr lang="en-US" sz="7200" dirty="0">
                <a:solidFill>
                  <a:schemeClr val="bg1"/>
                </a:solidFill>
              </a:rPr>
            </a:b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48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5264-4548-6AE2-E85E-E5C23795B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4926190" cy="732442"/>
          </a:xfrm>
        </p:spPr>
        <p:txBody>
          <a:bodyPr/>
          <a:lstStyle/>
          <a:p>
            <a:r>
              <a:rPr lang="en-US" dirty="0"/>
              <a:t>Licensing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E2609-D58E-E776-7828-B1D951A8FF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555262"/>
            <a:ext cx="4926189" cy="4951416"/>
          </a:xfrm>
        </p:spPr>
        <p:txBody>
          <a:bodyPr/>
          <a:lstStyle/>
          <a:p>
            <a:r>
              <a:rPr lang="en-US" dirty="0"/>
              <a:t>Same licensing model as with LS Pay for LS Central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number of LS Pay licenses equals the number of connected pin pads (PEDs)</a:t>
            </a:r>
          </a:p>
          <a:p>
            <a:endParaRPr lang="en-US" dirty="0"/>
          </a:p>
          <a:p>
            <a:r>
              <a:rPr lang="en-US" dirty="0"/>
              <a:t>Pricelist available on the LS Retail portal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378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350F236-2FB4-2BCE-0515-1B23F3D9E8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030" y="334283"/>
            <a:ext cx="6642970" cy="6189433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C7A40E5-397E-51AE-1AC0-03ACA0F545CA}"/>
              </a:ext>
            </a:extLst>
          </p:cNvPr>
          <p:cNvSpPr txBox="1">
            <a:spLocks/>
          </p:cNvSpPr>
          <p:nvPr/>
        </p:nvSpPr>
        <p:spPr>
          <a:xfrm>
            <a:off x="340292" y="1352550"/>
            <a:ext cx="5015480" cy="5073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D81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D81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D81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Pay is out of scope for PCI DSS related vulnerabilities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D81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D81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Pay is out of scope for PCI DSS certification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D81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9771C65-00D6-070E-E5A1-4C5AA0482FF0}"/>
              </a:ext>
            </a:extLst>
          </p:cNvPr>
          <p:cNvSpPr txBox="1">
            <a:spLocks/>
          </p:cNvSpPr>
          <p:nvPr/>
        </p:nvSpPr>
        <p:spPr>
          <a:xfrm>
            <a:off x="340291" y="431800"/>
            <a:ext cx="9983029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2241106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CDA6A-C5F9-C80E-C834-5366AEDE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A25BB7-5B27-7C4E-9F00-A02058CD1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Roadmap – LS Pay for BC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DE7DD-6961-9E9A-7ED9-AF53882F3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Card not present transactions</a:t>
            </a:r>
          </a:p>
          <a:p>
            <a:pPr lvl="1"/>
            <a:r>
              <a:rPr lang="en-US" sz="1600" dirty="0"/>
              <a:t>Online payment links</a:t>
            </a:r>
          </a:p>
          <a:p>
            <a:pPr lvl="1"/>
            <a:r>
              <a:rPr lang="en-US" sz="1600" dirty="0"/>
              <a:t>Virtual terminals (PEDs)</a:t>
            </a:r>
          </a:p>
          <a:p>
            <a:r>
              <a:rPr lang="en-US" sz="2000" dirty="0"/>
              <a:t>UI streamlining</a:t>
            </a:r>
          </a:p>
          <a:p>
            <a:pPr lvl="1"/>
            <a:r>
              <a:rPr lang="en-US" sz="1600" dirty="0"/>
              <a:t>Document copying to returns, etc.</a:t>
            </a:r>
            <a:endParaRPr lang="en-US" sz="2000" dirty="0"/>
          </a:p>
          <a:p>
            <a:r>
              <a:rPr lang="en-US" sz="2000" dirty="0"/>
              <a:t>Partner requests</a:t>
            </a:r>
          </a:p>
          <a:p>
            <a:pPr lvl="1"/>
            <a:r>
              <a:rPr lang="en-US" sz="1600" dirty="0"/>
              <a:t>Leaving room for partner requests and needed features</a:t>
            </a:r>
          </a:p>
          <a:p>
            <a:r>
              <a:rPr lang="en-US" sz="2000" dirty="0"/>
              <a:t>Additional PSP support (demand driven)</a:t>
            </a:r>
          </a:p>
          <a:p>
            <a:r>
              <a:rPr lang="en-US" sz="2000" dirty="0"/>
              <a:t>Service orders</a:t>
            </a:r>
          </a:p>
          <a:p>
            <a:r>
              <a:rPr lang="en-US" sz="2000" dirty="0"/>
              <a:t>eCommerce orders</a:t>
            </a:r>
          </a:p>
          <a:p>
            <a:r>
              <a:rPr lang="en-US" sz="2000" dirty="0"/>
              <a:t>Customer accounts</a:t>
            </a:r>
          </a:p>
          <a:p>
            <a:pPr lvl="1"/>
            <a:r>
              <a:rPr lang="en-US" sz="1600" dirty="0"/>
              <a:t>Invoice grouping</a:t>
            </a:r>
          </a:p>
          <a:p>
            <a:pPr lvl="1"/>
            <a:r>
              <a:rPr lang="en-US" sz="1600" dirty="0"/>
              <a:t>Card on file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/>
              <a:t>Pre-authorizations and full captures</a:t>
            </a:r>
          </a:p>
          <a:p>
            <a:pPr lvl="1"/>
            <a:r>
              <a:rPr lang="en-US" sz="1600" dirty="0"/>
              <a:t>Extending time periods of pre-</a:t>
            </a:r>
            <a:r>
              <a:rPr lang="en-US" sz="1600" dirty="0" err="1"/>
              <a:t>auths</a:t>
            </a:r>
            <a:endParaRPr lang="en-US" sz="1600" dirty="0"/>
          </a:p>
          <a:p>
            <a:pPr lvl="1"/>
            <a:r>
              <a:rPr lang="en-US" sz="1600" dirty="0"/>
              <a:t>Adjusting pre-auth amounts</a:t>
            </a:r>
          </a:p>
          <a:p>
            <a:pPr lvl="1"/>
            <a:r>
              <a:rPr lang="en-US" sz="1600" dirty="0"/>
              <a:t>Cancelling pre-</a:t>
            </a:r>
            <a:r>
              <a:rPr lang="en-US" sz="1600" dirty="0" err="1"/>
              <a:t>auths</a:t>
            </a:r>
            <a:endParaRPr lang="en-US" sz="1600" dirty="0"/>
          </a:p>
          <a:p>
            <a:endParaRPr lang="en-US" sz="2000" dirty="0"/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 descr="A road with mountains in the background&#10;&#10;AI-generated content may be incorrect.">
            <a:extLst>
              <a:ext uri="{FF2B5EF4-FFF2-40B4-BE49-F238E27FC236}">
                <a16:creationId xmlns:a16="http://schemas.microsoft.com/office/drawing/2014/main" id="{5D97ACA4-1DF1-5C5D-1DB3-435CC7E140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667" r="7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514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AF124A-D1F9-E4A2-5684-712BA891C6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Roadmap - LS Pay</a:t>
            </a:r>
          </a:p>
        </p:txBody>
      </p:sp>
      <p:pic>
        <p:nvPicPr>
          <p:cNvPr id="6" name="Picture Placeholder 5" descr="A road with mountains in the background&#10;&#10;AI-generated content may be incorrect.">
            <a:extLst>
              <a:ext uri="{FF2B5EF4-FFF2-40B4-BE49-F238E27FC236}">
                <a16:creationId xmlns:a16="http://schemas.microsoft.com/office/drawing/2014/main" id="{7E9E5EE6-E579-91BC-DC01-7DDC6B1188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667" r="766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6E786-942D-05C2-B2F8-768F95DB16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1805650"/>
            <a:ext cx="6565636" cy="4701027"/>
          </a:xfrm>
        </p:spPr>
        <p:txBody>
          <a:bodyPr/>
          <a:lstStyle/>
          <a:p>
            <a:r>
              <a:rPr lang="en-US" dirty="0"/>
              <a:t>EFT Extension for LS Central POS</a:t>
            </a:r>
          </a:p>
          <a:p>
            <a:r>
              <a:rPr lang="en-US" dirty="0"/>
              <a:t>Adyen – Tap2Pay</a:t>
            </a:r>
          </a:p>
          <a:p>
            <a:r>
              <a:rPr lang="en-US" dirty="0"/>
              <a:t>Installments – BR &amp; MX</a:t>
            </a:r>
          </a:p>
          <a:p>
            <a:r>
              <a:rPr lang="en-US" dirty="0"/>
              <a:t>LS Academy course for LS Pay</a:t>
            </a:r>
          </a:p>
          <a:p>
            <a:r>
              <a:rPr lang="en-US" dirty="0"/>
              <a:t>Gift card support on the LS Central POS</a:t>
            </a:r>
          </a:p>
        </p:txBody>
      </p:sp>
    </p:spTree>
    <p:extLst>
      <p:ext uri="{BB962C8B-B14F-4D97-AF65-F5344CB8AC3E}">
        <p14:creationId xmlns:p14="http://schemas.microsoft.com/office/powerpoint/2010/main" val="389097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C87565C-B74A-5C02-C6CB-6C9567548526}"/>
              </a:ext>
            </a:extLst>
          </p:cNvPr>
          <p:cNvGrpSpPr/>
          <p:nvPr/>
        </p:nvGrpSpPr>
        <p:grpSpPr>
          <a:xfrm>
            <a:off x="1349319" y="1329369"/>
            <a:ext cx="9111375" cy="4097526"/>
            <a:chOff x="906781" y="1390112"/>
            <a:chExt cx="10378438" cy="5063822"/>
          </a:xfrm>
        </p:grpSpPr>
        <p:sp>
          <p:nvSpPr>
            <p:cNvPr id="5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35369DAB-6D88-C937-5BFA-386A32584476}"/>
                </a:ext>
              </a:extLst>
            </p:cNvPr>
            <p:cNvSpPr>
              <a:spLocks/>
            </p:cNvSpPr>
            <p:nvPr/>
          </p:nvSpPr>
          <p:spPr bwMode="gray">
            <a:xfrm>
              <a:off x="6518309" y="4949173"/>
              <a:ext cx="260015" cy="260015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E1B7BC45-A5BC-5A63-C5D2-49B9C8AD257E}"/>
                </a:ext>
              </a:extLst>
            </p:cNvPr>
            <p:cNvSpPr>
              <a:spLocks/>
            </p:cNvSpPr>
            <p:nvPr/>
          </p:nvSpPr>
          <p:spPr bwMode="gray">
            <a:xfrm>
              <a:off x="6413189" y="4665186"/>
              <a:ext cx="392789" cy="376191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36CE9869-A31E-327F-0269-5AD8769AA1EF}"/>
                </a:ext>
              </a:extLst>
            </p:cNvPr>
            <p:cNvSpPr>
              <a:spLocks/>
            </p:cNvSpPr>
            <p:nvPr/>
          </p:nvSpPr>
          <p:spPr bwMode="gray">
            <a:xfrm>
              <a:off x="7097333" y="3632503"/>
              <a:ext cx="344842" cy="236041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5EA71343-C211-2FAA-54A5-62BC1DB44329}"/>
                </a:ext>
              </a:extLst>
            </p:cNvPr>
            <p:cNvSpPr>
              <a:spLocks/>
            </p:cNvSpPr>
            <p:nvPr/>
          </p:nvSpPr>
          <p:spPr bwMode="gray">
            <a:xfrm>
              <a:off x="5126016" y="3304259"/>
              <a:ext cx="282143" cy="241574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994599F9-AA62-3EC7-D485-826A106D637A}"/>
                </a:ext>
              </a:extLst>
            </p:cNvPr>
            <p:cNvSpPr>
              <a:spLocks/>
            </p:cNvSpPr>
            <p:nvPr/>
          </p:nvSpPr>
          <p:spPr bwMode="gray">
            <a:xfrm>
              <a:off x="6815187" y="3121695"/>
              <a:ext cx="20286" cy="44258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81BAA8E-F4B5-B05F-C8B6-915723BB55F9}"/>
                </a:ext>
              </a:extLst>
            </p:cNvPr>
            <p:cNvSpPr>
              <a:spLocks/>
            </p:cNvSpPr>
            <p:nvPr/>
          </p:nvSpPr>
          <p:spPr bwMode="gray">
            <a:xfrm>
              <a:off x="7399759" y="2629329"/>
              <a:ext cx="558755" cy="31349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6975A67A-55CE-59D4-F041-5506923C8CBF}"/>
                </a:ext>
              </a:extLst>
            </p:cNvPr>
            <p:cNvSpPr>
              <a:spLocks/>
            </p:cNvSpPr>
            <p:nvPr/>
          </p:nvSpPr>
          <p:spPr bwMode="gray">
            <a:xfrm>
              <a:off x="9044671" y="3466538"/>
              <a:ext cx="285830" cy="562443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076C1E62-3AEB-30FE-3795-DE601820301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26623" y="3892520"/>
              <a:ext cx="449952" cy="438889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6A8EBCEB-60C6-DCA7-E89C-2E3BD17C4A9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6781" y="1729423"/>
              <a:ext cx="1449440" cy="626985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8B19FFDF-DE85-B42C-FE24-BEFFDBBDD9F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54633" y="2483648"/>
              <a:ext cx="1847760" cy="916505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FA0FBC0F-B871-8DB9-C710-D861A25B5A5B}"/>
                </a:ext>
              </a:extLst>
            </p:cNvPr>
            <p:cNvSpPr>
              <a:spLocks/>
            </p:cNvSpPr>
            <p:nvPr/>
          </p:nvSpPr>
          <p:spPr bwMode="gray">
            <a:xfrm>
              <a:off x="3825946" y="5500549"/>
              <a:ext cx="173343" cy="180719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5620CE53-D059-7CA1-5D87-E4487A947B7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504053" y="2076106"/>
              <a:ext cx="272922" cy="389101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FFB099C8-E3A6-D9EF-6F73-BC1E8F0F29F5}"/>
                </a:ext>
              </a:extLst>
            </p:cNvPr>
            <p:cNvSpPr>
              <a:spLocks/>
            </p:cNvSpPr>
            <p:nvPr/>
          </p:nvSpPr>
          <p:spPr bwMode="gray">
            <a:xfrm>
              <a:off x="7375786" y="3346673"/>
              <a:ext cx="158591" cy="151215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43031139-F772-179A-F22F-8A8818096515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2610" y="2376691"/>
              <a:ext cx="527405" cy="295052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35288707-DFE5-3508-46D9-8801DBE60CA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673193" y="4196789"/>
              <a:ext cx="184406" cy="217600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F5237611-0ED7-75E5-6549-B979774EF77A}"/>
                </a:ext>
              </a:extLst>
            </p:cNvPr>
            <p:cNvSpPr>
              <a:spLocks/>
            </p:cNvSpPr>
            <p:nvPr/>
          </p:nvSpPr>
          <p:spPr bwMode="gray">
            <a:xfrm>
              <a:off x="7314931" y="2730754"/>
              <a:ext cx="475770" cy="285833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5008696B-9C80-2720-F84B-1CDB8672FE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481410" y="2752881"/>
              <a:ext cx="626985" cy="239729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98C2760B-5DD7-3C27-53D9-940137113F69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5566" y="2937289"/>
              <a:ext cx="129085" cy="269236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560FA543-AAAC-A37B-6E32-C5C6787DAF39}"/>
                </a:ext>
              </a:extLst>
            </p:cNvPr>
            <p:cNvSpPr>
              <a:spLocks/>
            </p:cNvSpPr>
            <p:nvPr/>
          </p:nvSpPr>
          <p:spPr bwMode="gray">
            <a:xfrm>
              <a:off x="5673707" y="3934931"/>
              <a:ext cx="66386" cy="189941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1A365EF-6F66-A438-DA5B-4124026ACE84}"/>
                </a:ext>
              </a:extLst>
            </p:cNvPr>
            <p:cNvSpPr>
              <a:spLocks/>
            </p:cNvSpPr>
            <p:nvPr/>
          </p:nvSpPr>
          <p:spPr bwMode="gray">
            <a:xfrm>
              <a:off x="8906364" y="3579025"/>
              <a:ext cx="291364" cy="560598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D24FC39-DA37-DB3F-A51F-3E5FC49BE7C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671349" y="4394106"/>
              <a:ext cx="361438" cy="409384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CAD908A8-B467-E801-ABEB-2AD782D277B1}"/>
                </a:ext>
              </a:extLst>
            </p:cNvPr>
            <p:cNvSpPr>
              <a:spLocks/>
            </p:cNvSpPr>
            <p:nvPr/>
          </p:nvSpPr>
          <p:spPr bwMode="gray">
            <a:xfrm>
              <a:off x="7796233" y="2798984"/>
              <a:ext cx="260015" cy="164123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E3839CB4-3C7F-2641-FCB4-584471143096}"/>
                </a:ext>
              </a:extLst>
            </p:cNvPr>
            <p:cNvSpPr>
              <a:spLocks/>
            </p:cNvSpPr>
            <p:nvPr/>
          </p:nvSpPr>
          <p:spPr bwMode="gray">
            <a:xfrm>
              <a:off x="9618176" y="3392774"/>
              <a:ext cx="57167" cy="127241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0406EA81-DF1A-A457-D1B4-9DE402450C3F}"/>
                </a:ext>
              </a:extLst>
            </p:cNvPr>
            <p:cNvSpPr>
              <a:spLocks/>
            </p:cNvSpPr>
            <p:nvPr/>
          </p:nvSpPr>
          <p:spPr bwMode="gray">
            <a:xfrm>
              <a:off x="6820719" y="2933601"/>
              <a:ext cx="212068" cy="19547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E434EE1-E715-0B5E-17F3-87C574C11D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894996" y="2540813"/>
              <a:ext cx="136462" cy="75608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70B0D473-A7E3-1EB1-CAE9-822EB2DF70E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49899" y="1799496"/>
              <a:ext cx="326402" cy="466551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D7D1422-4522-1BA1-ED44-4EC3C8AF7DD5}"/>
                </a:ext>
              </a:extLst>
            </p:cNvPr>
            <p:cNvSpPr>
              <a:spLocks/>
            </p:cNvSpPr>
            <p:nvPr/>
          </p:nvSpPr>
          <p:spPr bwMode="gray">
            <a:xfrm>
              <a:off x="6693478" y="5332738"/>
              <a:ext cx="47946" cy="6269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A765789D-A440-C846-A765-9772BB9B8870}"/>
                </a:ext>
              </a:extLst>
            </p:cNvPr>
            <p:cNvSpPr>
              <a:spLocks/>
            </p:cNvSpPr>
            <p:nvPr/>
          </p:nvSpPr>
          <p:spPr bwMode="gray">
            <a:xfrm>
              <a:off x="3730056" y="4128559"/>
              <a:ext cx="138307" cy="158591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Sudan">
              <a:extLst>
                <a:ext uri="{FF2B5EF4-FFF2-40B4-BE49-F238E27FC236}">
                  <a16:creationId xmlns:a16="http://schemas.microsoft.com/office/drawing/2014/main" id="{38123554-49A6-2FB4-CDE5-C50F05E47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172" y="3474367"/>
              <a:ext cx="563463" cy="552786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South Sudan">
              <a:extLst>
                <a:ext uri="{FF2B5EF4-FFF2-40B4-BE49-F238E27FC236}">
                  <a16:creationId xmlns:a16="http://schemas.microsoft.com/office/drawing/2014/main" id="{BC11D8C2-C213-C04D-AAB4-A000225C6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463" y="3885989"/>
              <a:ext cx="405693" cy="339265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D08B4684-5F26-C7EE-1F99-EA0AD5BFABA5}"/>
                </a:ext>
              </a:extLst>
            </p:cNvPr>
            <p:cNvSpPr>
              <a:spLocks/>
            </p:cNvSpPr>
            <p:nvPr/>
          </p:nvSpPr>
          <p:spPr bwMode="gray">
            <a:xfrm>
              <a:off x="8345768" y="3990253"/>
              <a:ext cx="81139" cy="143837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8CD405B2-8633-FAD3-4B73-02D72F7911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24757" y="2693872"/>
              <a:ext cx="413071" cy="291364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3AFD2136-51A7-00FD-508C-D28460F8308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23242" y="5198122"/>
              <a:ext cx="534782" cy="481303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2BC238EE-227E-9BD3-5E8C-6A919A8E8385}"/>
                </a:ext>
              </a:extLst>
            </p:cNvPr>
            <p:cNvSpPr>
              <a:spLocks/>
            </p:cNvSpPr>
            <p:nvPr/>
          </p:nvSpPr>
          <p:spPr bwMode="gray">
            <a:xfrm>
              <a:off x="7054916" y="3898051"/>
              <a:ext cx="337466" cy="521874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98C85FC8-EE9F-2F89-E2F5-0835D4C7D6C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925624" y="4609861"/>
              <a:ext cx="175188" cy="164123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B94F6C1C-C8B5-0864-418B-BD0B76D50BC7}"/>
                </a:ext>
              </a:extLst>
            </p:cNvPr>
            <p:cNvSpPr>
              <a:spLocks/>
            </p:cNvSpPr>
            <p:nvPr/>
          </p:nvSpPr>
          <p:spPr bwMode="gray">
            <a:xfrm>
              <a:off x="6112594" y="2574006"/>
              <a:ext cx="99580" cy="57167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9A169215-E4D6-465B-BCE6-BFC1E4A674EF}"/>
                </a:ext>
              </a:extLst>
            </p:cNvPr>
            <p:cNvSpPr>
              <a:spLocks/>
            </p:cNvSpPr>
            <p:nvPr/>
          </p:nvSpPr>
          <p:spPr bwMode="gray">
            <a:xfrm>
              <a:off x="6214019" y="2478114"/>
              <a:ext cx="167812" cy="68231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F7104DAD-62CC-84F5-8EDD-BAD7DF7F7ACC}"/>
                </a:ext>
              </a:extLst>
            </p:cNvPr>
            <p:cNvSpPr>
              <a:spLocks/>
            </p:cNvSpPr>
            <p:nvPr/>
          </p:nvSpPr>
          <p:spPr bwMode="gray">
            <a:xfrm>
              <a:off x="5236660" y="3971813"/>
              <a:ext cx="97736" cy="127241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D0764CEB-CA99-28C2-B324-E3290EBE7C0F}"/>
                </a:ext>
              </a:extLst>
            </p:cNvPr>
            <p:cNvSpPr>
              <a:spLocks/>
            </p:cNvSpPr>
            <p:nvPr/>
          </p:nvSpPr>
          <p:spPr bwMode="gray">
            <a:xfrm>
              <a:off x="6278563" y="2603511"/>
              <a:ext cx="129085" cy="141528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BE3BA121-70FD-61AB-15E8-E93AE29CF868}"/>
                </a:ext>
              </a:extLst>
            </p:cNvPr>
            <p:cNvSpPr>
              <a:spLocks/>
            </p:cNvSpPr>
            <p:nvPr/>
          </p:nvSpPr>
          <p:spPr bwMode="gray">
            <a:xfrm>
              <a:off x="5138928" y="3715488"/>
              <a:ext cx="195472" cy="173342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3313BEBF-9F57-53D1-E565-25D5087FEC0C}"/>
                </a:ext>
              </a:extLst>
            </p:cNvPr>
            <p:cNvSpPr>
              <a:spLocks/>
            </p:cNvSpPr>
            <p:nvPr/>
          </p:nvSpPr>
          <p:spPr bwMode="gray">
            <a:xfrm>
              <a:off x="6815188" y="3132762"/>
              <a:ext cx="700747" cy="601167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5A7C1859-4817-2D24-AD83-20F6DDEBB21D}"/>
                </a:ext>
              </a:extLst>
            </p:cNvPr>
            <p:cNvSpPr>
              <a:spLocks/>
            </p:cNvSpPr>
            <p:nvPr/>
          </p:nvSpPr>
          <p:spPr bwMode="gray">
            <a:xfrm>
              <a:off x="6645533" y="4394106"/>
              <a:ext cx="70075" cy="70074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2F1FFA52-4DD3-0809-A58C-F3FD7BE2323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119763" y="2129586"/>
              <a:ext cx="141994" cy="564285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8875823D-6573-0F27-7AA5-FA1A60333BF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91472" y="1430681"/>
              <a:ext cx="4267183" cy="1359081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78E72029-CFFE-E5E2-3CDC-B4167322716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19133" y="2526062"/>
              <a:ext cx="289519" cy="173342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ED0FDA18-37CE-A302-0578-A82C34CE1432}"/>
                </a:ext>
              </a:extLst>
            </p:cNvPr>
            <p:cNvSpPr>
              <a:spLocks/>
            </p:cNvSpPr>
            <p:nvPr/>
          </p:nvSpPr>
          <p:spPr bwMode="gray">
            <a:xfrm>
              <a:off x="7351812" y="3357737"/>
              <a:ext cx="31350" cy="68231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5E19C7DE-CA69-B8BF-48FF-F431A29F6C69}"/>
                </a:ext>
              </a:extLst>
            </p:cNvPr>
            <p:cNvSpPr>
              <a:spLocks/>
            </p:cNvSpPr>
            <p:nvPr/>
          </p:nvSpPr>
          <p:spPr bwMode="gray">
            <a:xfrm>
              <a:off x="3462666" y="3656478"/>
              <a:ext cx="64544" cy="27661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F87C87BB-0120-66FF-4149-621BE805F11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8162" y="2756570"/>
              <a:ext cx="106957" cy="193629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E704265D-4F70-6768-C2D3-01023ED2A0D1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2880" y="2286332"/>
              <a:ext cx="295052" cy="212069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F80569B1-C82C-4C64-564C-1AD5991DAB1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01581" y="3643569"/>
              <a:ext cx="337466" cy="566131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88ABEBF5-0E75-0D66-AA30-823899AB609D}"/>
                </a:ext>
              </a:extLst>
            </p:cNvPr>
            <p:cNvSpPr>
              <a:spLocks/>
            </p:cNvSpPr>
            <p:nvPr/>
          </p:nvSpPr>
          <p:spPr bwMode="gray">
            <a:xfrm>
              <a:off x="2950014" y="4353537"/>
              <a:ext cx="444422" cy="702593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0FA14B4B-1447-ABD0-A6A4-F2338C020DF1}"/>
                </a:ext>
              </a:extLst>
            </p:cNvPr>
            <p:cNvSpPr>
              <a:spLocks/>
            </p:cNvSpPr>
            <p:nvPr/>
          </p:nvSpPr>
          <p:spPr bwMode="gray">
            <a:xfrm>
              <a:off x="3628631" y="5087478"/>
              <a:ext cx="282143" cy="319024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CBB7BE85-CAA5-4F1A-C130-C62A6AD909B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90843" y="4425455"/>
              <a:ext cx="512651" cy="342998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C22ED51B-FDB0-172B-F920-408BBB0D288B}"/>
                </a:ext>
              </a:extLst>
            </p:cNvPr>
            <p:cNvSpPr>
              <a:spLocks/>
            </p:cNvSpPr>
            <p:nvPr/>
          </p:nvSpPr>
          <p:spPr bwMode="gray">
            <a:xfrm>
              <a:off x="2902067" y="3990253"/>
              <a:ext cx="191784" cy="92204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F52AC88C-E082-67AB-C3D0-0BAD5883D094}"/>
                </a:ext>
              </a:extLst>
            </p:cNvPr>
            <p:cNvSpPr>
              <a:spLocks/>
            </p:cNvSpPr>
            <p:nvPr/>
          </p:nvSpPr>
          <p:spPr bwMode="gray">
            <a:xfrm>
              <a:off x="7657928" y="2948353"/>
              <a:ext cx="496056" cy="497900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F70A3E9D-4F9A-1649-15FB-4AE32DE44A2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372914" y="3698889"/>
              <a:ext cx="44258" cy="29505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F9E67625-C48B-A62F-DC6A-618A5C19D0FF}"/>
                </a:ext>
              </a:extLst>
            </p:cNvPr>
            <p:cNvSpPr>
              <a:spLocks/>
            </p:cNvSpPr>
            <p:nvPr/>
          </p:nvSpPr>
          <p:spPr bwMode="gray">
            <a:xfrm>
              <a:off x="7403446" y="3403840"/>
              <a:ext cx="254483" cy="317179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F80BF68C-AA05-6493-B26E-8BAFD3699E4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83932" y="1465720"/>
              <a:ext cx="641735" cy="706280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7C4E0052-9B73-959E-E71D-4B468D07E8BB}"/>
                </a:ext>
              </a:extLst>
            </p:cNvPr>
            <p:cNvSpPr>
              <a:spLocks/>
            </p:cNvSpPr>
            <p:nvPr/>
          </p:nvSpPr>
          <p:spPr bwMode="gray">
            <a:xfrm>
              <a:off x="5771443" y="3827975"/>
              <a:ext cx="394632" cy="363283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C658E2FB-5B51-D562-C02B-282B09CEA9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688460" y="3462850"/>
              <a:ext cx="523714" cy="444423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C0F9BFCA-5D9F-5D79-C682-47D6C19CDBC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074" y="3791094"/>
              <a:ext cx="153058" cy="156747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4961C84-DF78-EAAB-FB0C-FDBA0F12BB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685894" y="5659139"/>
              <a:ext cx="599325" cy="462864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21D1EA5-6592-5E4C-7E04-AEAE8186536A}"/>
                </a:ext>
              </a:extLst>
            </p:cNvPr>
            <p:cNvSpPr>
              <a:spLocks/>
            </p:cNvSpPr>
            <p:nvPr/>
          </p:nvSpPr>
          <p:spPr bwMode="gray">
            <a:xfrm>
              <a:off x="3962409" y="2408040"/>
              <a:ext cx="201004" cy="180719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62F6B796-6EDB-D375-F3EC-879E82F2910A}"/>
                </a:ext>
              </a:extLst>
            </p:cNvPr>
            <p:cNvSpPr>
              <a:spLocks/>
            </p:cNvSpPr>
            <p:nvPr/>
          </p:nvSpPr>
          <p:spPr bwMode="gray">
            <a:xfrm>
              <a:off x="5810168" y="2336123"/>
              <a:ext cx="127240" cy="99579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C5C0DC00-EC94-06E7-2FCF-9F87686BA6AB}"/>
                </a:ext>
              </a:extLst>
            </p:cNvPr>
            <p:cNvSpPr>
              <a:spLocks/>
            </p:cNvSpPr>
            <p:nvPr/>
          </p:nvSpPr>
          <p:spPr bwMode="gray">
            <a:xfrm>
              <a:off x="8281225" y="3197303"/>
              <a:ext cx="276610" cy="154902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9714B6B9-D2F1-621C-A9DD-8443939796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68339" y="4998962"/>
              <a:ext cx="449952" cy="459175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108A53E4-BCD1-8DC0-722C-C71C2B64AC8C}"/>
                </a:ext>
              </a:extLst>
            </p:cNvPr>
            <p:cNvSpPr>
              <a:spLocks/>
            </p:cNvSpPr>
            <p:nvPr/>
          </p:nvSpPr>
          <p:spPr bwMode="gray">
            <a:xfrm>
              <a:off x="8716426" y="3271067"/>
              <a:ext cx="300584" cy="706280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6A157624-B07F-DD32-6C65-6CC5A211412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82415" y="4753701"/>
              <a:ext cx="359594" cy="630672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E581ED96-C415-DF7B-C091-2D146F5FB46D}"/>
                </a:ext>
              </a:extLst>
            </p:cNvPr>
            <p:cNvSpPr>
              <a:spLocks/>
            </p:cNvSpPr>
            <p:nvPr/>
          </p:nvSpPr>
          <p:spPr bwMode="gray">
            <a:xfrm>
              <a:off x="5260633" y="2992612"/>
              <a:ext cx="400165" cy="311648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C94FD001-29DC-3CF2-8E18-E6AF0D8BDBFC}"/>
                </a:ext>
              </a:extLst>
            </p:cNvPr>
            <p:cNvSpPr>
              <a:spLocks/>
            </p:cNvSpPr>
            <p:nvPr/>
          </p:nvSpPr>
          <p:spPr bwMode="gray">
            <a:xfrm>
              <a:off x="6269343" y="2699404"/>
              <a:ext cx="53478" cy="64543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B5F42808-9977-068D-4DA1-4884A706D8F1}"/>
                </a:ext>
              </a:extLst>
            </p:cNvPr>
            <p:cNvSpPr>
              <a:spLocks/>
            </p:cNvSpPr>
            <p:nvPr/>
          </p:nvSpPr>
          <p:spPr bwMode="gray">
            <a:xfrm>
              <a:off x="8297821" y="2382224"/>
              <a:ext cx="990268" cy="392788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8B462FAC-42D7-377C-FD66-25A52AFBB595}"/>
                </a:ext>
              </a:extLst>
            </p:cNvPr>
            <p:cNvSpPr>
              <a:spLocks/>
            </p:cNvSpPr>
            <p:nvPr/>
          </p:nvSpPr>
          <p:spPr bwMode="gray">
            <a:xfrm>
              <a:off x="6507227" y="2518683"/>
              <a:ext cx="101425" cy="112488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6915A5B7-6AB0-E3C1-22E7-24DCE2333607}"/>
                </a:ext>
              </a:extLst>
            </p:cNvPr>
            <p:cNvSpPr>
              <a:spLocks/>
            </p:cNvSpPr>
            <p:nvPr/>
          </p:nvSpPr>
          <p:spPr bwMode="gray">
            <a:xfrm>
              <a:off x="1950526" y="3114321"/>
              <a:ext cx="877778" cy="687839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CCD70D59-A2C6-148D-38DE-62CAE2BB9323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3945" y="2979703"/>
              <a:ext cx="14753" cy="12909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17401D3-477F-2E54-F979-4B7B7E2BB410}"/>
                </a:ext>
              </a:extLst>
            </p:cNvPr>
            <p:cNvSpPr>
              <a:spLocks/>
            </p:cNvSpPr>
            <p:nvPr/>
          </p:nvSpPr>
          <p:spPr bwMode="gray">
            <a:xfrm>
              <a:off x="5126019" y="3320857"/>
              <a:ext cx="403852" cy="473926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3D2D97C4-47F3-5532-46B1-175F2FB23E8F}"/>
                </a:ext>
              </a:extLst>
            </p:cNvPr>
            <p:cNvSpPr>
              <a:spLocks/>
            </p:cNvSpPr>
            <p:nvPr/>
          </p:nvSpPr>
          <p:spPr bwMode="gray">
            <a:xfrm>
              <a:off x="5273545" y="3403840"/>
              <a:ext cx="547690" cy="566131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F06AFF2A-9EDC-8D90-1F47-415C9EFE4EC4}"/>
                </a:ext>
              </a:extLst>
            </p:cNvPr>
            <p:cNvSpPr>
              <a:spLocks/>
            </p:cNvSpPr>
            <p:nvPr/>
          </p:nvSpPr>
          <p:spPr bwMode="gray">
            <a:xfrm>
              <a:off x="9029919" y="4099054"/>
              <a:ext cx="143838" cy="206536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312A722C-EA3E-EE59-56CD-80BF4678FA76}"/>
                </a:ext>
              </a:extLst>
            </p:cNvPr>
            <p:cNvSpPr>
              <a:spLocks/>
            </p:cNvSpPr>
            <p:nvPr/>
          </p:nvSpPr>
          <p:spPr bwMode="gray">
            <a:xfrm>
              <a:off x="9367383" y="4075082"/>
              <a:ext cx="324557" cy="248950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D416BC1A-E804-5947-400F-6355F1E3D71C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9087" y="4713129"/>
              <a:ext cx="110644" cy="295052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4A8E7BF2-374E-2B12-2475-89A465AF6144}"/>
                </a:ext>
              </a:extLst>
            </p:cNvPr>
            <p:cNvSpPr>
              <a:spLocks/>
            </p:cNvSpPr>
            <p:nvPr/>
          </p:nvSpPr>
          <p:spPr bwMode="gray">
            <a:xfrm>
              <a:off x="7091799" y="4821932"/>
              <a:ext cx="280298" cy="514497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6378970A-B057-0868-2AAD-23391A00D67F}"/>
                </a:ext>
              </a:extLst>
            </p:cNvPr>
            <p:cNvSpPr>
              <a:spLocks/>
            </p:cNvSpPr>
            <p:nvPr/>
          </p:nvSpPr>
          <p:spPr bwMode="gray">
            <a:xfrm>
              <a:off x="6335728" y="2743661"/>
              <a:ext cx="77450" cy="60855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7E2BB318-6C0D-F236-D3E9-0AD5844B17F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87620" y="2457830"/>
              <a:ext cx="23973" cy="20286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4D8EC70-DC19-93BE-58D4-DA05E931D3E3}"/>
                </a:ext>
              </a:extLst>
            </p:cNvPr>
            <p:cNvSpPr>
              <a:spLocks/>
            </p:cNvSpPr>
            <p:nvPr/>
          </p:nvSpPr>
          <p:spPr bwMode="gray">
            <a:xfrm>
              <a:off x="6322822" y="2227321"/>
              <a:ext cx="160435" cy="92204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9FE7F226-65B4-4062-78D7-5CA779A66649}"/>
                </a:ext>
              </a:extLst>
            </p:cNvPr>
            <p:cNvSpPr>
              <a:spLocks/>
            </p:cNvSpPr>
            <p:nvPr/>
          </p:nvSpPr>
          <p:spPr bwMode="gray">
            <a:xfrm>
              <a:off x="5994576" y="2561099"/>
              <a:ext cx="7376" cy="1106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6684C2C5-15CB-FAAC-BB2D-CAC33DA0B05F}"/>
                </a:ext>
              </a:extLst>
            </p:cNvPr>
            <p:cNvSpPr>
              <a:spLocks/>
            </p:cNvSpPr>
            <p:nvPr/>
          </p:nvSpPr>
          <p:spPr bwMode="gray">
            <a:xfrm>
              <a:off x="5990889" y="3092190"/>
              <a:ext cx="518185" cy="523716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0D703619-19EC-05BF-A3A2-4E9F25666B96}"/>
                </a:ext>
              </a:extLst>
            </p:cNvPr>
            <p:cNvSpPr>
              <a:spLocks/>
            </p:cNvSpPr>
            <p:nvPr/>
          </p:nvSpPr>
          <p:spPr bwMode="gray">
            <a:xfrm>
              <a:off x="5284609" y="4028980"/>
              <a:ext cx="145682" cy="162278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FDDAB4DB-DC75-8233-8A5B-CA70796065A2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2551" y="5443384"/>
              <a:ext cx="79297" cy="77451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B7578333-5298-7335-A9A9-98CE58FEEFB7}"/>
                </a:ext>
              </a:extLst>
            </p:cNvPr>
            <p:cNvSpPr>
              <a:spLocks/>
            </p:cNvSpPr>
            <p:nvPr/>
          </p:nvSpPr>
          <p:spPr bwMode="gray">
            <a:xfrm>
              <a:off x="6805968" y="3038712"/>
              <a:ext cx="51634" cy="73763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72FF6C90-E8B7-F3EE-AFF2-80FD56CB5409}"/>
                </a:ext>
              </a:extLst>
            </p:cNvPr>
            <p:cNvSpPr>
              <a:spLocks/>
            </p:cNvSpPr>
            <p:nvPr/>
          </p:nvSpPr>
          <p:spPr bwMode="gray">
            <a:xfrm>
              <a:off x="6319133" y="2170155"/>
              <a:ext cx="201004" cy="84827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1432E6CA-A166-2962-63E1-1CA1CED49968}"/>
                </a:ext>
              </a:extLst>
            </p:cNvPr>
            <p:cNvSpPr>
              <a:spLocks/>
            </p:cNvSpPr>
            <p:nvPr/>
          </p:nvSpPr>
          <p:spPr bwMode="gray">
            <a:xfrm>
              <a:off x="8981974" y="3499732"/>
              <a:ext cx="283987" cy="328246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8C889322-05BC-EA47-B9B7-FAFE4D51B0F6}"/>
                </a:ext>
              </a:extLst>
            </p:cNvPr>
            <p:cNvSpPr>
              <a:spLocks/>
            </p:cNvSpPr>
            <p:nvPr/>
          </p:nvSpPr>
          <p:spPr bwMode="gray">
            <a:xfrm>
              <a:off x="7849712" y="2716000"/>
              <a:ext cx="317179" cy="147526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FF76FF5C-13FD-69D7-A38C-77A19179637E}"/>
                </a:ext>
              </a:extLst>
            </p:cNvPr>
            <p:cNvSpPr>
              <a:spLocks/>
            </p:cNvSpPr>
            <p:nvPr/>
          </p:nvSpPr>
          <p:spPr bwMode="gray">
            <a:xfrm>
              <a:off x="7196912" y="3213900"/>
              <a:ext cx="64544" cy="57167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96C716EE-5913-352E-F60B-E371CB216A5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20754" y="2700875"/>
              <a:ext cx="60776" cy="61228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3D6EA61B-4830-C866-D6DF-F6DEA3FCAD6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58748" y="2891187"/>
              <a:ext cx="129085" cy="201004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60D41816-9FF3-7C7B-E3C7-C149443F820F}"/>
                </a:ext>
              </a:extLst>
            </p:cNvPr>
            <p:cNvSpPr>
              <a:spLocks/>
            </p:cNvSpPr>
            <p:nvPr/>
          </p:nvSpPr>
          <p:spPr bwMode="gray">
            <a:xfrm>
              <a:off x="9551789" y="2725220"/>
              <a:ext cx="154902" cy="197316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D11EE82B-CF38-0F71-407D-EC98CF5F2F5D}"/>
                </a:ext>
              </a:extLst>
            </p:cNvPr>
            <p:cNvSpPr>
              <a:spLocks/>
            </p:cNvSpPr>
            <p:nvPr/>
          </p:nvSpPr>
          <p:spPr bwMode="gray">
            <a:xfrm>
              <a:off x="6820720" y="4176507"/>
              <a:ext cx="265548" cy="359596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6BC47E10-9C71-6E28-3E41-6838DCF5E5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091799" y="2266047"/>
              <a:ext cx="1185740" cy="549534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CEECC737-8F41-CB0D-C45C-CA0EBB7E225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20720" y="3090347"/>
              <a:ext cx="132773" cy="158591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5D7E7355-AE22-1D1C-7741-BF8136FCA2B0}"/>
                </a:ext>
              </a:extLst>
            </p:cNvPr>
            <p:cNvSpPr>
              <a:spLocks/>
            </p:cNvSpPr>
            <p:nvPr/>
          </p:nvSpPr>
          <p:spPr bwMode="gray">
            <a:xfrm>
              <a:off x="3084631" y="3656478"/>
              <a:ext cx="73763" cy="23973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C4EA209A-2D5F-9D78-88DE-E7420850B97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732510" y="2629329"/>
              <a:ext cx="413071" cy="805859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7928AD00-7A01-3C2B-667A-ED96B728FEF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09748" y="2568474"/>
              <a:ext cx="366971" cy="390943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3CEB3D3E-C683-59DF-3F5B-2D952EC1842D}"/>
                </a:ext>
              </a:extLst>
            </p:cNvPr>
            <p:cNvSpPr>
              <a:spLocks/>
            </p:cNvSpPr>
            <p:nvPr/>
          </p:nvSpPr>
          <p:spPr bwMode="gray">
            <a:xfrm>
              <a:off x="6793059" y="3084815"/>
              <a:ext cx="47946" cy="151215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2D01E83-DD6C-FA44-D47D-AA0D89EC47D2}"/>
                </a:ext>
              </a:extLst>
            </p:cNvPr>
            <p:cNvSpPr>
              <a:spLocks/>
            </p:cNvSpPr>
            <p:nvPr/>
          </p:nvSpPr>
          <p:spPr bwMode="gray">
            <a:xfrm>
              <a:off x="5428445" y="2269735"/>
              <a:ext cx="132773" cy="140149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07E9C81A-114A-8744-1980-A772624F8AE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31365" y="2937289"/>
              <a:ext cx="322714" cy="311648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2DCA3BBC-6F85-F92C-AC42-A54EE74ABDED}"/>
                </a:ext>
              </a:extLst>
            </p:cNvPr>
            <p:cNvSpPr>
              <a:spLocks/>
            </p:cNvSpPr>
            <p:nvPr/>
          </p:nvSpPr>
          <p:spPr bwMode="gray">
            <a:xfrm>
              <a:off x="7069670" y="2843241"/>
              <a:ext cx="678618" cy="55690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370A6FFA-2EB0-AC37-AA46-02942C9B8EB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871328" y="4139623"/>
              <a:ext cx="1539800" cy="614076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43CFE761-D30C-381F-C144-5F1C58D59FC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27163" y="2987080"/>
              <a:ext cx="922036" cy="1111975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E1A09F20-FE01-ED4E-C286-71D00E5ABEC3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4458" y="1880636"/>
              <a:ext cx="269235" cy="105113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2644BC1F-40A7-881F-55D5-E50AA09F6AE7}"/>
                </a:ext>
              </a:extLst>
            </p:cNvPr>
            <p:cNvSpPr>
              <a:spLocks/>
            </p:cNvSpPr>
            <p:nvPr/>
          </p:nvSpPr>
          <p:spPr bwMode="gray">
            <a:xfrm>
              <a:off x="6197425" y="2514997"/>
              <a:ext cx="201004" cy="105113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D3207C30-7965-4EFA-15FF-1B363392C698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8439" y="3746837"/>
              <a:ext cx="210225" cy="116177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41337F42-B1AB-9026-A20F-6BA8F0297CA8}"/>
                </a:ext>
              </a:extLst>
            </p:cNvPr>
            <p:cNvSpPr>
              <a:spLocks/>
            </p:cNvSpPr>
            <p:nvPr/>
          </p:nvSpPr>
          <p:spPr bwMode="gray">
            <a:xfrm>
              <a:off x="3224780" y="3599310"/>
              <a:ext cx="92204" cy="73763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C113C7C2-D6DF-F70B-5832-9C0B22C2F70C}"/>
                </a:ext>
              </a:extLst>
            </p:cNvPr>
            <p:cNvSpPr>
              <a:spLocks/>
            </p:cNvSpPr>
            <p:nvPr/>
          </p:nvSpPr>
          <p:spPr bwMode="gray">
            <a:xfrm>
              <a:off x="3844388" y="4135935"/>
              <a:ext cx="95892" cy="140149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A2A21FB8-2A4F-04CE-2D73-B9FA1D216B13}"/>
                </a:ext>
              </a:extLst>
            </p:cNvPr>
            <p:cNvSpPr>
              <a:spLocks/>
            </p:cNvSpPr>
            <p:nvPr/>
          </p:nvSpPr>
          <p:spPr bwMode="gray">
            <a:xfrm>
              <a:off x="3619412" y="4034511"/>
              <a:ext cx="153058" cy="274766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A701667A-FB4D-AF8F-024B-321653D63196}"/>
                </a:ext>
              </a:extLst>
            </p:cNvPr>
            <p:cNvSpPr>
              <a:spLocks/>
            </p:cNvSpPr>
            <p:nvPr/>
          </p:nvSpPr>
          <p:spPr bwMode="gray">
            <a:xfrm>
              <a:off x="5137083" y="3870390"/>
              <a:ext cx="86672" cy="73763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3FE9E050-2E03-A882-0427-E50E504F1ABC}"/>
                </a:ext>
              </a:extLst>
            </p:cNvPr>
            <p:cNvSpPr>
              <a:spLocks/>
            </p:cNvSpPr>
            <p:nvPr/>
          </p:nvSpPr>
          <p:spPr bwMode="gray">
            <a:xfrm>
              <a:off x="5179497" y="3874079"/>
              <a:ext cx="245262" cy="208381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5126B3C4-4855-8B1F-79AF-4354B1E33B18}"/>
                </a:ext>
              </a:extLst>
            </p:cNvPr>
            <p:cNvSpPr>
              <a:spLocks/>
            </p:cNvSpPr>
            <p:nvPr/>
          </p:nvSpPr>
          <p:spPr bwMode="gray">
            <a:xfrm>
              <a:off x="2610705" y="3674919"/>
              <a:ext cx="140149" cy="158591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771B417A-BEB4-F70E-7616-DC87B125E1F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237175" y="1390112"/>
              <a:ext cx="1322199" cy="719187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82D72774-64DB-D7BD-F35A-1B49B2F8836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33884" y="2769479"/>
              <a:ext cx="250792" cy="260015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89CFB7DA-9ABC-2655-2695-08ADDAED382D}"/>
                </a:ext>
              </a:extLst>
            </p:cNvPr>
            <p:cNvSpPr>
              <a:spLocks/>
            </p:cNvSpPr>
            <p:nvPr/>
          </p:nvSpPr>
          <p:spPr bwMode="gray">
            <a:xfrm>
              <a:off x="5566752" y="3933088"/>
              <a:ext cx="153058" cy="243416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8BBBCEAA-6474-141D-9977-18FB7F91D378}"/>
                </a:ext>
              </a:extLst>
            </p:cNvPr>
            <p:cNvSpPr>
              <a:spLocks/>
            </p:cNvSpPr>
            <p:nvPr/>
          </p:nvSpPr>
          <p:spPr bwMode="gray">
            <a:xfrm>
              <a:off x="5894996" y="2282643"/>
              <a:ext cx="265548" cy="278455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45529E00-E58F-AAB3-0413-36B3CE3E6448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5832" y="2699404"/>
              <a:ext cx="217599" cy="99579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01A1DA2A-D779-0AA9-481F-E45D63AB3E88}"/>
                </a:ext>
              </a:extLst>
            </p:cNvPr>
            <p:cNvSpPr>
              <a:spLocks/>
            </p:cNvSpPr>
            <p:nvPr/>
          </p:nvSpPr>
          <p:spPr bwMode="gray">
            <a:xfrm>
              <a:off x="5120487" y="3831665"/>
              <a:ext cx="101425" cy="23973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B7E63B28-7E06-B6A0-FE41-10D33F12EFD2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8759" y="4263177"/>
              <a:ext cx="197316" cy="241574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2DD7D180-C451-018C-2FD0-A64BF132022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572283" y="2417260"/>
              <a:ext cx="429670" cy="370660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4B2A4F5-75AA-1805-8952-9A6FA05673D6}"/>
                </a:ext>
              </a:extLst>
            </p:cNvPr>
            <p:cNvSpPr>
              <a:spLocks/>
            </p:cNvSpPr>
            <p:nvPr/>
          </p:nvSpPr>
          <p:spPr bwMode="gray">
            <a:xfrm>
              <a:off x="6276718" y="1768148"/>
              <a:ext cx="296896" cy="337466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CFF167B5-F650-B4EF-9275-DC4051D971C1}"/>
                </a:ext>
              </a:extLst>
            </p:cNvPr>
            <p:cNvSpPr>
              <a:spLocks/>
            </p:cNvSpPr>
            <p:nvPr/>
          </p:nvSpPr>
          <p:spPr bwMode="gray">
            <a:xfrm>
              <a:off x="6785682" y="3789251"/>
              <a:ext cx="497900" cy="435201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040B02AA-83A3-04D2-7572-CB1E49C1543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35728" y="2116678"/>
              <a:ext cx="164123" cy="73763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706AA658-AB8D-59FF-3CE3-4ABB71BB74AF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0795" y="3669384"/>
              <a:ext cx="226822" cy="215756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3A3C0418-59BD-6AFE-034E-7F42FADE60DD}"/>
                </a:ext>
              </a:extLst>
            </p:cNvPr>
            <p:cNvSpPr>
              <a:spLocks/>
            </p:cNvSpPr>
            <p:nvPr/>
          </p:nvSpPr>
          <p:spPr bwMode="gray">
            <a:xfrm>
              <a:off x="5990889" y="4266866"/>
              <a:ext cx="68231" cy="51633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387B5899-8C9B-531C-D48E-EA8270E0C9E2}"/>
                </a:ext>
              </a:extLst>
            </p:cNvPr>
            <p:cNvSpPr>
              <a:spLocks/>
            </p:cNvSpPr>
            <p:nvPr/>
          </p:nvSpPr>
          <p:spPr bwMode="gray">
            <a:xfrm>
              <a:off x="2675248" y="3805847"/>
              <a:ext cx="81139" cy="53478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2DDA8598-E930-CA2E-D3A5-525A601EA4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86944" y="3151200"/>
              <a:ext cx="372503" cy="379879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8CF9631E-F136-F647-EA9D-09284CC997C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55544" y="4294527"/>
              <a:ext cx="195472" cy="248950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4E314178-E1A4-5FD2-578F-1D8CC12F64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828401" y="4668872"/>
              <a:ext cx="118021" cy="55322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A4131122-3B42-0E5B-F290-D3D56883630F}"/>
                </a:ext>
              </a:extLst>
            </p:cNvPr>
            <p:cNvSpPr>
              <a:spLocks/>
            </p:cNvSpPr>
            <p:nvPr/>
          </p:nvSpPr>
          <p:spPr bwMode="gray">
            <a:xfrm>
              <a:off x="3304074" y="3599310"/>
              <a:ext cx="118021" cy="79296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C60C2213-054A-CA11-2569-D55B9C0A35C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71515" y="3874078"/>
              <a:ext cx="55322" cy="64543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C8B98FC7-4EA3-A532-3726-9B8F7E4E99C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59538" y="2186752"/>
              <a:ext cx="130930" cy="110644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DE99B355-9B05-3251-9139-AD601C8E87C0}"/>
                </a:ext>
              </a:extLst>
            </p:cNvPr>
            <p:cNvSpPr>
              <a:spLocks/>
            </p:cNvSpPr>
            <p:nvPr/>
          </p:nvSpPr>
          <p:spPr bwMode="gray">
            <a:xfrm>
              <a:off x="6075715" y="2424637"/>
              <a:ext cx="199159" cy="90360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11950875-3F1B-0CDA-782B-059F4128559C}"/>
                </a:ext>
              </a:extLst>
            </p:cNvPr>
            <p:cNvSpPr>
              <a:spLocks/>
            </p:cNvSpPr>
            <p:nvPr/>
          </p:nvSpPr>
          <p:spPr bwMode="gray">
            <a:xfrm>
              <a:off x="6715607" y="3001833"/>
              <a:ext cx="70075" cy="40569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B81541CB-C577-C0DC-D459-7FA5BD9FFC3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892848" y="3472070"/>
              <a:ext cx="348529" cy="127241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34772F7C-9FF4-5D50-4A8A-919003620E38}"/>
                </a:ext>
              </a:extLst>
            </p:cNvPr>
            <p:cNvSpPr>
              <a:spLocks/>
            </p:cNvSpPr>
            <p:nvPr/>
          </p:nvSpPr>
          <p:spPr bwMode="gray">
            <a:xfrm>
              <a:off x="6123662" y="2592447"/>
              <a:ext cx="173343" cy="129085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4B058142-A481-7D17-AF20-26BB5A312CF3}"/>
                </a:ext>
              </a:extLst>
            </p:cNvPr>
            <p:cNvSpPr>
              <a:spLocks/>
            </p:cNvSpPr>
            <p:nvPr/>
          </p:nvSpPr>
          <p:spPr bwMode="gray">
            <a:xfrm>
              <a:off x="5387876" y="3947840"/>
              <a:ext cx="206536" cy="243416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79579431-49A6-B360-5D1A-9C9FD88E6B5F}"/>
                </a:ext>
              </a:extLst>
            </p:cNvPr>
            <p:cNvSpPr>
              <a:spLocks/>
            </p:cNvSpPr>
            <p:nvPr/>
          </p:nvSpPr>
          <p:spPr bwMode="gray">
            <a:xfrm>
              <a:off x="2806176" y="3929399"/>
              <a:ext cx="112489" cy="108801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FF4D4D16-C53D-8062-E658-288FEFB0B53C}"/>
                </a:ext>
              </a:extLst>
            </p:cNvPr>
            <p:cNvSpPr>
              <a:spLocks/>
            </p:cNvSpPr>
            <p:nvPr/>
          </p:nvSpPr>
          <p:spPr bwMode="gray">
            <a:xfrm>
              <a:off x="6090469" y="4150689"/>
              <a:ext cx="636205" cy="715499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7360F096-9918-0CBB-B37E-5F9AA450BD36}"/>
                </a:ext>
              </a:extLst>
            </p:cNvPr>
            <p:cNvSpPr>
              <a:spLocks/>
            </p:cNvSpPr>
            <p:nvPr/>
          </p:nvSpPr>
          <p:spPr bwMode="gray">
            <a:xfrm>
              <a:off x="6049899" y="4213387"/>
              <a:ext cx="252638" cy="330089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AFD600DC-1D0B-A2FF-0F8B-12D471295663}"/>
                </a:ext>
              </a:extLst>
            </p:cNvPr>
            <p:cNvSpPr>
              <a:spLocks/>
            </p:cNvSpPr>
            <p:nvPr/>
          </p:nvSpPr>
          <p:spPr bwMode="gray">
            <a:xfrm>
              <a:off x="3023775" y="3881454"/>
              <a:ext cx="409383" cy="634361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8EA1B65A-4C21-015C-9419-65F05E00BD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53864" y="5024778"/>
              <a:ext cx="545845" cy="1429156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099374C8-1107-4CE0-EC6A-F449B588A48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91706" y="2328744"/>
              <a:ext cx="1726051" cy="1333263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39E9B4DE-C32D-EA2E-FB6A-090DFDBC0F2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27350" y="3462848"/>
              <a:ext cx="350372" cy="608544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FA4BA716-3064-157A-AA3F-10EA8EB42C95}"/>
                </a:ext>
              </a:extLst>
            </p:cNvPr>
            <p:cNvSpPr>
              <a:spLocks/>
            </p:cNvSpPr>
            <p:nvPr/>
          </p:nvSpPr>
          <p:spPr bwMode="gray">
            <a:xfrm>
              <a:off x="6160543" y="3938620"/>
              <a:ext cx="431514" cy="330089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F6740128-CA09-5547-96F0-1862B688255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54216" y="1401176"/>
              <a:ext cx="2627804" cy="1360926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E891CD4C-238D-7AEA-69F0-D10E671AF379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5072" y="3855638"/>
              <a:ext cx="258171" cy="437044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62BEDC53-4973-7C08-DB79-8005E1725EA2}"/>
                </a:ext>
              </a:extLst>
            </p:cNvPr>
            <p:cNvSpPr>
              <a:spLocks/>
            </p:cNvSpPr>
            <p:nvPr/>
          </p:nvSpPr>
          <p:spPr bwMode="gray">
            <a:xfrm>
              <a:off x="9092618" y="3802158"/>
              <a:ext cx="178875" cy="158591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FB17AE78-8B38-EB08-5449-72CC4A061EE4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1068" y="4447583"/>
              <a:ext cx="62699" cy="79296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0162AA09-6597-B7DC-B247-297082A03C18}"/>
                </a:ext>
              </a:extLst>
            </p:cNvPr>
            <p:cNvSpPr>
              <a:spLocks/>
            </p:cNvSpPr>
            <p:nvPr/>
          </p:nvSpPr>
          <p:spPr bwMode="gray">
            <a:xfrm>
              <a:off x="5492990" y="3783717"/>
              <a:ext cx="269235" cy="212069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A7F66432-4F8F-2354-1EEB-AB8D19737A2F}"/>
                </a:ext>
              </a:extLst>
            </p:cNvPr>
            <p:cNvSpPr>
              <a:spLocks/>
            </p:cNvSpPr>
            <p:nvPr/>
          </p:nvSpPr>
          <p:spPr bwMode="gray">
            <a:xfrm>
              <a:off x="6391051" y="2679118"/>
              <a:ext cx="186252" cy="106956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2E357EDA-7B93-F528-5157-5836DFE3A58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00807" y="4154377"/>
              <a:ext cx="1312980" cy="1484479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6A3DDB89-6502-0AC2-BF15-B127B9522F9A}"/>
                </a:ext>
              </a:extLst>
            </p:cNvPr>
            <p:cNvSpPr>
              <a:spLocks/>
            </p:cNvSpPr>
            <p:nvPr/>
          </p:nvSpPr>
          <p:spPr bwMode="gray">
            <a:xfrm>
              <a:off x="6339419" y="5030310"/>
              <a:ext cx="306116" cy="34484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7733D2BF-FEE0-2E7F-A7BB-345E3142E03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0828" y="2636704"/>
              <a:ext cx="125396" cy="110644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ECD36666-F994-4A3A-89AB-35494EE72578}"/>
                </a:ext>
              </a:extLst>
            </p:cNvPr>
            <p:cNvSpPr>
              <a:spLocks/>
            </p:cNvSpPr>
            <p:nvPr/>
          </p:nvSpPr>
          <p:spPr bwMode="gray">
            <a:xfrm>
              <a:off x="3357554" y="4724195"/>
              <a:ext cx="420447" cy="499744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315DAFAE-E0E9-95A2-5A0E-B0B670FCC0A3}"/>
                </a:ext>
              </a:extLst>
            </p:cNvPr>
            <p:cNvSpPr>
              <a:spLocks/>
            </p:cNvSpPr>
            <p:nvPr/>
          </p:nvSpPr>
          <p:spPr bwMode="gray">
            <a:xfrm>
              <a:off x="8574434" y="3278443"/>
              <a:ext cx="110644" cy="62699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E20E2B17-5EB8-C302-DAAA-83BFA5CCF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5705058" y="3885143"/>
              <a:ext cx="105113" cy="234197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EE5B6D8A-68D6-41CD-19DB-92C7262763C1}"/>
                </a:ext>
              </a:extLst>
            </p:cNvPr>
            <p:cNvSpPr>
              <a:spLocks/>
            </p:cNvSpPr>
            <p:nvPr/>
          </p:nvSpPr>
          <p:spPr bwMode="gray">
            <a:xfrm>
              <a:off x="2717662" y="3652789"/>
              <a:ext cx="51634" cy="99579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BC59FCB7-2C20-FD90-A8F3-210CDB29E2B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04638" y="2409885"/>
              <a:ext cx="105113" cy="71919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567F76AD-21DE-5FE9-D9FE-D39C0F0F4763}"/>
                </a:ext>
              </a:extLst>
            </p:cNvPr>
            <p:cNvSpPr>
              <a:spLocks/>
            </p:cNvSpPr>
            <p:nvPr/>
          </p:nvSpPr>
          <p:spPr bwMode="gray">
            <a:xfrm>
              <a:off x="8559682" y="3346673"/>
              <a:ext cx="177030" cy="201004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0168AE9F-5D05-C0BC-B545-EC3082345F01}"/>
                </a:ext>
              </a:extLst>
            </p:cNvPr>
            <p:cNvSpPr>
              <a:spLocks/>
            </p:cNvSpPr>
            <p:nvPr/>
          </p:nvSpPr>
          <p:spPr bwMode="gray">
            <a:xfrm>
              <a:off x="7338906" y="3354050"/>
              <a:ext cx="12909" cy="25817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C7D8B3D8-8232-2FD5-358D-7E1A36FFCD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392897" y="2238386"/>
              <a:ext cx="269235" cy="175187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C42E3E86-B5D3-3DA8-84FD-4729F7AC5C6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091802" y="2763947"/>
              <a:ext cx="169653" cy="136461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D1E9FA48-890D-8D4A-141F-122F88D72A1F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1954" y="2498399"/>
              <a:ext cx="215756" cy="95891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2455B4B6-7BAB-C24E-CDC8-247CD78381D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330504" y="4759231"/>
              <a:ext cx="1338797" cy="1255814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18582105-4042-35A0-A040-F9DCA9ED956F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3854" y="2784230"/>
              <a:ext cx="105113" cy="99579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F2E6B996-2357-7248-767F-D4569B3BCD4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25785" y="5187055"/>
              <a:ext cx="514496" cy="1150701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3779F010-F63C-D634-3250-B0A9CBF20E2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68340" y="4517659"/>
              <a:ext cx="418604" cy="521874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06C14737-1D87-AC2D-0474-A4531C2D92A1}"/>
                </a:ext>
              </a:extLst>
            </p:cNvPr>
            <p:cNvSpPr>
              <a:spLocks/>
            </p:cNvSpPr>
            <p:nvPr/>
          </p:nvSpPr>
          <p:spPr bwMode="gray">
            <a:xfrm>
              <a:off x="5751162" y="2736286"/>
              <a:ext cx="14753" cy="7376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E9ABF7AB-19E3-7B7D-7715-2BA2AE621A6D}"/>
                </a:ext>
              </a:extLst>
            </p:cNvPr>
            <p:cNvSpPr>
              <a:spLocks/>
            </p:cNvSpPr>
            <p:nvPr/>
          </p:nvSpPr>
          <p:spPr bwMode="gray">
            <a:xfrm>
              <a:off x="5382347" y="2942820"/>
              <a:ext cx="697061" cy="689681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48C917F-2246-F61B-DD3F-147D1DEA4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6287787" y="2736283"/>
              <a:ext cx="68231" cy="116177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CD8E65DD-7F2C-AC53-D6E5-B21F3661E063}"/>
                </a:ext>
              </a:extLst>
            </p:cNvPr>
            <p:cNvSpPr>
              <a:spLocks/>
            </p:cNvSpPr>
            <p:nvPr/>
          </p:nvSpPr>
          <p:spPr bwMode="gray">
            <a:xfrm>
              <a:off x="7615525" y="2891182"/>
              <a:ext cx="427825" cy="348529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1" name="Text Placeholder 2">
            <a:extLst>
              <a:ext uri="{FF2B5EF4-FFF2-40B4-BE49-F238E27FC236}">
                <a16:creationId xmlns:a16="http://schemas.microsoft.com/office/drawing/2014/main" id="{6AC94315-3DA6-96FA-93CB-7E324EF36940}"/>
              </a:ext>
            </a:extLst>
          </p:cNvPr>
          <p:cNvSpPr txBox="1">
            <a:spLocks/>
          </p:cNvSpPr>
          <p:nvPr/>
        </p:nvSpPr>
        <p:spPr>
          <a:xfrm>
            <a:off x="1861578" y="701005"/>
            <a:ext cx="2998771" cy="1312306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s-IS" sz="8800" b="1" dirty="0">
                <a:solidFill>
                  <a:srgbClr val="F5BE3C"/>
                </a:solidFill>
              </a:rPr>
              <a:t>65+</a:t>
            </a:r>
            <a:r>
              <a:rPr kumimoji="0" lang="is-IS" sz="8800" b="1" i="0" u="none" strike="noStrike" kern="1200" cap="none" spc="0" normalizeH="0" baseline="0" noProof="0" dirty="0">
                <a:ln>
                  <a:noFill/>
                </a:ln>
                <a:solidFill>
                  <a:srgbClr val="F5BE3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endParaRPr kumimoji="0" lang="en-IS" sz="8800" b="1" i="0" u="none" strike="noStrike" kern="1200" cap="none" spc="0" normalizeH="0" baseline="0" noProof="0" dirty="0">
              <a:ln>
                <a:noFill/>
              </a:ln>
              <a:solidFill>
                <a:srgbClr val="F5BE3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2" name="Text Placeholder 2">
            <a:extLst>
              <a:ext uri="{FF2B5EF4-FFF2-40B4-BE49-F238E27FC236}">
                <a16:creationId xmlns:a16="http://schemas.microsoft.com/office/drawing/2014/main" id="{082F5E19-3176-0E5B-E0EB-15CD4A1E9500}"/>
              </a:ext>
            </a:extLst>
          </p:cNvPr>
          <p:cNvSpPr txBox="1">
            <a:spLocks/>
          </p:cNvSpPr>
          <p:nvPr/>
        </p:nvSpPr>
        <p:spPr>
          <a:xfrm>
            <a:off x="1080660" y="1819725"/>
            <a:ext cx="4013327" cy="56999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Payment</a:t>
            </a:r>
            <a:r>
              <a:rPr kumimoji="0" lang="is-I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is-I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integrations</a:t>
            </a:r>
            <a:endParaRPr kumimoji="0" lang="en-I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3" name="Text Placeholder 2">
            <a:extLst>
              <a:ext uri="{FF2B5EF4-FFF2-40B4-BE49-F238E27FC236}">
                <a16:creationId xmlns:a16="http://schemas.microsoft.com/office/drawing/2014/main" id="{B1F7B4E2-90C2-E743-06AA-ACBEE08F8E37}"/>
              </a:ext>
            </a:extLst>
          </p:cNvPr>
          <p:cNvSpPr txBox="1">
            <a:spLocks/>
          </p:cNvSpPr>
          <p:nvPr/>
        </p:nvSpPr>
        <p:spPr>
          <a:xfrm>
            <a:off x="7399749" y="712323"/>
            <a:ext cx="2998771" cy="1312306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8800" b="1" i="0" u="none" strike="noStrike" kern="1200" cap="none" spc="0" normalizeH="0" baseline="0" noProof="0" dirty="0">
                <a:ln>
                  <a:noFill/>
                </a:ln>
                <a:solidFill>
                  <a:srgbClr val="F5BE3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50+ </a:t>
            </a:r>
            <a:endParaRPr kumimoji="0" lang="en-IS" sz="8800" b="1" i="0" u="none" strike="noStrike" kern="1200" cap="none" spc="0" normalizeH="0" baseline="0" noProof="0" dirty="0">
              <a:ln>
                <a:noFill/>
              </a:ln>
              <a:solidFill>
                <a:srgbClr val="F5BE3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4" name="Text Placeholder 2">
            <a:extLst>
              <a:ext uri="{FF2B5EF4-FFF2-40B4-BE49-F238E27FC236}">
                <a16:creationId xmlns:a16="http://schemas.microsoft.com/office/drawing/2014/main" id="{FE6AFD00-9171-8199-E698-8E7EBE6A2D29}"/>
              </a:ext>
            </a:extLst>
          </p:cNvPr>
          <p:cNvSpPr txBox="1">
            <a:spLocks/>
          </p:cNvSpPr>
          <p:nvPr/>
        </p:nvSpPr>
        <p:spPr>
          <a:xfrm>
            <a:off x="6701584" y="1798105"/>
            <a:ext cx="4013327" cy="56999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Supported countries</a:t>
            </a:r>
            <a:endParaRPr kumimoji="0" lang="en-I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5" name="Text Placeholder 2">
            <a:extLst>
              <a:ext uri="{FF2B5EF4-FFF2-40B4-BE49-F238E27FC236}">
                <a16:creationId xmlns:a16="http://schemas.microsoft.com/office/drawing/2014/main" id="{779C3437-71CD-A54A-A835-01B3A4AD1B2B}"/>
              </a:ext>
            </a:extLst>
          </p:cNvPr>
          <p:cNvSpPr txBox="1">
            <a:spLocks/>
          </p:cNvSpPr>
          <p:nvPr/>
        </p:nvSpPr>
        <p:spPr>
          <a:xfrm>
            <a:off x="1781434" y="4091394"/>
            <a:ext cx="2998771" cy="1312306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8800" b="1" i="0" u="none" strike="noStrike" kern="1200" cap="none" spc="0" normalizeH="0" baseline="0" noProof="0" dirty="0">
                <a:ln>
                  <a:noFill/>
                </a:ln>
                <a:solidFill>
                  <a:srgbClr val="F5BE3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330 </a:t>
            </a:r>
            <a:endParaRPr kumimoji="0" lang="en-IS" sz="8800" b="1" i="0" u="none" strike="noStrike" kern="1200" cap="none" spc="0" normalizeH="0" baseline="0" noProof="0" dirty="0">
              <a:ln>
                <a:noFill/>
              </a:ln>
              <a:solidFill>
                <a:srgbClr val="F5BE3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6" name="Text Placeholder 2">
            <a:extLst>
              <a:ext uri="{FF2B5EF4-FFF2-40B4-BE49-F238E27FC236}">
                <a16:creationId xmlns:a16="http://schemas.microsoft.com/office/drawing/2014/main" id="{4C3C7C01-6A3E-7835-6961-0A58134649FC}"/>
              </a:ext>
            </a:extLst>
          </p:cNvPr>
          <p:cNvSpPr txBox="1">
            <a:spLocks/>
          </p:cNvSpPr>
          <p:nvPr/>
        </p:nvSpPr>
        <p:spPr>
          <a:xfrm>
            <a:off x="1147325" y="5171970"/>
            <a:ext cx="4013327" cy="56999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Customers</a:t>
            </a:r>
            <a:endParaRPr kumimoji="0" lang="en-I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7" name="Text Placeholder 2">
            <a:extLst>
              <a:ext uri="{FF2B5EF4-FFF2-40B4-BE49-F238E27FC236}">
                <a16:creationId xmlns:a16="http://schemas.microsoft.com/office/drawing/2014/main" id="{CE91BB8F-7566-450D-09B9-8F489F60002F}"/>
              </a:ext>
            </a:extLst>
          </p:cNvPr>
          <p:cNvSpPr txBox="1">
            <a:spLocks/>
          </p:cNvSpPr>
          <p:nvPr/>
        </p:nvSpPr>
        <p:spPr>
          <a:xfrm>
            <a:off x="7231056" y="4076880"/>
            <a:ext cx="2998771" cy="1312306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8800" b="1" i="0" u="none" strike="noStrike" kern="1200" cap="none" spc="0" normalizeH="0" baseline="0" noProof="0" dirty="0">
                <a:ln>
                  <a:noFill/>
                </a:ln>
                <a:solidFill>
                  <a:srgbClr val="F5BE3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35 </a:t>
            </a:r>
            <a:endParaRPr kumimoji="0" lang="en-IS" sz="8800" b="1" i="0" u="none" strike="noStrike" kern="1200" cap="none" spc="0" normalizeH="0" baseline="0" noProof="0" dirty="0">
              <a:ln>
                <a:noFill/>
              </a:ln>
              <a:solidFill>
                <a:srgbClr val="F5BE3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8" name="Text Placeholder 2">
            <a:extLst>
              <a:ext uri="{FF2B5EF4-FFF2-40B4-BE49-F238E27FC236}">
                <a16:creationId xmlns:a16="http://schemas.microsoft.com/office/drawing/2014/main" id="{4CCE4FAA-3088-D5B7-67D6-D4BE3DA3D650}"/>
              </a:ext>
            </a:extLst>
          </p:cNvPr>
          <p:cNvSpPr txBox="1">
            <a:spLocks/>
          </p:cNvSpPr>
          <p:nvPr/>
        </p:nvSpPr>
        <p:spPr>
          <a:xfrm>
            <a:off x="6602768" y="5195438"/>
            <a:ext cx="4013327" cy="56999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Countries</a:t>
            </a:r>
            <a:endParaRPr kumimoji="0" lang="en-I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E5B00C-6E44-BAE8-502A-6B2D335FF4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Some of our customers</a:t>
            </a:r>
          </a:p>
        </p:txBody>
      </p:sp>
      <p:pic>
        <p:nvPicPr>
          <p:cNvPr id="18" name="Picture Placeholder 17" descr="A person paying with a credit card&#10;&#10;Description automatically generated">
            <a:extLst>
              <a:ext uri="{FF2B5EF4-FFF2-40B4-BE49-F238E27FC236}">
                <a16:creationId xmlns:a16="http://schemas.microsoft.com/office/drawing/2014/main" id="{48BECFA9-EE29-33ED-91CB-0D7F673533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399" r="27399"/>
          <a:stretch>
            <a:fillRect/>
          </a:stretch>
        </p:blipFill>
        <p:spPr/>
      </p:pic>
      <p:pic>
        <p:nvPicPr>
          <p:cNvPr id="3076" name="Picture 4" descr="Adidas Logo PNG, Adidas Sports SVG">
            <a:extLst>
              <a:ext uri="{FF2B5EF4-FFF2-40B4-BE49-F238E27FC236}">
                <a16:creationId xmlns:a16="http://schemas.microsoft.com/office/drawing/2014/main" id="{BA0B434C-1500-562B-5FB3-834DFD0AD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369" y="1109512"/>
            <a:ext cx="1422896" cy="10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kea Logo PNG vector in SVG, PDF, AI, CDR format">
            <a:extLst>
              <a:ext uri="{FF2B5EF4-FFF2-40B4-BE49-F238E27FC236}">
                <a16:creationId xmlns:a16="http://schemas.microsoft.com/office/drawing/2014/main" id="{31954A14-B39E-4354-0B72-FAE194E37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924" y="1085968"/>
            <a:ext cx="1484537" cy="111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rand Costa Coffee | Coca-Cola - new template">
            <a:extLst>
              <a:ext uri="{FF2B5EF4-FFF2-40B4-BE49-F238E27FC236}">
                <a16:creationId xmlns:a16="http://schemas.microsoft.com/office/drawing/2014/main" id="{AB03A8B5-5342-3118-4F6B-C46A6A01C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723" y="1346932"/>
            <a:ext cx="1325974" cy="6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4A809A7F-A64E-4655-7635-3DCD383AD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935" y="2373134"/>
            <a:ext cx="1196189" cy="5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WH Smith">
            <a:extLst>
              <a:ext uri="{FF2B5EF4-FFF2-40B4-BE49-F238E27FC236}">
                <a16:creationId xmlns:a16="http://schemas.microsoft.com/office/drawing/2014/main" id="{8C206ECD-9767-C00D-4AD0-9B8521FC8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13" y="2158576"/>
            <a:ext cx="1742323" cy="98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bluelagoon-iceland-logo - Careers">
            <a:extLst>
              <a:ext uri="{FF2B5EF4-FFF2-40B4-BE49-F238E27FC236}">
                <a16:creationId xmlns:a16="http://schemas.microsoft.com/office/drawing/2014/main" id="{EA42B027-9EE2-14A3-E259-D4A2A9584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673" y="2149566"/>
            <a:ext cx="1564075" cy="93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680BA84C-538B-CEC2-AB5F-9246C8B7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00" y="3491757"/>
            <a:ext cx="1484537" cy="5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olor Line (ferry operator) - Wikipedia">
            <a:extLst>
              <a:ext uri="{FF2B5EF4-FFF2-40B4-BE49-F238E27FC236}">
                <a16:creationId xmlns:a16="http://schemas.microsoft.com/office/drawing/2014/main" id="{0EBBA86A-07A4-C279-BF28-28A1BBBF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67" y="3277785"/>
            <a:ext cx="1072639" cy="75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IT'SUGAR – IT'SUGAR">
            <a:extLst>
              <a:ext uri="{FF2B5EF4-FFF2-40B4-BE49-F238E27FC236}">
                <a16:creationId xmlns:a16="http://schemas.microsoft.com/office/drawing/2014/main" id="{89907953-4D5B-6B6E-30AA-55A7586F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452" y="3516840"/>
            <a:ext cx="2093296" cy="27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Pet Family">
            <a:extLst>
              <a:ext uri="{FF2B5EF4-FFF2-40B4-BE49-F238E27FC236}">
                <a16:creationId xmlns:a16="http://schemas.microsoft.com/office/drawing/2014/main" id="{EB3E357A-ABE2-D37D-F7E7-349E8D8F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00" y="4713892"/>
            <a:ext cx="1665087" cy="49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Nille · Stovner Senter">
            <a:extLst>
              <a:ext uri="{FF2B5EF4-FFF2-40B4-BE49-F238E27FC236}">
                <a16:creationId xmlns:a16="http://schemas.microsoft.com/office/drawing/2014/main" id="{849DA37A-E611-8A4E-FFB0-E9124E0D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794" y="4228523"/>
            <a:ext cx="1017658" cy="101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Merki N1 - N1">
            <a:extLst>
              <a:ext uri="{FF2B5EF4-FFF2-40B4-BE49-F238E27FC236}">
                <a16:creationId xmlns:a16="http://schemas.microsoft.com/office/drawing/2014/main" id="{4D3DCE75-4C23-E5F3-BB51-3014C4E9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100" y="4392598"/>
            <a:ext cx="959628" cy="7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>
            <a:extLst>
              <a:ext uri="{FF2B5EF4-FFF2-40B4-BE49-F238E27FC236}">
                <a16:creationId xmlns:a16="http://schemas.microsoft.com/office/drawing/2014/main" id="{7D0B31B2-89CD-F558-43D5-7512F0EAD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817" y="5728798"/>
            <a:ext cx="1248001" cy="4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2" descr="File:Djurs Sommerland - Vi elsker legebørn (Official Logo ...">
            <a:extLst>
              <a:ext uri="{FF2B5EF4-FFF2-40B4-BE49-F238E27FC236}">
                <a16:creationId xmlns:a16="http://schemas.microsoft.com/office/drawing/2014/main" id="{54205206-98C4-4892-FDC9-BFDB0EB2D5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026601" y="2975174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06" name="Picture 34">
            <a:extLst>
              <a:ext uri="{FF2B5EF4-FFF2-40B4-BE49-F238E27FC236}">
                <a16:creationId xmlns:a16="http://schemas.microsoft.com/office/drawing/2014/main" id="{D2C07F25-BA1F-D44D-5D93-EE2FED9A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528" y="5513317"/>
            <a:ext cx="1718098" cy="99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ICEWEAR-LOGO - Golfklúbburinn Keilir">
            <a:extLst>
              <a:ext uri="{FF2B5EF4-FFF2-40B4-BE49-F238E27FC236}">
                <a16:creationId xmlns:a16="http://schemas.microsoft.com/office/drawing/2014/main" id="{4D92D804-EF3E-FD2A-D017-69F19CB02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904" y="5442270"/>
            <a:ext cx="1239984" cy="99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20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A7E84-A599-7F12-5F37-4D05C8AE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</a:t>
            </a:r>
            <a:br>
              <a:rPr lang="en-US" dirty="0"/>
            </a:br>
            <a:r>
              <a:rPr lang="en-US" dirty="0"/>
              <a:t>LS Pay?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7539F-241A-635D-3FB2-EA7556756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1332121"/>
            <a:ext cx="5351462" cy="4017119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Adyen - Tap2Pay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 err="1"/>
              <a:t>SoftPay</a:t>
            </a:r>
            <a:r>
              <a:rPr lang="en-US" sz="3200" dirty="0"/>
              <a:t> – Support for tips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Gift Cards – POS support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New online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04866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96D7D-8FB0-B3AE-494E-E341B1815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New </a:t>
            </a:r>
            <a:br>
              <a:rPr lang="en-US" dirty="0"/>
            </a:br>
            <a:r>
              <a:rPr lang="en-US" dirty="0"/>
              <a:t>PSPs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21583-6E92-33F9-5DFE-F1A0E7FB5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/>
              <a:t>Multipay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DNA Payments</a:t>
            </a:r>
          </a:p>
          <a:p>
            <a:pPr marL="0" indent="0" algn="ctr">
              <a:buNone/>
            </a:pPr>
            <a:r>
              <a:rPr lang="en-US" dirty="0" err="1"/>
              <a:t>Straumur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Teya</a:t>
            </a:r>
          </a:p>
          <a:p>
            <a:pPr marL="0" indent="0" algn="ctr">
              <a:buNone/>
            </a:pPr>
            <a:r>
              <a:rPr lang="en-US" dirty="0" err="1"/>
              <a:t>RazorPay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Geidea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AltaPay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Fawry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BNP Paribas</a:t>
            </a:r>
          </a:p>
        </p:txBody>
      </p:sp>
    </p:spTree>
    <p:extLst>
      <p:ext uri="{BB962C8B-B14F-4D97-AF65-F5344CB8AC3E}">
        <p14:creationId xmlns:p14="http://schemas.microsoft.com/office/powerpoint/2010/main" val="20262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paying with a credit card&#10;&#10;AI-generated content may be incorrect.">
            <a:extLst>
              <a:ext uri="{FF2B5EF4-FFF2-40B4-BE49-F238E27FC236}">
                <a16:creationId xmlns:a16="http://schemas.microsoft.com/office/drawing/2014/main" id="{A43177FD-78C5-59EC-0B13-AB1C010912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3232" r="26907"/>
          <a:stretch/>
        </p:blipFill>
        <p:spPr>
          <a:xfrm>
            <a:off x="7126939" y="1234035"/>
            <a:ext cx="4686638" cy="5226010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  <a:noFill/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6A7BA22-F937-A6A2-93E2-A06EBB27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3" y="1794447"/>
            <a:ext cx="6408222" cy="38803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Payment Service Providers (PSPs)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Americas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16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BB540-8D09-7F37-A74F-D6992D36F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22EDCCE-4B6A-F7FE-50E0-C7D7F9767EF5}"/>
              </a:ext>
            </a:extLst>
          </p:cNvPr>
          <p:cNvGrpSpPr/>
          <p:nvPr/>
        </p:nvGrpSpPr>
        <p:grpSpPr>
          <a:xfrm>
            <a:off x="6041858" y="1735263"/>
            <a:ext cx="2606841" cy="4065462"/>
            <a:chOff x="4833135" y="2063750"/>
            <a:chExt cx="2524310" cy="4002072"/>
          </a:xfrm>
          <a:solidFill>
            <a:srgbClr val="89D7EB"/>
          </a:solidFill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8C9004E-B8CC-F615-832E-82E5A3CE9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33844" y="2063750"/>
              <a:ext cx="2523600" cy="4002072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963913-7D50-CE9A-91CF-45A211087A9B}"/>
                </a:ext>
              </a:extLst>
            </p:cNvPr>
            <p:cNvSpPr txBox="1"/>
            <p:nvPr/>
          </p:nvSpPr>
          <p:spPr>
            <a:xfrm>
              <a:off x="4833135" y="2173160"/>
              <a:ext cx="2524310" cy="11550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793"/>
                  </a:solidFill>
                  <a:effectLst/>
                  <a:uLnTx/>
                  <a:uFillTx/>
                  <a:latin typeface="Aptos ExtraBold" panose="020B0004020202020204" pitchFamily="34" charset="0"/>
                  <a:ea typeface="+mn-ea"/>
                  <a:cs typeface="Segoe UI" panose="020B0502040204020203" pitchFamily="34" charset="0"/>
                </a:rPr>
                <a:t>Roadmap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006793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00706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243B286-2C91-A70D-08C6-554DC30DF19C}"/>
              </a:ext>
            </a:extLst>
          </p:cNvPr>
          <p:cNvSpPr/>
          <p:nvPr/>
        </p:nvSpPr>
        <p:spPr>
          <a:xfrm>
            <a:off x="6507949" y="2508486"/>
            <a:ext cx="1730550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Elavon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121CEE4-3214-787A-F009-46C61E273B25}"/>
              </a:ext>
            </a:extLst>
          </p:cNvPr>
          <p:cNvSpPr/>
          <p:nvPr/>
        </p:nvSpPr>
        <p:spPr>
          <a:xfrm>
            <a:off x="6507949" y="3100512"/>
            <a:ext cx="1730550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JPMorgan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Chase</a:t>
            </a:r>
            <a:endParaRPr kumimoji="0" lang="en-IS" sz="120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7240162-13C5-69AF-0744-60203A1FC226}"/>
              </a:ext>
            </a:extLst>
          </p:cNvPr>
          <p:cNvSpPr/>
          <p:nvPr/>
        </p:nvSpPr>
        <p:spPr>
          <a:xfrm>
            <a:off x="6507949" y="3694803"/>
            <a:ext cx="1730550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Stripe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71EC95-F925-D3DA-644C-BA85D3918343}"/>
              </a:ext>
            </a:extLst>
          </p:cNvPr>
          <p:cNvGrpSpPr/>
          <p:nvPr/>
        </p:nvGrpSpPr>
        <p:grpSpPr>
          <a:xfrm>
            <a:off x="914401" y="1735261"/>
            <a:ext cx="4610100" cy="4531723"/>
            <a:chOff x="1953092" y="2063750"/>
            <a:chExt cx="2526442" cy="4003200"/>
          </a:xfrm>
          <a:solidFill>
            <a:srgbClr val="EFBC6E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7FB47C6-49D9-F87D-D94E-829719633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398881-33DF-B54B-1D47-594946B96603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11553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B4C19"/>
                  </a:solidFill>
                  <a:effectLst/>
                  <a:uLnTx/>
                  <a:uFillTx/>
                  <a:latin typeface="Aptos ExtraBold" panose="020B0004020202020204" pitchFamily="34" charset="0"/>
                  <a:ea typeface="+mn-ea"/>
                  <a:cs typeface="Segoe UI" panose="020B0502040204020203" pitchFamily="34" charset="0"/>
                </a:rPr>
                <a:t>Supported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6B4C19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77AACFC-9213-201E-8C06-64BCF36CC943}"/>
              </a:ext>
            </a:extLst>
          </p:cNvPr>
          <p:cNvSpPr/>
          <p:nvPr/>
        </p:nvSpPr>
        <p:spPr>
          <a:xfrm>
            <a:off x="1230909" y="2508486"/>
            <a:ext cx="1721842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Adyen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2E8F752-6632-830A-4F2F-A2FBCF9711ED}"/>
              </a:ext>
            </a:extLst>
          </p:cNvPr>
          <p:cNvSpPr/>
          <p:nvPr/>
        </p:nvSpPr>
        <p:spPr>
          <a:xfrm>
            <a:off x="1237484" y="3100512"/>
            <a:ext cx="1721843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Credibanco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595AAC2-AA41-B25F-4FDF-4C071D5CCE6E}"/>
              </a:ext>
            </a:extLst>
          </p:cNvPr>
          <p:cNvSpPr/>
          <p:nvPr/>
        </p:nvSpPr>
        <p:spPr>
          <a:xfrm>
            <a:off x="1230908" y="3692538"/>
            <a:ext cx="1721843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 err="1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FreedomPay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DE70C32E-62BD-158A-93C4-E4325DC121DF}"/>
              </a:ext>
            </a:extLst>
          </p:cNvPr>
          <p:cNvSpPr/>
          <p:nvPr/>
        </p:nvSpPr>
        <p:spPr>
          <a:xfrm>
            <a:off x="1228777" y="4284564"/>
            <a:ext cx="1721843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Global Payments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77">
            <a:extLst>
              <a:ext uri="{FF2B5EF4-FFF2-40B4-BE49-F238E27FC236}">
                <a16:creationId xmlns:a16="http://schemas.microsoft.com/office/drawing/2014/main" id="{641AEC1B-F5C6-41A8-D5A2-A0C69F012B68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CC11A75E-056E-3FCE-85C9-6F53A0B34444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BB71A9-C91D-1FD1-0B12-E691AEC9E417}"/>
              </a:ext>
            </a:extLst>
          </p:cNvPr>
          <p:cNvSpPr txBox="1"/>
          <p:nvPr/>
        </p:nvSpPr>
        <p:spPr>
          <a:xfrm>
            <a:off x="613453" y="154696"/>
            <a:ext cx="8254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Payment Service Providers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F2A24FA8-5A27-A3F9-0796-05C98528E4BF}"/>
              </a:ext>
            </a:extLst>
          </p:cNvPr>
          <p:cNvSpPr/>
          <p:nvPr/>
        </p:nvSpPr>
        <p:spPr>
          <a:xfrm>
            <a:off x="3470110" y="2508486"/>
            <a:ext cx="1721842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Planet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02F73BF-BF81-4E9F-48E0-A6A412160473}"/>
              </a:ext>
            </a:extLst>
          </p:cNvPr>
          <p:cNvSpPr/>
          <p:nvPr/>
        </p:nvSpPr>
        <p:spPr>
          <a:xfrm>
            <a:off x="3476685" y="3100512"/>
            <a:ext cx="1721843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Redeban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C4F3BE56-DADA-A08E-9E5B-3DBFA37907FE}"/>
              </a:ext>
            </a:extLst>
          </p:cNvPr>
          <p:cNvSpPr/>
          <p:nvPr/>
        </p:nvSpPr>
        <p:spPr>
          <a:xfrm>
            <a:off x="3470109" y="3692538"/>
            <a:ext cx="1721843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Shift4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E664D064-09BB-7D92-B42B-B37B15950C69}"/>
              </a:ext>
            </a:extLst>
          </p:cNvPr>
          <p:cNvSpPr/>
          <p:nvPr/>
        </p:nvSpPr>
        <p:spPr>
          <a:xfrm>
            <a:off x="3452879" y="4284564"/>
            <a:ext cx="1721843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 err="1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Transbank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Rounded Rectangle 22">
            <a:extLst>
              <a:ext uri="{FF2B5EF4-FFF2-40B4-BE49-F238E27FC236}">
                <a16:creationId xmlns:a16="http://schemas.microsoft.com/office/drawing/2014/main" id="{6DB17AFD-1C19-03B0-6B7E-8836FF09ABB4}"/>
              </a:ext>
            </a:extLst>
          </p:cNvPr>
          <p:cNvSpPr/>
          <p:nvPr/>
        </p:nvSpPr>
        <p:spPr>
          <a:xfrm>
            <a:off x="6474634" y="4284564"/>
            <a:ext cx="1730550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TD Merchant Services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EB92A63D-2CB0-465C-011C-D5EA0C0D460B}"/>
              </a:ext>
            </a:extLst>
          </p:cNvPr>
          <p:cNvSpPr/>
          <p:nvPr/>
        </p:nvSpPr>
        <p:spPr>
          <a:xfrm>
            <a:off x="1228777" y="4876590"/>
            <a:ext cx="1721843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Moneris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ounded Rectangle 17">
            <a:extLst>
              <a:ext uri="{FF2B5EF4-FFF2-40B4-BE49-F238E27FC236}">
                <a16:creationId xmlns:a16="http://schemas.microsoft.com/office/drawing/2014/main" id="{16B3C9BC-A348-112B-ECEF-1586B35EC1BD}"/>
              </a:ext>
            </a:extLst>
          </p:cNvPr>
          <p:cNvSpPr/>
          <p:nvPr/>
        </p:nvSpPr>
        <p:spPr>
          <a:xfrm>
            <a:off x="3467978" y="4876590"/>
            <a:ext cx="1721843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Verifone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911863F1-4DC6-EAB6-459B-668D74DA1842}"/>
              </a:ext>
            </a:extLst>
          </p:cNvPr>
          <p:cNvSpPr/>
          <p:nvPr/>
        </p:nvSpPr>
        <p:spPr>
          <a:xfrm>
            <a:off x="6474634" y="4876590"/>
            <a:ext cx="1730550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TBD (MX)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C980F62E-5B28-FEA5-87D9-5FDD060D3F17}"/>
              </a:ext>
            </a:extLst>
          </p:cNvPr>
          <p:cNvSpPr/>
          <p:nvPr/>
        </p:nvSpPr>
        <p:spPr>
          <a:xfrm>
            <a:off x="2356584" y="5568661"/>
            <a:ext cx="1721843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WorldPay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9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4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16" grpId="0" animBg="1"/>
      <p:bldP spid="17" grpId="0" animBg="1"/>
      <p:bldP spid="18" grpId="0" animBg="1"/>
      <p:bldP spid="30" grpId="0" animBg="1"/>
      <p:bldP spid="4" grpId="0" animBg="1"/>
      <p:bldP spid="5" grpId="0" animBg="1"/>
      <p:bldP spid="6" grpId="0" animBg="1"/>
      <p:bldP spid="13" grpId="0" animBg="1"/>
      <p:bldP spid="15" grpId="0" animBg="1"/>
      <p:bldP spid="19" grpId="0" animBg="1"/>
      <p:bldP spid="20" grpId="0" animBg="1"/>
      <p:bldP spid="2" grpId="0" animBg="1"/>
      <p:bldP spid="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3B9DB-4983-2AF4-0184-2B935DAF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32" y="935666"/>
            <a:ext cx="4975988" cy="5231218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2"/>
                </a:solidFill>
              </a:rPr>
              <a:t>How to request new Payment Service Providers?</a:t>
            </a:r>
          </a:p>
        </p:txBody>
      </p:sp>
    </p:spTree>
    <p:extLst>
      <p:ext uri="{BB962C8B-B14F-4D97-AF65-F5344CB8AC3E}">
        <p14:creationId xmlns:p14="http://schemas.microsoft.com/office/powerpoint/2010/main" val="435938257"/>
      </p:ext>
    </p:extLst>
  </p:cSld>
  <p:clrMapOvr>
    <a:masterClrMapping/>
  </p:clrMapOvr>
</p:sld>
</file>

<file path=ppt/theme/theme1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3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4.xml><?xml version="1.0" encoding="utf-8"?>
<a:theme xmlns:a="http://schemas.openxmlformats.org/drawingml/2006/main" name="1_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5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6.xml><?xml version="1.0" encoding="utf-8"?>
<a:theme xmlns:a="http://schemas.openxmlformats.org/drawingml/2006/main" name="2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4  -  Read-Only" id="{7476184A-D9A4-443A-8E9F-4D6FAF30F253}" vid="{BCE1EE29-D24B-4020-BD0A-22752A6C1E3D}"/>
    </a:ext>
  </a:extLst>
</a:theme>
</file>

<file path=ppt/theme/theme7.xml><?xml version="1.0" encoding="utf-8"?>
<a:theme xmlns:a="http://schemas.openxmlformats.org/drawingml/2006/main" name="2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</documentManagement>
</p:properties>
</file>

<file path=customXml/itemProps1.xml><?xml version="1.0" encoding="utf-8"?>
<ds:datastoreItem xmlns:ds="http://schemas.openxmlformats.org/officeDocument/2006/customXml" ds:itemID="{C947020C-5C70-43BD-B010-F03F98DACE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a1a525c2-d4eb-46fe-9b09-8f8634d7947d"/>
    <ds:schemaRef ds:uri="0ec22545-32f7-47c8-afbd-c0084660662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2946</TotalTime>
  <Words>576</Words>
  <Application>Microsoft Office PowerPoint</Application>
  <PresentationFormat>Widescreen</PresentationFormat>
  <Paragraphs>200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Aptos</vt:lpstr>
      <vt:lpstr>Aptos Black</vt:lpstr>
      <vt:lpstr>Aptos ExtraBold</vt:lpstr>
      <vt:lpstr>Aptos Light</vt:lpstr>
      <vt:lpstr>Arial</vt:lpstr>
      <vt:lpstr>Calibri</vt:lpstr>
      <vt:lpstr>Segoe UI</vt:lpstr>
      <vt:lpstr>Segoe UI Bold</vt:lpstr>
      <vt:lpstr>cX25 slides</vt:lpstr>
      <vt:lpstr>White slides</vt:lpstr>
      <vt:lpstr>Colorful slide options</vt:lpstr>
      <vt:lpstr>1_Eggplant slides</vt:lpstr>
      <vt:lpstr>1_White slides</vt:lpstr>
      <vt:lpstr>2_White slides</vt:lpstr>
      <vt:lpstr>2_Grey slides</vt:lpstr>
      <vt:lpstr>PowerPoint Presentation</vt:lpstr>
      <vt:lpstr>PowerPoint Presentation</vt:lpstr>
      <vt:lpstr>PowerPoint Presentation</vt:lpstr>
      <vt:lpstr>PowerPoint Presentation</vt:lpstr>
      <vt:lpstr>What’s new in LS Pay?</vt:lpstr>
      <vt:lpstr>New  PSPs</vt:lpstr>
      <vt:lpstr>Payment Service Providers (PSPs)  Americas</vt:lpstr>
      <vt:lpstr>PowerPoint Presentation</vt:lpstr>
      <vt:lpstr>How to request new Payment Service Providers?</vt:lpstr>
      <vt:lpstr>Supporting all POS platforms</vt:lpstr>
      <vt:lpstr>LS Pay for Business Central</vt:lpstr>
      <vt:lpstr>Our target group…</vt:lpstr>
      <vt:lpstr>LS Pay – Core engine</vt:lpstr>
      <vt:lpstr>Introducing the LS Pay Service</vt:lpstr>
      <vt:lpstr>Introducing the EFT Extension</vt:lpstr>
      <vt:lpstr>PowerPoint Presentation</vt:lpstr>
      <vt:lpstr>Two deployment options</vt:lpstr>
      <vt:lpstr>PowerPoint Presentation</vt:lpstr>
      <vt:lpstr>PowerPoint Presentation</vt:lpstr>
      <vt:lpstr>LS Pay for BC Demo </vt:lpstr>
      <vt:lpstr>Licensing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14</cp:revision>
  <dcterms:created xsi:type="dcterms:W3CDTF">2024-11-13T15:03:21Z</dcterms:created>
  <dcterms:modified xsi:type="dcterms:W3CDTF">2025-05-02T13:25:15Z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