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26"/>
  </p:notesMasterIdLst>
  <p:sldIdLst>
    <p:sldId id="367" r:id="rId10"/>
    <p:sldId id="325" r:id="rId11"/>
    <p:sldId id="318" r:id="rId12"/>
    <p:sldId id="292" r:id="rId13"/>
    <p:sldId id="312" r:id="rId14"/>
    <p:sldId id="294" r:id="rId15"/>
    <p:sldId id="298" r:id="rId16"/>
    <p:sldId id="281" r:id="rId17"/>
    <p:sldId id="326" r:id="rId18"/>
    <p:sldId id="313" r:id="rId19"/>
    <p:sldId id="314" r:id="rId20"/>
    <p:sldId id="368" r:id="rId21"/>
    <p:sldId id="370" r:id="rId22"/>
    <p:sldId id="324" r:id="rId23"/>
    <p:sldId id="323" r:id="rId24"/>
    <p:sldId id="299" r:id="rId2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367"/>
            <p14:sldId id="325"/>
            <p14:sldId id="318"/>
            <p14:sldId id="292"/>
            <p14:sldId id="312"/>
            <p14:sldId id="294"/>
            <p14:sldId id="298"/>
            <p14:sldId id="281"/>
          </p14:sldIdLst>
        </p14:section>
        <p14:section name="Video" id="{CF37656A-26F2-4CBB-8536-CBCB8CF90C7E}">
          <p14:sldIdLst>
            <p14:sldId id="326"/>
            <p14:sldId id="313"/>
            <p14:sldId id="314"/>
            <p14:sldId id="368"/>
            <p14:sldId id="370"/>
            <p14:sldId id="324"/>
            <p14:sldId id="323"/>
          </p14:sldIdLst>
        </p14:section>
        <p14:section name="Default Section" id="{1717138E-E308-C940-A345-391241ED4264}">
          <p14:sldIdLst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F2A1C5"/>
    <a:srgbClr val="FED89E"/>
    <a:srgbClr val="943267"/>
    <a:srgbClr val="761449"/>
    <a:srgbClr val="D4A04A"/>
    <a:srgbClr val="F1BE71"/>
    <a:srgbClr val="928BE9"/>
    <a:srgbClr val="C6C2F5"/>
    <a:srgbClr val="341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CAC6F-ED8B-B470-B57A-1A897164D9FA}" v="8" dt="2024-10-08T12:40:10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77" autoAdjust="0"/>
  </p:normalViewPr>
  <p:slideViewPr>
    <p:cSldViewPr snapToGrid="0">
      <p:cViewPr varScale="1">
        <p:scale>
          <a:sx n="95" d="100"/>
          <a:sy n="95" d="100"/>
        </p:scale>
        <p:origin x="11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912435-7A6E-4A16-9733-0C6AC462555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FBA03B9-ECE9-47BE-B15F-2A9CBF610FAE}">
      <dgm:prSet phldrT="[Text]"/>
      <dgm:spPr/>
      <dgm:t>
        <a:bodyPr/>
        <a:lstStyle/>
        <a:p>
          <a:r>
            <a:rPr lang="en-US" b="1"/>
            <a:t>Quote</a:t>
          </a:r>
        </a:p>
      </dgm:t>
    </dgm:pt>
    <dgm:pt modelId="{81ECD3A2-48E2-4DAF-9D1E-CA4375E26443}" type="parTrans" cxnId="{1CC9EB36-7F31-4661-A993-D80FFDB97311}">
      <dgm:prSet/>
      <dgm:spPr/>
      <dgm:t>
        <a:bodyPr/>
        <a:lstStyle/>
        <a:p>
          <a:endParaRPr lang="en-US"/>
        </a:p>
      </dgm:t>
    </dgm:pt>
    <dgm:pt modelId="{C8BDEAFE-3F08-42CD-965E-7F919AC4F433}" type="sibTrans" cxnId="{1CC9EB36-7F31-4661-A993-D80FFDB97311}">
      <dgm:prSet/>
      <dgm:spPr/>
      <dgm:t>
        <a:bodyPr/>
        <a:lstStyle/>
        <a:p>
          <a:endParaRPr lang="en-US"/>
        </a:p>
      </dgm:t>
    </dgm:pt>
    <dgm:pt modelId="{569B0FB7-65CA-4CBB-93C6-12AF6A8B2FB9}">
      <dgm:prSet phldrT="[Text]"/>
      <dgm:spPr/>
      <dgm:t>
        <a:bodyPr/>
        <a:lstStyle/>
        <a:p>
          <a:r>
            <a:rPr lang="en-US" b="1"/>
            <a:t>Reservation</a:t>
          </a:r>
        </a:p>
      </dgm:t>
    </dgm:pt>
    <dgm:pt modelId="{A015ED41-EDA0-45B8-A4CD-0473F8AD3AB8}" type="parTrans" cxnId="{BEF12CFF-17D1-4329-B718-D2F4F776D360}">
      <dgm:prSet/>
      <dgm:spPr/>
      <dgm:t>
        <a:bodyPr/>
        <a:lstStyle/>
        <a:p>
          <a:endParaRPr lang="en-US"/>
        </a:p>
      </dgm:t>
    </dgm:pt>
    <dgm:pt modelId="{B23FFFCF-18FB-42CB-9D61-AAC31BA4F3AC}" type="sibTrans" cxnId="{BEF12CFF-17D1-4329-B718-D2F4F776D360}">
      <dgm:prSet/>
      <dgm:spPr/>
      <dgm:t>
        <a:bodyPr/>
        <a:lstStyle/>
        <a:p>
          <a:endParaRPr lang="en-US"/>
        </a:p>
      </dgm:t>
    </dgm:pt>
    <dgm:pt modelId="{E033F69D-964A-413F-9AE0-8D5D22DFBA2F}">
      <dgm:prSet phldrT="[Text]"/>
      <dgm:spPr/>
      <dgm:t>
        <a:bodyPr/>
        <a:lstStyle/>
        <a:p>
          <a:r>
            <a:rPr lang="en-US" b="1"/>
            <a:t>Operating event</a:t>
          </a:r>
        </a:p>
      </dgm:t>
    </dgm:pt>
    <dgm:pt modelId="{3F4B551F-8698-4C1B-859E-A54351461B97}" type="parTrans" cxnId="{914D946C-B735-47B5-9D36-0A8D37DF1371}">
      <dgm:prSet/>
      <dgm:spPr/>
      <dgm:t>
        <a:bodyPr/>
        <a:lstStyle/>
        <a:p>
          <a:endParaRPr lang="en-US"/>
        </a:p>
      </dgm:t>
    </dgm:pt>
    <dgm:pt modelId="{D8897EAB-2C0F-4919-A762-DE1650E731AA}" type="sibTrans" cxnId="{914D946C-B735-47B5-9D36-0A8D37DF1371}">
      <dgm:prSet/>
      <dgm:spPr/>
      <dgm:t>
        <a:bodyPr/>
        <a:lstStyle/>
        <a:p>
          <a:endParaRPr lang="en-US"/>
        </a:p>
      </dgm:t>
    </dgm:pt>
    <dgm:pt modelId="{4EE19A6A-6B7D-4B90-B4C8-39545D161850}">
      <dgm:prSet phldrT="[Text]"/>
      <dgm:spPr/>
      <dgm:t>
        <a:bodyPr/>
        <a:lstStyle/>
        <a:p>
          <a:r>
            <a:rPr lang="en-US" b="1"/>
            <a:t>Payment</a:t>
          </a:r>
        </a:p>
      </dgm:t>
    </dgm:pt>
    <dgm:pt modelId="{E5C530F4-F0FE-4C3B-89A9-DD5B62D3A1B8}" type="parTrans" cxnId="{CB6BB070-2401-40BE-955A-672920A407E0}">
      <dgm:prSet/>
      <dgm:spPr/>
      <dgm:t>
        <a:bodyPr/>
        <a:lstStyle/>
        <a:p>
          <a:endParaRPr lang="en-US"/>
        </a:p>
      </dgm:t>
    </dgm:pt>
    <dgm:pt modelId="{EC1474D5-B938-4FB7-AB4F-B07F6EB0E8A9}" type="sibTrans" cxnId="{CB6BB070-2401-40BE-955A-672920A407E0}">
      <dgm:prSet/>
      <dgm:spPr/>
      <dgm:t>
        <a:bodyPr/>
        <a:lstStyle/>
        <a:p>
          <a:endParaRPr lang="en-US"/>
        </a:p>
      </dgm:t>
    </dgm:pt>
    <dgm:pt modelId="{29B72823-00B2-4C99-8A73-5B58F8231916}" type="pres">
      <dgm:prSet presAssocID="{99912435-7A6E-4A16-9733-0C6AC462555E}" presName="Name0" presStyleCnt="0">
        <dgm:presLayoutVars>
          <dgm:dir/>
          <dgm:resizeHandles val="exact"/>
        </dgm:presLayoutVars>
      </dgm:prSet>
      <dgm:spPr/>
    </dgm:pt>
    <dgm:pt modelId="{8FDB8BB3-5A94-4072-8038-7FD55EA0AEA5}" type="pres">
      <dgm:prSet presAssocID="{99912435-7A6E-4A16-9733-0C6AC462555E}" presName="arrow" presStyleLbl="bgShp" presStyleIdx="0" presStyleCnt="1"/>
      <dgm:spPr/>
    </dgm:pt>
    <dgm:pt modelId="{F69744D4-F59E-46BD-8294-7D433A43FB5E}" type="pres">
      <dgm:prSet presAssocID="{99912435-7A6E-4A16-9733-0C6AC462555E}" presName="points" presStyleCnt="0"/>
      <dgm:spPr/>
    </dgm:pt>
    <dgm:pt modelId="{4D37DCA0-3602-45B9-BFB1-30980540B4C6}" type="pres">
      <dgm:prSet presAssocID="{2FBA03B9-ECE9-47BE-B15F-2A9CBF610FAE}" presName="compositeA" presStyleCnt="0"/>
      <dgm:spPr/>
    </dgm:pt>
    <dgm:pt modelId="{6A37DC2F-F13B-4522-8419-72D2B425CC74}" type="pres">
      <dgm:prSet presAssocID="{2FBA03B9-ECE9-47BE-B15F-2A9CBF610FAE}" presName="textA" presStyleLbl="revTx" presStyleIdx="0" presStyleCnt="4">
        <dgm:presLayoutVars>
          <dgm:bulletEnabled val="1"/>
        </dgm:presLayoutVars>
      </dgm:prSet>
      <dgm:spPr/>
    </dgm:pt>
    <dgm:pt modelId="{829C26A0-CEDD-4391-A7A2-B5B683E5B09E}" type="pres">
      <dgm:prSet presAssocID="{2FBA03B9-ECE9-47BE-B15F-2A9CBF610FAE}" presName="circleA" presStyleLbl="node1" presStyleIdx="0" presStyleCnt="4"/>
      <dgm:spPr/>
    </dgm:pt>
    <dgm:pt modelId="{85760DA6-89B6-46DE-9510-955CA3AB62C9}" type="pres">
      <dgm:prSet presAssocID="{2FBA03B9-ECE9-47BE-B15F-2A9CBF610FAE}" presName="spaceA" presStyleCnt="0"/>
      <dgm:spPr/>
    </dgm:pt>
    <dgm:pt modelId="{DBA8768E-51F7-4486-ADF3-1B73D3DA6228}" type="pres">
      <dgm:prSet presAssocID="{C8BDEAFE-3F08-42CD-965E-7F919AC4F433}" presName="space" presStyleCnt="0"/>
      <dgm:spPr/>
    </dgm:pt>
    <dgm:pt modelId="{78D18687-F65A-4BDC-8D0D-CACE85EE887A}" type="pres">
      <dgm:prSet presAssocID="{569B0FB7-65CA-4CBB-93C6-12AF6A8B2FB9}" presName="compositeB" presStyleCnt="0"/>
      <dgm:spPr/>
    </dgm:pt>
    <dgm:pt modelId="{79A5E3EF-30AC-410E-958B-1E864D2C70A4}" type="pres">
      <dgm:prSet presAssocID="{569B0FB7-65CA-4CBB-93C6-12AF6A8B2FB9}" presName="textB" presStyleLbl="revTx" presStyleIdx="1" presStyleCnt="4">
        <dgm:presLayoutVars>
          <dgm:bulletEnabled val="1"/>
        </dgm:presLayoutVars>
      </dgm:prSet>
      <dgm:spPr/>
    </dgm:pt>
    <dgm:pt modelId="{9BCE26C3-6ACC-413A-863C-70AB6A682B52}" type="pres">
      <dgm:prSet presAssocID="{569B0FB7-65CA-4CBB-93C6-12AF6A8B2FB9}" presName="circleB" presStyleLbl="node1" presStyleIdx="1" presStyleCnt="4"/>
      <dgm:spPr/>
    </dgm:pt>
    <dgm:pt modelId="{A4F392FB-8494-451F-9646-ED17F8D9B7C6}" type="pres">
      <dgm:prSet presAssocID="{569B0FB7-65CA-4CBB-93C6-12AF6A8B2FB9}" presName="spaceB" presStyleCnt="0"/>
      <dgm:spPr/>
    </dgm:pt>
    <dgm:pt modelId="{50B821D3-7062-4861-A538-C8CD76C05ED0}" type="pres">
      <dgm:prSet presAssocID="{B23FFFCF-18FB-42CB-9D61-AAC31BA4F3AC}" presName="space" presStyleCnt="0"/>
      <dgm:spPr/>
    </dgm:pt>
    <dgm:pt modelId="{74308782-21A8-483E-AF48-B84B1DB03A10}" type="pres">
      <dgm:prSet presAssocID="{E033F69D-964A-413F-9AE0-8D5D22DFBA2F}" presName="compositeA" presStyleCnt="0"/>
      <dgm:spPr/>
    </dgm:pt>
    <dgm:pt modelId="{210E7202-A431-4BA0-AFD7-EAED11A9C91E}" type="pres">
      <dgm:prSet presAssocID="{E033F69D-964A-413F-9AE0-8D5D22DFBA2F}" presName="textA" presStyleLbl="revTx" presStyleIdx="2" presStyleCnt="4">
        <dgm:presLayoutVars>
          <dgm:bulletEnabled val="1"/>
        </dgm:presLayoutVars>
      </dgm:prSet>
      <dgm:spPr/>
    </dgm:pt>
    <dgm:pt modelId="{080D4885-B0F1-4264-8814-02AF5D75FF39}" type="pres">
      <dgm:prSet presAssocID="{E033F69D-964A-413F-9AE0-8D5D22DFBA2F}" presName="circleA" presStyleLbl="node1" presStyleIdx="2" presStyleCnt="4"/>
      <dgm:spPr/>
    </dgm:pt>
    <dgm:pt modelId="{5D4C2F17-E8CD-41F3-BD54-DDF937CE8492}" type="pres">
      <dgm:prSet presAssocID="{E033F69D-964A-413F-9AE0-8D5D22DFBA2F}" presName="spaceA" presStyleCnt="0"/>
      <dgm:spPr/>
    </dgm:pt>
    <dgm:pt modelId="{B94FE357-A8DA-4455-BF1D-DA10988F3359}" type="pres">
      <dgm:prSet presAssocID="{D8897EAB-2C0F-4919-A762-DE1650E731AA}" presName="space" presStyleCnt="0"/>
      <dgm:spPr/>
    </dgm:pt>
    <dgm:pt modelId="{90A2BC0D-24CE-456B-9189-C9F3E67B46B7}" type="pres">
      <dgm:prSet presAssocID="{4EE19A6A-6B7D-4B90-B4C8-39545D161850}" presName="compositeB" presStyleCnt="0"/>
      <dgm:spPr/>
    </dgm:pt>
    <dgm:pt modelId="{4B046985-42CF-4537-ACDA-A0197230253D}" type="pres">
      <dgm:prSet presAssocID="{4EE19A6A-6B7D-4B90-B4C8-39545D161850}" presName="textB" presStyleLbl="revTx" presStyleIdx="3" presStyleCnt="4">
        <dgm:presLayoutVars>
          <dgm:bulletEnabled val="1"/>
        </dgm:presLayoutVars>
      </dgm:prSet>
      <dgm:spPr/>
    </dgm:pt>
    <dgm:pt modelId="{30D6000E-4B5F-4536-A81D-22A81D9C2944}" type="pres">
      <dgm:prSet presAssocID="{4EE19A6A-6B7D-4B90-B4C8-39545D161850}" presName="circleB" presStyleLbl="node1" presStyleIdx="3" presStyleCnt="4"/>
      <dgm:spPr/>
    </dgm:pt>
    <dgm:pt modelId="{7509E2BA-0C20-4044-812A-4C192CDEA25E}" type="pres">
      <dgm:prSet presAssocID="{4EE19A6A-6B7D-4B90-B4C8-39545D161850}" presName="spaceB" presStyleCnt="0"/>
      <dgm:spPr/>
    </dgm:pt>
  </dgm:ptLst>
  <dgm:cxnLst>
    <dgm:cxn modelId="{E5986911-744C-496F-B5AC-EE9B09C7BEE0}" type="presOf" srcId="{99912435-7A6E-4A16-9733-0C6AC462555E}" destId="{29B72823-00B2-4C99-8A73-5B58F8231916}" srcOrd="0" destOrd="0" presId="urn:microsoft.com/office/officeart/2005/8/layout/hProcess11"/>
    <dgm:cxn modelId="{1CC9EB36-7F31-4661-A993-D80FFDB97311}" srcId="{99912435-7A6E-4A16-9733-0C6AC462555E}" destId="{2FBA03B9-ECE9-47BE-B15F-2A9CBF610FAE}" srcOrd="0" destOrd="0" parTransId="{81ECD3A2-48E2-4DAF-9D1E-CA4375E26443}" sibTransId="{C8BDEAFE-3F08-42CD-965E-7F919AC4F433}"/>
    <dgm:cxn modelId="{11C3784B-8174-4305-AAEA-E3A51E622520}" type="presOf" srcId="{569B0FB7-65CA-4CBB-93C6-12AF6A8B2FB9}" destId="{79A5E3EF-30AC-410E-958B-1E864D2C70A4}" srcOrd="0" destOrd="0" presId="urn:microsoft.com/office/officeart/2005/8/layout/hProcess11"/>
    <dgm:cxn modelId="{914D946C-B735-47B5-9D36-0A8D37DF1371}" srcId="{99912435-7A6E-4A16-9733-0C6AC462555E}" destId="{E033F69D-964A-413F-9AE0-8D5D22DFBA2F}" srcOrd="2" destOrd="0" parTransId="{3F4B551F-8698-4C1B-859E-A54351461B97}" sibTransId="{D8897EAB-2C0F-4919-A762-DE1650E731AA}"/>
    <dgm:cxn modelId="{CB6BB070-2401-40BE-955A-672920A407E0}" srcId="{99912435-7A6E-4A16-9733-0C6AC462555E}" destId="{4EE19A6A-6B7D-4B90-B4C8-39545D161850}" srcOrd="3" destOrd="0" parTransId="{E5C530F4-F0FE-4C3B-89A9-DD5B62D3A1B8}" sibTransId="{EC1474D5-B938-4FB7-AB4F-B07F6EB0E8A9}"/>
    <dgm:cxn modelId="{5F7C8058-AAF7-4DEB-B7AC-7C1FF9B531D5}" type="presOf" srcId="{4EE19A6A-6B7D-4B90-B4C8-39545D161850}" destId="{4B046985-42CF-4537-ACDA-A0197230253D}" srcOrd="0" destOrd="0" presId="urn:microsoft.com/office/officeart/2005/8/layout/hProcess11"/>
    <dgm:cxn modelId="{51A7267C-5156-4D4A-858A-83568076F636}" type="presOf" srcId="{2FBA03B9-ECE9-47BE-B15F-2A9CBF610FAE}" destId="{6A37DC2F-F13B-4522-8419-72D2B425CC74}" srcOrd="0" destOrd="0" presId="urn:microsoft.com/office/officeart/2005/8/layout/hProcess11"/>
    <dgm:cxn modelId="{83A4A2D3-D325-402F-A281-A75AA93C68AD}" type="presOf" srcId="{E033F69D-964A-413F-9AE0-8D5D22DFBA2F}" destId="{210E7202-A431-4BA0-AFD7-EAED11A9C91E}" srcOrd="0" destOrd="0" presId="urn:microsoft.com/office/officeart/2005/8/layout/hProcess11"/>
    <dgm:cxn modelId="{BEF12CFF-17D1-4329-B718-D2F4F776D360}" srcId="{99912435-7A6E-4A16-9733-0C6AC462555E}" destId="{569B0FB7-65CA-4CBB-93C6-12AF6A8B2FB9}" srcOrd="1" destOrd="0" parTransId="{A015ED41-EDA0-45B8-A4CD-0473F8AD3AB8}" sibTransId="{B23FFFCF-18FB-42CB-9D61-AAC31BA4F3AC}"/>
    <dgm:cxn modelId="{8E81B1D6-83B0-4F66-9805-43E9E279D5F6}" type="presParOf" srcId="{29B72823-00B2-4C99-8A73-5B58F8231916}" destId="{8FDB8BB3-5A94-4072-8038-7FD55EA0AEA5}" srcOrd="0" destOrd="0" presId="urn:microsoft.com/office/officeart/2005/8/layout/hProcess11"/>
    <dgm:cxn modelId="{E1F125CE-D7CB-45A2-A42D-AB5CEA2F44B0}" type="presParOf" srcId="{29B72823-00B2-4C99-8A73-5B58F8231916}" destId="{F69744D4-F59E-46BD-8294-7D433A43FB5E}" srcOrd="1" destOrd="0" presId="urn:microsoft.com/office/officeart/2005/8/layout/hProcess11"/>
    <dgm:cxn modelId="{D78E6E14-C54C-4CEA-A74D-5E21D50B8CAB}" type="presParOf" srcId="{F69744D4-F59E-46BD-8294-7D433A43FB5E}" destId="{4D37DCA0-3602-45B9-BFB1-30980540B4C6}" srcOrd="0" destOrd="0" presId="urn:microsoft.com/office/officeart/2005/8/layout/hProcess11"/>
    <dgm:cxn modelId="{7C058478-6818-4CE1-9A5C-A07FD57608FC}" type="presParOf" srcId="{4D37DCA0-3602-45B9-BFB1-30980540B4C6}" destId="{6A37DC2F-F13B-4522-8419-72D2B425CC74}" srcOrd="0" destOrd="0" presId="urn:microsoft.com/office/officeart/2005/8/layout/hProcess11"/>
    <dgm:cxn modelId="{00A44CFA-AE3B-4BDA-8BE8-04DDCA5F1F4F}" type="presParOf" srcId="{4D37DCA0-3602-45B9-BFB1-30980540B4C6}" destId="{829C26A0-CEDD-4391-A7A2-B5B683E5B09E}" srcOrd="1" destOrd="0" presId="urn:microsoft.com/office/officeart/2005/8/layout/hProcess11"/>
    <dgm:cxn modelId="{64070A73-D15A-40A0-9802-C6415378B6E2}" type="presParOf" srcId="{4D37DCA0-3602-45B9-BFB1-30980540B4C6}" destId="{85760DA6-89B6-46DE-9510-955CA3AB62C9}" srcOrd="2" destOrd="0" presId="urn:microsoft.com/office/officeart/2005/8/layout/hProcess11"/>
    <dgm:cxn modelId="{959BB632-1558-4AC1-8F82-371EBC6BC1C7}" type="presParOf" srcId="{F69744D4-F59E-46BD-8294-7D433A43FB5E}" destId="{DBA8768E-51F7-4486-ADF3-1B73D3DA6228}" srcOrd="1" destOrd="0" presId="urn:microsoft.com/office/officeart/2005/8/layout/hProcess11"/>
    <dgm:cxn modelId="{19140FB7-E757-46E1-A83F-A6DD15F00927}" type="presParOf" srcId="{F69744D4-F59E-46BD-8294-7D433A43FB5E}" destId="{78D18687-F65A-4BDC-8D0D-CACE85EE887A}" srcOrd="2" destOrd="0" presId="urn:microsoft.com/office/officeart/2005/8/layout/hProcess11"/>
    <dgm:cxn modelId="{02CF9A0B-98FA-4635-B4C1-F440DCE1D7BF}" type="presParOf" srcId="{78D18687-F65A-4BDC-8D0D-CACE85EE887A}" destId="{79A5E3EF-30AC-410E-958B-1E864D2C70A4}" srcOrd="0" destOrd="0" presId="urn:microsoft.com/office/officeart/2005/8/layout/hProcess11"/>
    <dgm:cxn modelId="{1E77EF97-91AB-466A-994E-52E0799405AF}" type="presParOf" srcId="{78D18687-F65A-4BDC-8D0D-CACE85EE887A}" destId="{9BCE26C3-6ACC-413A-863C-70AB6A682B52}" srcOrd="1" destOrd="0" presId="urn:microsoft.com/office/officeart/2005/8/layout/hProcess11"/>
    <dgm:cxn modelId="{9DE20EED-EC21-45CB-A2F3-10766DED5C5F}" type="presParOf" srcId="{78D18687-F65A-4BDC-8D0D-CACE85EE887A}" destId="{A4F392FB-8494-451F-9646-ED17F8D9B7C6}" srcOrd="2" destOrd="0" presId="urn:microsoft.com/office/officeart/2005/8/layout/hProcess11"/>
    <dgm:cxn modelId="{3ECF953E-8174-4227-83F4-55C865990ABD}" type="presParOf" srcId="{F69744D4-F59E-46BD-8294-7D433A43FB5E}" destId="{50B821D3-7062-4861-A538-C8CD76C05ED0}" srcOrd="3" destOrd="0" presId="urn:microsoft.com/office/officeart/2005/8/layout/hProcess11"/>
    <dgm:cxn modelId="{45A535FF-2842-43D0-B4B3-F2F1685B643C}" type="presParOf" srcId="{F69744D4-F59E-46BD-8294-7D433A43FB5E}" destId="{74308782-21A8-483E-AF48-B84B1DB03A10}" srcOrd="4" destOrd="0" presId="urn:microsoft.com/office/officeart/2005/8/layout/hProcess11"/>
    <dgm:cxn modelId="{2B83EC9B-E990-4B05-9D96-916A689130A1}" type="presParOf" srcId="{74308782-21A8-483E-AF48-B84B1DB03A10}" destId="{210E7202-A431-4BA0-AFD7-EAED11A9C91E}" srcOrd="0" destOrd="0" presId="urn:microsoft.com/office/officeart/2005/8/layout/hProcess11"/>
    <dgm:cxn modelId="{BCEE5A3C-656E-4D6A-A2D3-8BE7D36D03E3}" type="presParOf" srcId="{74308782-21A8-483E-AF48-B84B1DB03A10}" destId="{080D4885-B0F1-4264-8814-02AF5D75FF39}" srcOrd="1" destOrd="0" presId="urn:microsoft.com/office/officeart/2005/8/layout/hProcess11"/>
    <dgm:cxn modelId="{BDAA5104-21EF-4813-ACB8-5E90948DA946}" type="presParOf" srcId="{74308782-21A8-483E-AF48-B84B1DB03A10}" destId="{5D4C2F17-E8CD-41F3-BD54-DDF937CE8492}" srcOrd="2" destOrd="0" presId="urn:microsoft.com/office/officeart/2005/8/layout/hProcess11"/>
    <dgm:cxn modelId="{857F22C8-2A78-4242-8C90-0355D3F0D12A}" type="presParOf" srcId="{F69744D4-F59E-46BD-8294-7D433A43FB5E}" destId="{B94FE357-A8DA-4455-BF1D-DA10988F3359}" srcOrd="5" destOrd="0" presId="urn:microsoft.com/office/officeart/2005/8/layout/hProcess11"/>
    <dgm:cxn modelId="{8BDB3295-E4C3-4746-AA2B-E42C90D1A6E4}" type="presParOf" srcId="{F69744D4-F59E-46BD-8294-7D433A43FB5E}" destId="{90A2BC0D-24CE-456B-9189-C9F3E67B46B7}" srcOrd="6" destOrd="0" presId="urn:microsoft.com/office/officeart/2005/8/layout/hProcess11"/>
    <dgm:cxn modelId="{3644EEB7-9DE0-4959-915C-0996E60F2449}" type="presParOf" srcId="{90A2BC0D-24CE-456B-9189-C9F3E67B46B7}" destId="{4B046985-42CF-4537-ACDA-A0197230253D}" srcOrd="0" destOrd="0" presId="urn:microsoft.com/office/officeart/2005/8/layout/hProcess11"/>
    <dgm:cxn modelId="{CC967620-63E4-46C5-BEA6-18D9E75BD69B}" type="presParOf" srcId="{90A2BC0D-24CE-456B-9189-C9F3E67B46B7}" destId="{30D6000E-4B5F-4536-A81D-22A81D9C2944}" srcOrd="1" destOrd="0" presId="urn:microsoft.com/office/officeart/2005/8/layout/hProcess11"/>
    <dgm:cxn modelId="{9B4A3378-E8E4-4E07-AD37-8610F7229D87}" type="presParOf" srcId="{90A2BC0D-24CE-456B-9189-C9F3E67B46B7}" destId="{7509E2BA-0C20-4044-812A-4C192CDEA25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B8BB3-5A94-4072-8038-7FD55EA0AEA5}">
      <dsp:nvSpPr>
        <dsp:cNvPr id="0" name=""/>
        <dsp:cNvSpPr/>
      </dsp:nvSpPr>
      <dsp:spPr>
        <a:xfrm>
          <a:off x="0" y="1595344"/>
          <a:ext cx="10829061" cy="212712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7DC2F-F13B-4522-8419-72D2B425CC74}">
      <dsp:nvSpPr>
        <dsp:cNvPr id="0" name=""/>
        <dsp:cNvSpPr/>
      </dsp:nvSpPr>
      <dsp:spPr>
        <a:xfrm>
          <a:off x="4877" y="0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b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Quote</a:t>
          </a:r>
        </a:p>
      </dsp:txBody>
      <dsp:txXfrm>
        <a:off x="4877" y="0"/>
        <a:ext cx="2346120" cy="2127126"/>
      </dsp:txXfrm>
    </dsp:sp>
    <dsp:sp modelId="{829C26A0-CEDD-4391-A7A2-B5B683E5B09E}">
      <dsp:nvSpPr>
        <dsp:cNvPr id="0" name=""/>
        <dsp:cNvSpPr/>
      </dsp:nvSpPr>
      <dsp:spPr>
        <a:xfrm>
          <a:off x="912047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5E3EF-30AC-410E-958B-1E864D2C70A4}">
      <dsp:nvSpPr>
        <dsp:cNvPr id="0" name=""/>
        <dsp:cNvSpPr/>
      </dsp:nvSpPr>
      <dsp:spPr>
        <a:xfrm>
          <a:off x="2468304" y="3190688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Reservation</a:t>
          </a:r>
        </a:p>
      </dsp:txBody>
      <dsp:txXfrm>
        <a:off x="2468304" y="3190688"/>
        <a:ext cx="2346120" cy="2127126"/>
      </dsp:txXfrm>
    </dsp:sp>
    <dsp:sp modelId="{9BCE26C3-6ACC-413A-863C-70AB6A682B52}">
      <dsp:nvSpPr>
        <dsp:cNvPr id="0" name=""/>
        <dsp:cNvSpPr/>
      </dsp:nvSpPr>
      <dsp:spPr>
        <a:xfrm>
          <a:off x="3375473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E7202-A431-4BA0-AFD7-EAED11A9C91E}">
      <dsp:nvSpPr>
        <dsp:cNvPr id="0" name=""/>
        <dsp:cNvSpPr/>
      </dsp:nvSpPr>
      <dsp:spPr>
        <a:xfrm>
          <a:off x="4931730" y="0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b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Operating event</a:t>
          </a:r>
        </a:p>
      </dsp:txBody>
      <dsp:txXfrm>
        <a:off x="4931730" y="0"/>
        <a:ext cx="2346120" cy="2127126"/>
      </dsp:txXfrm>
    </dsp:sp>
    <dsp:sp modelId="{080D4885-B0F1-4264-8814-02AF5D75FF39}">
      <dsp:nvSpPr>
        <dsp:cNvPr id="0" name=""/>
        <dsp:cNvSpPr/>
      </dsp:nvSpPr>
      <dsp:spPr>
        <a:xfrm>
          <a:off x="5838900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46985-42CF-4537-ACDA-A0197230253D}">
      <dsp:nvSpPr>
        <dsp:cNvPr id="0" name=""/>
        <dsp:cNvSpPr/>
      </dsp:nvSpPr>
      <dsp:spPr>
        <a:xfrm>
          <a:off x="7395157" y="3190688"/>
          <a:ext cx="2346120" cy="2127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Payment</a:t>
          </a:r>
        </a:p>
      </dsp:txBody>
      <dsp:txXfrm>
        <a:off x="7395157" y="3190688"/>
        <a:ext cx="2346120" cy="2127126"/>
      </dsp:txXfrm>
    </dsp:sp>
    <dsp:sp modelId="{30D6000E-4B5F-4536-A81D-22A81D9C2944}">
      <dsp:nvSpPr>
        <dsp:cNvPr id="0" name=""/>
        <dsp:cNvSpPr/>
      </dsp:nvSpPr>
      <dsp:spPr>
        <a:xfrm>
          <a:off x="8302326" y="2393016"/>
          <a:ext cx="531781" cy="531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52392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088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4471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3085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28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2511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837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1972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327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759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473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718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434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3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4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45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7121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6518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36CE85-C4E9-75A0-8E3A-E417B71A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Run successful events with Bookings for LS Central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975BE-5710-E7BC-9F48-742A6A484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Anna Dis Thorvaldsdottir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D36D-B46F-F0AF-0135-078348616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Consulting Manager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73CFD-DE04-9993-5FC3-9AC92A780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Alejandro Vazquez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876C3E6-18CA-EA30-E966-DC70963A9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Principal Consultant</a:t>
            </a:r>
            <a:endParaRPr lang="en-US"/>
          </a:p>
        </p:txBody>
      </p:sp>
      <p:pic>
        <p:nvPicPr>
          <p:cNvPr id="16" name="Picture Placeholder 15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39D9510B-08A4-7854-2D1D-D253FB9963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06" r="1206"/>
          <a:stretch/>
        </p:blipFill>
        <p:spPr/>
      </p:pic>
      <p:pic>
        <p:nvPicPr>
          <p:cNvPr id="19" name="Picture Placeholder 18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70D16F48-6E0F-B735-141F-B0DA4A9B45A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320" r="1320"/>
          <a:stretch/>
        </p:blipFill>
        <p:spPr/>
      </p:pic>
    </p:spTree>
    <p:extLst>
      <p:ext uri="{BB962C8B-B14F-4D97-AF65-F5344CB8AC3E}">
        <p14:creationId xmlns:p14="http://schemas.microsoft.com/office/powerpoint/2010/main" val="845719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6188323E-4A62-33D4-1878-B77C879F04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868" r="18868"/>
          <a:stretch/>
        </p:blipFill>
        <p:spPr>
          <a:xfrm>
            <a:off x="442376" y="1719099"/>
            <a:ext cx="5975841" cy="405442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CD2032-CFD0-C2AE-2870-6432ECD482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Reserve resources and charge for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Suites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Equipment rental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Items</a:t>
            </a:r>
            <a:endParaRPr lang="en-US" sz="200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Food &amp; beverages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Menus &amp; deals</a:t>
            </a:r>
          </a:p>
          <a:p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Keep track of multiple event related reservations under one "umbrella"</a:t>
            </a:r>
          </a:p>
          <a:p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Pre-allocate resources </a:t>
            </a:r>
            <a:endParaRPr lang="en-US" sz="220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  <a:latin typeface="Segoe UI"/>
                <a:cs typeface="Segoe UI"/>
              </a:rPr>
              <a:t>Can then only be reserved by event related reservations</a:t>
            </a:r>
          </a:p>
          <a:p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Issue and monitor tasks</a:t>
            </a:r>
          </a:p>
          <a:p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Set charge restrictions based on event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75A67C-6BF2-AE92-0FD2-6C7497DC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Event Management: Stadiums &amp; shows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9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B4C0C-6772-BECD-3042-1D213356F4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0" y="940781"/>
            <a:ext cx="5137235" cy="5252147"/>
          </a:xfrm>
        </p:spPr>
        <p:txBody>
          <a:bodyPr lIns="91440" tIns="45720" rIns="91440" bIns="45720" anchor="t"/>
          <a:lstStyle/>
          <a:p>
            <a:r>
              <a:rPr lang="en-US" sz="1800">
                <a:latin typeface="Segoe UI"/>
                <a:cs typeface="Segoe UI"/>
              </a:rPr>
              <a:t>Summary of item/deal reservations</a:t>
            </a:r>
            <a:endParaRPr lang="en-US" sz="18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Cost Amount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Quantity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Sales Amounts</a:t>
            </a:r>
            <a:endParaRPr lang="en-US" sz="18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Periods – years, months, weeks, or dates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Per Event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Per Item Category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Per Product Group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Per Special Group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Per Deal / Menu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Cost Reports</a:t>
            </a:r>
            <a:endParaRPr lang="en-US" sz="180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>
                <a:latin typeface="Segoe UI"/>
                <a:cs typeface="Segoe UI"/>
              </a:rPr>
              <a:t>Per Reservation</a:t>
            </a:r>
            <a:endParaRPr lang="en-US" sz="140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>
                <a:latin typeface="Segoe UI"/>
                <a:cs typeface="Segoe UI"/>
              </a:rPr>
              <a:t>Per Event</a:t>
            </a:r>
            <a:endParaRPr lang="en-US" sz="1400"/>
          </a:p>
          <a:p>
            <a:r>
              <a:rPr lang="en-US" sz="1800">
                <a:latin typeface="Segoe UI"/>
                <a:cs typeface="Segoe UI"/>
              </a:rPr>
              <a:t>All general reports in BC/LS Central</a:t>
            </a:r>
            <a:endParaRPr lang="en-US" sz="18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Sales</a:t>
            </a:r>
            <a:endParaRPr lang="en-US" sz="18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Segoe UI"/>
                <a:cs typeface="Segoe UI"/>
              </a:rPr>
              <a:t>Inventory </a:t>
            </a:r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B22E43-4223-AF50-EC75-1C1B4BC3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128898"/>
            <a:ext cx="11511073" cy="811883"/>
          </a:xfrm>
        </p:spPr>
        <p:txBody>
          <a:bodyPr/>
          <a:lstStyle/>
          <a:p>
            <a:r>
              <a:rPr lang="en-US" sz="4400">
                <a:latin typeface="Segoe UI"/>
                <a:cs typeface="Segoe UI"/>
              </a:rPr>
              <a:t>Analysis and summaries</a:t>
            </a:r>
            <a:endParaRPr lang="en-US" sz="440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68B93EE-0026-489C-D346-A8297C1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0" y="1795666"/>
            <a:ext cx="5817221" cy="38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CD8FD-5542-CDE1-5066-93E9E55172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US" sz="5400">
                <a:latin typeface="Segoe UI"/>
                <a:cs typeface="Segoe UI"/>
              </a:rPr>
              <a:t>Banquet Events and Event Management demo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0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113997-FFBE-DE76-2CD6-9014FB0F21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9847DB-60FC-5F69-AE6B-E715B33E4B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Cost management</a:t>
            </a:r>
          </a:p>
          <a:p>
            <a:pPr lvl="1"/>
            <a:r>
              <a:rPr lang="en-US"/>
              <a:t>Quotes</a:t>
            </a:r>
          </a:p>
          <a:p>
            <a:pPr lvl="1"/>
            <a:r>
              <a:rPr lang="en-US"/>
              <a:t>Invoiced</a:t>
            </a:r>
          </a:p>
          <a:p>
            <a:r>
              <a:rPr lang="en-US"/>
              <a:t>Task defaults for event types</a:t>
            </a:r>
          </a:p>
          <a:p>
            <a:r>
              <a:rPr lang="en-US"/>
              <a:t>Banquet event category</a:t>
            </a:r>
          </a:p>
          <a:p>
            <a:r>
              <a:rPr lang="en-US"/>
              <a:t>Cost Management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2F22C-1383-D36E-393B-CD3939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Event Management v25</a:t>
            </a:r>
            <a:br>
              <a:rPr lang="en-US"/>
            </a:br>
            <a:endParaRPr lang="en-US"/>
          </a:p>
        </p:txBody>
      </p:sp>
      <p:pic>
        <p:nvPicPr>
          <p:cNvPr id="6" name="Picture Placeholder 4" descr="A dirt road leading to a tree&#10;&#10;Description automatically generated">
            <a:extLst>
              <a:ext uri="{FF2B5EF4-FFF2-40B4-BE49-F238E27FC236}">
                <a16:creationId xmlns:a16="http://schemas.microsoft.com/office/drawing/2014/main" id="{7B67787E-1508-283F-0B0F-8E27ADED2D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" b="408"/>
          <a:stretch>
            <a:fillRect/>
          </a:stretch>
        </p:blipFill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890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0B12C-E43C-D208-5151-38BA19D90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lvl="1" indent="0">
              <a:buNone/>
            </a:pPr>
            <a:endParaRPr lang="is-IS">
              <a:latin typeface="Segoe UI"/>
              <a:cs typeface="Segoe UI"/>
            </a:endParaRPr>
          </a:p>
          <a:p>
            <a:r>
              <a:rPr lang="is-IS">
                <a:latin typeface="Segoe UI"/>
                <a:cs typeface="Segoe UI"/>
              </a:rPr>
              <a:t>Banquet Event Orders (BEO management)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is-IS">
                <a:latin typeface="Segoe UI"/>
                <a:cs typeface="Segoe UI"/>
              </a:rPr>
              <a:t>Conferences/Weddings</a:t>
            </a:r>
            <a:endParaRPr lang="is-IS"/>
          </a:p>
          <a:p>
            <a:pPr lvl="1">
              <a:buFont typeface="Wingdings" panose="020B0604020202020204" pitchFamily="34" charset="0"/>
              <a:buChar char="§"/>
            </a:pPr>
            <a:r>
              <a:rPr lang="is-IS">
                <a:latin typeface="Segoe UI"/>
                <a:cs typeface="Segoe UI"/>
              </a:rPr>
              <a:t>Meetings/Celebrations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is-IS">
              <a:latin typeface="Segoe UI"/>
              <a:cs typeface="Segoe UI"/>
            </a:endParaRPr>
          </a:p>
          <a:p>
            <a:r>
              <a:rPr lang="is-IS">
                <a:latin typeface="Segoe UI"/>
                <a:cs typeface="Segoe UI"/>
              </a:rPr>
              <a:t>Event management (Stadiums/Venues)</a:t>
            </a:r>
            <a:endParaRPr lang="is-IS"/>
          </a:p>
          <a:p>
            <a:pPr lvl="1">
              <a:buFont typeface="Wingdings" panose="05000000000000000000" pitchFamily="2" charset="2"/>
              <a:buChar char="§"/>
            </a:pPr>
            <a:r>
              <a:rPr lang="is-IS">
                <a:latin typeface="Segoe UI"/>
                <a:cs typeface="Segoe UI"/>
              </a:rPr>
              <a:t>Concerts</a:t>
            </a:r>
            <a:endParaRPr lang="is-IS"/>
          </a:p>
          <a:p>
            <a:pPr lvl="1">
              <a:buFont typeface="Wingdings" panose="05000000000000000000" pitchFamily="2" charset="2"/>
              <a:buChar char="§"/>
            </a:pPr>
            <a:r>
              <a:rPr lang="is-IS">
                <a:latin typeface="Segoe UI"/>
                <a:cs typeface="Segoe UI"/>
              </a:rPr>
              <a:t>Sporting events</a:t>
            </a:r>
            <a:endParaRPr lang="is-IS"/>
          </a:p>
          <a:p>
            <a:pPr lvl="1">
              <a:buFont typeface="Wingdings" panose="05000000000000000000" pitchFamily="2" charset="2"/>
              <a:buChar char="§"/>
            </a:pPr>
            <a:r>
              <a:rPr lang="is-IS">
                <a:latin typeface="Segoe UI"/>
                <a:cs typeface="Segoe UI"/>
              </a:rPr>
              <a:t>Theater and shows</a:t>
            </a:r>
            <a:endParaRPr lang="is-IS"/>
          </a:p>
          <a:p>
            <a:pPr lvl="2">
              <a:buFont typeface="Wingdings" panose="020B0604020202020204" pitchFamily="34" charset="0"/>
              <a:buChar char="§"/>
            </a:pPr>
            <a:endParaRPr lang="is-I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1FD98-E111-DEEB-E5A6-3FA54E82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25658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What are events? </a:t>
            </a:r>
            <a:endParaRPr lang="is-IS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101457BE-5362-417C-3D11-C027026C78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33" r="25433"/>
          <a:stretch/>
        </p:blipFill>
        <p:spPr>
          <a:xfrm>
            <a:off x="0" y="154546"/>
            <a:ext cx="4935828" cy="6703454"/>
          </a:xfrm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8947A734-04F8-4F55-B62A-DCC12D78AE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33" r="25433"/>
          <a:stretch/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1955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edding ceremony set up with chairs and a table&#10;&#10;Description automatically generated">
            <a:extLst>
              <a:ext uri="{FF2B5EF4-FFF2-40B4-BE49-F238E27FC236}">
                <a16:creationId xmlns:a16="http://schemas.microsoft.com/office/drawing/2014/main" id="{8D6FBBB0-ACAD-751E-2EE7-5181F583A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019E0-204C-63FA-066D-CEAAA31B02A1}"/>
              </a:ext>
            </a:extLst>
          </p:cNvPr>
          <p:cNvSpPr txBox="1"/>
          <p:nvPr/>
        </p:nvSpPr>
        <p:spPr>
          <a:xfrm>
            <a:off x="5351489" y="869429"/>
            <a:ext cx="4122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>
                <a:solidFill>
                  <a:schemeClr val="bg1"/>
                </a:solidFill>
              </a:rPr>
              <a:t>Questions?</a:t>
            </a:r>
            <a:endParaRPr lang="en-US" sz="5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6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Oasis reunion: British rock band announce a comeback in reunion tour in  2025 | CNN">
            <a:extLst>
              <a:ext uri="{FF2B5EF4-FFF2-40B4-BE49-F238E27FC236}">
                <a16:creationId xmlns:a16="http://schemas.microsoft.com/office/drawing/2014/main" id="{AFFDCE8C-A2B4-5D34-AD77-E822ADB450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0" b="30"/>
          <a:stretch/>
        </p:blipFill>
        <p:spPr/>
      </p:pic>
    </p:spTree>
    <p:extLst>
      <p:ext uri="{BB962C8B-B14F-4D97-AF65-F5344CB8AC3E}">
        <p14:creationId xmlns:p14="http://schemas.microsoft.com/office/powerpoint/2010/main" val="2016704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4AD7DC-44CC-0C28-38C6-778F41D5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Managing an event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4E93A69-873A-AAED-B12B-20DD7B9CD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905338"/>
              </p:ext>
            </p:extLst>
          </p:nvPr>
        </p:nvGraphicFramePr>
        <p:xfrm>
          <a:off x="340292" y="997527"/>
          <a:ext cx="10829062" cy="531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18B92C04-4ECE-52AF-B583-BC9DDC7D585D}"/>
              </a:ext>
            </a:extLst>
          </p:cNvPr>
          <p:cNvSpPr/>
          <p:nvPr/>
        </p:nvSpPr>
        <p:spPr>
          <a:xfrm>
            <a:off x="1461155" y="3129698"/>
            <a:ext cx="2535810" cy="102752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ABD4E-F486-CB77-6740-BAAEB00B0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393" y="1296431"/>
            <a:ext cx="1027523" cy="1027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E58C4-6355-2B6D-A5B1-4C232FA4F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8713" y="4958785"/>
            <a:ext cx="1396503" cy="1102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047F64-DD30-4AF5-661B-E18E2D6BBA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4823" y="891366"/>
            <a:ext cx="1294886" cy="110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8E831-452E-F3C4-A9E6-200E0F815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0275" y="4823526"/>
            <a:ext cx="1115611" cy="110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8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Standard BC functionality:</a:t>
            </a:r>
          </a:p>
          <a:p>
            <a:pPr marL="0" indent="0">
              <a:buNone/>
            </a:pPr>
            <a:endParaRPr lang="en-US" sz="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r>
              <a:rPr lang="en-IS">
                <a:latin typeface="Segoe UI Semibold"/>
                <a:cs typeface="Segoe UI"/>
              </a:rPr>
              <a:t>CRM (Opportunity)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>
                <a:latin typeface="Segoe UI"/>
                <a:cs typeface="Segoe UI"/>
              </a:rPr>
              <a:t>Create Opportunity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IS">
                <a:latin typeface="Segoe UI"/>
                <a:cs typeface="Segoe UI"/>
              </a:rPr>
              <a:t>Linked to a reservation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>
                <a:latin typeface="Segoe UI"/>
                <a:cs typeface="Segoe UI"/>
              </a:rPr>
              <a:t>Manage sales cycle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>
                <a:latin typeface="Segoe UI"/>
                <a:cs typeface="Segoe UI"/>
              </a:rPr>
              <a:t>To Do's/Emails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>
                <a:latin typeface="Segoe UI"/>
                <a:cs typeface="Segoe UI"/>
              </a:rPr>
              <a:t>Communication Mgmt</a:t>
            </a:r>
          </a:p>
          <a:p>
            <a:pPr lvl="1">
              <a:lnSpc>
                <a:spcPct val="100000"/>
              </a:lnSpc>
              <a:buFont typeface="Courier New" panose="020B0604020202020204" pitchFamily="34" charset="0"/>
              <a:buChar char="o"/>
            </a:pPr>
            <a:endParaRPr lang="en-IS" sz="20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r>
              <a:rPr lang="en-IS">
                <a:latin typeface="Segoe UI Semibold"/>
                <a:cs typeface="Segoe UI"/>
              </a:rPr>
              <a:t>Quote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S" sz="2200">
                <a:latin typeface="Segoe UI"/>
                <a:cs typeface="Segoe UI"/>
              </a:rPr>
              <a:t>Create BC quote</a:t>
            </a:r>
            <a:endParaRPr lang="en-IS" sz="22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Segoe UI"/>
                <a:cs typeface="Segoe UI"/>
              </a:rPr>
              <a:t>Banquet Events – The presale process</a:t>
            </a:r>
            <a:endParaRPr lang="en-US" sz="360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70086F2-7B00-E303-D143-C186621A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015" y="1301234"/>
            <a:ext cx="5988422" cy="388239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3E67610-A33E-CCFC-4EF1-79073F1C9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376" y="2854402"/>
            <a:ext cx="3389553" cy="24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6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CD2032-CFD0-C2AE-2870-6432ECD482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Reserve and charge for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Event Rooms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Equipment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Human Resources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Items</a:t>
            </a:r>
            <a:endParaRPr lang="en-US" sz="220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>
                <a:solidFill>
                  <a:schemeClr val="tx1"/>
                </a:solidFill>
                <a:latin typeface="Segoe UI"/>
                <a:cs typeface="Segoe UI"/>
              </a:rPr>
              <a:t>Food &amp; Beverage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Menus &amp; deals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en-US">
              <a:solidFill>
                <a:schemeClr val="tx1"/>
              </a:solidFill>
              <a:latin typeface="Segoe UI"/>
              <a:cs typeface="Segoe UI"/>
            </a:endParaRPr>
          </a:p>
          <a:p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Track comments and requests</a:t>
            </a:r>
          </a:p>
          <a:p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Assign responsibilities</a:t>
            </a:r>
          </a:p>
          <a:p>
            <a:r>
              <a:rPr lang="en-US">
                <a:solidFill>
                  <a:schemeClr val="tx1"/>
                </a:solidFill>
                <a:latin typeface="Segoe UI"/>
                <a:cs typeface="Segoe UI"/>
              </a:rPr>
              <a:t>Issue and monitor tasks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75A67C-6BF2-AE92-0FD2-6C7497DC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Banquet Events – The Reservation</a:t>
            </a:r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1D1F706-183F-9B3E-5836-D764454B4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7" t="1247" r="227" b="-1122"/>
          <a:stretch/>
        </p:blipFill>
        <p:spPr>
          <a:xfrm>
            <a:off x="5452273" y="1448784"/>
            <a:ext cx="6360854" cy="382775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49560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67BB7-9CB9-53C4-46BE-8C2C4AE63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3790" y="1594910"/>
            <a:ext cx="4987574" cy="42435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Track all changes during the lifetime of the event reservation and notify the responsible parties if needed.</a:t>
            </a:r>
            <a:endParaRPr lang="en-US" sz="2000"/>
          </a:p>
          <a:p>
            <a:pPr marL="0" indent="0">
              <a:buNone/>
            </a:pPr>
            <a:endParaRPr lang="en-US" sz="200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Group the reservation entries into Banquet Categories, i.e. AV, F&amp;B, RENTAL, and define the layout of the BEO (banquet event order).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Version Control of the reservation and changelog of all reservation changes, including rooms, prices, quantities and comments. 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27B309-FDCC-952E-8070-2574C09A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36911"/>
            <a:ext cx="11511073" cy="588637"/>
          </a:xfrm>
        </p:spPr>
        <p:txBody>
          <a:bodyPr/>
          <a:lstStyle/>
          <a:p>
            <a:r>
              <a:rPr lang="en-US" sz="3600">
                <a:latin typeface="Segoe UI"/>
                <a:cs typeface="Segoe UI"/>
              </a:rPr>
              <a:t>Banquet Event: Versioning and change tracking</a:t>
            </a:r>
            <a:endParaRPr lang="en-IS" sz="3600"/>
          </a:p>
        </p:txBody>
      </p:sp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335C8DBF-8B83-2FDF-D091-C087217AF3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926" r="11926"/>
          <a:stretch/>
        </p:blipFill>
        <p:spPr>
          <a:xfrm>
            <a:off x="474646" y="1834586"/>
            <a:ext cx="5989198" cy="3916789"/>
          </a:xfrm>
        </p:spPr>
      </p:pic>
    </p:spTree>
    <p:extLst>
      <p:ext uri="{BB962C8B-B14F-4D97-AF65-F5344CB8AC3E}">
        <p14:creationId xmlns:p14="http://schemas.microsoft.com/office/powerpoint/2010/main" val="194698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40281-5776-ACB9-2DE1-9404C8EB8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241367"/>
            <a:ext cx="5953978" cy="551524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IS">
                <a:latin typeface="Segoe UI"/>
                <a:cs typeface="Segoe UI"/>
              </a:rPr>
              <a:t>Use F&amp;B deals to setup menus and offers</a:t>
            </a:r>
            <a:endParaRPr lang="en-US">
              <a:latin typeface="Segoe UI"/>
              <a:cs typeface="Segoe UI"/>
            </a:endParaRPr>
          </a:p>
          <a:p>
            <a:r>
              <a:rPr lang="en-IS">
                <a:latin typeface="Segoe UI"/>
                <a:cs typeface="Segoe UI"/>
              </a:rPr>
              <a:t>Preselect menu options for catering</a:t>
            </a:r>
          </a:p>
          <a:p>
            <a:r>
              <a:rPr lang="en-IS">
                <a:latin typeface="Segoe UI"/>
                <a:cs typeface="Segoe UI"/>
              </a:rPr>
              <a:t>Client selects menu options for a la carte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IS" sz="2200">
                <a:latin typeface="Segoe UI"/>
                <a:cs typeface="Segoe UI"/>
              </a:rPr>
              <a:t>Using allowances</a:t>
            </a:r>
          </a:p>
          <a:p>
            <a:r>
              <a:rPr lang="en-IS">
                <a:latin typeface="Segoe UI"/>
                <a:cs typeface="Segoe UI"/>
              </a:rPr>
              <a:t>Cost calculations</a:t>
            </a:r>
            <a:endParaRPr lang="en-IS"/>
          </a:p>
          <a:p>
            <a:r>
              <a:rPr lang="en-IS">
                <a:latin typeface="Segoe UI"/>
                <a:cs typeface="Segoe UI"/>
              </a:rPr>
              <a:t>Compress menu content details at POS</a:t>
            </a:r>
            <a:endParaRPr lang="en-IS"/>
          </a:p>
          <a:p>
            <a:endParaRPr lang="en-IS" b="1"/>
          </a:p>
          <a:p>
            <a:endParaRPr lang="en-IS" b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929F2B-5434-8095-5153-A903E28B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IS" sz="3600">
                <a:latin typeface="Segoe UI"/>
                <a:cs typeface="Segoe UI"/>
              </a:rPr>
              <a:t>Menu &amp; deal handling</a:t>
            </a:r>
            <a:endParaRPr lang="en-US" sz="3600">
              <a:latin typeface="Segoe UI"/>
              <a:cs typeface="Segoe UI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A9578-0884-15E7-EFFE-6C04CB13BC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menu&#10;&#10;Description automatically generated">
            <a:extLst>
              <a:ext uri="{FF2B5EF4-FFF2-40B4-BE49-F238E27FC236}">
                <a16:creationId xmlns:a16="http://schemas.microsoft.com/office/drawing/2014/main" id="{CE1BEEA6-6793-53A7-9355-377380E00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" r="12393" b="-1"/>
          <a:stretch/>
        </p:blipFill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6648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A32BD-1B74-1534-E068-6E585DF19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00976"/>
            <a:ext cx="10829062" cy="5014366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Finalizing of event reservations using </a:t>
            </a:r>
            <a:endParaRPr lang="en-US"/>
          </a:p>
          <a:p>
            <a:pPr lvl="1">
              <a:buFont typeface="Courier New"/>
              <a:buChar char="o"/>
            </a:pPr>
            <a:r>
              <a:rPr lang="en-US" sz="2200">
                <a:latin typeface="Segoe UI"/>
                <a:cs typeface="Segoe UI"/>
              </a:rPr>
              <a:t>Point of Sale</a:t>
            </a:r>
          </a:p>
          <a:p>
            <a:pPr lvl="1">
              <a:buFont typeface="Courier New"/>
              <a:buChar char="o"/>
            </a:pPr>
            <a:r>
              <a:rPr lang="en-US" sz="2200">
                <a:latin typeface="Segoe UI"/>
                <a:cs typeface="Segoe UI"/>
              </a:rPr>
              <a:t>BC Sales Invoice</a:t>
            </a:r>
          </a:p>
          <a:p>
            <a:pPr>
              <a:buFont typeface="Arial"/>
              <a:buChar char="•"/>
            </a:pPr>
            <a:r>
              <a:rPr lang="en-US">
                <a:latin typeface="Segoe UI"/>
                <a:cs typeface="Segoe UI"/>
              </a:rPr>
              <a:t>Token (Pre-authorization) handling</a:t>
            </a:r>
          </a:p>
          <a:p>
            <a:pPr>
              <a:buFont typeface="Arial"/>
              <a:buChar char="•"/>
            </a:pPr>
            <a:r>
              <a:rPr lang="en-US">
                <a:latin typeface="Segoe UI"/>
                <a:cs typeface="Segoe UI"/>
              </a:rPr>
              <a:t>Deposit management</a:t>
            </a:r>
          </a:p>
          <a:p>
            <a:pPr lvl="1">
              <a:buFont typeface="Courier New"/>
              <a:buChar char="o"/>
            </a:pPr>
            <a:r>
              <a:rPr lang="en-US" sz="2200">
                <a:latin typeface="Segoe UI"/>
                <a:cs typeface="Segoe UI"/>
              </a:rPr>
              <a:t>Deposit policies</a:t>
            </a:r>
          </a:p>
          <a:p>
            <a:pPr>
              <a:buFont typeface="Arial"/>
              <a:buChar char="•"/>
            </a:pPr>
            <a:r>
              <a:rPr lang="en-US">
                <a:latin typeface="Segoe UI"/>
                <a:cs typeface="Segoe UI"/>
              </a:rPr>
              <a:t>Cancellation &amp; refunds</a:t>
            </a:r>
          </a:p>
          <a:p>
            <a:pPr lvl="1">
              <a:buFont typeface="Courier New"/>
              <a:buChar char="o"/>
            </a:pPr>
            <a:r>
              <a:rPr lang="en-US" sz="2200">
                <a:latin typeface="Segoe UI"/>
                <a:cs typeface="Segoe UI"/>
              </a:rPr>
              <a:t>Cancellation policies</a:t>
            </a:r>
          </a:p>
          <a:p>
            <a:pPr>
              <a:buFont typeface="Arial"/>
              <a:buChar char="•"/>
            </a:pPr>
            <a:endParaRPr lang="en-US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 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1512E0-DF08-AD01-BC56-19B8A227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Finalizing and Payments</a:t>
            </a:r>
            <a:endParaRPr lang="en-US"/>
          </a:p>
        </p:txBody>
      </p:sp>
      <p:pic>
        <p:nvPicPr>
          <p:cNvPr id="8" name="Picture 7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6BF02FED-BE69-3704-364F-D5469BC8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88016"/>
            <a:ext cx="4699000" cy="28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6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years on: 10 staggering facts about Oasis at Knebworth - BBC Music">
            <a:extLst>
              <a:ext uri="{FF2B5EF4-FFF2-40B4-BE49-F238E27FC236}">
                <a16:creationId xmlns:a16="http://schemas.microsoft.com/office/drawing/2014/main" id="{7ACDC331-12FB-FF94-7594-2F846063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293912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86807-75dd-46c1-b569-001a2b21afd5">
      <Terms xmlns="http://schemas.microsoft.com/office/infopath/2007/PartnerControls"/>
    </lcf76f155ced4ddcb4097134ff3c332f>
    <TaxCatchAll xmlns="b63d37ac-bd57-41b1-b396-69837d4a78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dde86807-75dd-46c1-b569-001a2b21afd5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63d37ac-bd57-41b1-b396-69837d4a7853"/>
  </ds:schemaRefs>
</ds:datastoreItem>
</file>

<file path=customXml/itemProps2.xml><?xml version="1.0" encoding="utf-8"?>
<ds:datastoreItem xmlns:ds="http://schemas.openxmlformats.org/officeDocument/2006/customXml" ds:itemID="{217B632B-8863-423F-A38A-87F86B73AF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10</TotalTime>
  <Words>411</Words>
  <Application>Microsoft Office PowerPoint</Application>
  <PresentationFormat>Widescreen</PresentationFormat>
  <Paragraphs>120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Courier New</vt:lpstr>
      <vt:lpstr>Segoe UI</vt:lpstr>
      <vt:lpstr>Segoe UI Semibold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Run successful events with Bookings for LS Central</vt:lpstr>
      <vt:lpstr>PowerPoint Presentation</vt:lpstr>
      <vt:lpstr>Managing an event</vt:lpstr>
      <vt:lpstr>Banquet Events – The presale process</vt:lpstr>
      <vt:lpstr>Banquet Events – The Reservation</vt:lpstr>
      <vt:lpstr>Banquet Event: Versioning and change tracking</vt:lpstr>
      <vt:lpstr>Menu &amp; deal handling</vt:lpstr>
      <vt:lpstr>Finalizing and Payments</vt:lpstr>
      <vt:lpstr>PowerPoint Presentation</vt:lpstr>
      <vt:lpstr>Event Management: Stadiums &amp; shows</vt:lpstr>
      <vt:lpstr>Analysis and summaries</vt:lpstr>
      <vt:lpstr>PowerPoint Presentation</vt:lpstr>
      <vt:lpstr>Event Management v25 </vt:lpstr>
      <vt:lpstr>What are events? 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Gunnar Orn Thorsteinsson</dc:creator>
  <cp:lastModifiedBy>Bjorn Jonsson</cp:lastModifiedBy>
  <cp:revision>2</cp:revision>
  <dcterms:created xsi:type="dcterms:W3CDTF">2024-03-06T09:57:05Z</dcterms:created>
  <dcterms:modified xsi:type="dcterms:W3CDTF">2024-10-14T16:24:23Z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0x010100BEBA066CC5A2DF458568E4AFEB402259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