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4"/>
    <p:sldMasterId id="2147483812" r:id="rId5"/>
    <p:sldMasterId id="2147483681" r:id="rId6"/>
    <p:sldMasterId id="2147483723" r:id="rId7"/>
    <p:sldMasterId id="2147483735" r:id="rId8"/>
    <p:sldMasterId id="2147483745" r:id="rId9"/>
    <p:sldMasterId id="2147483794" r:id="rId10"/>
    <p:sldMasterId id="2147483839" r:id="rId11"/>
  </p:sldMasterIdLst>
  <p:notesMasterIdLst>
    <p:notesMasterId r:id="rId31"/>
  </p:notesMasterIdLst>
  <p:sldIdLst>
    <p:sldId id="302" r:id="rId12"/>
    <p:sldId id="2147481602" r:id="rId13"/>
    <p:sldId id="2147481619" r:id="rId14"/>
    <p:sldId id="2147481618" r:id="rId15"/>
    <p:sldId id="2147481623" r:id="rId16"/>
    <p:sldId id="2147481624" r:id="rId17"/>
    <p:sldId id="2147481601" r:id="rId18"/>
    <p:sldId id="2147481625" r:id="rId19"/>
    <p:sldId id="2147481599" r:id="rId20"/>
    <p:sldId id="2147481569" r:id="rId21"/>
    <p:sldId id="2147481628" r:id="rId22"/>
    <p:sldId id="2147481620" r:id="rId23"/>
    <p:sldId id="2147481558" r:id="rId24"/>
    <p:sldId id="2147481604" r:id="rId25"/>
    <p:sldId id="2147480778" r:id="rId26"/>
    <p:sldId id="2147376790" r:id="rId27"/>
    <p:sldId id="2147481607" r:id="rId28"/>
    <p:sldId id="2147481573" r:id="rId29"/>
    <p:sldId id="303" r:id="rId30"/>
  </p:sldIdLst>
  <p:sldSz cx="12192000" cy="6858000"/>
  <p:notesSz cx="9928225" cy="6797675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B2CE723-EB30-44CF-BFFC-E04E07FA5D2D}">
          <p14:sldIdLst>
            <p14:sldId id="302"/>
          </p14:sldIdLst>
        </p14:section>
        <p14:section name="Where are we now" id="{40584884-329D-4245-A9CC-DCAEBF8C12D8}">
          <p14:sldIdLst>
            <p14:sldId id="2147481602"/>
            <p14:sldId id="2147481619"/>
            <p14:sldId id="2147481618"/>
            <p14:sldId id="2147481623"/>
            <p14:sldId id="2147481624"/>
            <p14:sldId id="2147481601"/>
          </p14:sldIdLst>
        </p14:section>
        <p14:section name="Where are we heading - Roadmap" id="{267400FE-90C9-427B-B106-B56A0F9E58A5}">
          <p14:sldIdLst>
            <p14:sldId id="2147481625"/>
            <p14:sldId id="2147481599"/>
            <p14:sldId id="2147481569"/>
            <p14:sldId id="2147481628"/>
            <p14:sldId id="2147481620"/>
          </p14:sldIdLst>
        </p14:section>
        <p14:section name="Selling LS Central for pharmacies" id="{9E6DAFFF-9F92-4EA8-8364-EB83B99197A7}">
          <p14:sldIdLst>
            <p14:sldId id="2147481558"/>
            <p14:sldId id="2147481604"/>
            <p14:sldId id="2147480778"/>
            <p14:sldId id="2147376790"/>
          </p14:sldIdLst>
        </p14:section>
        <p14:section name="Lessons learned" id="{2936ED87-32F8-4022-BDD3-C0EE9FE81E44}">
          <p14:sldIdLst>
            <p14:sldId id="2147481607"/>
            <p14:sldId id="2147481573"/>
          </p14:sldIdLst>
        </p14:section>
        <p14:section name="Q&amp;A closing" id="{311913B7-5553-4307-9204-744AE4B90473}">
          <p14:sldIdLst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C5C"/>
    <a:srgbClr val="00BCB5"/>
    <a:srgbClr val="EFBC6E"/>
    <a:srgbClr val="403FA4"/>
    <a:srgbClr val="5C3E8C"/>
    <a:srgbClr val="5F32A0"/>
    <a:srgbClr val="0070C0"/>
    <a:srgbClr val="E5E9ED"/>
    <a:srgbClr val="4F2A86"/>
    <a:srgbClr val="EB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0387" autoAdjust="0"/>
  </p:normalViewPr>
  <p:slideViewPr>
    <p:cSldViewPr snapToGrid="0">
      <p:cViewPr varScale="1">
        <p:scale>
          <a:sx n="89" d="100"/>
          <a:sy n="89" d="100"/>
        </p:scale>
        <p:origin x="13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16737ED0-25E3-4D64-850A-E8E239E56C2C}"/>
    <pc:docChg chg="custSel delSld modSld modSection">
      <pc:chgData name="Bjorn Jonsson" userId="0ba677ab-dff8-4d69-911d-adef4ed2de49" providerId="ADAL" clId="{16737ED0-25E3-4D64-850A-E8E239E56C2C}" dt="2025-05-08T12:57:55.140" v="36" actId="368"/>
      <pc:docMkLst>
        <pc:docMk/>
      </pc:docMkLst>
      <pc:sldChg chg="modNotes">
        <pc:chgData name="Bjorn Jonsson" userId="0ba677ab-dff8-4d69-911d-adef4ed2de49" providerId="ADAL" clId="{16737ED0-25E3-4D64-850A-E8E239E56C2C}" dt="2025-05-08T12:57:55.021" v="2" actId="368"/>
        <pc:sldMkLst>
          <pc:docMk/>
          <pc:sldMk cId="1405053625" sldId="302"/>
        </pc:sldMkLst>
      </pc:sldChg>
      <pc:sldChg chg="modNotes">
        <pc:chgData name="Bjorn Jonsson" userId="0ba677ab-dff8-4d69-911d-adef4ed2de49" providerId="ADAL" clId="{16737ED0-25E3-4D64-850A-E8E239E56C2C}" dt="2025-05-08T12:57:55.128" v="32" actId="368"/>
        <pc:sldMkLst>
          <pc:docMk/>
          <pc:sldMk cId="3787230487" sldId="2147376790"/>
        </pc:sldMkLst>
      </pc:sldChg>
      <pc:sldChg chg="modNotes">
        <pc:chgData name="Bjorn Jonsson" userId="0ba677ab-dff8-4d69-911d-adef4ed2de49" providerId="ADAL" clId="{16737ED0-25E3-4D64-850A-E8E239E56C2C}" dt="2025-05-08T12:57:55.124" v="30" actId="368"/>
        <pc:sldMkLst>
          <pc:docMk/>
          <pc:sldMk cId="3925048366" sldId="2147480778"/>
        </pc:sldMkLst>
      </pc:sldChg>
      <pc:sldChg chg="modNotes">
        <pc:chgData name="Bjorn Jonsson" userId="0ba677ab-dff8-4d69-911d-adef4ed2de49" providerId="ADAL" clId="{16737ED0-25E3-4D64-850A-E8E239E56C2C}" dt="2025-05-08T12:57:55.111" v="26" actId="368"/>
        <pc:sldMkLst>
          <pc:docMk/>
          <pc:sldMk cId="1544387516" sldId="2147481558"/>
        </pc:sldMkLst>
      </pc:sldChg>
      <pc:sldChg chg="modNotes">
        <pc:chgData name="Bjorn Jonsson" userId="0ba677ab-dff8-4d69-911d-adef4ed2de49" providerId="ADAL" clId="{16737ED0-25E3-4D64-850A-E8E239E56C2C}" dt="2025-05-08T12:57:55.094" v="20" actId="368"/>
        <pc:sldMkLst>
          <pc:docMk/>
          <pc:sldMk cId="571100363" sldId="2147481569"/>
        </pc:sldMkLst>
      </pc:sldChg>
      <pc:sldChg chg="modNotes">
        <pc:chgData name="Bjorn Jonsson" userId="0ba677ab-dff8-4d69-911d-adef4ed2de49" providerId="ADAL" clId="{16737ED0-25E3-4D64-850A-E8E239E56C2C}" dt="2025-05-08T12:57:55.140" v="36" actId="368"/>
        <pc:sldMkLst>
          <pc:docMk/>
          <pc:sldMk cId="3282771891" sldId="2147481573"/>
        </pc:sldMkLst>
      </pc:sldChg>
      <pc:sldChg chg="modNotes">
        <pc:chgData name="Bjorn Jonsson" userId="0ba677ab-dff8-4d69-911d-adef4ed2de49" providerId="ADAL" clId="{16737ED0-25E3-4D64-850A-E8E239E56C2C}" dt="2025-05-08T12:57:55.090" v="18" actId="368"/>
        <pc:sldMkLst>
          <pc:docMk/>
          <pc:sldMk cId="1928297303" sldId="2147481599"/>
        </pc:sldMkLst>
      </pc:sldChg>
      <pc:sldChg chg="modNotes">
        <pc:chgData name="Bjorn Jonsson" userId="0ba677ab-dff8-4d69-911d-adef4ed2de49" providerId="ADAL" clId="{16737ED0-25E3-4D64-850A-E8E239E56C2C}" dt="2025-05-08T12:57:55.077" v="14" actId="368"/>
        <pc:sldMkLst>
          <pc:docMk/>
          <pc:sldMk cId="2570504875" sldId="2147481601"/>
        </pc:sldMkLst>
      </pc:sldChg>
      <pc:sldChg chg="modNotes">
        <pc:chgData name="Bjorn Jonsson" userId="0ba677ab-dff8-4d69-911d-adef4ed2de49" providerId="ADAL" clId="{16737ED0-25E3-4D64-850A-E8E239E56C2C}" dt="2025-05-08T12:57:55.041" v="4" actId="368"/>
        <pc:sldMkLst>
          <pc:docMk/>
          <pc:sldMk cId="3302524949" sldId="2147481602"/>
        </pc:sldMkLst>
      </pc:sldChg>
      <pc:sldChg chg="modNotes">
        <pc:chgData name="Bjorn Jonsson" userId="0ba677ab-dff8-4d69-911d-adef4ed2de49" providerId="ADAL" clId="{16737ED0-25E3-4D64-850A-E8E239E56C2C}" dt="2025-05-08T12:57:55.121" v="28" actId="368"/>
        <pc:sldMkLst>
          <pc:docMk/>
          <pc:sldMk cId="2294680492" sldId="2147481604"/>
        </pc:sldMkLst>
      </pc:sldChg>
      <pc:sldChg chg="modNotes">
        <pc:chgData name="Bjorn Jonsson" userId="0ba677ab-dff8-4d69-911d-adef4ed2de49" providerId="ADAL" clId="{16737ED0-25E3-4D64-850A-E8E239E56C2C}" dt="2025-05-08T12:57:55.136" v="34" actId="368"/>
        <pc:sldMkLst>
          <pc:docMk/>
          <pc:sldMk cId="2854060982" sldId="2147481607"/>
        </pc:sldMkLst>
      </pc:sldChg>
      <pc:sldChg chg="del">
        <pc:chgData name="Bjorn Jonsson" userId="0ba677ab-dff8-4d69-911d-adef4ed2de49" providerId="ADAL" clId="{16737ED0-25E3-4D64-850A-E8E239E56C2C}" dt="2025-05-08T12:57:40.490" v="0" actId="47"/>
        <pc:sldMkLst>
          <pc:docMk/>
          <pc:sldMk cId="3319328827" sldId="2147481608"/>
        </pc:sldMkLst>
      </pc:sldChg>
      <pc:sldChg chg="modNotes">
        <pc:chgData name="Bjorn Jonsson" userId="0ba677ab-dff8-4d69-911d-adef4ed2de49" providerId="ADAL" clId="{16737ED0-25E3-4D64-850A-E8E239E56C2C}" dt="2025-05-08T12:57:55.055" v="8" actId="368"/>
        <pc:sldMkLst>
          <pc:docMk/>
          <pc:sldMk cId="3949074301" sldId="2147481618"/>
        </pc:sldMkLst>
      </pc:sldChg>
      <pc:sldChg chg="modNotes">
        <pc:chgData name="Bjorn Jonsson" userId="0ba677ab-dff8-4d69-911d-adef4ed2de49" providerId="ADAL" clId="{16737ED0-25E3-4D64-850A-E8E239E56C2C}" dt="2025-05-08T12:57:55.047" v="6" actId="368"/>
        <pc:sldMkLst>
          <pc:docMk/>
          <pc:sldMk cId="2726954285" sldId="2147481619"/>
        </pc:sldMkLst>
      </pc:sldChg>
      <pc:sldChg chg="modNotes">
        <pc:chgData name="Bjorn Jonsson" userId="0ba677ab-dff8-4d69-911d-adef4ed2de49" providerId="ADAL" clId="{16737ED0-25E3-4D64-850A-E8E239E56C2C}" dt="2025-05-08T12:57:55.108" v="24" actId="368"/>
        <pc:sldMkLst>
          <pc:docMk/>
          <pc:sldMk cId="4131773579" sldId="2147481620"/>
        </pc:sldMkLst>
      </pc:sldChg>
      <pc:sldChg chg="modNotes">
        <pc:chgData name="Bjorn Jonsson" userId="0ba677ab-dff8-4d69-911d-adef4ed2de49" providerId="ADAL" clId="{16737ED0-25E3-4D64-850A-E8E239E56C2C}" dt="2025-05-08T12:57:55.062" v="10" actId="368"/>
        <pc:sldMkLst>
          <pc:docMk/>
          <pc:sldMk cId="4045811073" sldId="2147481623"/>
        </pc:sldMkLst>
      </pc:sldChg>
      <pc:sldChg chg="modNotes">
        <pc:chgData name="Bjorn Jonsson" userId="0ba677ab-dff8-4d69-911d-adef4ed2de49" providerId="ADAL" clId="{16737ED0-25E3-4D64-850A-E8E239E56C2C}" dt="2025-05-08T12:57:55.070" v="12" actId="368"/>
        <pc:sldMkLst>
          <pc:docMk/>
          <pc:sldMk cId="3109588980" sldId="2147481624"/>
        </pc:sldMkLst>
      </pc:sldChg>
      <pc:sldChg chg="modNotes">
        <pc:chgData name="Bjorn Jonsson" userId="0ba677ab-dff8-4d69-911d-adef4ed2de49" providerId="ADAL" clId="{16737ED0-25E3-4D64-850A-E8E239E56C2C}" dt="2025-05-08T12:57:55.085" v="16" actId="368"/>
        <pc:sldMkLst>
          <pc:docMk/>
          <pc:sldMk cId="149231757" sldId="2147481625"/>
        </pc:sldMkLst>
      </pc:sldChg>
      <pc:sldChg chg="modNotes">
        <pc:chgData name="Bjorn Jonsson" userId="0ba677ab-dff8-4d69-911d-adef4ed2de49" providerId="ADAL" clId="{16737ED0-25E3-4D64-850A-E8E239E56C2C}" dt="2025-05-08T12:57:55.102" v="22" actId="368"/>
        <pc:sldMkLst>
          <pc:docMk/>
          <pc:sldMk cId="4097148006" sldId="21474816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05/08/2025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82972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3220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5387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8985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9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285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56578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07976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97642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43126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38644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48399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06885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75842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AEA94-DC84-150E-22F9-76D86E0B9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FEC78C-B4A4-59D8-98C6-890B2D4AA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AC0902-9358-C1E3-F252-E9CC853D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B4F5D-EA4E-F50D-291D-B11FB56A5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34656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2B5FE-8770-6817-A614-216DFE540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870355-606D-7DF2-1A50-61B9A6193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65DBAA-73CF-BFAB-5559-EC93B09AA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631F9-5B0A-A2BA-479C-ED67092A8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5143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96905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7208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806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7007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6837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5308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054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4587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611979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34512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7395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414238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1224013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19947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053730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8288934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202846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99952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391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3163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49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48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  <p:sldLayoutId id="2147483826" r:id="rId9"/>
    <p:sldLayoutId id="2147483832" r:id="rId10"/>
    <p:sldLayoutId id="2147483835" r:id="rId11"/>
    <p:sldLayoutId id="2147483836" r:id="rId12"/>
    <p:sldLayoutId id="2147483837" r:id="rId13"/>
    <p:sldLayoutId id="214748383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inargu@lsret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6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61.png"/><Relationship Id="rId4" Type="http://schemas.openxmlformats.org/officeDocument/2006/relationships/hyperlink" Target="https://www.lsretail.com/customers/boot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80ED91-168C-E0A3-BDBB-67BC14DEDC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80" y="3739163"/>
            <a:ext cx="7042542" cy="674702"/>
          </a:xfrm>
        </p:spPr>
        <p:txBody>
          <a:bodyPr/>
          <a:lstStyle/>
          <a:p>
            <a:pPr algn="l"/>
            <a:r>
              <a:rPr lang="en-GB" sz="4000" noProof="0" dirty="0"/>
              <a:t>LS Central for pharmacies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AA344-B99E-E85E-2767-6C009368E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39" y="4318755"/>
            <a:ext cx="5056406" cy="514905"/>
          </a:xfrm>
        </p:spPr>
        <p:txBody>
          <a:bodyPr lIns="91440" tIns="45720" rIns="91440" bIns="45720" anchor="ctr" anchorCtr="0"/>
          <a:lstStyle/>
          <a:p>
            <a:pPr algn="l"/>
            <a:r>
              <a:rPr lang="en-GB" sz="2000" noProof="0" dirty="0">
                <a:latin typeface="Aptos"/>
              </a:rPr>
              <a:t>Building the future of pharmacy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3B89B-51FA-504A-C299-78E70A9D24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945" y="6054571"/>
            <a:ext cx="4698568" cy="514905"/>
          </a:xfrm>
        </p:spPr>
        <p:txBody>
          <a:bodyPr/>
          <a:lstStyle/>
          <a:p>
            <a:r>
              <a:rPr lang="en-GB" noProof="0" dirty="0"/>
              <a:t>Einar Pall Gudlaugsson</a:t>
            </a:r>
            <a:br>
              <a:rPr lang="en-GB" noProof="0" dirty="0"/>
            </a:br>
            <a:r>
              <a:rPr lang="en-GB" noProof="0" dirty="0">
                <a:hlinkClick r:id="rId3"/>
              </a:rPr>
              <a:t>einargu@lsretail.com</a:t>
            </a:r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505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76925-1F46-46CB-FBA1-662AEA86C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D1B5A4E-CC22-DF35-6623-2C5BA18A3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6108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7391F7-F56E-6393-6373-07D768251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376" y="212186"/>
            <a:ext cx="5432944" cy="588637"/>
          </a:xfrm>
        </p:spPr>
        <p:txBody>
          <a:bodyPr>
            <a:noAutofit/>
          </a:bodyPr>
          <a:lstStyle/>
          <a:p>
            <a:r>
              <a:rPr lang="en-GB" sz="3600" noProof="0" dirty="0">
                <a:latin typeface="Aptos ExtraBold"/>
              </a:rPr>
              <a:t>Focus on Quality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AE4E0-D683-1F08-3B4B-C67452CD42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33672" y="962526"/>
            <a:ext cx="6189999" cy="5544152"/>
          </a:xfrm>
        </p:spPr>
        <p:txBody>
          <a:bodyPr/>
          <a:lstStyle/>
          <a:p>
            <a:pPr marL="0" indent="0">
              <a:buNone/>
            </a:pPr>
            <a:r>
              <a:rPr lang="en-GB" b="1" noProof="0" dirty="0">
                <a:latin typeface="Aptos Display" panose="020B0004020202020204" pitchFamily="34" charset="0"/>
              </a:rPr>
              <a:t>Extensive code refactoring</a:t>
            </a:r>
          </a:p>
          <a:p>
            <a:pPr lvl="1">
              <a:buFont typeface="System Font Regular"/>
              <a:buChar char="-"/>
            </a:pPr>
            <a:r>
              <a:rPr lang="en-GB" noProof="0" dirty="0">
                <a:latin typeface="Aptos Display" panose="020B0004020202020204" pitchFamily="34" charset="0"/>
              </a:rPr>
              <a:t>6.000+ Autotests in W1</a:t>
            </a:r>
          </a:p>
          <a:p>
            <a:pPr lvl="1">
              <a:buFont typeface="System Font Regular"/>
              <a:buChar char="-"/>
            </a:pPr>
            <a:r>
              <a:rPr lang="en-GB" noProof="0" dirty="0">
                <a:latin typeface="Aptos Display" panose="020B0004020202020204" pitchFamily="34" charset="0"/>
              </a:rPr>
              <a:t>Released for BC26</a:t>
            </a:r>
          </a:p>
          <a:p>
            <a:pPr lvl="1"/>
            <a:endParaRPr lang="en-GB" noProof="0" dirty="0">
              <a:latin typeface="Aptos Display" panose="020B0004020202020204" pitchFamily="34" charset="0"/>
            </a:endParaRPr>
          </a:p>
          <a:p>
            <a:pPr marL="0" indent="0">
              <a:buNone/>
            </a:pPr>
            <a:r>
              <a:rPr lang="en-GB" b="1" noProof="0" dirty="0">
                <a:latin typeface="Aptos Display" panose="020B0004020202020204" pitchFamily="34" charset="0"/>
              </a:rPr>
              <a:t>Localizations refactored and uprated</a:t>
            </a:r>
          </a:p>
          <a:p>
            <a:pPr lvl="1">
              <a:buFont typeface="System Font Regular"/>
              <a:buChar char="-"/>
            </a:pPr>
            <a:r>
              <a:rPr lang="en-GB" noProof="0" dirty="0">
                <a:latin typeface="Aptos Display" panose="020B0004020202020204" pitchFamily="34" charset="0"/>
              </a:rPr>
              <a:t>Norway – Q3 2025</a:t>
            </a:r>
          </a:p>
          <a:p>
            <a:pPr lvl="1">
              <a:buFont typeface="System Font Regular"/>
              <a:buChar char="-"/>
            </a:pPr>
            <a:r>
              <a:rPr lang="en-GB" noProof="0" dirty="0">
                <a:latin typeface="Aptos Display" panose="020B0004020202020204" pitchFamily="34" charset="0"/>
              </a:rPr>
              <a:t>Iceland  – Q4 2025</a:t>
            </a:r>
          </a:p>
          <a:p>
            <a:pPr lvl="1">
              <a:buFont typeface="System Font Regular"/>
              <a:buChar char="-"/>
            </a:pPr>
            <a:r>
              <a:rPr lang="en-GB" noProof="0" dirty="0">
                <a:latin typeface="Aptos Display" panose="020B0004020202020204" pitchFamily="34" charset="0"/>
              </a:rPr>
              <a:t>Sweden – Q4 2025</a:t>
            </a:r>
          </a:p>
          <a:p>
            <a:pPr lvl="1"/>
            <a:endParaRPr lang="en-GB" noProof="0" dirty="0">
              <a:latin typeface="Aptos Display" panose="020B0004020202020204" pitchFamily="34" charset="0"/>
            </a:endParaRPr>
          </a:p>
          <a:p>
            <a:pPr marL="0" indent="0">
              <a:buNone/>
            </a:pPr>
            <a:r>
              <a:rPr lang="en-GB" b="1" noProof="0" dirty="0">
                <a:latin typeface="Aptos Display" panose="020B0004020202020204" pitchFamily="34" charset="0"/>
              </a:rPr>
              <a:t>Ready for our global partners to create their own integrations</a:t>
            </a:r>
          </a:p>
          <a:p>
            <a:pPr lvl="1">
              <a:buFont typeface="System Font Regular"/>
              <a:buChar char="-"/>
            </a:pPr>
            <a:r>
              <a:rPr lang="en-GB" noProof="0" dirty="0">
                <a:latin typeface="Aptos Display" panose="020B0004020202020204" pitchFamily="34" charset="0"/>
              </a:rPr>
              <a:t>GitHub contributions from partners </a:t>
            </a:r>
            <a:br>
              <a:rPr lang="en-GB" noProof="0" dirty="0">
                <a:latin typeface="Aptos Display" panose="020B0004020202020204" pitchFamily="34" charset="0"/>
              </a:rPr>
            </a:br>
            <a:r>
              <a:rPr lang="en-GB" noProof="0" dirty="0">
                <a:latin typeface="Aptos Display" panose="020B0004020202020204" pitchFamily="34" charset="0"/>
              </a:rPr>
              <a:t>in Q3 2025</a:t>
            </a:r>
          </a:p>
          <a:p>
            <a:endParaRPr lang="en-GB" noProof="0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0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4980-3F1C-90B2-1006-424EEAEA0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6F15FE-0CA9-B70A-7500-9ED5D3A20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noProof="0" dirty="0"/>
              <a:t>Continuous Product Improvement Plan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BC346-718A-2877-DB71-8499816914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1495168"/>
            <a:ext cx="4977413" cy="501151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GB" noProof="0" dirty="0">
                <a:latin typeface="Aptos Display"/>
              </a:rPr>
              <a:t>Customer-centric</a:t>
            </a:r>
            <a:r>
              <a:rPr lang="en-GB" sz="2800" noProof="0" dirty="0">
                <a:latin typeface="Aptos Display"/>
              </a:rPr>
              <a:t> approach with a </a:t>
            </a:r>
            <a:r>
              <a:rPr lang="en-GB" noProof="0" dirty="0">
                <a:latin typeface="Aptos Display"/>
              </a:rPr>
              <a:t>continuous</a:t>
            </a:r>
            <a:r>
              <a:rPr lang="en-GB" sz="2800" noProof="0" dirty="0">
                <a:latin typeface="Aptos Display"/>
              </a:rPr>
              <a:t> </a:t>
            </a:r>
            <a:r>
              <a:rPr lang="en-GB" noProof="0" dirty="0">
                <a:latin typeface="Aptos Display"/>
              </a:rPr>
              <a:t>product</a:t>
            </a:r>
            <a:r>
              <a:rPr lang="en-GB" sz="2800" noProof="0" dirty="0">
                <a:latin typeface="Aptos Display"/>
              </a:rPr>
              <a:t> </a:t>
            </a:r>
            <a:r>
              <a:rPr lang="en-GB" noProof="0" dirty="0">
                <a:latin typeface="Aptos Display"/>
              </a:rPr>
              <a:t>improvement</a:t>
            </a:r>
            <a:r>
              <a:rPr lang="en-GB" sz="2800" noProof="0" dirty="0">
                <a:latin typeface="Aptos Display"/>
              </a:rPr>
              <a:t> </a:t>
            </a:r>
            <a:r>
              <a:rPr lang="en-GB" noProof="0" dirty="0">
                <a:latin typeface="Aptos Display"/>
              </a:rPr>
              <a:t>plan</a:t>
            </a:r>
            <a:endParaRPr lang="en-GB" sz="2800" noProof="0" dirty="0">
              <a:latin typeface="Aptos Display"/>
            </a:endParaRPr>
          </a:p>
          <a:p>
            <a:r>
              <a:rPr lang="en-GB" sz="2800" noProof="0" dirty="0">
                <a:latin typeface="Aptos Display"/>
              </a:rPr>
              <a:t>Driven by our User Forums</a:t>
            </a:r>
            <a:endParaRPr lang="en-GB" sz="3200" noProof="0" dirty="0">
              <a:latin typeface="Aptos Display"/>
            </a:endParaRPr>
          </a:p>
          <a:p>
            <a:r>
              <a:rPr lang="en-GB" sz="2800" noProof="0" dirty="0">
                <a:latin typeface="Aptos Display"/>
              </a:rPr>
              <a:t>Emphasis on improvements towards: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noProof="0" dirty="0">
                <a:latin typeface="Aptos Display"/>
              </a:rPr>
              <a:t>Pharma Expedition Flow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noProof="0" dirty="0">
                <a:latin typeface="Aptos Display"/>
              </a:rPr>
              <a:t>In-Store Operations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noProof="0" dirty="0">
                <a:latin typeface="Aptos Display"/>
              </a:rPr>
              <a:t>Adoptability</a:t>
            </a:r>
          </a:p>
          <a:p>
            <a:r>
              <a:rPr lang="en-GB" dirty="0">
                <a:latin typeface="Aptos Display" panose="020B0004020202020204" pitchFamily="34" charset="0"/>
              </a:rPr>
              <a:t>Mapping out possible benefits of introducing AI into workflows</a:t>
            </a:r>
            <a:endParaRPr lang="en-GB" sz="2800" noProof="0" dirty="0">
              <a:latin typeface="Aptos Display" panose="020B0004020202020204" pitchFamily="34" charset="0"/>
            </a:endParaRPr>
          </a:p>
          <a:p>
            <a:pPr marL="0" indent="0">
              <a:buNone/>
            </a:pPr>
            <a:endParaRPr lang="en-GB" sz="2800" noProof="0" dirty="0"/>
          </a:p>
        </p:txBody>
      </p:sp>
      <p:pic>
        <p:nvPicPr>
          <p:cNvPr id="9" name="Picture 8" descr="A computer monitor with a screen on&#10;&#10;AI-generated content may be incorrect.">
            <a:extLst>
              <a:ext uri="{FF2B5EF4-FFF2-40B4-BE49-F238E27FC236}">
                <a16:creationId xmlns:a16="http://schemas.microsoft.com/office/drawing/2014/main" id="{4E757EF5-8B4B-8EC0-E0D5-05C53A0336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110"/>
          <a:stretch/>
        </p:blipFill>
        <p:spPr>
          <a:xfrm>
            <a:off x="1019914" y="2248930"/>
            <a:ext cx="4736672" cy="358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48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3089D-7C04-F11D-C034-1EF06A9D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26" y="351322"/>
            <a:ext cx="5067299" cy="1642578"/>
          </a:xfrm>
        </p:spPr>
        <p:txBody>
          <a:bodyPr>
            <a:normAutofit/>
          </a:bodyPr>
          <a:lstStyle/>
          <a:p>
            <a:br>
              <a:rPr lang="en-GB" noProof="0" dirty="0"/>
            </a:br>
            <a:r>
              <a:rPr lang="en-GB" noProof="0" dirty="0"/>
              <a:t>Dispensing Robots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DB28B-E832-F4D5-15FC-04EFA5BFBA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1" y="2120900"/>
            <a:ext cx="4924424" cy="4385778"/>
          </a:xfrm>
        </p:spPr>
        <p:txBody>
          <a:bodyPr/>
          <a:lstStyle/>
          <a:p>
            <a:r>
              <a:rPr lang="en-GB" noProof="0" dirty="0"/>
              <a:t>Integration soon available  as an LS Retail Standard Product</a:t>
            </a:r>
          </a:p>
          <a:p>
            <a:r>
              <a:rPr lang="en-GB" noProof="0" dirty="0"/>
              <a:t>Utilizing the WWKS2 communication standard</a:t>
            </a:r>
          </a:p>
          <a:p>
            <a:r>
              <a:rPr lang="en-GB" noProof="0" dirty="0"/>
              <a:t>Two license modules:</a:t>
            </a:r>
          </a:p>
          <a:p>
            <a:pPr lvl="1">
              <a:buFont typeface="System Font Regular"/>
              <a:buChar char="-"/>
            </a:pPr>
            <a:r>
              <a:rPr lang="en-GB" sz="2000" noProof="0" dirty="0"/>
              <a:t>Simple – Dispensing only</a:t>
            </a:r>
          </a:p>
          <a:p>
            <a:pPr lvl="1">
              <a:buFont typeface="System Font Regular"/>
              <a:buChar char="-"/>
            </a:pPr>
            <a:r>
              <a:rPr lang="en-GB" sz="2000" noProof="0" dirty="0"/>
              <a:t>Full – Dispensing and Inventory 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9D078-B190-0706-80E7-C718B6282D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84" r="5735"/>
          <a:stretch/>
        </p:blipFill>
        <p:spPr>
          <a:xfrm>
            <a:off x="-1130300" y="0"/>
            <a:ext cx="6426200" cy="6858000"/>
          </a:xfrm>
          <a:prstGeom prst="rect">
            <a:avLst/>
          </a:prstGeom>
        </p:spPr>
      </p:pic>
      <p:pic>
        <p:nvPicPr>
          <p:cNvPr id="9226" name="Picture 10" descr="BD Rowa™ - dispensing robots &amp; digital selling solutions">
            <a:extLst>
              <a:ext uri="{FF2B5EF4-FFF2-40B4-BE49-F238E27FC236}">
                <a16:creationId xmlns:a16="http://schemas.microsoft.com/office/drawing/2014/main" id="{58ED3420-3E11-A6C9-B978-F9D3A65BD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351322"/>
            <a:ext cx="2990850" cy="5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773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ACAAC7-97AE-2D42-9C15-C994D499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noProof="0" dirty="0">
                <a:latin typeface="Aptos ExtraBold"/>
              </a:rPr>
              <a:t>Customer Facing Apps by LS Retail Partners</a:t>
            </a:r>
            <a:endParaRPr lang="en-GB" sz="3600" noProof="0" dirty="0">
              <a:latin typeface="Aptos ExtraBold" panose="020B0004020202020204" pitchFamily="34" charset="0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BF55607-A7D2-B9EE-766F-525D1B874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1" y="6262430"/>
            <a:ext cx="1510871" cy="3833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A6FA529-354C-45F3-1750-3B7D7DD45B21}"/>
              </a:ext>
            </a:extLst>
          </p:cNvPr>
          <p:cNvGrpSpPr/>
          <p:nvPr/>
        </p:nvGrpSpPr>
        <p:grpSpPr>
          <a:xfrm>
            <a:off x="340291" y="977674"/>
            <a:ext cx="11296745" cy="2557263"/>
            <a:chOff x="340291" y="1401420"/>
            <a:chExt cx="11296745" cy="2557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D47875-6374-3E2D-DB24-59B873069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4785" b="6286"/>
            <a:stretch/>
          </p:blipFill>
          <p:spPr>
            <a:xfrm>
              <a:off x="340291" y="1401420"/>
              <a:ext cx="6443053" cy="25572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D55977-37E4-CDBD-3CB0-83A6FAD01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4795" b="6319"/>
            <a:stretch/>
          </p:blipFill>
          <p:spPr>
            <a:xfrm>
              <a:off x="6855087" y="1401420"/>
              <a:ext cx="4781949" cy="255726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5566819-60C3-BD95-C1C7-5301D4982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1" y="3711788"/>
            <a:ext cx="5755709" cy="29457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2DD966-846F-BCC9-2CB4-EBF72D124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705" y="4166492"/>
            <a:ext cx="1944125" cy="1188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EE9-A361-439E-6ECD-4B7DACB49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9256" y="4537596"/>
            <a:ext cx="2305372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87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2928D-19C6-ED7E-6D0E-BC2870D55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0903-0D8C-8C6B-2812-2D976B7AC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noProof="0" dirty="0">
                <a:latin typeface="Aptos ExtraBold" panose="020B0004020202020204" pitchFamily="34" charset="0"/>
              </a:rPr>
              <a:t>Selling LS Central for pharmacies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2E7CDD-179E-CA33-C5BB-4A476FBF8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6852990" cy="4876780"/>
          </a:xfrm>
        </p:spPr>
        <p:txBody>
          <a:bodyPr lIns="91440" tIns="45720" rIns="91440" bIns="45720" anchor="t"/>
          <a:lstStyle/>
          <a:p>
            <a:r>
              <a:rPr lang="en-GB" noProof="0" dirty="0">
                <a:latin typeface="Aptos Display" panose="020B0004020202020204" pitchFamily="34" charset="0"/>
              </a:rPr>
              <a:t>No two companies are the same. Everyone is “Special” and “Complex”</a:t>
            </a:r>
          </a:p>
          <a:p>
            <a:r>
              <a:rPr lang="en-GB" noProof="0" dirty="0">
                <a:latin typeface="Aptos Display" panose="020B0004020202020204" pitchFamily="34" charset="0"/>
              </a:rPr>
              <a:t>The “pharma flow” is the biggest hurdle</a:t>
            </a:r>
          </a:p>
          <a:p>
            <a:r>
              <a:rPr lang="en-GB" noProof="0" dirty="0">
                <a:latin typeface="Aptos Display" panose="020B0004020202020204" pitchFamily="34" charset="0"/>
              </a:rPr>
              <a:t>So “difficult” to create an integration for the government refund part</a:t>
            </a:r>
          </a:p>
          <a:p>
            <a:r>
              <a:rPr lang="en-GB" noProof="0" dirty="0">
                <a:latin typeface="Aptos Display" panose="020B0004020202020204" pitchFamily="34" charset="0"/>
              </a:rPr>
              <a:t>The little things sometimes make a big difference</a:t>
            </a:r>
          </a:p>
          <a:p>
            <a:pPr lvl="1"/>
            <a:r>
              <a:rPr lang="en-GB" sz="2000" noProof="0" dirty="0">
                <a:latin typeface="Aptos Display" panose="020B0004020202020204" pitchFamily="34" charset="0"/>
              </a:rPr>
              <a:t>Staff Management</a:t>
            </a:r>
          </a:p>
          <a:p>
            <a:pPr lvl="1"/>
            <a:r>
              <a:rPr lang="en-GB" sz="2000" noProof="0" dirty="0">
                <a:latin typeface="Aptos Display" panose="020B0004020202020204" pitchFamily="34" charset="0"/>
              </a:rPr>
              <a:t>Member Management / Loyalty Club</a:t>
            </a:r>
          </a:p>
          <a:p>
            <a:endParaRPr lang="en-GB" noProof="0" dirty="0">
              <a:latin typeface="Aptos Display" panose="020B0004020202020204" pitchFamily="34" charset="0"/>
            </a:endParaRPr>
          </a:p>
          <a:p>
            <a:r>
              <a:rPr lang="en-GB" b="1" noProof="0" dirty="0">
                <a:latin typeface="Aptos Display" panose="020B0004020202020204" pitchFamily="34" charset="0"/>
              </a:rPr>
              <a:t>Time to market</a:t>
            </a:r>
            <a:r>
              <a:rPr lang="en-GB" noProof="0" dirty="0">
                <a:latin typeface="Aptos Display" panose="020B0004020202020204" pitchFamily="34" charset="0"/>
              </a:rPr>
              <a:t> is the </a:t>
            </a:r>
            <a:r>
              <a:rPr lang="en-GB" b="1" noProof="0" dirty="0">
                <a:latin typeface="Aptos Display" panose="020B0004020202020204" pitchFamily="34" charset="0"/>
              </a:rPr>
              <a:t>key</a:t>
            </a:r>
          </a:p>
          <a:p>
            <a:pPr lvl="1"/>
            <a:r>
              <a:rPr lang="en-GB" sz="2000" noProof="0" dirty="0">
                <a:latin typeface="Aptos Display"/>
                <a:cs typeface="Segoe UI"/>
              </a:rPr>
              <a:t>After that it's just pure Retail, Wholesale, and eCom sales</a:t>
            </a:r>
            <a:endParaRPr lang="en-GB" noProof="0" dirty="0">
              <a:latin typeface="Aptos Display" panose="020B0004020202020204" pitchFamily="34" charset="0"/>
            </a:endParaRPr>
          </a:p>
          <a:p>
            <a:endParaRPr lang="en-GB" noProof="0" dirty="0">
              <a:latin typeface="Aptos Display" panose="020B0004020202020204" pitchFamily="34" charset="0"/>
            </a:endParaRPr>
          </a:p>
        </p:txBody>
      </p:sp>
      <p:pic>
        <p:nvPicPr>
          <p:cNvPr id="11" name="Picture 10" descr="A paper with pictures on it&#10;&#10;AI-generated content may be incorrect.">
            <a:extLst>
              <a:ext uri="{FF2B5EF4-FFF2-40B4-BE49-F238E27FC236}">
                <a16:creationId xmlns:a16="http://schemas.microsoft.com/office/drawing/2014/main" id="{D18B4BDB-FE6E-20E1-D6FC-87B6BF0D7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59592" y="1821603"/>
            <a:ext cx="5622616" cy="421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80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12087-5B7B-404E-8A43-14A63DBF5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1BFF2F-C041-8D20-7153-BCF886314A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8"/>
            <a:ext cx="10829062" cy="3070890"/>
          </a:xfrm>
        </p:spPr>
        <p:txBody>
          <a:bodyPr lIns="91440" tIns="45720" rIns="91440" bIns="45720" anchor="t"/>
          <a:lstStyle/>
          <a:p>
            <a:r>
              <a:rPr lang="en-GB" noProof="0" dirty="0">
                <a:latin typeface="Aptos Display"/>
                <a:cs typeface="Segoe UI"/>
              </a:rPr>
              <a:t>Emphasis on retail processes like basket size and self-service checkout lanes</a:t>
            </a:r>
          </a:p>
          <a:p>
            <a:r>
              <a:rPr lang="en-GB" noProof="0" dirty="0">
                <a:latin typeface="Aptos Display"/>
                <a:cs typeface="Segoe UI"/>
              </a:rPr>
              <a:t>B2C where the pharmacists is located in a central warehouse processing prescriptions and send the products directly to the customers' homes with general post service</a:t>
            </a:r>
          </a:p>
          <a:p>
            <a:r>
              <a:rPr lang="en-GB" noProof="0" dirty="0">
                <a:latin typeface="Aptos Display" panose="020B0004020202020204" pitchFamily="34" charset="0"/>
              </a:rPr>
              <a:t>Call Center to assist relatives outside the country to order and purchase products for people inside the country</a:t>
            </a:r>
          </a:p>
          <a:p>
            <a:r>
              <a:rPr lang="en-GB" noProof="0" dirty="0">
                <a:latin typeface="Aptos Display"/>
                <a:cs typeface="Segoe UI"/>
              </a:rPr>
              <a:t>Drive-thru pharmacies open 24/7/365</a:t>
            </a:r>
          </a:p>
          <a:p>
            <a:endParaRPr lang="en-GB" noProof="0" dirty="0">
              <a:latin typeface="Aptos Display" panose="020B0004020202020204" pitchFamily="34" charset="0"/>
            </a:endParaRPr>
          </a:p>
          <a:p>
            <a:endParaRPr lang="en-GB" noProof="0" dirty="0">
              <a:latin typeface="Aptos Display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E0719-F8EE-7FF7-454D-2EF0BF105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noProof="0" dirty="0">
                <a:latin typeface="Aptos ExtraBold" panose="020B0004020202020204" pitchFamily="34" charset="0"/>
              </a:rPr>
              <a:t>Trends between countries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0B56CD2-4AC3-68CD-3706-7524EAF97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1" y="6262430"/>
            <a:ext cx="1510871" cy="383384"/>
          </a:xfrm>
          <a:prstGeom prst="rect">
            <a:avLst/>
          </a:prstGeom>
        </p:spPr>
      </p:pic>
      <p:pic>
        <p:nvPicPr>
          <p:cNvPr id="5" name="Picture 4" descr="A picture containing text, floor, indoor, electronics&#10;&#10;Description automatically generated">
            <a:extLst>
              <a:ext uri="{FF2B5EF4-FFF2-40B4-BE49-F238E27FC236}">
                <a16:creationId xmlns:a16="http://schemas.microsoft.com/office/drawing/2014/main" id="{D9999EB6-C46B-97FD-4E65-529E6CE207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99" b="13867"/>
          <a:stretch/>
        </p:blipFill>
        <p:spPr>
          <a:xfrm>
            <a:off x="513547" y="4217337"/>
            <a:ext cx="3185572" cy="1756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EA1EBD2-4E15-6FCA-9EE1-0984931A3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490" y="4175102"/>
            <a:ext cx="3048844" cy="184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yfsöluleyfishafi | Lyfjaval ehf">
            <a:extLst>
              <a:ext uri="{FF2B5EF4-FFF2-40B4-BE49-F238E27FC236}">
                <a16:creationId xmlns:a16="http://schemas.microsoft.com/office/drawing/2014/main" id="{CA08AFF9-1336-50B0-2F0F-76F1E7AA5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705" y="4175103"/>
            <a:ext cx="3682649" cy="18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0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5D4235-6C88-D6CE-0FFA-8209E09D39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200" b="1" noProof="0" dirty="0">
                <a:latin typeface="Aptos Display" panose="020B0004020202020204" pitchFamily="34" charset="0"/>
              </a:rPr>
              <a:t>Platform and Architecture</a:t>
            </a:r>
          </a:p>
          <a:p>
            <a:pPr lvl="1"/>
            <a:r>
              <a:rPr lang="en-GB" sz="2200" noProof="0" dirty="0">
                <a:latin typeface="Aptos Display" panose="020B0004020202020204" pitchFamily="34" charset="0"/>
              </a:rPr>
              <a:t>Environments (DEV; TST; PreProd; Prod), Release Management</a:t>
            </a:r>
          </a:p>
          <a:p>
            <a:pPr lvl="1"/>
            <a:r>
              <a:rPr lang="en-GB" sz="2200" noProof="0" dirty="0">
                <a:latin typeface="Aptos Display" panose="020B0004020202020204" pitchFamily="34" charset="0"/>
              </a:rPr>
              <a:t>Servers, Network, Cyber Security, Data Distribution, API’s</a:t>
            </a:r>
          </a:p>
          <a:p>
            <a:pPr marL="0" indent="0">
              <a:buNone/>
            </a:pPr>
            <a:r>
              <a:rPr lang="en-GB" sz="2200" b="1" noProof="0" dirty="0">
                <a:latin typeface="Aptos Display" panose="020B0004020202020204" pitchFamily="34" charset="0"/>
              </a:rPr>
              <a:t>Back Office Operations</a:t>
            </a:r>
          </a:p>
          <a:p>
            <a:pPr lvl="1"/>
            <a:r>
              <a:rPr lang="en-GB" sz="2200" noProof="0" dirty="0">
                <a:latin typeface="Aptos Display" panose="020B0004020202020204" pitchFamily="34" charset="0"/>
              </a:rPr>
              <a:t>Finance, Reporting, Product Procurement, Customer Loyalty</a:t>
            </a:r>
          </a:p>
          <a:p>
            <a:pPr lvl="1"/>
            <a:r>
              <a:rPr lang="en-GB" sz="2200" noProof="0" dirty="0">
                <a:latin typeface="Aptos Display" panose="020B0004020202020204" pitchFamily="34" charset="0"/>
              </a:rPr>
              <a:t>Product Pricing, POS setup, Promotions setup, Warehouse Activity, Shipping</a:t>
            </a:r>
          </a:p>
          <a:p>
            <a:pPr marL="0" indent="0">
              <a:buNone/>
            </a:pPr>
            <a:r>
              <a:rPr lang="en-GB" sz="2200" b="1" noProof="0" dirty="0">
                <a:latin typeface="Aptos Display" panose="020B0004020202020204" pitchFamily="34" charset="0"/>
              </a:rPr>
              <a:t>Front Office (In-store) Operations</a:t>
            </a:r>
          </a:p>
          <a:p>
            <a:pPr lvl="1"/>
            <a:r>
              <a:rPr lang="en-GB" sz="2200" noProof="0" dirty="0">
                <a:latin typeface="Aptos Display" panose="020B0004020202020204" pitchFamily="34" charset="0"/>
              </a:rPr>
              <a:t>Product Receiving, Returns, Inventory, Stock Count, Shelf Replenishment</a:t>
            </a:r>
          </a:p>
          <a:p>
            <a:pPr lvl="1"/>
            <a:r>
              <a:rPr lang="en-GB" sz="2200" noProof="0" dirty="0">
                <a:latin typeface="Aptos Display" panose="020B0004020202020204" pitchFamily="34" charset="0"/>
              </a:rPr>
              <a:t>Pharma Expedition, Non-Rx Sales, </a:t>
            </a:r>
          </a:p>
          <a:p>
            <a:pPr marL="0" indent="0">
              <a:buNone/>
            </a:pPr>
            <a:r>
              <a:rPr lang="en-GB" sz="2200" b="1" noProof="0" dirty="0">
                <a:latin typeface="Aptos Display" panose="020B0004020202020204" pitchFamily="34" charset="0"/>
              </a:rPr>
              <a:t>Integrations</a:t>
            </a:r>
          </a:p>
          <a:p>
            <a:pPr lvl="1"/>
            <a:r>
              <a:rPr lang="en-GB" sz="2200" noProof="0" dirty="0">
                <a:latin typeface="Aptos Display" panose="020B0004020202020204" pitchFamily="34" charset="0"/>
              </a:rPr>
              <a:t>3rd party ERP integrations</a:t>
            </a:r>
          </a:p>
          <a:p>
            <a:pPr lvl="1"/>
            <a:r>
              <a:rPr lang="en-GB" sz="2200" noProof="0" dirty="0">
                <a:latin typeface="Aptos Display" panose="020B0004020202020204" pitchFamily="34" charset="0"/>
              </a:rPr>
              <a:t>Custom Development</a:t>
            </a:r>
          </a:p>
          <a:p>
            <a:pPr marL="0" indent="0">
              <a:buNone/>
            </a:pPr>
            <a:r>
              <a:rPr lang="en-GB" sz="2200" b="1" noProof="0" dirty="0">
                <a:latin typeface="Aptos Display" panose="020B0004020202020204" pitchFamily="34" charset="0"/>
              </a:rPr>
              <a:t>Training a part of all teams!</a:t>
            </a:r>
          </a:p>
          <a:p>
            <a:endParaRPr lang="en-GB" sz="2200" noProof="0" dirty="0">
              <a:latin typeface="Aptos Display" panose="020B00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9A19C6-2DFF-986E-6F8A-171E3C7EA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noProof="0" dirty="0">
                <a:latin typeface="Aptos ExtraBold"/>
              </a:rPr>
              <a:t>Matching the team setup to the customer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C2E55-BCCD-8A4E-FB68-A479CEE8D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91" y="4386943"/>
            <a:ext cx="5976510" cy="2471057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F8A75B-3BAB-E1B1-5D04-52417FAD4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91" y="6262430"/>
            <a:ext cx="1510871" cy="38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30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6C2A6-65E9-B508-1FF7-6CACD89AB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93AE0-72AF-AD55-3797-9F55CE153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noProof="0" dirty="0">
                <a:latin typeface="Aptos ExtraBold"/>
              </a:rPr>
              <a:t>10 </a:t>
            </a:r>
            <a:r>
              <a:rPr lang="en-GB" sz="3200" dirty="0">
                <a:latin typeface="Aptos ExtraBold"/>
              </a:rPr>
              <a:t>avoidable</a:t>
            </a:r>
            <a:r>
              <a:rPr lang="en-GB" sz="3200" noProof="0" dirty="0">
                <a:latin typeface="Aptos ExtraBold"/>
              </a:rPr>
              <a:t> </a:t>
            </a:r>
            <a:r>
              <a:rPr lang="en-GB" sz="3200" dirty="0">
                <a:latin typeface="Aptos ExtraBold"/>
              </a:rPr>
              <a:t>pitfalls,</a:t>
            </a:r>
            <a:r>
              <a:rPr lang="en-GB" sz="3200" noProof="0" dirty="0">
                <a:latin typeface="Aptos ExtraBold"/>
              </a:rPr>
              <a:t> if you plan for them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F657A-2C2E-0DA7-25E0-F6E9E806F9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321622" cy="5544152"/>
          </a:xfrm>
        </p:spPr>
        <p:txBody>
          <a:bodyPr lIns="91440" tIns="45720" rIns="91440" bIns="45720" anchor="t"/>
          <a:lstStyle/>
          <a:p>
            <a:pPr marL="457200" indent="-457200">
              <a:buFont typeface="+mj-lt"/>
              <a:buAutoNum type="arabicPeriod"/>
            </a:pPr>
            <a:r>
              <a:rPr lang="en-GB" sz="2400" noProof="0" dirty="0">
                <a:latin typeface="Aptos Display"/>
              </a:rPr>
              <a:t>Change </a:t>
            </a:r>
            <a:r>
              <a:rPr lang="en-GB" sz="2400" dirty="0">
                <a:latin typeface="Aptos Display"/>
              </a:rPr>
              <a:t>management</a:t>
            </a:r>
            <a:r>
              <a:rPr lang="en-GB" sz="2400" noProof="0" dirty="0">
                <a:latin typeface="Aptos Display"/>
              </a:rPr>
              <a:t> prior to kick-off - Get the right people on the bus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noProof="0" dirty="0">
                <a:latin typeface="Aptos Display"/>
              </a:rPr>
              <a:t>Setup a special internal support team than then integrates with IT Support post project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noProof="0" dirty="0">
                <a:latin typeface="Aptos Display"/>
              </a:rPr>
              <a:t>Build in-house competence to maximize the opportunities the system gives you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noProof="0" dirty="0">
                <a:latin typeface="Aptos Display"/>
              </a:rPr>
              <a:t>IT Infrastructure </a:t>
            </a:r>
            <a:r>
              <a:rPr lang="en-GB" sz="2400" dirty="0">
                <a:latin typeface="Aptos Display"/>
              </a:rPr>
              <a:t>setup</a:t>
            </a:r>
            <a:r>
              <a:rPr lang="en-GB" sz="2400" noProof="0" dirty="0">
                <a:latin typeface="Aptos Display"/>
              </a:rPr>
              <a:t> is always more complex than you think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noProof="0" dirty="0">
                <a:latin typeface="Aptos Display"/>
              </a:rPr>
              <a:t>No change requests (new stuff) allowed for the first 3 months of the project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noProof="0" dirty="0">
                <a:latin typeface="Aptos Display"/>
              </a:rPr>
              <a:t>Don’t forget about the reports for Finance</a:t>
            </a:r>
          </a:p>
          <a:p>
            <a:pPr lvl="1"/>
            <a:r>
              <a:rPr lang="en-GB" sz="1800" noProof="0" dirty="0">
                <a:latin typeface="Aptos Display"/>
              </a:rPr>
              <a:t>Bonuses and salaries are often related to KPI’s reports on the bottom line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noProof="0" dirty="0">
                <a:latin typeface="Aptos Display"/>
              </a:rPr>
              <a:t>You are not done when you have the first store live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noProof="0" dirty="0">
                <a:latin typeface="Aptos Display"/>
              </a:rPr>
              <a:t>Your Super-Users will quit and leave before the roll-out is done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noProof="0" dirty="0">
                <a:latin typeface="Aptos Display"/>
              </a:rPr>
              <a:t>Re-training after the go-live to get efficiency up in the stores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noProof="0" dirty="0">
                <a:latin typeface="Aptos Display"/>
              </a:rPr>
              <a:t>Have a post-roll-out </a:t>
            </a:r>
            <a:r>
              <a:rPr lang="en-GB" sz="2400" dirty="0">
                <a:latin typeface="Aptos Display"/>
              </a:rPr>
              <a:t>change</a:t>
            </a:r>
            <a:r>
              <a:rPr lang="en-GB" sz="2400" noProof="0" dirty="0">
                <a:latin typeface="Aptos Display"/>
              </a:rPr>
              <a:t> </a:t>
            </a:r>
            <a:r>
              <a:rPr lang="en-GB" sz="2400" dirty="0">
                <a:latin typeface="Aptos Display"/>
              </a:rPr>
              <a:t>management</a:t>
            </a:r>
            <a:r>
              <a:rPr lang="en-GB" sz="2400" noProof="0" dirty="0">
                <a:latin typeface="Aptos Display"/>
              </a:rPr>
              <a:t> schema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4CD75E1-E700-06B6-2598-7E08D4764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1" y="6262430"/>
            <a:ext cx="1510871" cy="383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AFCA11-1737-6BA9-495A-271C96568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947" y="4206524"/>
            <a:ext cx="1641029" cy="183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60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6D4A2-0580-CAC2-DA16-C63C1A51F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E9C33C-EE2B-4ACC-8A84-2F797EE1D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noProof="0" dirty="0"/>
              <a:t>Plan for the transition from Project to BAU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9A4D49D-172D-726E-0A16-99CEB8BB2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1" y="6262430"/>
            <a:ext cx="1510871" cy="38338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4614FF3-21EF-D676-1D6D-CBFDEF3B0E8C}"/>
              </a:ext>
            </a:extLst>
          </p:cNvPr>
          <p:cNvSpPr txBox="1">
            <a:spLocks/>
          </p:cNvSpPr>
          <p:nvPr/>
        </p:nvSpPr>
        <p:spPr>
          <a:xfrm>
            <a:off x="559121" y="3452532"/>
            <a:ext cx="10512533" cy="22949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noProof="0" dirty="0">
                <a:latin typeface="Aptos Display"/>
                <a:cs typeface="Segoe UI"/>
              </a:rPr>
              <a:t>Roll-out is a critical phase of the project with high demands for immediate fixes and enhancements needed, but no major development.</a:t>
            </a:r>
          </a:p>
          <a:p>
            <a:r>
              <a:rPr lang="en-GB" sz="2400" noProof="0" dirty="0">
                <a:latin typeface="Aptos Display"/>
                <a:cs typeface="Segoe UI"/>
              </a:rPr>
              <a:t>Need for high availability of support increasing as the roll-out goes on.</a:t>
            </a:r>
          </a:p>
          <a:p>
            <a:r>
              <a:rPr lang="en-GB" sz="2400" noProof="0" dirty="0">
                <a:latin typeface="Aptos Display"/>
                <a:cs typeface="Segoe UI"/>
              </a:rPr>
              <a:t>New way of working will be needed to finish the transition into </a:t>
            </a:r>
            <a:br>
              <a:rPr lang="en-GB" sz="2400" noProof="0" dirty="0">
                <a:latin typeface="Aptos Display" panose="020B0004020202020204" pitchFamily="34" charset="0"/>
                <a:cs typeface="Segoe UI"/>
              </a:rPr>
            </a:br>
            <a:r>
              <a:rPr lang="en-GB" sz="2400" noProof="0" dirty="0">
                <a:latin typeface="Aptos Display"/>
                <a:cs typeface="Segoe UI"/>
              </a:rPr>
              <a:t>Business As Usual (BAU) support phase.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D3419B-8299-0639-F951-0CDB8830DD06}"/>
              </a:ext>
            </a:extLst>
          </p:cNvPr>
          <p:cNvGrpSpPr/>
          <p:nvPr/>
        </p:nvGrpSpPr>
        <p:grpSpPr>
          <a:xfrm>
            <a:off x="1358712" y="1622749"/>
            <a:ext cx="8548436" cy="1272585"/>
            <a:chOff x="630847" y="2008907"/>
            <a:chExt cx="8548436" cy="1272585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DD0199FA-DCCF-2FED-7AEC-056052A49C79}"/>
                </a:ext>
              </a:extLst>
            </p:cNvPr>
            <p:cNvSpPr/>
            <p:nvPr/>
          </p:nvSpPr>
          <p:spPr>
            <a:xfrm>
              <a:off x="630847" y="2008907"/>
              <a:ext cx="3128353" cy="840509"/>
            </a:xfrm>
            <a:prstGeom prst="chevron">
              <a:avLst/>
            </a:prstGeom>
            <a:solidFill>
              <a:srgbClr val="351C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Project phase</a:t>
              </a: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C7DE0229-2D11-F897-37DE-7ED09D8FC950}"/>
                </a:ext>
              </a:extLst>
            </p:cNvPr>
            <p:cNvSpPr/>
            <p:nvPr/>
          </p:nvSpPr>
          <p:spPr>
            <a:xfrm>
              <a:off x="5463623" y="2008907"/>
              <a:ext cx="3715660" cy="840509"/>
            </a:xfrm>
            <a:prstGeom prst="chevron">
              <a:avLst/>
            </a:prstGeom>
            <a:solidFill>
              <a:srgbClr val="403F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BAU</a:t>
              </a: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FC9A9C56-206B-1566-F5CD-CB34479EA380}"/>
                </a:ext>
              </a:extLst>
            </p:cNvPr>
            <p:cNvSpPr/>
            <p:nvPr/>
          </p:nvSpPr>
          <p:spPr>
            <a:xfrm>
              <a:off x="3426690" y="2008907"/>
              <a:ext cx="2369998" cy="840509"/>
            </a:xfrm>
            <a:prstGeom prst="chevron">
              <a:avLst/>
            </a:prstGeom>
            <a:solidFill>
              <a:srgbClr val="5C3E8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Roll-out phase</a:t>
              </a: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5C8788DA-AB16-8CC3-25A8-06C59A850459}"/>
                </a:ext>
              </a:extLst>
            </p:cNvPr>
            <p:cNvSpPr/>
            <p:nvPr/>
          </p:nvSpPr>
          <p:spPr>
            <a:xfrm>
              <a:off x="3087721" y="2708262"/>
              <a:ext cx="3128353" cy="573230"/>
            </a:xfrm>
            <a:prstGeom prst="chevron">
              <a:avLst/>
            </a:prstGeom>
            <a:solidFill>
              <a:srgbClr val="00BCB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Transition to BAU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771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DCDB1-211D-C5D1-5799-361780AD5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magnifying glass over a map&#10;&#10;AI-generated content may be incorrect.">
            <a:extLst>
              <a:ext uri="{FF2B5EF4-FFF2-40B4-BE49-F238E27FC236}">
                <a16:creationId xmlns:a16="http://schemas.microsoft.com/office/drawing/2014/main" id="{E0557221-7473-7B3E-82D8-903D773396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7254" r="527" b="36727"/>
          <a:stretch/>
        </p:blipFill>
        <p:spPr>
          <a:xfrm>
            <a:off x="5523980" y="1172845"/>
            <a:ext cx="6244017" cy="42363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C65423-5DE5-B06C-0A90-1E1E05DDE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noProof="0" dirty="0"/>
              <a:t>LS Central for pharmacies </a:t>
            </a:r>
            <a:r>
              <a:rPr lang="en-GB" sz="3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ǀ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GB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 stores in Scandinavia </a:t>
            </a:r>
            <a:endParaRPr lang="en-GB" sz="36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73C7A-1941-91E8-7302-B6106BC256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094490" cy="5544152"/>
          </a:xfrm>
        </p:spPr>
        <p:txBody>
          <a:bodyPr/>
          <a:lstStyle/>
          <a:p>
            <a:r>
              <a:rPr lang="en-GB" sz="2000" b="1" noProof="0" dirty="0">
                <a:latin typeface="Aptos Display" panose="020B0004020202020204" pitchFamily="34" charset="0"/>
              </a:rPr>
              <a:t>550+</a:t>
            </a:r>
            <a:r>
              <a:rPr lang="en-GB" sz="2000" noProof="0" dirty="0">
                <a:latin typeface="Aptos Display" panose="020B0004020202020204" pitchFamily="34" charset="0"/>
              </a:rPr>
              <a:t> stores in </a:t>
            </a:r>
            <a:r>
              <a:rPr lang="en-GB" sz="2000" b="1" noProof="0" dirty="0">
                <a:latin typeface="Aptos Display" panose="020B0004020202020204" pitchFamily="34" charset="0"/>
              </a:rPr>
              <a:t>Sweden with Kronans</a:t>
            </a:r>
          </a:p>
          <a:p>
            <a:pPr lvl="1"/>
            <a:r>
              <a:rPr lang="en-GB" sz="1800" noProof="0" dirty="0">
                <a:latin typeface="Aptos Display" panose="020B0004020202020204" pitchFamily="34" charset="0"/>
              </a:rPr>
              <a:t>Kronans and AG now merging as the third biggest pharmacy chain in Sweden</a:t>
            </a:r>
          </a:p>
          <a:p>
            <a:pPr lvl="1"/>
            <a:r>
              <a:rPr lang="en-GB" sz="1800" noProof="0" dirty="0">
                <a:latin typeface="Aptos Display" panose="020B0004020202020204" pitchFamily="34" charset="0"/>
              </a:rPr>
              <a:t>A large eCom footprint, with shipping directly from the warehouse to the customer's home</a:t>
            </a:r>
          </a:p>
          <a:p>
            <a:r>
              <a:rPr lang="en-GB" sz="2000" b="1" noProof="0" dirty="0">
                <a:latin typeface="Aptos Display" panose="020B0004020202020204" pitchFamily="34" charset="0"/>
              </a:rPr>
              <a:t>600+</a:t>
            </a:r>
            <a:r>
              <a:rPr lang="en-GB" sz="2000" noProof="0" dirty="0">
                <a:latin typeface="Aptos Display" panose="020B0004020202020204" pitchFamily="34" charset="0"/>
              </a:rPr>
              <a:t> stores </a:t>
            </a:r>
            <a:r>
              <a:rPr lang="en-GB" sz="2000" b="1" noProof="0" dirty="0">
                <a:latin typeface="Aptos Display" panose="020B0004020202020204" pitchFamily="34" charset="0"/>
              </a:rPr>
              <a:t>in Norway</a:t>
            </a:r>
          </a:p>
          <a:p>
            <a:pPr lvl="1"/>
            <a:r>
              <a:rPr lang="en-GB" sz="1800" noProof="0" dirty="0">
                <a:latin typeface="Aptos Display" panose="020B0004020202020204" pitchFamily="34" charset="0"/>
              </a:rPr>
              <a:t>NMD (Vitus &amp; </a:t>
            </a:r>
            <a:r>
              <a:rPr lang="en-GB" sz="1800" noProof="0" dirty="0" err="1">
                <a:latin typeface="Aptos Display" panose="020B0004020202020204" pitchFamily="34" charset="0"/>
              </a:rPr>
              <a:t>Ditt</a:t>
            </a:r>
            <a:r>
              <a:rPr lang="en-GB" sz="1800" noProof="0" dirty="0">
                <a:latin typeface="Aptos Display" panose="020B0004020202020204" pitchFamily="34" charset="0"/>
              </a:rPr>
              <a:t> brands) now fully rolled out</a:t>
            </a:r>
          </a:p>
          <a:p>
            <a:pPr lvl="1"/>
            <a:r>
              <a:rPr lang="en-GB" sz="1800" noProof="0" dirty="0">
                <a:latin typeface="Aptos Display" panose="020B0004020202020204" pitchFamily="34" charset="0"/>
              </a:rPr>
              <a:t>AHN (Boots) now fully rolled out</a:t>
            </a:r>
          </a:p>
          <a:p>
            <a:pPr lvl="1"/>
            <a:r>
              <a:rPr lang="en-GB" sz="1800" noProof="0" dirty="0">
                <a:latin typeface="Aptos Display" panose="020B0004020202020204" pitchFamily="34" charset="0"/>
              </a:rPr>
              <a:t>Both with a mix of own and franchise pharmacies</a:t>
            </a:r>
          </a:p>
          <a:p>
            <a:endParaRPr lang="en-GB" sz="2000" noProof="0" dirty="0">
              <a:latin typeface="Aptos Display" panose="020B0004020202020204" pitchFamily="34" charset="0"/>
            </a:endParaRPr>
          </a:p>
          <a:p>
            <a:endParaRPr lang="en-GB" sz="2000" noProof="0" dirty="0">
              <a:latin typeface="Aptos Display" panose="020B0004020202020204" pitchFamily="34" charset="0"/>
            </a:endParaRPr>
          </a:p>
          <a:p>
            <a:endParaRPr lang="en-GB" sz="2000" noProof="0" dirty="0">
              <a:latin typeface="Aptos Display" panose="020B0004020202020204" pitchFamily="34" charset="0"/>
            </a:endParaRPr>
          </a:p>
          <a:p>
            <a:endParaRPr lang="en-GB" sz="2000" noProof="0" dirty="0">
              <a:latin typeface="Aptos Display" panose="020B0004020202020204" pitchFamily="34" charset="0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CBCB82C-2D26-790D-524E-5656D683B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91" y="6262430"/>
            <a:ext cx="1510871" cy="383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0A5B0-DE9B-A865-089A-5D756938A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150" y="4946026"/>
            <a:ext cx="1728575" cy="367492"/>
          </a:xfrm>
          <a:prstGeom prst="rect">
            <a:avLst/>
          </a:prstGeom>
        </p:spPr>
      </p:pic>
      <p:pic>
        <p:nvPicPr>
          <p:cNvPr id="9" name="Picture 2" descr="Boots Apotek | Søk jobb hos oss">
            <a:extLst>
              <a:ext uri="{FF2B5EF4-FFF2-40B4-BE49-F238E27FC236}">
                <a16:creationId xmlns:a16="http://schemas.microsoft.com/office/drawing/2014/main" id="{846D248B-7313-1C50-BDE5-27BD6B12D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228" y="4270504"/>
            <a:ext cx="1454113" cy="41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Vitusapotek | LinkedIn">
            <a:extLst>
              <a:ext uri="{FF2B5EF4-FFF2-40B4-BE49-F238E27FC236}">
                <a16:creationId xmlns:a16="http://schemas.microsoft.com/office/drawing/2014/main" id="{1C9E6ADD-228E-9A48-C132-748E3DCD0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2" b="38509"/>
          <a:stretch/>
        </p:blipFill>
        <p:spPr bwMode="auto">
          <a:xfrm>
            <a:off x="1636067" y="4315936"/>
            <a:ext cx="1820825" cy="40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1DD4C311-B89F-EF94-C5CB-D253E8A1D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16"/>
          <a:stretch/>
        </p:blipFill>
        <p:spPr bwMode="auto">
          <a:xfrm>
            <a:off x="706281" y="4884938"/>
            <a:ext cx="1840198" cy="40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pomed.no er et norsk nettapotek. - Apomed">
            <a:extLst>
              <a:ext uri="{FF2B5EF4-FFF2-40B4-BE49-F238E27FC236}">
                <a16:creationId xmlns:a16="http://schemas.microsoft.com/office/drawing/2014/main" id="{77826BBB-3CAF-D2FC-B8ED-7F7BAC77C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605" y="5490546"/>
            <a:ext cx="1304231" cy="3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2B7D312-53F1-D194-B1C0-86BB2AB35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19" y="4169215"/>
            <a:ext cx="1113312" cy="51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27184D-FC9A-098D-A9AB-EBE888E5AE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745" y="5427016"/>
            <a:ext cx="1728575" cy="39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2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796FB-16A3-827F-A5C2-F68D9458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B4E0C-8E6D-22B0-D9E0-3E2F8C16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421911"/>
            <a:ext cx="11511073" cy="588637"/>
          </a:xfrm>
        </p:spPr>
        <p:txBody>
          <a:bodyPr/>
          <a:lstStyle/>
          <a:p>
            <a:r>
              <a:rPr lang="nb-NO" sz="4000" b="1" noProof="0" dirty="0"/>
              <a:t>Global availability with SaaS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5B918-910C-036B-09EE-401AA3A282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1979630"/>
            <a:ext cx="4977413" cy="452486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noProof="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Now present </a:t>
            </a:r>
            <a:r>
              <a:rPr lang="en-GB" noProof="0" dirty="0">
                <a:latin typeface="Aptos Display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7 countries</a:t>
            </a:r>
          </a:p>
          <a:p>
            <a:pPr marL="468000" lvl="1">
              <a:lnSpc>
                <a:spcPct val="100000"/>
              </a:lnSpc>
              <a:spcBef>
                <a:spcPts val="0"/>
              </a:spcBef>
            </a:pPr>
            <a:r>
              <a:rPr lang="en-GB" noProof="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Bulgaria</a:t>
            </a:r>
          </a:p>
          <a:p>
            <a:pPr marL="468000" lvl="1">
              <a:lnSpc>
                <a:spcPct val="100000"/>
              </a:lnSpc>
              <a:spcBef>
                <a:spcPts val="0"/>
              </a:spcBef>
            </a:pPr>
            <a:r>
              <a:rPr lang="en-GB" noProof="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Georgia</a:t>
            </a:r>
          </a:p>
          <a:p>
            <a:pPr marL="468000" lvl="1">
              <a:lnSpc>
                <a:spcPct val="100000"/>
              </a:lnSpc>
              <a:spcBef>
                <a:spcPts val="0"/>
              </a:spcBef>
            </a:pPr>
            <a:r>
              <a:rPr lang="en-GB" b="1" noProof="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Iceland</a:t>
            </a:r>
          </a:p>
          <a:p>
            <a:pPr marL="468000" lvl="1">
              <a:lnSpc>
                <a:spcPct val="100000"/>
              </a:lnSpc>
              <a:spcBef>
                <a:spcPts val="0"/>
              </a:spcBef>
            </a:pPr>
            <a:r>
              <a:rPr lang="en-GB" b="1" noProof="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Norway</a:t>
            </a:r>
          </a:p>
          <a:p>
            <a:pPr marL="468000" lvl="1">
              <a:lnSpc>
                <a:spcPct val="100000"/>
              </a:lnSpc>
              <a:spcBef>
                <a:spcPts val="0"/>
              </a:spcBef>
            </a:pPr>
            <a:r>
              <a:rPr lang="en-GB" b="1" noProof="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Sweden</a:t>
            </a:r>
          </a:p>
          <a:p>
            <a:pPr marL="468000" lvl="1">
              <a:lnSpc>
                <a:spcPct val="100000"/>
              </a:lnSpc>
              <a:spcBef>
                <a:spcPts val="0"/>
              </a:spcBef>
            </a:pPr>
            <a:r>
              <a:rPr lang="en-GB" noProof="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Trinidad and Tobago</a:t>
            </a:r>
          </a:p>
          <a:p>
            <a:pPr marL="468000" lvl="1">
              <a:lnSpc>
                <a:spcPct val="100000"/>
              </a:lnSpc>
              <a:spcBef>
                <a:spcPts val="0"/>
              </a:spcBef>
            </a:pPr>
            <a:r>
              <a:rPr lang="en-GB" b="1" noProof="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UK</a:t>
            </a:r>
          </a:p>
          <a:p>
            <a:pPr marL="468000" lvl="1">
              <a:lnSpc>
                <a:spcPct val="100000"/>
              </a:lnSpc>
              <a:spcBef>
                <a:spcPts val="0"/>
              </a:spcBef>
            </a:pPr>
            <a:endParaRPr lang="en-GB" b="1" noProof="0" dirty="0">
              <a:effectLst/>
              <a:latin typeface="Aptos Display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GB" sz="1800" noProof="0" dirty="0">
              <a:effectLst/>
              <a:latin typeface="Aptos Display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200" noProof="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(alphabetical order)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5B00DA-0FD6-B9A4-143E-0D180CC3E6A2}"/>
              </a:ext>
            </a:extLst>
          </p:cNvPr>
          <p:cNvGrpSpPr/>
          <p:nvPr/>
        </p:nvGrpSpPr>
        <p:grpSpPr>
          <a:xfrm>
            <a:off x="499621" y="1792085"/>
            <a:ext cx="5891752" cy="3858148"/>
            <a:chOff x="3470537" y="916004"/>
            <a:chExt cx="8363334" cy="5338330"/>
          </a:xfrm>
        </p:grpSpPr>
        <p:pic>
          <p:nvPicPr>
            <p:cNvPr id="52" name="Picture 2" descr="Symbolism, History, and Meaning Behind Iceland's Flag | I am Reykjavik">
              <a:extLst>
                <a:ext uri="{FF2B5EF4-FFF2-40B4-BE49-F238E27FC236}">
                  <a16:creationId xmlns:a16="http://schemas.microsoft.com/office/drawing/2014/main" id="{13D5D595-90DE-D6E3-B568-F5C6DF777E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9625" y="934565"/>
              <a:ext cx="2605490" cy="163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Norway Flag">
              <a:extLst>
                <a:ext uri="{FF2B5EF4-FFF2-40B4-BE49-F238E27FC236}">
                  <a16:creationId xmlns:a16="http://schemas.microsoft.com/office/drawing/2014/main" id="{6E71934C-3520-4741-7FF0-477A54D839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2"/>
            <a:stretch/>
          </p:blipFill>
          <p:spPr bwMode="auto">
            <a:xfrm>
              <a:off x="3470537" y="2718394"/>
              <a:ext cx="2695575" cy="172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Sweden Flag Pictures | Download Free Images on Unsplash">
              <a:extLst>
                <a:ext uri="{FF2B5EF4-FFF2-40B4-BE49-F238E27FC236}">
                  <a16:creationId xmlns:a16="http://schemas.microsoft.com/office/drawing/2014/main" id="{74B4FC4E-1D78-AE5B-86DF-A96E634B9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6406" y="2695665"/>
              <a:ext cx="2695575" cy="1724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58896D6-ECC3-EA13-BCB7-E23E1A3A4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0537" y="4587459"/>
              <a:ext cx="2695575" cy="1666875"/>
            </a:xfrm>
            <a:prstGeom prst="rect">
              <a:avLst/>
            </a:prstGeom>
          </p:spPr>
        </p:pic>
        <p:pic>
          <p:nvPicPr>
            <p:cNvPr id="56" name="Picture 10" descr="Illustration of Bulgaria Flag and Editable vector Bulgaria Country Flag  36049025 Vector Art at Vecteezy">
              <a:extLst>
                <a:ext uri="{FF2B5EF4-FFF2-40B4-BE49-F238E27FC236}">
                  <a16:creationId xmlns:a16="http://schemas.microsoft.com/office/drawing/2014/main" id="{6F612CBC-6F0F-98D3-5FBD-2450AF476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537" y="916004"/>
              <a:ext cx="2695575" cy="165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2" descr="National Symbolics of Georgia. Flag of Georgia">
              <a:extLst>
                <a:ext uri="{FF2B5EF4-FFF2-40B4-BE49-F238E27FC236}">
                  <a16:creationId xmlns:a16="http://schemas.microsoft.com/office/drawing/2014/main" id="{7BD5607B-06BE-F167-D5AB-BB586D0BF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081" y="934565"/>
              <a:ext cx="2695575" cy="1645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E696206-91B0-A277-0115-C79C689C8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04971" y="2686444"/>
              <a:ext cx="2628900" cy="1743075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7F9C88B-9EC0-5B3F-AE31-CF93F95CDE8F}"/>
                </a:ext>
              </a:extLst>
            </p:cNvPr>
            <p:cNvGrpSpPr/>
            <p:nvPr/>
          </p:nvGrpSpPr>
          <p:grpSpPr>
            <a:xfrm>
              <a:off x="6448997" y="4710265"/>
              <a:ext cx="2467744" cy="1429359"/>
              <a:chOff x="6448997" y="4710265"/>
              <a:chExt cx="2467744" cy="1429359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2644C1E-6181-28EB-721E-C598824B0D30}"/>
                  </a:ext>
                </a:extLst>
              </p:cNvPr>
              <p:cNvSpPr/>
              <p:nvPr/>
            </p:nvSpPr>
            <p:spPr>
              <a:xfrm>
                <a:off x="6448997" y="4710265"/>
                <a:ext cx="2467744" cy="1429359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pic>
            <p:nvPicPr>
              <p:cNvPr id="61" name="Graphic 60" descr="Badge Follow outline">
                <a:extLst>
                  <a:ext uri="{FF2B5EF4-FFF2-40B4-BE49-F238E27FC236}">
                    <a16:creationId xmlns:a16="http://schemas.microsoft.com/office/drawing/2014/main" id="{523215AD-0EF5-0BF8-2B5E-AD6C4E9F3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264311" y="5011916"/>
                <a:ext cx="837115" cy="83711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26954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165C4-ACC6-0883-CE0D-A4C09601F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BC7C22-E1BA-617B-A2D2-3E677DCE6D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24070" y="1187777"/>
            <a:ext cx="4111419" cy="4402318"/>
          </a:xfrm>
        </p:spPr>
        <p:txBody>
          <a:bodyPr/>
          <a:lstStyle/>
          <a:p>
            <a:pPr marL="0" indent="0">
              <a:buNone/>
            </a:pPr>
            <a:r>
              <a:rPr lang="en-GB" i="1" noProof="0" dirty="0">
                <a:solidFill>
                  <a:srgbClr val="7E7C80"/>
                </a:solidFill>
              </a:rPr>
              <a:t>“The main benefit for us is that all information is now the same across stores, and we can control and manage it centrally. </a:t>
            </a:r>
          </a:p>
          <a:p>
            <a:pPr marL="0" indent="0">
              <a:buNone/>
            </a:pPr>
            <a:r>
              <a:rPr lang="en-GB" i="1" noProof="0" dirty="0">
                <a:solidFill>
                  <a:srgbClr val="7E7C80"/>
                </a:solidFill>
              </a:rPr>
              <a:t>Once the rollout is complete, we will </a:t>
            </a:r>
            <a:r>
              <a:rPr lang="en-GB" b="1" i="1" noProof="0" dirty="0">
                <a:solidFill>
                  <a:srgbClr val="7E7C80"/>
                </a:solidFill>
              </a:rPr>
              <a:t>fully integrate the entire omnichannel ecosystem</a:t>
            </a:r>
            <a:r>
              <a:rPr lang="en-GB" i="1" noProof="0" dirty="0">
                <a:solidFill>
                  <a:srgbClr val="7E7C80"/>
                </a:solidFill>
              </a:rPr>
              <a:t>, including our </a:t>
            </a:r>
            <a:r>
              <a:rPr lang="en-GB" b="1" i="1" noProof="0" dirty="0">
                <a:solidFill>
                  <a:srgbClr val="7E7C80"/>
                </a:solidFill>
              </a:rPr>
              <a:t>e-commerce</a:t>
            </a:r>
            <a:r>
              <a:rPr lang="en-GB" i="1" noProof="0" dirty="0">
                <a:solidFill>
                  <a:srgbClr val="7E7C80"/>
                </a:solidFill>
              </a:rPr>
              <a:t> platform. </a:t>
            </a:r>
          </a:p>
          <a:p>
            <a:pPr marL="0" indent="0">
              <a:buNone/>
            </a:pPr>
            <a:r>
              <a:rPr lang="en-GB" i="1" noProof="0" dirty="0">
                <a:solidFill>
                  <a:srgbClr val="7E7C80"/>
                </a:solidFill>
              </a:rPr>
              <a:t>This will also enable us to implement initiatives like </a:t>
            </a:r>
            <a:r>
              <a:rPr lang="en-GB" b="1" i="1" noProof="0" dirty="0">
                <a:solidFill>
                  <a:srgbClr val="7E7C80"/>
                </a:solidFill>
              </a:rPr>
              <a:t>Click &amp; Collect </a:t>
            </a:r>
            <a:r>
              <a:rPr lang="en-GB" i="1" noProof="0" dirty="0">
                <a:solidFill>
                  <a:srgbClr val="7E7C80"/>
                </a:solidFill>
              </a:rPr>
              <a:t>and </a:t>
            </a:r>
            <a:r>
              <a:rPr lang="en-GB" b="1" i="1" noProof="0" dirty="0">
                <a:solidFill>
                  <a:srgbClr val="7E7C80"/>
                </a:solidFill>
              </a:rPr>
              <a:t>self-checkout </a:t>
            </a:r>
            <a:r>
              <a:rPr lang="en-GB" i="1" noProof="0" dirty="0">
                <a:solidFill>
                  <a:srgbClr val="7E7C80"/>
                </a:solidFill>
              </a:rPr>
              <a:t>across the chain and manage everything from within </a:t>
            </a:r>
            <a:r>
              <a:rPr lang="en-GB" b="1" i="1" noProof="0" dirty="0">
                <a:solidFill>
                  <a:srgbClr val="7E7C80"/>
                </a:solidFill>
              </a:rPr>
              <a:t>LS Central</a:t>
            </a:r>
            <a:r>
              <a:rPr lang="en-GB" i="1" noProof="0" dirty="0">
                <a:solidFill>
                  <a:srgbClr val="7E7C80"/>
                </a:solidFill>
              </a:rPr>
              <a:t>”</a:t>
            </a:r>
          </a:p>
          <a:p>
            <a:pPr marL="0" indent="0">
              <a:buNone/>
            </a:pPr>
            <a:r>
              <a:rPr lang="en-GB" sz="1600" b="1" noProof="0" dirty="0">
                <a:solidFill>
                  <a:schemeClr val="tx1"/>
                </a:solidFill>
              </a:rPr>
              <a:t>Svein </a:t>
            </a:r>
            <a:r>
              <a:rPr lang="en-GB" sz="1600" b="1" noProof="0" dirty="0" err="1">
                <a:solidFill>
                  <a:schemeClr val="tx1"/>
                </a:solidFill>
              </a:rPr>
              <a:t>Faksvaag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Retail Director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089A0-415E-265D-9089-EC32C57FE7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2" y="1776952"/>
            <a:ext cx="6113518" cy="3223967"/>
          </a:xfrm>
          <a:prstGeom prst="rect">
            <a:avLst/>
          </a:prstGeom>
        </p:spPr>
        <p:txBody>
          <a:bodyPr/>
          <a:lstStyle/>
          <a:p>
            <a:r>
              <a:rPr lang="en-GB" noProof="0" dirty="0">
                <a:latin typeface="Aptos Display" panose="020B0004020202020204" pitchFamily="34" charset="0"/>
              </a:rPr>
              <a:t>150 pharmacies across Norway</a:t>
            </a:r>
          </a:p>
          <a:p>
            <a:pPr lvl="1">
              <a:buFont typeface="System Font Regular"/>
              <a:buChar char="-"/>
            </a:pPr>
            <a:r>
              <a:rPr lang="en-GB" sz="2000" noProof="0" dirty="0">
                <a:latin typeface="Aptos Display" panose="020B0004020202020204" pitchFamily="34" charset="0"/>
              </a:rPr>
              <a:t>6 months from kick-off to a live pilot store</a:t>
            </a:r>
          </a:p>
          <a:p>
            <a:pPr lvl="1">
              <a:buFont typeface="System Font Regular"/>
              <a:buChar char="-"/>
            </a:pPr>
            <a:r>
              <a:rPr lang="en-GB" sz="2000" noProof="0" dirty="0">
                <a:latin typeface="Aptos Display" panose="020B0004020202020204" pitchFamily="34" charset="0"/>
              </a:rPr>
              <a:t>14* months from kick-off to completing roll-out </a:t>
            </a:r>
            <a:br>
              <a:rPr lang="en-GB" sz="2000" noProof="0" dirty="0">
                <a:latin typeface="Aptos Display" panose="020B0004020202020204" pitchFamily="34" charset="0"/>
              </a:rPr>
            </a:br>
            <a:r>
              <a:rPr lang="en-GB" sz="1800" noProof="0" dirty="0">
                <a:latin typeface="Aptos Display" panose="020B0004020202020204" pitchFamily="34" charset="0"/>
              </a:rPr>
              <a:t>(*paused roll-out for 1 month during December) </a:t>
            </a:r>
          </a:p>
          <a:p>
            <a:r>
              <a:rPr lang="en-GB" noProof="0" dirty="0">
                <a:latin typeface="Aptos Display" panose="020B0004020202020204" pitchFamily="34" charset="0"/>
              </a:rPr>
              <a:t>Various integrations </a:t>
            </a:r>
          </a:p>
          <a:p>
            <a:pPr lvl="1">
              <a:buFont typeface="System Font Regular"/>
              <a:buChar char="-"/>
            </a:pPr>
            <a:r>
              <a:rPr lang="en-GB" sz="2000" noProof="0" dirty="0">
                <a:latin typeface="Aptos Display" panose="020B0004020202020204" pitchFamily="34" charset="0"/>
              </a:rPr>
              <a:t>Including SAP, Relex and Voyado</a:t>
            </a:r>
          </a:p>
          <a:p>
            <a:r>
              <a:rPr lang="en-GB" noProof="0" dirty="0">
                <a:latin typeface="Aptos Display" panose="020B0004020202020204" pitchFamily="34" charset="0"/>
              </a:rPr>
              <a:t>Additional 28 franchise pharmacies</a:t>
            </a:r>
          </a:p>
        </p:txBody>
      </p:sp>
      <p:pic>
        <p:nvPicPr>
          <p:cNvPr id="5" name="Picture 2" descr="Boots Apotek | Søk jobb hos oss">
            <a:extLst>
              <a:ext uri="{FF2B5EF4-FFF2-40B4-BE49-F238E27FC236}">
                <a16:creationId xmlns:a16="http://schemas.microsoft.com/office/drawing/2014/main" id="{97F16ED4-FFCC-BA1D-FB6F-A22F9BCD5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9" y="551868"/>
            <a:ext cx="2967382" cy="84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894A9D-19A9-6E67-2906-C76FE97C49F9}"/>
              </a:ext>
            </a:extLst>
          </p:cNvPr>
          <p:cNvSpPr txBox="1"/>
          <p:nvPr/>
        </p:nvSpPr>
        <p:spPr>
          <a:xfrm>
            <a:off x="7424070" y="6488668"/>
            <a:ext cx="4427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noProof="0" dirty="0">
                <a:hlinkClick r:id="rId4"/>
              </a:rPr>
              <a:t>https://www.lsretail.com/customers/boots</a:t>
            </a:r>
            <a:r>
              <a:rPr lang="en-GB" sz="1400" noProof="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4D1FDB-402D-09F8-75C2-20F7B05C5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654" y="4865152"/>
            <a:ext cx="3074475" cy="653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71331-220F-D0A4-EC1E-4DE886851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004" y="674246"/>
            <a:ext cx="2302249" cy="58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74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0EF00-8AA5-9D4B-D27C-5D7F764D9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7A33D8-35D2-7CD4-D509-C2A9D8D1319F}"/>
              </a:ext>
            </a:extLst>
          </p:cNvPr>
          <p:cNvSpPr/>
          <p:nvPr/>
        </p:nvSpPr>
        <p:spPr>
          <a:xfrm>
            <a:off x="5969000" y="962526"/>
            <a:ext cx="5295900" cy="6695574"/>
          </a:xfrm>
          <a:prstGeom prst="roundRect">
            <a:avLst/>
          </a:prstGeom>
          <a:solidFill>
            <a:srgbClr val="EBFFFE">
              <a:alpha val="40000"/>
            </a:srgbClr>
          </a:solidFill>
          <a:ln>
            <a:solidFill>
              <a:srgbClr val="EBFF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2" name="Picture Placeholder 26" descr="A picture containing person, band-aid, accessory&#10;&#10;Description automatically generated">
            <a:extLst>
              <a:ext uri="{FF2B5EF4-FFF2-40B4-BE49-F238E27FC236}">
                <a16:creationId xmlns:a16="http://schemas.microsoft.com/office/drawing/2014/main" id="{317E2A74-614E-945D-9A29-9F5D1DE814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44" t="12060" r="3744"/>
          <a:stretch/>
        </p:blipFill>
        <p:spPr>
          <a:xfrm>
            <a:off x="0" y="962526"/>
            <a:ext cx="4178300" cy="58954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A3D959-EA47-EA48-1132-06EA6CE9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>
                <a:latin typeface="Aptos ExtraBold"/>
              </a:rPr>
              <a:t>A part of the LS Central ecosystem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AF4C8C-D71A-CBFF-A6D2-DDF4702643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155700"/>
            <a:ext cx="4953000" cy="5350978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GB" noProof="0" dirty="0">
                <a:latin typeface="Aptos Display"/>
              </a:rPr>
              <a:t>LS Central for pharmacies is a </a:t>
            </a:r>
            <a:r>
              <a:rPr lang="en-GB" b="1" noProof="0" dirty="0">
                <a:latin typeface="Aptos Display"/>
              </a:rPr>
              <a:t>fully integrated </a:t>
            </a:r>
            <a:r>
              <a:rPr lang="en-GB" noProof="0" dirty="0">
                <a:latin typeface="Aptos Display"/>
              </a:rPr>
              <a:t>part of the LS Central ecosystem</a:t>
            </a:r>
            <a:endParaRPr lang="en-GB" noProof="0" dirty="0"/>
          </a:p>
          <a:p>
            <a:pPr>
              <a:lnSpc>
                <a:spcPct val="100000"/>
              </a:lnSpc>
            </a:pPr>
            <a:r>
              <a:rPr lang="en-GB" b="1" noProof="0" dirty="0">
                <a:latin typeface="Aptos Display" panose="020B0004020202020204" pitchFamily="34" charset="0"/>
              </a:rPr>
              <a:t>One base </a:t>
            </a:r>
            <a:r>
              <a:rPr lang="en-GB" noProof="0" dirty="0">
                <a:latin typeface="Aptos Display" panose="020B0004020202020204" pitchFamily="34" charset="0"/>
              </a:rPr>
              <a:t>for the world</a:t>
            </a:r>
          </a:p>
          <a:p>
            <a:pPr>
              <a:lnSpc>
                <a:spcPct val="100000"/>
              </a:lnSpc>
            </a:pPr>
            <a:r>
              <a:rPr lang="en-GB" noProof="0" dirty="0">
                <a:latin typeface="Aptos Display"/>
              </a:rPr>
              <a:t>Country localizations for </a:t>
            </a:r>
            <a:r>
              <a:rPr lang="en-GB" b="1" noProof="0" dirty="0">
                <a:latin typeface="Aptos Display"/>
              </a:rPr>
              <a:t>ePrescriptions</a:t>
            </a:r>
            <a:r>
              <a:rPr lang="en-GB" noProof="0" dirty="0">
                <a:latin typeface="Aptos Display"/>
              </a:rPr>
              <a:t> and integrations to each countries National Health Administration or Insurance Companies</a:t>
            </a:r>
          </a:p>
          <a:p>
            <a:pPr>
              <a:lnSpc>
                <a:spcPct val="100000"/>
              </a:lnSpc>
            </a:pPr>
            <a:r>
              <a:rPr lang="en-GB" noProof="0" dirty="0">
                <a:latin typeface="Aptos Display"/>
              </a:rPr>
              <a:t>Easy to </a:t>
            </a:r>
            <a:r>
              <a:rPr lang="en-GB" b="1" noProof="0" dirty="0">
                <a:latin typeface="Aptos Display"/>
              </a:rPr>
              <a:t>extend and customize </a:t>
            </a:r>
            <a:r>
              <a:rPr lang="en-GB" noProof="0" dirty="0">
                <a:latin typeface="Aptos Display"/>
              </a:rPr>
              <a:t>for any eventuality </a:t>
            </a:r>
          </a:p>
          <a:p>
            <a:pPr>
              <a:lnSpc>
                <a:spcPct val="100000"/>
              </a:lnSpc>
            </a:pPr>
            <a:endParaRPr lang="en-GB" noProof="0" dirty="0">
              <a:latin typeface="Aptos Display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A08BF-A4F6-6DF1-8047-85B173076C10}"/>
              </a:ext>
            </a:extLst>
          </p:cNvPr>
          <p:cNvSpPr/>
          <p:nvPr/>
        </p:nvSpPr>
        <p:spPr>
          <a:xfrm>
            <a:off x="3101730" y="4599665"/>
            <a:ext cx="2122083" cy="787759"/>
          </a:xfrm>
          <a:prstGeom prst="rect">
            <a:avLst/>
          </a:prstGeom>
          <a:solidFill>
            <a:srgbClr val="37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LS Central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359652-52E1-9826-8B71-AB45B6B61501}"/>
              </a:ext>
            </a:extLst>
          </p:cNvPr>
          <p:cNvSpPr/>
          <p:nvPr/>
        </p:nvSpPr>
        <p:spPr>
          <a:xfrm>
            <a:off x="3101730" y="3707476"/>
            <a:ext cx="2122083" cy="776093"/>
          </a:xfrm>
          <a:prstGeom prst="rect">
            <a:avLst/>
          </a:prstGeom>
          <a:solidFill>
            <a:srgbClr val="472678"/>
          </a:solidFill>
          <a:ln>
            <a:solidFill>
              <a:srgbClr val="4F2A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cs typeface="Segoe UI"/>
              </a:rPr>
              <a:t>LS Central</a:t>
            </a:r>
            <a:br>
              <a:rPr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cs typeface="Segoe UI"/>
              </a:rPr>
              <a:t>for </a:t>
            </a:r>
            <a:r>
              <a:rPr lang="en-GB" b="1" noProof="0" dirty="0">
                <a:solidFill>
                  <a:prstClr val="white"/>
                </a:solidFill>
                <a:latin typeface="Segoe UI"/>
                <a:cs typeface="Segoe UI"/>
              </a:rPr>
              <a:t>pharmacies</a:t>
            </a:r>
            <a:endParaRPr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30B34A-C546-636C-D6C9-673B9B7801F9}"/>
              </a:ext>
            </a:extLst>
          </p:cNvPr>
          <p:cNvSpPr/>
          <p:nvPr/>
        </p:nvSpPr>
        <p:spPr>
          <a:xfrm>
            <a:off x="3101729" y="2815287"/>
            <a:ext cx="2122083" cy="776093"/>
          </a:xfrm>
          <a:prstGeom prst="rect">
            <a:avLst/>
          </a:prstGeom>
          <a:solidFill>
            <a:srgbClr val="5F32A0"/>
          </a:solidFill>
          <a:ln>
            <a:solidFill>
              <a:srgbClr val="5F3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cs typeface="Segoe UI"/>
              </a:rPr>
              <a:t>Country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prstClr val="white"/>
                </a:solidFill>
                <a:latin typeface="Segoe UI"/>
                <a:cs typeface="Segoe UI"/>
              </a:rPr>
              <a:t>Localization</a:t>
            </a:r>
            <a:endParaRPr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EC091-5FDE-0AF3-1C77-F70B3904F4F7}"/>
              </a:ext>
            </a:extLst>
          </p:cNvPr>
          <p:cNvSpPr/>
          <p:nvPr/>
        </p:nvSpPr>
        <p:spPr>
          <a:xfrm>
            <a:off x="3117930" y="5502712"/>
            <a:ext cx="2105883" cy="966971"/>
          </a:xfrm>
          <a:prstGeom prst="rect">
            <a:avLst/>
          </a:prstGeom>
          <a:solidFill>
            <a:srgbClr val="267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MS Dynamics 365 Business Central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CFD9E7-63EB-A53D-1EF0-424DDAB11546}"/>
              </a:ext>
            </a:extLst>
          </p:cNvPr>
          <p:cNvSpPr/>
          <p:nvPr/>
        </p:nvSpPr>
        <p:spPr>
          <a:xfrm>
            <a:off x="3101728" y="1923098"/>
            <a:ext cx="2122083" cy="77609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Customer Integrations</a:t>
            </a:r>
          </a:p>
        </p:txBody>
      </p:sp>
    </p:spTree>
    <p:extLst>
      <p:ext uri="{BB962C8B-B14F-4D97-AF65-F5344CB8AC3E}">
        <p14:creationId xmlns:p14="http://schemas.microsoft.com/office/powerpoint/2010/main" val="4045811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F16FC-DE9F-B5CB-8D9D-7AD774D8F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51D3011-EC42-66D9-424F-83B95BEEF6CE}"/>
              </a:ext>
            </a:extLst>
          </p:cNvPr>
          <p:cNvSpPr/>
          <p:nvPr/>
        </p:nvSpPr>
        <p:spPr>
          <a:xfrm>
            <a:off x="5969000" y="962526"/>
            <a:ext cx="5295900" cy="6847974"/>
          </a:xfrm>
          <a:prstGeom prst="roundRect">
            <a:avLst/>
          </a:prstGeom>
          <a:solidFill>
            <a:srgbClr val="EBFFFE">
              <a:alpha val="40000"/>
            </a:srgbClr>
          </a:solidFill>
          <a:ln>
            <a:solidFill>
              <a:srgbClr val="EBFF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2" name="Picture Placeholder 26" descr="A picture containing person, band-aid, accessory&#10;&#10;Description automatically generated">
            <a:extLst>
              <a:ext uri="{FF2B5EF4-FFF2-40B4-BE49-F238E27FC236}">
                <a16:creationId xmlns:a16="http://schemas.microsoft.com/office/drawing/2014/main" id="{575C544A-A56D-9D1D-8FD6-09119D405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44" t="12060" r="3744"/>
          <a:stretch/>
        </p:blipFill>
        <p:spPr>
          <a:xfrm>
            <a:off x="0" y="962526"/>
            <a:ext cx="4178300" cy="58954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25E32D-4A39-EA9D-7778-3763CD1B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>
                <a:latin typeface="Aptos ExtraBold"/>
              </a:rPr>
              <a:t>LS Central for pharmacies Light (W1)</a:t>
            </a:r>
            <a:endParaRPr lang="en-GB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F0BEF0-A814-F3DA-C4F9-7F4A2123F2C3}"/>
              </a:ext>
            </a:extLst>
          </p:cNvPr>
          <p:cNvSpPr/>
          <p:nvPr/>
        </p:nvSpPr>
        <p:spPr>
          <a:xfrm>
            <a:off x="3101730" y="4599665"/>
            <a:ext cx="2122083" cy="7877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F1F52-0608-35B5-A44C-737E1B46D049}"/>
              </a:ext>
            </a:extLst>
          </p:cNvPr>
          <p:cNvSpPr/>
          <p:nvPr/>
        </p:nvSpPr>
        <p:spPr>
          <a:xfrm>
            <a:off x="3101730" y="3707476"/>
            <a:ext cx="2122083" cy="776093"/>
          </a:xfrm>
          <a:prstGeom prst="rect">
            <a:avLst/>
          </a:prstGeom>
          <a:solidFill>
            <a:srgbClr val="472678"/>
          </a:solidFill>
          <a:ln>
            <a:solidFill>
              <a:srgbClr val="4F2A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cs typeface="Segoe UI"/>
              </a:rPr>
              <a:t>LS Central</a:t>
            </a:r>
            <a:br>
              <a:rPr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cs typeface="Segoe UI"/>
              </a:rPr>
              <a:t>for </a:t>
            </a:r>
            <a:r>
              <a:rPr lang="en-GB" b="1" noProof="0" dirty="0">
                <a:solidFill>
                  <a:prstClr val="white"/>
                </a:solidFill>
                <a:latin typeface="Segoe UI"/>
                <a:cs typeface="Segoe UI"/>
              </a:rPr>
              <a:t>pharmacies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822FDA-828A-1D8D-EFE1-AFE889180082}"/>
              </a:ext>
            </a:extLst>
          </p:cNvPr>
          <p:cNvSpPr/>
          <p:nvPr/>
        </p:nvSpPr>
        <p:spPr>
          <a:xfrm>
            <a:off x="3101729" y="2815287"/>
            <a:ext cx="2122083" cy="77609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b="1" noProof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Country </a:t>
            </a:r>
          </a:p>
          <a:p>
            <a:pPr algn="ctr" defTabSz="914377"/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Localisation</a:t>
            </a:r>
            <a:endParaRPr lang="en-GB" b="1" noProof="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02212A-B413-2AB6-0B86-8C01B93AC9D0}"/>
              </a:ext>
            </a:extLst>
          </p:cNvPr>
          <p:cNvSpPr/>
          <p:nvPr/>
        </p:nvSpPr>
        <p:spPr>
          <a:xfrm>
            <a:off x="3117930" y="5502712"/>
            <a:ext cx="2105883" cy="96697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MS Dynamics 365 Business Central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A364F8-221B-8229-D4DD-386D9BF6F1F3}"/>
              </a:ext>
            </a:extLst>
          </p:cNvPr>
          <p:cNvSpPr/>
          <p:nvPr/>
        </p:nvSpPr>
        <p:spPr>
          <a:xfrm>
            <a:off x="3101728" y="1923098"/>
            <a:ext cx="2122083" cy="77609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b="1" noProof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Customer Integrations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95AA46E-303F-3FA1-A205-E3ACFE956D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68998" y="1231900"/>
            <a:ext cx="5295900" cy="895438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GB" sz="2700" b="1" noProof="0" dirty="0">
                <a:latin typeface="Aptos Display"/>
              </a:rPr>
              <a:t>Full featured </a:t>
            </a:r>
            <a:r>
              <a:rPr lang="en-GB" sz="2700" noProof="0" dirty="0">
                <a:latin typeface="Aptos Display"/>
              </a:rPr>
              <a:t>pharmacy dispensing solution </a:t>
            </a:r>
            <a:r>
              <a:rPr lang="en-GB" sz="2700" b="1" noProof="0" dirty="0">
                <a:latin typeface="Aptos Display"/>
              </a:rPr>
              <a:t>ready</a:t>
            </a:r>
            <a:r>
              <a:rPr lang="en-GB" sz="2700" noProof="0" dirty="0">
                <a:latin typeface="Aptos Display"/>
              </a:rPr>
              <a:t> for use or extensions!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2C5611-353F-5A5D-2A80-DF8168BA6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005" y="3031003"/>
            <a:ext cx="3649884" cy="2174679"/>
          </a:xfrm>
          <a:prstGeom prst="rect">
            <a:avLst/>
          </a:prstGeom>
        </p:spPr>
      </p:pic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2AEF647-B441-99F0-E1EE-F712D9282A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86" t="16416" r="89969" b="76059"/>
          <a:stretch/>
        </p:blipFill>
        <p:spPr>
          <a:xfrm>
            <a:off x="6197600" y="5459160"/>
            <a:ext cx="936325" cy="1143045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100A6B1-7F97-8AA2-8836-94985DFA8976}"/>
              </a:ext>
            </a:extLst>
          </p:cNvPr>
          <p:cNvSpPr txBox="1">
            <a:spLocks/>
          </p:cNvSpPr>
          <p:nvPr/>
        </p:nvSpPr>
        <p:spPr>
          <a:xfrm>
            <a:off x="7362525" y="5597275"/>
            <a:ext cx="4232195" cy="8724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noProof="0" dirty="0">
                <a:latin typeface="Aptos Display" panose="020B0004020202020204" pitchFamily="34" charset="0"/>
              </a:rPr>
              <a:t>Try it </a:t>
            </a:r>
            <a:r>
              <a:rPr lang="en-GB" noProof="0" dirty="0">
                <a:latin typeface="Aptos Display" panose="020B0004020202020204" pitchFamily="34" charset="0"/>
              </a:rPr>
              <a:t>in our LS Retail </a:t>
            </a:r>
            <a:br>
              <a:rPr lang="en-GB" noProof="0" dirty="0">
                <a:latin typeface="Aptos Display" panose="020B0004020202020204" pitchFamily="34" charset="0"/>
              </a:rPr>
            </a:br>
            <a:r>
              <a:rPr lang="en-GB" noProof="0" dirty="0">
                <a:latin typeface="Aptos Display" panose="020B0004020202020204" pitchFamily="34" charset="0"/>
              </a:rPr>
              <a:t>Virtual Machines!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9684824-59DF-19B8-B251-8B362B39E8B6}"/>
              </a:ext>
            </a:extLst>
          </p:cNvPr>
          <p:cNvSpPr txBox="1">
            <a:spLocks/>
          </p:cNvSpPr>
          <p:nvPr/>
        </p:nvSpPr>
        <p:spPr>
          <a:xfrm>
            <a:off x="5968999" y="2570575"/>
            <a:ext cx="5295900" cy="5886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noProof="0" dirty="0">
                <a:latin typeface="Aptos Display" panose="020B0004020202020204" pitchFamily="34" charset="0"/>
              </a:rPr>
              <a:t>Already available in </a:t>
            </a:r>
            <a:r>
              <a:rPr lang="en-GB" b="1" noProof="0" dirty="0">
                <a:latin typeface="Aptos Display" panose="020B0004020202020204" pitchFamily="34" charset="0"/>
              </a:rPr>
              <a:t>SaaS! </a:t>
            </a:r>
          </a:p>
        </p:txBody>
      </p:sp>
    </p:spTree>
    <p:extLst>
      <p:ext uri="{BB962C8B-B14F-4D97-AF65-F5344CB8AC3E}">
        <p14:creationId xmlns:p14="http://schemas.microsoft.com/office/powerpoint/2010/main" val="310958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67CC8-12EA-3E4A-7F28-B788508B1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0B11-EEB9-5050-1AC5-04F7C9A5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noProof="0" dirty="0">
                <a:latin typeface="Aptos ExtraBold"/>
              </a:rPr>
              <a:t>LS Central for pharmacies </a:t>
            </a:r>
            <a:r>
              <a:rPr lang="en-GB" sz="3600" dirty="0">
                <a:latin typeface="Aptos ExtraBold"/>
              </a:rPr>
              <a:t>modular</a:t>
            </a:r>
            <a:r>
              <a:rPr lang="en-GB" sz="3600" noProof="0" dirty="0">
                <a:latin typeface="Aptos ExtraBold"/>
              </a:rPr>
              <a:t> </a:t>
            </a:r>
            <a:r>
              <a:rPr lang="en-GB" sz="3600" dirty="0">
                <a:latin typeface="Aptos ExtraBold"/>
              </a:rPr>
              <a:t>design</a:t>
            </a:r>
            <a:endParaRPr lang="en-GB" sz="3600" noProof="0" dirty="0">
              <a:latin typeface="Aptos ExtraBold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F5920BE-ACF0-5DE8-A8F3-F713F7AB7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1" y="6262430"/>
            <a:ext cx="1510871" cy="3833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C728F67-176E-C238-78B2-B33D16751668}"/>
              </a:ext>
            </a:extLst>
          </p:cNvPr>
          <p:cNvGrpSpPr/>
          <p:nvPr/>
        </p:nvGrpSpPr>
        <p:grpSpPr>
          <a:xfrm>
            <a:off x="367430" y="1147765"/>
            <a:ext cx="11376000" cy="4705207"/>
            <a:chOff x="408360" y="1730165"/>
            <a:chExt cx="11376000" cy="470520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570E24-3C86-4F3F-23FA-579F8914A276}"/>
                </a:ext>
              </a:extLst>
            </p:cNvPr>
            <p:cNvSpPr/>
            <p:nvPr/>
          </p:nvSpPr>
          <p:spPr bwMode="auto">
            <a:xfrm>
              <a:off x="10852767" y="2225146"/>
              <a:ext cx="931588" cy="35353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none" lIns="36000" tIns="0" rIns="72000" bIns="18288" numCol="1" rtlCol="0" anchor="b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33D4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LS Retail Developed or </a:t>
              </a:r>
              <a:b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33D4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33D4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Enhanced Functionality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9842C9-2B31-4B29-4F3E-DF70A03B5C6D}"/>
                </a:ext>
              </a:extLst>
            </p:cNvPr>
            <p:cNvSpPr/>
            <p:nvPr/>
          </p:nvSpPr>
          <p:spPr bwMode="auto">
            <a:xfrm>
              <a:off x="7573052" y="2235638"/>
              <a:ext cx="3279816" cy="3524838"/>
            </a:xfrm>
            <a:prstGeom prst="rect">
              <a:avLst/>
            </a:prstGeom>
            <a:solidFill>
              <a:srgbClr val="F2F2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089717-3D1D-B155-4C6E-C0442B8957B2}"/>
                </a:ext>
              </a:extLst>
            </p:cNvPr>
            <p:cNvSpPr/>
            <p:nvPr/>
          </p:nvSpPr>
          <p:spPr bwMode="auto">
            <a:xfrm>
              <a:off x="2826868" y="2217923"/>
              <a:ext cx="2257285" cy="3542555"/>
            </a:xfrm>
            <a:prstGeom prst="rect">
              <a:avLst/>
            </a:prstGeom>
            <a:solidFill>
              <a:srgbClr val="F2F2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1BECF7-0D13-FAD6-AABA-8ED2DFB5BB0D}"/>
                </a:ext>
              </a:extLst>
            </p:cNvPr>
            <p:cNvSpPr/>
            <p:nvPr/>
          </p:nvSpPr>
          <p:spPr bwMode="auto">
            <a:xfrm>
              <a:off x="5188151" y="2235638"/>
              <a:ext cx="2257285" cy="3524838"/>
            </a:xfrm>
            <a:prstGeom prst="rect">
              <a:avLst/>
            </a:prstGeom>
            <a:solidFill>
              <a:srgbClr val="F2F2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F6840183-56DD-FE78-559F-F48DD876CC3C}"/>
                </a:ext>
              </a:extLst>
            </p:cNvPr>
            <p:cNvSpPr/>
            <p:nvPr/>
          </p:nvSpPr>
          <p:spPr bwMode="auto">
            <a:xfrm>
              <a:off x="408360" y="2225147"/>
              <a:ext cx="11376000" cy="4210225"/>
            </a:xfrm>
            <a:custGeom>
              <a:avLst/>
              <a:gdLst>
                <a:gd name="connsiteX0" fmla="*/ 0 w 8490857"/>
                <a:gd name="connsiteY0" fmla="*/ 14515 h 4368800"/>
                <a:gd name="connsiteX1" fmla="*/ 0 w 8490857"/>
                <a:gd name="connsiteY1" fmla="*/ 4368800 h 4368800"/>
                <a:gd name="connsiteX2" fmla="*/ 8490857 w 8490857"/>
                <a:gd name="connsiteY2" fmla="*/ 4368800 h 4368800"/>
                <a:gd name="connsiteX3" fmla="*/ 8490857 w 8490857"/>
                <a:gd name="connsiteY3" fmla="*/ 3715657 h 4368800"/>
                <a:gd name="connsiteX4" fmla="*/ 1741714 w 8490857"/>
                <a:gd name="connsiteY4" fmla="*/ 3715657 h 4368800"/>
                <a:gd name="connsiteX5" fmla="*/ 1741714 w 8490857"/>
                <a:gd name="connsiteY5" fmla="*/ 0 h 4368800"/>
                <a:gd name="connsiteX6" fmla="*/ 0 w 8490857"/>
                <a:gd name="connsiteY6" fmla="*/ 14515 h 436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90857" h="4368800">
                  <a:moveTo>
                    <a:pt x="0" y="14515"/>
                  </a:moveTo>
                  <a:lnTo>
                    <a:pt x="0" y="4368800"/>
                  </a:lnTo>
                  <a:lnTo>
                    <a:pt x="8490857" y="4368800"/>
                  </a:lnTo>
                  <a:lnTo>
                    <a:pt x="8490857" y="3715657"/>
                  </a:lnTo>
                  <a:lnTo>
                    <a:pt x="1741714" y="3715657"/>
                  </a:lnTo>
                  <a:lnTo>
                    <a:pt x="1741714" y="0"/>
                  </a:lnTo>
                  <a:lnTo>
                    <a:pt x="0" y="1451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11315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E369C3-1405-7928-4636-69DB28F651DC}"/>
                </a:ext>
              </a:extLst>
            </p:cNvPr>
            <p:cNvSpPr/>
            <p:nvPr/>
          </p:nvSpPr>
          <p:spPr bwMode="auto">
            <a:xfrm>
              <a:off x="467039" y="2296834"/>
              <a:ext cx="2266931" cy="40755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none" lIns="72000" tIns="0" rIns="18288" bIns="18288" numCol="1" rtlCol="0" anchor="t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33D4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Microsoft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33D4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Business Central Functionality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147305-8407-3B2C-88D0-258D4242820D}"/>
                </a:ext>
              </a:extLst>
            </p:cNvPr>
            <p:cNvSpPr/>
            <p:nvPr/>
          </p:nvSpPr>
          <p:spPr bwMode="auto">
            <a:xfrm>
              <a:off x="1228904" y="2788006"/>
              <a:ext cx="1456479" cy="2947994"/>
            </a:xfrm>
            <a:prstGeom prst="rect">
              <a:avLst/>
            </a:prstGeom>
            <a:solidFill>
              <a:srgbClr val="E8E8E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3" name="Pentagon 69">
              <a:extLst>
                <a:ext uri="{FF2B5EF4-FFF2-40B4-BE49-F238E27FC236}">
                  <a16:creationId xmlns:a16="http://schemas.microsoft.com/office/drawing/2014/main" id="{D10B74C4-83F0-7CDC-D1FE-6EFF3269A2D2}"/>
                </a:ext>
              </a:extLst>
            </p:cNvPr>
            <p:cNvSpPr/>
            <p:nvPr/>
          </p:nvSpPr>
          <p:spPr bwMode="auto">
            <a:xfrm>
              <a:off x="1228904" y="1730165"/>
              <a:ext cx="1759567" cy="437545"/>
            </a:xfrm>
            <a:prstGeom prst="homePlate">
              <a:avLst/>
            </a:prstGeom>
            <a:solidFill>
              <a:srgbClr val="113156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Head Office</a:t>
              </a:r>
            </a:p>
          </p:txBody>
        </p:sp>
        <p:sp>
          <p:nvSpPr>
            <p:cNvPr id="14" name="Chevron 70">
              <a:extLst>
                <a:ext uri="{FF2B5EF4-FFF2-40B4-BE49-F238E27FC236}">
                  <a16:creationId xmlns:a16="http://schemas.microsoft.com/office/drawing/2014/main" id="{AD368F65-F178-211A-B98A-918E6C4D5530}"/>
                </a:ext>
              </a:extLst>
            </p:cNvPr>
            <p:cNvSpPr/>
            <p:nvPr/>
          </p:nvSpPr>
          <p:spPr bwMode="auto">
            <a:xfrm>
              <a:off x="2784551" y="1730165"/>
              <a:ext cx="4992420" cy="437545"/>
            </a:xfrm>
            <a:prstGeom prst="chevron">
              <a:avLst/>
            </a:prstGeom>
            <a:solidFill>
              <a:srgbClr val="113156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Back Office</a:t>
              </a:r>
            </a:p>
          </p:txBody>
        </p:sp>
        <p:sp>
          <p:nvSpPr>
            <p:cNvPr id="15" name="Chevron 71">
              <a:extLst>
                <a:ext uri="{FF2B5EF4-FFF2-40B4-BE49-F238E27FC236}">
                  <a16:creationId xmlns:a16="http://schemas.microsoft.com/office/drawing/2014/main" id="{3F50F0C5-CA64-7211-000B-685D8B9705F3}"/>
                </a:ext>
              </a:extLst>
            </p:cNvPr>
            <p:cNvSpPr/>
            <p:nvPr/>
          </p:nvSpPr>
          <p:spPr bwMode="auto">
            <a:xfrm>
              <a:off x="7573052" y="1730165"/>
              <a:ext cx="3509423" cy="437545"/>
            </a:xfrm>
            <a:prstGeom prst="chevron">
              <a:avLst/>
            </a:prstGeom>
            <a:solidFill>
              <a:srgbClr val="113156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Front Office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64CC1C-2C60-79F5-557A-4531B00769A5}"/>
                </a:ext>
              </a:extLst>
            </p:cNvPr>
            <p:cNvSpPr/>
            <p:nvPr/>
          </p:nvSpPr>
          <p:spPr bwMode="auto">
            <a:xfrm>
              <a:off x="1228904" y="2303251"/>
              <a:ext cx="1456479" cy="41306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1315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Core ERP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5F28EA8-2186-0AF2-C0F8-0E70F51F1885}"/>
                </a:ext>
              </a:extLst>
            </p:cNvPr>
            <p:cNvSpPr/>
            <p:nvPr/>
          </p:nvSpPr>
          <p:spPr bwMode="auto">
            <a:xfrm>
              <a:off x="2826868" y="2303251"/>
              <a:ext cx="2257683" cy="41306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1315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Supply Chain /</a:t>
              </a:r>
              <a:b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1315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1315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Logistics Mgmt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4F517F6-1EDB-5D11-E582-DCCEA1E816FE}"/>
                </a:ext>
              </a:extLst>
            </p:cNvPr>
            <p:cNvSpPr/>
            <p:nvPr/>
          </p:nvSpPr>
          <p:spPr bwMode="auto">
            <a:xfrm>
              <a:off x="5187754" y="2303251"/>
              <a:ext cx="2257683" cy="41306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1315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Commercial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B695775-AD23-064F-E7AC-7503976E2630}"/>
                </a:ext>
              </a:extLst>
            </p:cNvPr>
            <p:cNvSpPr/>
            <p:nvPr/>
          </p:nvSpPr>
          <p:spPr bwMode="auto">
            <a:xfrm>
              <a:off x="7573052" y="2303251"/>
              <a:ext cx="3279715" cy="41306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1315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Front-End Operations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BEFB44-EB63-2DC3-35FC-4FE6650C4DD3}"/>
                </a:ext>
              </a:extLst>
            </p:cNvPr>
            <p:cNvSpPr/>
            <p:nvPr/>
          </p:nvSpPr>
          <p:spPr bwMode="auto">
            <a:xfrm>
              <a:off x="1307601" y="2876757"/>
              <a:ext cx="1299087" cy="41306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Finance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800163-5881-434D-6986-CDF173DF3166}"/>
                </a:ext>
              </a:extLst>
            </p:cNvPr>
            <p:cNvSpPr/>
            <p:nvPr/>
          </p:nvSpPr>
          <p:spPr bwMode="auto">
            <a:xfrm>
              <a:off x="1307601" y="3374298"/>
              <a:ext cx="1299087" cy="41306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Accounting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A81234-F55F-B1D2-37A8-4C083BC7D8B4}"/>
                </a:ext>
              </a:extLst>
            </p:cNvPr>
            <p:cNvSpPr/>
            <p:nvPr/>
          </p:nvSpPr>
          <p:spPr bwMode="auto">
            <a:xfrm>
              <a:off x="1307601" y="3891097"/>
              <a:ext cx="1299087" cy="41306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Human </a:t>
              </a:r>
              <a:b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Resources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50D87E2-1102-8298-F9AA-D9812DA36026}"/>
                </a:ext>
              </a:extLst>
            </p:cNvPr>
            <p:cNvSpPr/>
            <p:nvPr/>
          </p:nvSpPr>
          <p:spPr bwMode="auto">
            <a:xfrm>
              <a:off x="2826868" y="2225147"/>
              <a:ext cx="8957492" cy="3535330"/>
            </a:xfrm>
            <a:prstGeom prst="rect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24F40C8-CAFD-86FB-CEBB-94FDD19F05D1}"/>
                </a:ext>
              </a:extLst>
            </p:cNvPr>
            <p:cNvSpPr/>
            <p:nvPr/>
          </p:nvSpPr>
          <p:spPr bwMode="auto">
            <a:xfrm>
              <a:off x="2988470" y="2820051"/>
              <a:ext cx="1920611" cy="258332"/>
            </a:xfrm>
            <a:prstGeom prst="rect">
              <a:avLst/>
            </a:prstGeom>
            <a:solidFill>
              <a:srgbClr val="09597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Inventory Mgmt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171F776-7FFA-BA36-F5C2-E2ED85014570}"/>
                </a:ext>
              </a:extLst>
            </p:cNvPr>
            <p:cNvSpPr/>
            <p:nvPr/>
          </p:nvSpPr>
          <p:spPr bwMode="auto">
            <a:xfrm>
              <a:off x="2988470" y="3152659"/>
              <a:ext cx="1920611" cy="258332"/>
            </a:xfrm>
            <a:prstGeom prst="rect">
              <a:avLst/>
            </a:prstGeom>
            <a:solidFill>
              <a:srgbClr val="09597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Supplier Mgmt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8D81063-F7C4-B4EE-9FB9-9269349D24F2}"/>
                </a:ext>
              </a:extLst>
            </p:cNvPr>
            <p:cNvSpPr/>
            <p:nvPr/>
          </p:nvSpPr>
          <p:spPr bwMode="auto">
            <a:xfrm>
              <a:off x="2988470" y="3485266"/>
              <a:ext cx="1920611" cy="258332"/>
            </a:xfrm>
            <a:prstGeom prst="rect">
              <a:avLst/>
            </a:prstGeom>
            <a:solidFill>
              <a:srgbClr val="09597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Demand Forecasting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40C2468-42ED-039E-251C-EB2EF4A7061F}"/>
                </a:ext>
              </a:extLst>
            </p:cNvPr>
            <p:cNvGrpSpPr/>
            <p:nvPr/>
          </p:nvGrpSpPr>
          <p:grpSpPr>
            <a:xfrm>
              <a:off x="3259652" y="3975233"/>
              <a:ext cx="1649429" cy="556899"/>
              <a:chOff x="3948731" y="3998493"/>
              <a:chExt cx="1730125" cy="607561"/>
            </a:xfrm>
            <a:solidFill>
              <a:srgbClr val="095979"/>
            </a:solidFill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321817F-A39C-6DD7-3D21-2C70640B351F}"/>
                  </a:ext>
                </a:extLst>
              </p:cNvPr>
              <p:cNvSpPr/>
              <p:nvPr/>
            </p:nvSpPr>
            <p:spPr bwMode="auto">
              <a:xfrm>
                <a:off x="3948731" y="3998493"/>
                <a:ext cx="1730125" cy="281833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18288" bIns="1828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Merchandising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74A4A11-EEAB-127E-EABA-E4FA0418853E}"/>
                  </a:ext>
                </a:extLst>
              </p:cNvPr>
              <p:cNvSpPr/>
              <p:nvPr/>
            </p:nvSpPr>
            <p:spPr bwMode="auto">
              <a:xfrm>
                <a:off x="3948731" y="4324221"/>
                <a:ext cx="1730125" cy="281833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18288" bIns="1828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Warehouse Mgmt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9147043-5C54-F4C4-F9E7-4906DDCB3D58}"/>
                </a:ext>
              </a:extLst>
            </p:cNvPr>
            <p:cNvSpPr/>
            <p:nvPr/>
          </p:nvSpPr>
          <p:spPr bwMode="auto">
            <a:xfrm>
              <a:off x="2988470" y="3825949"/>
              <a:ext cx="192930" cy="855466"/>
            </a:xfrm>
            <a:prstGeom prst="rect">
              <a:avLst/>
            </a:prstGeom>
            <a:solidFill>
              <a:srgbClr val="09597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Retail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AC53DB0-838E-5407-7A60-F3912E822DCA}"/>
                </a:ext>
              </a:extLst>
            </p:cNvPr>
            <p:cNvGrpSpPr/>
            <p:nvPr/>
          </p:nvGrpSpPr>
          <p:grpSpPr>
            <a:xfrm>
              <a:off x="3259652" y="4873242"/>
              <a:ext cx="1649429" cy="556899"/>
              <a:chOff x="3948731" y="4978197"/>
              <a:chExt cx="1730125" cy="607561"/>
            </a:xfrm>
            <a:solidFill>
              <a:srgbClr val="113156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8E626E7-AEF9-2777-6613-569A79BC6CAD}"/>
                  </a:ext>
                </a:extLst>
              </p:cNvPr>
              <p:cNvSpPr/>
              <p:nvPr/>
            </p:nvSpPr>
            <p:spPr bwMode="auto">
              <a:xfrm>
                <a:off x="3948731" y="4978197"/>
                <a:ext cx="1730125" cy="281833"/>
              </a:xfrm>
              <a:prstGeom prst="rect">
                <a:avLst/>
              </a:prstGeom>
              <a:solidFill>
                <a:srgbClr val="4F2A8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18288" bIns="1828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Specific medication stock handling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332E233-89BC-09F0-35AE-0B2DE96A3993}"/>
                  </a:ext>
                </a:extLst>
              </p:cNvPr>
              <p:cNvSpPr/>
              <p:nvPr/>
            </p:nvSpPr>
            <p:spPr bwMode="auto">
              <a:xfrm>
                <a:off x="3948731" y="5303925"/>
                <a:ext cx="1730125" cy="281833"/>
              </a:xfrm>
              <a:prstGeom prst="rect">
                <a:avLst/>
              </a:prstGeom>
              <a:solidFill>
                <a:srgbClr val="4F2A8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18288" bIns="1828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Medication master data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C268EAB-B7A5-57AD-0B7D-60D6B22DE52B}"/>
                </a:ext>
              </a:extLst>
            </p:cNvPr>
            <p:cNvSpPr/>
            <p:nvPr/>
          </p:nvSpPr>
          <p:spPr bwMode="auto">
            <a:xfrm>
              <a:off x="2988470" y="4723959"/>
              <a:ext cx="192930" cy="855466"/>
            </a:xfrm>
            <a:prstGeom prst="rect">
              <a:avLst/>
            </a:prstGeom>
            <a:solidFill>
              <a:srgbClr val="4F2A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Pharmacy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F3DAE8A-9B9A-01CD-D532-30E999FD7C2A}"/>
                </a:ext>
              </a:extLst>
            </p:cNvPr>
            <p:cNvSpPr/>
            <p:nvPr/>
          </p:nvSpPr>
          <p:spPr bwMode="auto">
            <a:xfrm>
              <a:off x="5406978" y="2820051"/>
              <a:ext cx="1920611" cy="258332"/>
            </a:xfrm>
            <a:prstGeom prst="rect">
              <a:avLst/>
            </a:prstGeom>
            <a:solidFill>
              <a:srgbClr val="09597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Pricing/Promotions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3085A55-EB1C-0382-8E19-A49E4F8C5780}"/>
                </a:ext>
              </a:extLst>
            </p:cNvPr>
            <p:cNvSpPr/>
            <p:nvPr/>
          </p:nvSpPr>
          <p:spPr bwMode="auto">
            <a:xfrm>
              <a:off x="5406978" y="3152659"/>
              <a:ext cx="1920611" cy="258332"/>
            </a:xfrm>
            <a:prstGeom prst="rect">
              <a:avLst/>
            </a:prstGeom>
            <a:solidFill>
              <a:srgbClr val="09597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Personalisation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F3490B3-15CF-09BA-32CC-218BAD7D6F83}"/>
                </a:ext>
              </a:extLst>
            </p:cNvPr>
            <p:cNvSpPr/>
            <p:nvPr/>
          </p:nvSpPr>
          <p:spPr bwMode="auto">
            <a:xfrm>
              <a:off x="5406978" y="3485266"/>
              <a:ext cx="1920611" cy="258332"/>
            </a:xfrm>
            <a:prstGeom prst="rect">
              <a:avLst/>
            </a:prstGeom>
            <a:solidFill>
              <a:srgbClr val="09597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Sales Analytics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AE058BB-F371-3F17-AC6C-A936AD673540}"/>
                </a:ext>
              </a:extLst>
            </p:cNvPr>
            <p:cNvSpPr/>
            <p:nvPr/>
          </p:nvSpPr>
          <p:spPr bwMode="auto">
            <a:xfrm>
              <a:off x="5678160" y="3971461"/>
              <a:ext cx="1649429" cy="258332"/>
            </a:xfrm>
            <a:prstGeom prst="rect">
              <a:avLst/>
            </a:prstGeom>
            <a:solidFill>
              <a:srgbClr val="09597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Range Planning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C3115A-B2B6-5163-FC38-05B064D3F784}"/>
                </a:ext>
              </a:extLst>
            </p:cNvPr>
            <p:cNvSpPr/>
            <p:nvPr/>
          </p:nvSpPr>
          <p:spPr bwMode="auto">
            <a:xfrm>
              <a:off x="5678160" y="4266449"/>
              <a:ext cx="1649429" cy="258332"/>
            </a:xfrm>
            <a:prstGeom prst="rect">
              <a:avLst/>
            </a:prstGeom>
            <a:solidFill>
              <a:srgbClr val="09597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Product </a:t>
              </a:r>
              <a:b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Recommendations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B9169CA-32EF-1DDD-6C92-872E1348F8F8}"/>
                </a:ext>
              </a:extLst>
            </p:cNvPr>
            <p:cNvSpPr/>
            <p:nvPr/>
          </p:nvSpPr>
          <p:spPr bwMode="auto">
            <a:xfrm>
              <a:off x="5406978" y="3825949"/>
              <a:ext cx="192930" cy="855466"/>
            </a:xfrm>
            <a:prstGeom prst="rect">
              <a:avLst/>
            </a:prstGeom>
            <a:solidFill>
              <a:srgbClr val="09597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Retail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3FA0641-8500-B022-38A1-FBCE9C90CC89}"/>
                </a:ext>
              </a:extLst>
            </p:cNvPr>
            <p:cNvSpPr/>
            <p:nvPr/>
          </p:nvSpPr>
          <p:spPr bwMode="auto">
            <a:xfrm>
              <a:off x="5678161" y="4561438"/>
              <a:ext cx="1649429" cy="258332"/>
            </a:xfrm>
            <a:prstGeom prst="rect">
              <a:avLst/>
            </a:prstGeom>
            <a:solidFill>
              <a:srgbClr val="4F2A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Prescription handling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1BF6422-3C98-7E1C-F01D-6CE4B9A5E1EC}"/>
                </a:ext>
              </a:extLst>
            </p:cNvPr>
            <p:cNvSpPr/>
            <p:nvPr/>
          </p:nvSpPr>
          <p:spPr bwMode="auto">
            <a:xfrm>
              <a:off x="5678161" y="4856426"/>
              <a:ext cx="1649429" cy="269458"/>
            </a:xfrm>
            <a:prstGeom prst="rect">
              <a:avLst/>
            </a:prstGeom>
            <a:solidFill>
              <a:srgbClr val="4F2A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Customer identification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06EC5F7-BF15-5934-C0AB-A4F70937612C}"/>
                </a:ext>
              </a:extLst>
            </p:cNvPr>
            <p:cNvSpPr/>
            <p:nvPr/>
          </p:nvSpPr>
          <p:spPr bwMode="auto">
            <a:xfrm>
              <a:off x="5406978" y="4723959"/>
              <a:ext cx="192930" cy="855466"/>
            </a:xfrm>
            <a:prstGeom prst="rect">
              <a:avLst/>
            </a:prstGeom>
            <a:solidFill>
              <a:srgbClr val="4F2A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Pharmacy</a:t>
              </a:r>
            </a:p>
          </p:txBody>
        </p:sp>
        <p:cxnSp>
          <p:nvCxnSpPr>
            <p:cNvPr id="40" name="Elbow Connector 41">
              <a:extLst>
                <a:ext uri="{FF2B5EF4-FFF2-40B4-BE49-F238E27FC236}">
                  <a16:creationId xmlns:a16="http://schemas.microsoft.com/office/drawing/2014/main" id="{E68A1986-8EF9-4506-2201-D6659D990EBB}"/>
                </a:ext>
              </a:extLst>
            </p:cNvPr>
            <p:cNvCxnSpPr>
              <a:stCxn id="30" idx="2"/>
              <a:endCxn id="39" idx="2"/>
            </p:cNvCxnSpPr>
            <p:nvPr/>
          </p:nvCxnSpPr>
          <p:spPr bwMode="auto">
            <a:xfrm rot="16200000" flipH="1">
              <a:off x="4296577" y="4370171"/>
              <a:ext cx="12239" cy="2418508"/>
            </a:xfrm>
            <a:prstGeom prst="bentConnector3">
              <a:avLst>
                <a:gd name="adj1" fmla="val 1020000"/>
              </a:avLst>
            </a:prstGeom>
            <a:noFill/>
            <a:ln w="12700" cap="flat" cmpd="sng" algn="ctr">
              <a:solidFill>
                <a:schemeClr val="accent2"/>
              </a:solidFill>
              <a:prstDash val="solid"/>
              <a:round/>
              <a:headEnd type="oval" w="med" len="med"/>
              <a:tailEnd type="oval"/>
            </a:ln>
            <a:effectLst/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6DDC43-8B80-28BC-3802-87A12D2A3811}"/>
                </a:ext>
              </a:extLst>
            </p:cNvPr>
            <p:cNvSpPr txBox="1"/>
            <p:nvPr/>
          </p:nvSpPr>
          <p:spPr>
            <a:xfrm>
              <a:off x="7862987" y="2852821"/>
              <a:ext cx="811308" cy="171006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D4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Channel-Specific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4EF3790-3477-395E-9C66-B85AD18F6F13}"/>
                </a:ext>
              </a:extLst>
            </p:cNvPr>
            <p:cNvSpPr/>
            <p:nvPr/>
          </p:nvSpPr>
          <p:spPr bwMode="auto">
            <a:xfrm>
              <a:off x="7982855" y="3158081"/>
              <a:ext cx="1163095" cy="263487"/>
            </a:xfrm>
            <a:prstGeom prst="rect">
              <a:avLst/>
            </a:prstGeom>
            <a:solidFill>
              <a:srgbClr val="13889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POS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136B2B4-F54E-FACE-4682-7911F8C6EC52}"/>
                </a:ext>
              </a:extLst>
            </p:cNvPr>
            <p:cNvSpPr/>
            <p:nvPr/>
          </p:nvSpPr>
          <p:spPr bwMode="auto">
            <a:xfrm>
              <a:off x="7982855" y="3460016"/>
              <a:ext cx="1163095" cy="277984"/>
            </a:xfrm>
            <a:prstGeom prst="rect">
              <a:avLst/>
            </a:prstGeom>
            <a:solidFill>
              <a:srgbClr val="13889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Store</a:t>
              </a:r>
              <a:b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Performance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65AEEA1-4B45-D847-E8D4-174A84820A33}"/>
                </a:ext>
              </a:extLst>
            </p:cNvPr>
            <p:cNvSpPr/>
            <p:nvPr/>
          </p:nvSpPr>
          <p:spPr bwMode="auto">
            <a:xfrm>
              <a:off x="9324249" y="3152659"/>
              <a:ext cx="1446977" cy="451013"/>
            </a:xfrm>
            <a:prstGeom prst="rect">
              <a:avLst/>
            </a:prstGeom>
            <a:solidFill>
              <a:srgbClr val="13889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Loyalty Program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B81AC20-45F1-E6B1-B6A9-34B137C88C88}"/>
                </a:ext>
              </a:extLst>
            </p:cNvPr>
            <p:cNvSpPr/>
            <p:nvPr/>
          </p:nvSpPr>
          <p:spPr bwMode="auto">
            <a:xfrm>
              <a:off x="9324249" y="3636814"/>
              <a:ext cx="1446977" cy="451013"/>
            </a:xfrm>
            <a:prstGeom prst="rect">
              <a:avLst/>
            </a:prstGeom>
            <a:solidFill>
              <a:srgbClr val="13889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Cross channel returns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3AA6203-15F7-9D28-9B18-86672598B423}"/>
                </a:ext>
              </a:extLst>
            </p:cNvPr>
            <p:cNvSpPr/>
            <p:nvPr/>
          </p:nvSpPr>
          <p:spPr bwMode="auto">
            <a:xfrm>
              <a:off x="7982855" y="3776448"/>
              <a:ext cx="1163095" cy="277984"/>
            </a:xfrm>
            <a:prstGeom prst="rect">
              <a:avLst/>
            </a:prstGeom>
            <a:solidFill>
              <a:srgbClr val="13889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Staff </a:t>
              </a:r>
              <a:b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Management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A9D1FB5-135C-DAE7-B6C6-875063518716}"/>
                </a:ext>
              </a:extLst>
            </p:cNvPr>
            <p:cNvSpPr/>
            <p:nvPr/>
          </p:nvSpPr>
          <p:spPr bwMode="auto">
            <a:xfrm>
              <a:off x="7698972" y="3152659"/>
              <a:ext cx="200531" cy="1179932"/>
            </a:xfrm>
            <a:prstGeom prst="rect">
              <a:avLst/>
            </a:prstGeom>
            <a:gradFill flip="none" rotWithShape="1">
              <a:gsLst>
                <a:gs pos="0">
                  <a:srgbClr val="138890">
                    <a:shade val="30000"/>
                    <a:satMod val="115000"/>
                  </a:srgbClr>
                </a:gs>
                <a:gs pos="100000">
                  <a:srgbClr val="13889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In-Pharmacy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15E05A1-CF31-8531-33D8-C3D0F167E8D2}"/>
                </a:ext>
              </a:extLst>
            </p:cNvPr>
            <p:cNvSpPr/>
            <p:nvPr/>
          </p:nvSpPr>
          <p:spPr bwMode="auto">
            <a:xfrm>
              <a:off x="7982855" y="4597895"/>
              <a:ext cx="1163095" cy="291323"/>
            </a:xfrm>
            <a:prstGeom prst="rect">
              <a:avLst/>
            </a:prstGeom>
            <a:solidFill>
              <a:srgbClr val="13889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Online Store </a:t>
              </a:r>
              <a:b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Mgmt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2824033-41B3-F6B3-DF7E-BC43670E16AC}"/>
                </a:ext>
              </a:extLst>
            </p:cNvPr>
            <p:cNvSpPr/>
            <p:nvPr/>
          </p:nvSpPr>
          <p:spPr bwMode="auto">
            <a:xfrm>
              <a:off x="7982855" y="4954786"/>
              <a:ext cx="1163095" cy="291323"/>
            </a:xfrm>
            <a:prstGeom prst="rect">
              <a:avLst/>
            </a:prstGeom>
            <a:solidFill>
              <a:srgbClr val="13889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Online User </a:t>
              </a:r>
              <a:b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Interface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5FF3F58-090A-BF24-52C7-190960C67E43}"/>
                </a:ext>
              </a:extLst>
            </p:cNvPr>
            <p:cNvSpPr/>
            <p:nvPr/>
          </p:nvSpPr>
          <p:spPr bwMode="auto">
            <a:xfrm>
              <a:off x="7698973" y="4441751"/>
              <a:ext cx="192930" cy="931624"/>
            </a:xfrm>
            <a:prstGeom prst="rect">
              <a:avLst/>
            </a:prstGeom>
            <a:solidFill>
              <a:srgbClr val="13889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e-commerce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F3B2C90-FFB7-CBF3-ED22-7CFC15B2AC95}"/>
                </a:ext>
              </a:extLst>
            </p:cNvPr>
            <p:cNvSpPr txBox="1"/>
            <p:nvPr/>
          </p:nvSpPr>
          <p:spPr>
            <a:xfrm>
              <a:off x="9610682" y="2852821"/>
              <a:ext cx="647750" cy="171006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D4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Omnichannel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F9227C5-38C7-DBEB-3A05-1F7002DDA2C9}"/>
                </a:ext>
              </a:extLst>
            </p:cNvPr>
            <p:cNvSpPr/>
            <p:nvPr/>
          </p:nvSpPr>
          <p:spPr bwMode="auto">
            <a:xfrm>
              <a:off x="9324249" y="4120969"/>
              <a:ext cx="1446977" cy="451013"/>
            </a:xfrm>
            <a:prstGeom prst="rect">
              <a:avLst/>
            </a:prstGeom>
            <a:solidFill>
              <a:srgbClr val="13889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Unified view of stock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B81FB11-0115-95F3-C2BF-CA8E63B6F0E1}"/>
                </a:ext>
              </a:extLst>
            </p:cNvPr>
            <p:cNvSpPr/>
            <p:nvPr/>
          </p:nvSpPr>
          <p:spPr bwMode="auto">
            <a:xfrm>
              <a:off x="9324249" y="4605127"/>
              <a:ext cx="1446977" cy="451013"/>
            </a:xfrm>
            <a:prstGeom prst="rect">
              <a:avLst/>
            </a:prstGeom>
            <a:solidFill>
              <a:srgbClr val="13889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Single customer </a:t>
              </a:r>
              <a:b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database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B2D6762-E639-2DBA-FF8F-06A867EA2560}"/>
                </a:ext>
              </a:extLst>
            </p:cNvPr>
            <p:cNvSpPr/>
            <p:nvPr/>
          </p:nvSpPr>
          <p:spPr bwMode="auto">
            <a:xfrm>
              <a:off x="1228904" y="5909427"/>
              <a:ext cx="9550052" cy="41306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33D4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 modular unified platform that holds all data providing “single view of the world”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E1A5363-AC08-59AC-47AF-C11D0717320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35100" y="3078383"/>
              <a:ext cx="0" cy="2258728"/>
            </a:xfrm>
            <a:prstGeom prst="straightConnector1">
              <a:avLst/>
            </a:prstGeom>
            <a:noFill/>
            <a:ln w="9525" cap="flat" cmpd="sng" algn="ctr">
              <a:solidFill>
                <a:srgbClr val="333D47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pic>
          <p:nvPicPr>
            <p:cNvPr id="56" name="Picture 18">
              <a:extLst>
                <a:ext uri="{FF2B5EF4-FFF2-40B4-BE49-F238E27FC236}">
                  <a16:creationId xmlns:a16="http://schemas.microsoft.com/office/drawing/2014/main" id="{E31DFAAA-51CC-212B-41C4-1C28ABC3B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55" y="5767803"/>
              <a:ext cx="1412917" cy="597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6E51607-B965-33E1-28A9-3A5760693BA4}"/>
                </a:ext>
              </a:extLst>
            </p:cNvPr>
            <p:cNvSpPr/>
            <p:nvPr/>
          </p:nvSpPr>
          <p:spPr bwMode="auto">
            <a:xfrm>
              <a:off x="5678161" y="5162542"/>
              <a:ext cx="1649429" cy="258332"/>
            </a:xfrm>
            <a:prstGeom prst="rect">
              <a:avLst/>
            </a:prstGeom>
            <a:solidFill>
              <a:srgbClr val="4F2A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Medication search category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B294AD3-086A-F15F-D925-CFD7540C404A}"/>
                </a:ext>
              </a:extLst>
            </p:cNvPr>
            <p:cNvSpPr/>
            <p:nvPr/>
          </p:nvSpPr>
          <p:spPr bwMode="auto">
            <a:xfrm>
              <a:off x="5678161" y="5457529"/>
              <a:ext cx="1649429" cy="269458"/>
            </a:xfrm>
            <a:prstGeom prst="rect">
              <a:avLst/>
            </a:prstGeom>
            <a:solidFill>
              <a:srgbClr val="4F2A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Prescription dispensing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19C4398-D64D-D6B0-B68C-68AC87172279}"/>
                </a:ext>
              </a:extLst>
            </p:cNvPr>
            <p:cNvSpPr/>
            <p:nvPr/>
          </p:nvSpPr>
          <p:spPr bwMode="auto">
            <a:xfrm>
              <a:off x="7981051" y="4092881"/>
              <a:ext cx="1163094" cy="239710"/>
            </a:xfrm>
            <a:prstGeom prst="rect">
              <a:avLst/>
            </a:prstGeom>
            <a:solidFill>
              <a:srgbClr val="4F2A8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18288" bIns="1828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Prescription handling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504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9CA8A-031B-9FC0-B2C3-1351E97D6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82B535-E3F0-D673-F2DB-71F69F84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Aptos ExtraBold"/>
                <a:cs typeface="Segoe UI"/>
              </a:rPr>
              <a:t>Our </a:t>
            </a:r>
            <a:r>
              <a:rPr lang="en-GB" dirty="0">
                <a:latin typeface="Aptos ExtraBold"/>
                <a:cs typeface="Segoe UI"/>
              </a:rPr>
              <a:t>Big</a:t>
            </a:r>
            <a:r>
              <a:rPr lang="en-GB" noProof="0" dirty="0">
                <a:latin typeface="Aptos ExtraBold"/>
                <a:cs typeface="Segoe UI"/>
              </a:rPr>
              <a:t>, </a:t>
            </a:r>
            <a:r>
              <a:rPr lang="en-GB" dirty="0">
                <a:latin typeface="Aptos ExtraBold"/>
                <a:cs typeface="Segoe UI"/>
              </a:rPr>
              <a:t>Hairy</a:t>
            </a:r>
            <a:r>
              <a:rPr lang="en-GB" noProof="0" dirty="0">
                <a:latin typeface="Aptos ExtraBold"/>
                <a:cs typeface="Segoe UI"/>
              </a:rPr>
              <a:t>, </a:t>
            </a:r>
            <a:r>
              <a:rPr lang="en-GB" dirty="0">
                <a:latin typeface="Aptos ExtraBold"/>
                <a:cs typeface="Segoe UI"/>
              </a:rPr>
              <a:t>Audacious</a:t>
            </a:r>
            <a:r>
              <a:rPr lang="en-GB" noProof="0" dirty="0">
                <a:latin typeface="Aptos ExtraBold"/>
                <a:cs typeface="Segoe UI"/>
              </a:rPr>
              <a:t> Goal for 2025!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BF45A-1D13-78FB-BD67-D62AFD96C2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202685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GB" sz="2400" noProof="0" dirty="0">
              <a:latin typeface="Aptos ExtraBold" panose="020B0004020202020204" pitchFamily="34" charset="0"/>
            </a:endParaRPr>
          </a:p>
          <a:p>
            <a:pPr marL="0" indent="0" algn="ctr">
              <a:buNone/>
            </a:pPr>
            <a:r>
              <a:rPr lang="en-GB" sz="3600" noProof="0" dirty="0">
                <a:latin typeface="Aptos ExtraBold"/>
              </a:rPr>
              <a:t>CATCH UP </a:t>
            </a:r>
            <a:r>
              <a:rPr lang="en-GB" sz="3600" dirty="0">
                <a:latin typeface="Aptos ExtraBold"/>
              </a:rPr>
              <a:t>WITH</a:t>
            </a:r>
            <a:r>
              <a:rPr lang="en-GB" sz="3600" noProof="0" dirty="0">
                <a:latin typeface="Aptos ExtraBold"/>
              </a:rPr>
              <a:t> THE </a:t>
            </a:r>
            <a:br>
              <a:rPr lang="en-GB" sz="3600" noProof="0" dirty="0">
                <a:latin typeface="Aptos ExtraBold" panose="020B0004020202020204" pitchFamily="34" charset="0"/>
              </a:rPr>
            </a:br>
            <a:r>
              <a:rPr lang="en-GB" sz="3600" noProof="0" dirty="0">
                <a:latin typeface="Aptos ExtraBold"/>
              </a:rPr>
              <a:t>LS CENTRAL DEVELOPMENT</a:t>
            </a:r>
            <a:endParaRPr lang="en-GB" sz="2400" noProof="0" dirty="0">
              <a:latin typeface="Aptos ExtraBold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12D3C40-5444-6221-F863-B0A7DF0702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660" r="6660"/>
          <a:stretch/>
        </p:blipFill>
        <p:spPr>
          <a:xfrm>
            <a:off x="5524500" y="1173163"/>
            <a:ext cx="6243638" cy="423545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D116B1-BD48-30E7-EC78-95274A229863}"/>
              </a:ext>
            </a:extLst>
          </p:cNvPr>
          <p:cNvSpPr txBox="1">
            <a:spLocks/>
          </p:cNvSpPr>
          <p:nvPr/>
        </p:nvSpPr>
        <p:spPr>
          <a:xfrm>
            <a:off x="340291" y="3429000"/>
            <a:ext cx="4885018" cy="283343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noProof="0" dirty="0">
                <a:latin typeface="Aptos Display" panose="020B0004020202020204" pitchFamily="34" charset="0"/>
              </a:rPr>
              <a:t>How are we going to do that?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000" noProof="0" dirty="0">
                <a:latin typeface="Aptos Display" panose="020B0004020202020204" pitchFamily="34" charset="0"/>
              </a:rPr>
              <a:t>Creating the right team structure and processes to support growth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000" noProof="0" dirty="0">
                <a:latin typeface="Aptos Display"/>
              </a:rPr>
              <a:t>Focus on </a:t>
            </a:r>
            <a:r>
              <a:rPr lang="en-GB" sz="2000" dirty="0">
                <a:latin typeface="Aptos Display"/>
              </a:rPr>
              <a:t>quality</a:t>
            </a:r>
            <a:r>
              <a:rPr lang="en-GB" sz="2000" noProof="0" dirty="0">
                <a:latin typeface="Aptos Display"/>
              </a:rPr>
              <a:t> by refactoring our products</a:t>
            </a:r>
          </a:p>
          <a:p>
            <a:pPr lvl="1">
              <a:buFont typeface="Wingdings" panose="020B0604020202020204" pitchFamily="34" charset="0"/>
              <a:buChar char="ü"/>
            </a:pPr>
            <a:r>
              <a:rPr lang="en-GB" sz="2000" dirty="0">
                <a:latin typeface="Aptos Display"/>
              </a:rPr>
              <a:t>Customer-centric</a:t>
            </a:r>
            <a:r>
              <a:rPr lang="en-GB" sz="2000" noProof="0" dirty="0">
                <a:latin typeface="Aptos Display"/>
              </a:rPr>
              <a:t> </a:t>
            </a:r>
            <a:r>
              <a:rPr lang="en-GB" sz="2000" dirty="0">
                <a:latin typeface="Aptos Display"/>
              </a:rPr>
              <a:t>approach</a:t>
            </a:r>
            <a:r>
              <a:rPr lang="en-GB" sz="2000" noProof="0" dirty="0">
                <a:latin typeface="Aptos Display"/>
              </a:rPr>
              <a:t> with a </a:t>
            </a:r>
            <a:r>
              <a:rPr lang="en-GB" sz="2000" dirty="0">
                <a:latin typeface="Aptos Display"/>
              </a:rPr>
              <a:t>continuous</a:t>
            </a:r>
            <a:r>
              <a:rPr lang="en-GB" sz="2000" noProof="0" dirty="0">
                <a:latin typeface="Aptos Display"/>
              </a:rPr>
              <a:t> </a:t>
            </a:r>
            <a:r>
              <a:rPr lang="en-GB" sz="2000" dirty="0">
                <a:latin typeface="Aptos Display"/>
              </a:rPr>
              <a:t>product</a:t>
            </a:r>
            <a:r>
              <a:rPr lang="en-GB" sz="2000" noProof="0" dirty="0">
                <a:latin typeface="Aptos Display"/>
              </a:rPr>
              <a:t> </a:t>
            </a:r>
            <a:r>
              <a:rPr lang="en-GB" sz="2000" dirty="0">
                <a:latin typeface="Aptos Display"/>
              </a:rPr>
              <a:t>improvement</a:t>
            </a:r>
            <a:r>
              <a:rPr lang="en-GB" sz="2000" noProof="0" dirty="0">
                <a:latin typeface="Aptos Display"/>
              </a:rPr>
              <a:t> </a:t>
            </a:r>
            <a:r>
              <a:rPr lang="en-GB" sz="2000" dirty="0">
                <a:latin typeface="Aptos Display"/>
              </a:rPr>
              <a:t>plan</a:t>
            </a:r>
            <a:r>
              <a:rPr lang="en-GB" sz="2000" noProof="0" dirty="0">
                <a:latin typeface="Aptos Display"/>
              </a:rPr>
              <a:t> driven by our User Forums</a:t>
            </a:r>
            <a:endParaRPr lang="en-GB" sz="2400" noProof="0" dirty="0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49231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6D17D-76FA-A951-CB2C-0542D4BC6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2BC99-0C53-017F-F192-EF4309BAF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noProof="0" dirty="0">
                <a:latin typeface="Aptos ExtraBold"/>
              </a:rPr>
              <a:t>The right team structure and processes</a:t>
            </a:r>
            <a:endParaRPr lang="en-GB" sz="3600" noProof="0" dirty="0">
              <a:latin typeface="Aptos Extra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E3696-ACB6-9CCB-E38A-2067749C7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1447685"/>
          </a:xfrm>
        </p:spPr>
        <p:txBody>
          <a:bodyPr lIns="91440" tIns="45720" rIns="91440" bIns="45720" anchor="t"/>
          <a:lstStyle/>
          <a:p>
            <a:r>
              <a:rPr lang="en-GB" noProof="0" dirty="0">
                <a:latin typeface="Aptos Display" panose="020B0004020202020204" pitchFamily="34" charset="0"/>
              </a:rPr>
              <a:t>LS Retail’s Pharmacy Development Team changes</a:t>
            </a:r>
          </a:p>
          <a:p>
            <a:pPr lvl="1"/>
            <a:r>
              <a:rPr lang="en-GB" noProof="0" dirty="0">
                <a:latin typeface="Aptos Display"/>
              </a:rPr>
              <a:t>Regional laws and regulation compliance</a:t>
            </a:r>
          </a:p>
          <a:p>
            <a:pPr lvl="1"/>
            <a:r>
              <a:rPr lang="en-GB" noProof="0" dirty="0">
                <a:latin typeface="Aptos Display" panose="020B0004020202020204" pitchFamily="34" charset="0"/>
              </a:rPr>
              <a:t>Support for current regions and future growth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76716D-3F85-A6E3-8F78-D90DC60EF873}"/>
              </a:ext>
            </a:extLst>
          </p:cNvPr>
          <p:cNvGrpSpPr/>
          <p:nvPr/>
        </p:nvGrpSpPr>
        <p:grpSpPr>
          <a:xfrm>
            <a:off x="871687" y="2937081"/>
            <a:ext cx="5719613" cy="2280656"/>
            <a:chOff x="591431" y="2724938"/>
            <a:chExt cx="7247468" cy="296024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8821FFE-4A52-CCA2-9449-C55A61481068}"/>
                </a:ext>
              </a:extLst>
            </p:cNvPr>
            <p:cNvSpPr/>
            <p:nvPr/>
          </p:nvSpPr>
          <p:spPr>
            <a:xfrm>
              <a:off x="591431" y="4306849"/>
              <a:ext cx="7247468" cy="1058439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noProof="0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4886D4-6B0F-7D56-444A-C01136BE116F}"/>
                </a:ext>
              </a:extLst>
            </p:cNvPr>
            <p:cNvSpPr/>
            <p:nvPr/>
          </p:nvSpPr>
          <p:spPr>
            <a:xfrm>
              <a:off x="3096177" y="2724938"/>
              <a:ext cx="2027583" cy="45057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noProof="0" dirty="0"/>
                <a:t>Product Director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A4C469-0EB1-9D41-955E-1C5BC8DA6733}"/>
                </a:ext>
              </a:extLst>
            </p:cNvPr>
            <p:cNvGrpSpPr/>
            <p:nvPr/>
          </p:nvGrpSpPr>
          <p:grpSpPr>
            <a:xfrm>
              <a:off x="2994991" y="3564836"/>
              <a:ext cx="2239618" cy="2120348"/>
              <a:chOff x="2994991" y="3564836"/>
              <a:chExt cx="2239618" cy="2120348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09F1A34-8D3D-F5EF-F75D-4AB988CA3657}"/>
                  </a:ext>
                </a:extLst>
              </p:cNvPr>
              <p:cNvSpPr/>
              <p:nvPr/>
            </p:nvSpPr>
            <p:spPr>
              <a:xfrm>
                <a:off x="2994991" y="3564836"/>
                <a:ext cx="2239618" cy="2120348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AA74BD7-1F3F-5C73-F008-7A41FE67A553}"/>
                  </a:ext>
                </a:extLst>
              </p:cNvPr>
              <p:cNvSpPr/>
              <p:nvPr/>
            </p:nvSpPr>
            <p:spPr>
              <a:xfrm>
                <a:off x="3096177" y="3734602"/>
                <a:ext cx="2027583" cy="45057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noProof="0" dirty="0"/>
                  <a:t>Product Lead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E87666D-B30E-4484-5346-DC66D9DDE934}"/>
                </a:ext>
              </a:extLst>
            </p:cNvPr>
            <p:cNvSpPr/>
            <p:nvPr/>
          </p:nvSpPr>
          <p:spPr>
            <a:xfrm>
              <a:off x="703454" y="4609138"/>
              <a:ext cx="2027583" cy="45057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noProof="0" dirty="0"/>
                <a:t>Quality Lead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6076B77-9518-F58B-144F-3D9C2F75787B}"/>
                </a:ext>
              </a:extLst>
            </p:cNvPr>
            <p:cNvGrpSpPr/>
            <p:nvPr/>
          </p:nvGrpSpPr>
          <p:grpSpPr>
            <a:xfrm>
              <a:off x="5357805" y="3516743"/>
              <a:ext cx="2239618" cy="2120348"/>
              <a:chOff x="2994991" y="3564836"/>
              <a:chExt cx="2239618" cy="212034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36A45BE-0930-D45F-1B1A-F45D8E239541}"/>
                  </a:ext>
                </a:extLst>
              </p:cNvPr>
              <p:cNvSpPr/>
              <p:nvPr/>
            </p:nvSpPr>
            <p:spPr>
              <a:xfrm>
                <a:off x="2994991" y="3564836"/>
                <a:ext cx="2239618" cy="2120348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BD46832-6B67-2740-C143-1AC3773853FB}"/>
                  </a:ext>
                </a:extLst>
              </p:cNvPr>
              <p:cNvSpPr/>
              <p:nvPr/>
            </p:nvSpPr>
            <p:spPr>
              <a:xfrm>
                <a:off x="3096177" y="3734602"/>
                <a:ext cx="2027583" cy="45057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noProof="0" dirty="0"/>
                  <a:t>Product Lead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DCF9375-E5D8-37AE-F01E-036244A82610}"/>
                </a:ext>
              </a:extLst>
            </p:cNvPr>
            <p:cNvCxnSpPr>
              <a:stCxn id="5" idx="2"/>
              <a:endCxn id="6" idx="0"/>
            </p:cNvCxnSpPr>
            <p:nvPr/>
          </p:nvCxnSpPr>
          <p:spPr>
            <a:xfrm>
              <a:off x="4109969" y="3175512"/>
              <a:ext cx="0" cy="5590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DE33B799-2460-2D2B-4730-412F63245429}"/>
                </a:ext>
              </a:extLst>
            </p:cNvPr>
            <p:cNvCxnSpPr>
              <a:stCxn id="5" idx="2"/>
              <a:endCxn id="13" idx="0"/>
            </p:cNvCxnSpPr>
            <p:nvPr/>
          </p:nvCxnSpPr>
          <p:spPr>
            <a:xfrm rot="16200000" flipH="1">
              <a:off x="5123176" y="2162304"/>
              <a:ext cx="341231" cy="2367645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5CB2710E-E866-8F7D-0A24-84C9D10B8D26}"/>
                </a:ext>
              </a:extLst>
            </p:cNvPr>
            <p:cNvCxnSpPr>
              <a:stCxn id="5" idx="2"/>
              <a:endCxn id="8" idx="0"/>
            </p:cNvCxnSpPr>
            <p:nvPr/>
          </p:nvCxnSpPr>
          <p:spPr>
            <a:xfrm rot="5400000">
              <a:off x="2196795" y="2695964"/>
              <a:ext cx="1433626" cy="2392723"/>
            </a:xfrm>
            <a:prstGeom prst="bentConnector3">
              <a:avLst>
                <a:gd name="adj1" fmla="val 1213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B1BC29E-09CD-DF0C-6A82-D2671AED1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1" y="6262430"/>
            <a:ext cx="1510871" cy="383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EB94FD-028B-6385-3332-4598EB703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583" y="1899138"/>
            <a:ext cx="4150417" cy="49588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D8756F-91B6-33C1-9464-5CFA65694A6A}"/>
              </a:ext>
            </a:extLst>
          </p:cNvPr>
          <p:cNvSpPr txBox="1"/>
          <p:nvPr/>
        </p:nvSpPr>
        <p:spPr>
          <a:xfrm>
            <a:off x="8164166" y="2104260"/>
            <a:ext cx="39052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noProof="0" dirty="0">
                <a:solidFill>
                  <a:schemeClr val="bg1"/>
                </a:solidFill>
                <a:latin typeface="Aptos Display" panose="020B0004020202020204" pitchFamily="34" charset="0"/>
              </a:rPr>
              <a:t>“Coming together is the beginning. </a:t>
            </a:r>
            <a:br>
              <a:rPr lang="en-GB" i="1" noProof="0" dirty="0">
                <a:solidFill>
                  <a:schemeClr val="bg1"/>
                </a:solidFill>
                <a:latin typeface="Aptos Display" panose="020B0004020202020204" pitchFamily="34" charset="0"/>
              </a:rPr>
            </a:br>
            <a:r>
              <a:rPr lang="en-GB" i="1" noProof="0" dirty="0">
                <a:solidFill>
                  <a:schemeClr val="bg1"/>
                </a:solidFill>
                <a:latin typeface="Aptos Display" panose="020B0004020202020204" pitchFamily="34" charset="0"/>
              </a:rPr>
              <a:t>  Keeping together is progress. </a:t>
            </a:r>
          </a:p>
          <a:p>
            <a:r>
              <a:rPr lang="en-GB" b="1" i="1" noProof="0" dirty="0">
                <a:solidFill>
                  <a:schemeClr val="bg1"/>
                </a:solidFill>
                <a:latin typeface="Aptos Display" panose="020B0004020202020204" pitchFamily="34" charset="0"/>
              </a:rPr>
              <a:t>  Working together is success.”</a:t>
            </a:r>
            <a:endParaRPr lang="en-GB" b="1" noProof="0" dirty="0">
              <a:solidFill>
                <a:schemeClr val="bg1"/>
              </a:solidFill>
              <a:latin typeface="Aptos Display" panose="020B0004020202020204" pitchFamily="34" charset="0"/>
            </a:endParaRPr>
          </a:p>
          <a:p>
            <a:r>
              <a:rPr lang="en-GB" sz="1200" noProof="0" dirty="0">
                <a:solidFill>
                  <a:schemeClr val="bg1"/>
                </a:solidFill>
                <a:latin typeface="Aptos Mono" panose="020F0502020204030204" pitchFamily="49" charset="0"/>
              </a:rPr>
              <a:t> - Henry Ford</a:t>
            </a:r>
            <a:endParaRPr lang="en-GB" sz="16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97303"/>
      </p:ext>
    </p:extLst>
  </p:cSld>
  <p:clrMapOvr>
    <a:masterClrMapping/>
  </p:clrMapOvr>
</p:sld>
</file>

<file path=ppt/theme/theme1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4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7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8.xml><?xml version="1.0" encoding="utf-8"?>
<a:theme xmlns:a="http://schemas.openxmlformats.org/drawingml/2006/main" name="1_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S Retail Powerpoint template" id="{EE35F864-6E6D-074B-BC2C-83B2EF9ADA03}" vid="{50F7E4AE-C15A-8843-977A-EB870AA51AEF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a1a525c2-d4eb-46fe-9b09-8f8634d7947d"/>
    <ds:schemaRef ds:uri="http://schemas.microsoft.com/office/infopath/2007/PartnerControls"/>
    <ds:schemaRef ds:uri="0ec22545-32f7-47c8-afbd-c0084660662b"/>
  </ds:schemaRefs>
</ds:datastoreItem>
</file>

<file path=customXml/itemProps2.xml><?xml version="1.0" encoding="utf-8"?>
<ds:datastoreItem xmlns:ds="http://schemas.openxmlformats.org/officeDocument/2006/customXml" ds:itemID="{321F105C-BD2B-4179-B065-7C23F6BF4B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4807</TotalTime>
  <Words>1183</Words>
  <Application>Microsoft Office PowerPoint</Application>
  <PresentationFormat>Widescreen</PresentationFormat>
  <Paragraphs>219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Aptos</vt:lpstr>
      <vt:lpstr>Aptos Black</vt:lpstr>
      <vt:lpstr>Aptos Display</vt:lpstr>
      <vt:lpstr>Aptos ExtraBold</vt:lpstr>
      <vt:lpstr>Aptos Light</vt:lpstr>
      <vt:lpstr>Aptos Mono</vt:lpstr>
      <vt:lpstr>Arial</vt:lpstr>
      <vt:lpstr>Calibri</vt:lpstr>
      <vt:lpstr>Segoe UI</vt:lpstr>
      <vt:lpstr>System Font Regular</vt:lpstr>
      <vt:lpstr>Wingdings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1_Presenter image title slides</vt:lpstr>
      <vt:lpstr>PowerPoint Presentation</vt:lpstr>
      <vt:lpstr>LS Central for pharmacies ǀ 1.150 stores in Scandinavia </vt:lpstr>
      <vt:lpstr>Global availability with SaaS</vt:lpstr>
      <vt:lpstr>PowerPoint Presentation</vt:lpstr>
      <vt:lpstr>A part of the LS Central ecosystem </vt:lpstr>
      <vt:lpstr>LS Central for pharmacies Light (W1)</vt:lpstr>
      <vt:lpstr>LS Central for pharmacies modular design</vt:lpstr>
      <vt:lpstr>Our Big, Hairy, Audacious Goal for 2025!</vt:lpstr>
      <vt:lpstr>The right team structure and processes</vt:lpstr>
      <vt:lpstr>Focus on Quality </vt:lpstr>
      <vt:lpstr>Continuous Product Improvement Plan</vt:lpstr>
      <vt:lpstr> Dispensing Robots</vt:lpstr>
      <vt:lpstr>Customer Facing Apps by LS Retail Partners</vt:lpstr>
      <vt:lpstr>Selling LS Central for pharmacies</vt:lpstr>
      <vt:lpstr>Trends between countries</vt:lpstr>
      <vt:lpstr>Matching the team setup to the customer</vt:lpstr>
      <vt:lpstr>10 avoidable pitfalls, if you plan for them</vt:lpstr>
      <vt:lpstr>Plan for the transition from Project to BAU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20</cp:revision>
  <cp:lastPrinted>2025-03-25T15:56:28Z</cp:lastPrinted>
  <dcterms:created xsi:type="dcterms:W3CDTF">2024-11-13T15:03:21Z</dcterms:created>
  <dcterms:modified xsi:type="dcterms:W3CDTF">2025-05-08T12:58:07Z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