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7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  <p:sldMasterId id="2147483720" r:id="rId8"/>
    <p:sldMasterId id="2147483746" r:id="rId9"/>
    <p:sldMasterId id="2147483767" r:id="rId10"/>
    <p:sldMasterId id="2147483821" r:id="rId11"/>
  </p:sldMasterIdLst>
  <p:notesMasterIdLst>
    <p:notesMasterId r:id="rId64"/>
  </p:notesMasterIdLst>
  <p:sldIdLst>
    <p:sldId id="299" r:id="rId12"/>
    <p:sldId id="2146846073" r:id="rId13"/>
    <p:sldId id="2146845991" r:id="rId14"/>
    <p:sldId id="2146845995" r:id="rId15"/>
    <p:sldId id="2146845996" r:id="rId16"/>
    <p:sldId id="2146845966" r:id="rId17"/>
    <p:sldId id="2146846094" r:id="rId18"/>
    <p:sldId id="2146846080" r:id="rId19"/>
    <p:sldId id="2146846134" r:id="rId20"/>
    <p:sldId id="2146846135" r:id="rId21"/>
    <p:sldId id="2146845944" r:id="rId22"/>
    <p:sldId id="2146845999" r:id="rId23"/>
    <p:sldId id="2146846136" r:id="rId24"/>
    <p:sldId id="2146846054" r:id="rId25"/>
    <p:sldId id="2146846055" r:id="rId26"/>
    <p:sldId id="2146846095" r:id="rId27"/>
    <p:sldId id="2146846096" r:id="rId28"/>
    <p:sldId id="2146846097" r:id="rId29"/>
    <p:sldId id="2146846104" r:id="rId30"/>
    <p:sldId id="2146846098" r:id="rId31"/>
    <p:sldId id="2146846099" r:id="rId32"/>
    <p:sldId id="2146846101" r:id="rId33"/>
    <p:sldId id="2146846103" r:id="rId34"/>
    <p:sldId id="2146846105" r:id="rId35"/>
    <p:sldId id="2146846122" r:id="rId36"/>
    <p:sldId id="2146846110" r:id="rId37"/>
    <p:sldId id="2146846109" r:id="rId38"/>
    <p:sldId id="2146846093" r:id="rId39"/>
    <p:sldId id="2146846076" r:id="rId40"/>
    <p:sldId id="2146846111" r:id="rId41"/>
    <p:sldId id="2146846128" r:id="rId42"/>
    <p:sldId id="2146846032" r:id="rId43"/>
    <p:sldId id="2146846034" r:id="rId44"/>
    <p:sldId id="2146846033" r:id="rId45"/>
    <p:sldId id="2146846005" r:id="rId46"/>
    <p:sldId id="2146846127" r:id="rId47"/>
    <p:sldId id="2146846078" r:id="rId48"/>
    <p:sldId id="2146846132" r:id="rId49"/>
    <p:sldId id="2146846058" r:id="rId50"/>
    <p:sldId id="2146846057" r:id="rId51"/>
    <p:sldId id="2146846131" r:id="rId52"/>
    <p:sldId id="2146846065" r:id="rId53"/>
    <p:sldId id="2146846070" r:id="rId54"/>
    <p:sldId id="2146846071" r:id="rId55"/>
    <p:sldId id="2146846123" r:id="rId56"/>
    <p:sldId id="2146846086" r:id="rId57"/>
    <p:sldId id="2146846063" r:id="rId58"/>
    <p:sldId id="2146846124" r:id="rId59"/>
    <p:sldId id="2146846089" r:id="rId60"/>
    <p:sldId id="2146845960" r:id="rId61"/>
    <p:sldId id="2146845994" r:id="rId62"/>
    <p:sldId id="2146846133" r:id="rId63"/>
  </p:sldIdLst>
  <p:sldSz cx="12192000" cy="6858000"/>
  <p:notesSz cx="6799263" cy="9929813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99"/>
          </p14:sldIdLst>
        </p14:section>
        <p14:section name="Storyboard (to be deleted)" id="{6D6FB789-0899-45A4-A3F3-1D78C09A7D29}">
          <p14:sldIdLst>
            <p14:sldId id="2146846073"/>
          </p14:sldIdLst>
        </p14:section>
        <p14:section name="Default" id="{1717138E-E308-C940-A345-391241ED4264}">
          <p14:sldIdLst>
            <p14:sldId id="2146845991"/>
            <p14:sldId id="2146845995"/>
            <p14:sldId id="2146845996"/>
            <p14:sldId id="2146845966"/>
            <p14:sldId id="2146846094"/>
            <p14:sldId id="2146846080"/>
            <p14:sldId id="2146846134"/>
            <p14:sldId id="2146846135"/>
            <p14:sldId id="2146845944"/>
            <p14:sldId id="2146845999"/>
            <p14:sldId id="2146846136"/>
            <p14:sldId id="2146846054"/>
            <p14:sldId id="2146846055"/>
            <p14:sldId id="2146846095"/>
            <p14:sldId id="2146846096"/>
            <p14:sldId id="2146846097"/>
            <p14:sldId id="2146846104"/>
            <p14:sldId id="2146846098"/>
            <p14:sldId id="2146846099"/>
            <p14:sldId id="2146846101"/>
            <p14:sldId id="2146846103"/>
            <p14:sldId id="2146846105"/>
            <p14:sldId id="2146846122"/>
            <p14:sldId id="2146846110"/>
            <p14:sldId id="2146846109"/>
            <p14:sldId id="2146846093"/>
            <p14:sldId id="2146846076"/>
            <p14:sldId id="2146846111"/>
            <p14:sldId id="2146846128"/>
            <p14:sldId id="2146846032"/>
            <p14:sldId id="2146846034"/>
            <p14:sldId id="2146846033"/>
            <p14:sldId id="2146846005"/>
            <p14:sldId id="2146846127"/>
            <p14:sldId id="2146846078"/>
            <p14:sldId id="2146846132"/>
            <p14:sldId id="2146846058"/>
            <p14:sldId id="2146846057"/>
          </p14:sldIdLst>
        </p14:section>
        <p14:section name="Analytics Implementation" id="{86F37C28-5E39-4317-8A2B-65B9A39BBBE4}">
          <p14:sldIdLst>
            <p14:sldId id="2146846131"/>
            <p14:sldId id="2146846065"/>
            <p14:sldId id="2146846070"/>
            <p14:sldId id="2146846071"/>
            <p14:sldId id="2146846123"/>
            <p14:sldId id="2146846086"/>
            <p14:sldId id="2146846063"/>
            <p14:sldId id="2146846124"/>
            <p14:sldId id="2146846089"/>
            <p14:sldId id="2146845960"/>
            <p14:sldId id="2146845994"/>
            <p14:sldId id="21468461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E04807-06D4-A92E-AF1C-7EE5426B6F33}" name="Jonheidur Isleifsdottir" initials="JI" userId="S::jonheidur@lsretail.com::c39909b6-0e27-4d9e-bc9f-c52e053133a5" providerId="AD"/>
  <p188:author id="{B28F8622-2C80-0265-65BD-FFBD0B27131E}" name="Martin Kleindl" initials="MK" userId="S::martin.kleindl@lsretail.com::cfd6b6c4-d6a3-4947-8f99-87aee65d618f" providerId="AD"/>
  <p188:author id="{006F0429-AA51-FEA7-2AC8-2146B0784673}" name="Jonheidur Isleifsdottir" initials="" userId="S::Jonheidur@lsretail.com::c39909b6-0e27-4d9e-bc9f-c52e053133a5" providerId="AD"/>
  <p188:author id="{D7A0A22B-7134-AD8A-4F5E-547B40DCC3E0}" name="Omair Zuberi" initials="" userId="S::omairzu@lsretail.com::e21851d0-0b63-4eb5-bf22-b388411719de" providerId="AD"/>
  <p188:author id="{0E34466F-2C0F-52FE-7AA7-B238C2E86E5F}" name="Annemarie Jonsson" initials="AJ" userId="S::annemariejo@lsretail.com::86d7589d-a0bc-4346-95de-34c96a39f71a" providerId="AD"/>
  <p188:author id="{558C4099-2F00-597C-91E7-1C88AB8A1A87}" name="Wojciech Januszauskas" initials="WJ" userId="S::wojciechja@lsretail.com::283006d7-7365-4ce6-9b04-25a42527db96" providerId="AD"/>
  <p188:author id="{9084FEAB-FF46-1151-1550-623423EAD784}" name="Martin Kleindl" initials="MK" userId="S::Martin.Kleindl@lsretail.com::cfd6b6c4-d6a3-4947-8f99-87aee65d618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3267"/>
    <a:srgbClr val="27B0A5"/>
    <a:srgbClr val="F6C370"/>
    <a:srgbClr val="F4848C"/>
    <a:srgbClr val="492781"/>
    <a:srgbClr val="F2A1C5"/>
    <a:srgbClr val="2B154C"/>
    <a:srgbClr val="339EF1"/>
    <a:srgbClr val="205A9B"/>
    <a:srgbClr val="138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B6CEA9-CD6D-FD8B-B834-B00668890D11}" v="1" dt="2024-05-10T14:46:59.020"/>
    <p1510:client id="{2E78D296-8099-4939-9758-03A9B8B7F608}" v="2" dt="2024-05-08T15:22:24.1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704" autoAdjust="0"/>
  </p:normalViewPr>
  <p:slideViewPr>
    <p:cSldViewPr snapToGrid="0">
      <p:cViewPr varScale="1">
        <p:scale>
          <a:sx n="88" d="100"/>
          <a:sy n="88" d="100"/>
        </p:scale>
        <p:origin x="14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notesMaster" Target="notesMasters/notesMaster1.xml"/><Relationship Id="rId69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270B54-01C3-49FF-886A-71CB636A087E}" type="doc">
      <dgm:prSet loTypeId="urn:microsoft.com/office/officeart/2005/8/layout/chevron1" loCatId="process" qsTypeId="urn:microsoft.com/office/officeart/2005/8/quickstyle/3d1" qsCatId="3D" csTypeId="urn:microsoft.com/office/officeart/2005/8/colors/accent3_2" csCatId="accent3" phldr="1"/>
      <dgm:spPr/>
    </dgm:pt>
    <dgm:pt modelId="{61CE4443-3E32-44E0-BE71-A5F1203B5B24}">
      <dgm:prSet phldrT="[Text]" custT="1"/>
      <dgm:spPr>
        <a:solidFill>
          <a:srgbClr val="943267"/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  <a:t>Key Decisions</a:t>
          </a:r>
        </a:p>
      </dgm:t>
    </dgm:pt>
    <dgm:pt modelId="{F14E937E-BE95-40B0-9764-2B4D2B77CA97}" type="parTrans" cxnId="{206E4FF0-527D-4B29-B180-9CD135E89196}">
      <dgm:prSet/>
      <dgm:spPr/>
      <dgm:t>
        <a:bodyPr/>
        <a:lstStyle/>
        <a:p>
          <a:endParaRPr lang="en-US" sz="2000"/>
        </a:p>
      </dgm:t>
    </dgm:pt>
    <dgm:pt modelId="{ED0E3A42-61EE-4672-8CA1-CDC12B0D78E8}" type="sibTrans" cxnId="{206E4FF0-527D-4B29-B180-9CD135E89196}">
      <dgm:prSet/>
      <dgm:spPr/>
      <dgm:t>
        <a:bodyPr/>
        <a:lstStyle/>
        <a:p>
          <a:endParaRPr lang="en-US" sz="2000"/>
        </a:p>
      </dgm:t>
    </dgm:pt>
    <dgm:pt modelId="{A6134AD2-A3D4-4657-97D7-3DCEA2A41E80}">
      <dgm:prSet phldrT="[Text]" custT="1"/>
      <dgm:spPr>
        <a:solidFill>
          <a:schemeClr val="tx1">
            <a:lumMod val="75000"/>
            <a:lumOff val="25000"/>
          </a:schemeClr>
        </a:solidFill>
      </dgm:spPr>
      <dgm:t>
        <a:bodyPr spcFirstLastPara="0" vert="horz" wrap="square" lIns="64008" tIns="21336" rIns="21336" bIns="21336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bg1"/>
              </a:solidFill>
              <a:latin typeface="Segoe UI"/>
              <a:ea typeface="+mn-ea"/>
              <a:cs typeface="Segoe UI"/>
            </a:rPr>
            <a:t>Pre</a:t>
          </a:r>
          <a:br>
            <a:rPr lang="en-GB" sz="2000" kern="1200">
              <a:solidFill>
                <a:schemeClr val="bg1"/>
              </a:solidFill>
              <a:latin typeface="Segoe UI"/>
              <a:ea typeface="+mn-ea"/>
              <a:cs typeface="Segoe UI"/>
            </a:rPr>
          </a:br>
          <a:r>
            <a:rPr lang="en-GB" sz="2000" kern="1200">
              <a:solidFill>
                <a:schemeClr val="bg1"/>
              </a:solidFill>
              <a:latin typeface="Segoe UI"/>
              <a:ea typeface="+mn-ea"/>
              <a:cs typeface="Segoe UI"/>
            </a:rPr>
            <a:t>requisites</a:t>
          </a:r>
          <a:endParaRPr lang="en-US" sz="2000" kern="1200">
            <a:latin typeface="Segoe UI"/>
            <a:ea typeface="+mn-ea"/>
            <a:cs typeface="+mn-cs"/>
          </a:endParaRPr>
        </a:p>
      </dgm:t>
    </dgm:pt>
    <dgm:pt modelId="{34477429-9613-4C23-896B-F513DD3C81FA}" type="parTrans" cxnId="{81661D3F-F7F0-4016-B5A3-5C3F5E048F90}">
      <dgm:prSet/>
      <dgm:spPr/>
      <dgm:t>
        <a:bodyPr/>
        <a:lstStyle/>
        <a:p>
          <a:endParaRPr lang="en-US" sz="2000"/>
        </a:p>
      </dgm:t>
    </dgm:pt>
    <dgm:pt modelId="{E91D945C-28A9-43B8-BBC2-526329CBD62F}" type="sibTrans" cxnId="{81661D3F-F7F0-4016-B5A3-5C3F5E048F90}">
      <dgm:prSet/>
      <dgm:spPr/>
      <dgm:t>
        <a:bodyPr/>
        <a:lstStyle/>
        <a:p>
          <a:endParaRPr lang="en-US" sz="2000"/>
        </a:p>
      </dgm:t>
    </dgm:pt>
    <dgm:pt modelId="{F9F7A05B-7EC0-40D0-9872-51CE7F0DD7F0}">
      <dgm:prSet phldrT="[Tex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GB" sz="200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Installation</a:t>
          </a:r>
          <a:endParaRPr lang="en-US" sz="20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5958353-BB6D-4752-9A8B-F580AC8820F1}" type="parTrans" cxnId="{A550817C-3B15-4197-B957-1306DF3FA953}">
      <dgm:prSet/>
      <dgm:spPr/>
      <dgm:t>
        <a:bodyPr/>
        <a:lstStyle/>
        <a:p>
          <a:endParaRPr lang="en-US" sz="2000"/>
        </a:p>
      </dgm:t>
    </dgm:pt>
    <dgm:pt modelId="{7800172A-6EEF-4071-8365-B5473B2CE0BC}" type="sibTrans" cxnId="{A550817C-3B15-4197-B957-1306DF3FA953}">
      <dgm:prSet/>
      <dgm:spPr/>
      <dgm:t>
        <a:bodyPr/>
        <a:lstStyle/>
        <a:p>
          <a:endParaRPr lang="en-US" sz="2000"/>
        </a:p>
      </dgm:t>
    </dgm:pt>
    <dgm:pt modelId="{B409DC8E-3F1B-4488-9FC5-6823E8D3340B}">
      <dgm:prSet phldrT="[Tex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  <a:t>GO LIVE</a:t>
          </a:r>
        </a:p>
      </dgm:t>
    </dgm:pt>
    <dgm:pt modelId="{A667137A-3CFC-4136-9543-BD7FCABE06B6}" type="parTrans" cxnId="{23C8F3BF-D832-4C83-A3E5-40A9333CF8EF}">
      <dgm:prSet/>
      <dgm:spPr/>
      <dgm:t>
        <a:bodyPr/>
        <a:lstStyle/>
        <a:p>
          <a:endParaRPr lang="en-US" sz="2000"/>
        </a:p>
      </dgm:t>
    </dgm:pt>
    <dgm:pt modelId="{2F7A26BB-6E4D-4898-B87A-6EF2E24B7643}" type="sibTrans" cxnId="{23C8F3BF-D832-4C83-A3E5-40A9333CF8EF}">
      <dgm:prSet/>
      <dgm:spPr/>
      <dgm:t>
        <a:bodyPr/>
        <a:lstStyle/>
        <a:p>
          <a:endParaRPr lang="en-US" sz="2000"/>
        </a:p>
      </dgm:t>
    </dgm:pt>
    <dgm:pt modelId="{D7F9F91D-D6FD-4760-8326-7CF466BF8DE2}">
      <dgm:prSet phldrT="[Tex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US" sz="2000" err="1">
              <a:latin typeface="Segoe UI" panose="020B0502040204020203" pitchFamily="34" charset="0"/>
              <a:cs typeface="Segoe UI" panose="020B0502040204020203" pitchFamily="34" charset="0"/>
            </a:rPr>
            <a:t>Configura-tion</a:t>
          </a:r>
          <a:endParaRPr lang="en-US" sz="20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33A474A-7539-4CC2-9899-B65FC3BB1358}" type="parTrans" cxnId="{F805FA7B-6A5E-4F67-9DC1-BA2EF4FD54A6}">
      <dgm:prSet/>
      <dgm:spPr/>
      <dgm:t>
        <a:bodyPr/>
        <a:lstStyle/>
        <a:p>
          <a:endParaRPr lang="en-US"/>
        </a:p>
      </dgm:t>
    </dgm:pt>
    <dgm:pt modelId="{002BCA57-AF07-46D9-8962-BE1FDEC8E0D7}" type="sibTrans" cxnId="{F805FA7B-6A5E-4F67-9DC1-BA2EF4FD54A6}">
      <dgm:prSet/>
      <dgm:spPr/>
      <dgm:t>
        <a:bodyPr/>
        <a:lstStyle/>
        <a:p>
          <a:endParaRPr lang="en-US"/>
        </a:p>
      </dgm:t>
    </dgm:pt>
    <dgm:pt modelId="{D87BF046-E787-4873-8EE7-A55FA2602843}" type="pres">
      <dgm:prSet presAssocID="{41270B54-01C3-49FF-886A-71CB636A087E}" presName="Name0" presStyleCnt="0">
        <dgm:presLayoutVars>
          <dgm:dir/>
          <dgm:animLvl val="lvl"/>
          <dgm:resizeHandles val="exact"/>
        </dgm:presLayoutVars>
      </dgm:prSet>
      <dgm:spPr/>
    </dgm:pt>
    <dgm:pt modelId="{463A3D09-8A1B-45BD-AC86-D0916E205A25}" type="pres">
      <dgm:prSet presAssocID="{61CE4443-3E32-44E0-BE71-A5F1203B5B24}" presName="parTxOnly" presStyleLbl="node1" presStyleIdx="0" presStyleCnt="5" custLinFactNeighborX="-1718" custLinFactNeighborY="-1">
        <dgm:presLayoutVars>
          <dgm:chMax val="0"/>
          <dgm:chPref val="0"/>
          <dgm:bulletEnabled val="1"/>
        </dgm:presLayoutVars>
      </dgm:prSet>
      <dgm:spPr/>
    </dgm:pt>
    <dgm:pt modelId="{73515796-5B00-46AC-8B12-3BBDC20BC48B}" type="pres">
      <dgm:prSet presAssocID="{ED0E3A42-61EE-4672-8CA1-CDC12B0D78E8}" presName="parTxOnlySpace" presStyleCnt="0"/>
      <dgm:spPr/>
    </dgm:pt>
    <dgm:pt modelId="{A684F582-03F8-45D5-9ED0-72AB90D8BD0C}" type="pres">
      <dgm:prSet presAssocID="{A6134AD2-A3D4-4657-97D7-3DCEA2A41E80}" presName="parTxOnly" presStyleLbl="node1" presStyleIdx="1" presStyleCnt="5">
        <dgm:presLayoutVars>
          <dgm:chMax val="0"/>
          <dgm:chPref val="0"/>
          <dgm:bulletEnabled val="1"/>
        </dgm:presLayoutVars>
      </dgm:prSet>
      <dgm:spPr>
        <a:xfrm>
          <a:off x="2100908" y="0"/>
          <a:ext cx="2329895" cy="717842"/>
        </a:xfrm>
        <a:prstGeom prst="chevron">
          <a:avLst/>
        </a:prstGeom>
      </dgm:spPr>
    </dgm:pt>
    <dgm:pt modelId="{66B42CD8-DA49-4C1B-9AE0-32D144DEE77D}" type="pres">
      <dgm:prSet presAssocID="{E91D945C-28A9-43B8-BBC2-526329CBD62F}" presName="parTxOnlySpace" presStyleCnt="0"/>
      <dgm:spPr/>
    </dgm:pt>
    <dgm:pt modelId="{7567F0EA-9A88-4CB9-A116-B35AA367BF38}" type="pres">
      <dgm:prSet presAssocID="{F9F7A05B-7EC0-40D0-9872-51CE7F0DD7F0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5D445569-B7C9-4777-81A3-FCC3E9E50E7E}" type="pres">
      <dgm:prSet presAssocID="{7800172A-6EEF-4071-8365-B5473B2CE0BC}" presName="parTxOnlySpace" presStyleCnt="0"/>
      <dgm:spPr/>
    </dgm:pt>
    <dgm:pt modelId="{8EF1B720-8F0A-4C15-B043-7063C687C1E9}" type="pres">
      <dgm:prSet presAssocID="{D7F9F91D-D6FD-4760-8326-7CF466BF8DE2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8D4A2157-2D4C-4992-BAE4-29F2FDD16FD0}" type="pres">
      <dgm:prSet presAssocID="{002BCA57-AF07-46D9-8962-BE1FDEC8E0D7}" presName="parTxOnlySpace" presStyleCnt="0"/>
      <dgm:spPr/>
    </dgm:pt>
    <dgm:pt modelId="{C19A9585-1388-4930-855A-95192320895C}" type="pres">
      <dgm:prSet presAssocID="{B409DC8E-3F1B-4488-9FC5-6823E8D3340B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C331812-8643-4725-A39E-79BE629FBC08}" type="presOf" srcId="{F9F7A05B-7EC0-40D0-9872-51CE7F0DD7F0}" destId="{7567F0EA-9A88-4CB9-A116-B35AA367BF38}" srcOrd="0" destOrd="0" presId="urn:microsoft.com/office/officeart/2005/8/layout/chevron1"/>
    <dgm:cxn modelId="{5B379524-DC1F-44A5-9027-580642D84409}" type="presOf" srcId="{B409DC8E-3F1B-4488-9FC5-6823E8D3340B}" destId="{C19A9585-1388-4930-855A-95192320895C}" srcOrd="0" destOrd="0" presId="urn:microsoft.com/office/officeart/2005/8/layout/chevron1"/>
    <dgm:cxn modelId="{C9CDF83C-DAE5-40E6-8AF1-38EB1AA069B8}" type="presOf" srcId="{61CE4443-3E32-44E0-BE71-A5F1203B5B24}" destId="{463A3D09-8A1B-45BD-AC86-D0916E205A25}" srcOrd="0" destOrd="0" presId="urn:microsoft.com/office/officeart/2005/8/layout/chevron1"/>
    <dgm:cxn modelId="{81661D3F-F7F0-4016-B5A3-5C3F5E048F90}" srcId="{41270B54-01C3-49FF-886A-71CB636A087E}" destId="{A6134AD2-A3D4-4657-97D7-3DCEA2A41E80}" srcOrd="1" destOrd="0" parTransId="{34477429-9613-4C23-896B-F513DD3C81FA}" sibTransId="{E91D945C-28A9-43B8-BBC2-526329CBD62F}"/>
    <dgm:cxn modelId="{A23B775A-D6C6-4C36-9146-9171A86E6843}" type="presOf" srcId="{D7F9F91D-D6FD-4760-8326-7CF466BF8DE2}" destId="{8EF1B720-8F0A-4C15-B043-7063C687C1E9}" srcOrd="0" destOrd="0" presId="urn:microsoft.com/office/officeart/2005/8/layout/chevron1"/>
    <dgm:cxn modelId="{F805FA7B-6A5E-4F67-9DC1-BA2EF4FD54A6}" srcId="{41270B54-01C3-49FF-886A-71CB636A087E}" destId="{D7F9F91D-D6FD-4760-8326-7CF466BF8DE2}" srcOrd="3" destOrd="0" parTransId="{F33A474A-7539-4CC2-9899-B65FC3BB1358}" sibTransId="{002BCA57-AF07-46D9-8962-BE1FDEC8E0D7}"/>
    <dgm:cxn modelId="{A550817C-3B15-4197-B957-1306DF3FA953}" srcId="{41270B54-01C3-49FF-886A-71CB636A087E}" destId="{F9F7A05B-7EC0-40D0-9872-51CE7F0DD7F0}" srcOrd="2" destOrd="0" parTransId="{65958353-BB6D-4752-9A8B-F580AC8820F1}" sibTransId="{7800172A-6EEF-4071-8365-B5473B2CE0BC}"/>
    <dgm:cxn modelId="{C9DF7B96-D792-468D-9039-5BF8EF10C2DD}" type="presOf" srcId="{A6134AD2-A3D4-4657-97D7-3DCEA2A41E80}" destId="{A684F582-03F8-45D5-9ED0-72AB90D8BD0C}" srcOrd="0" destOrd="0" presId="urn:microsoft.com/office/officeart/2005/8/layout/chevron1"/>
    <dgm:cxn modelId="{23C8F3BF-D832-4C83-A3E5-40A9333CF8EF}" srcId="{41270B54-01C3-49FF-886A-71CB636A087E}" destId="{B409DC8E-3F1B-4488-9FC5-6823E8D3340B}" srcOrd="4" destOrd="0" parTransId="{A667137A-3CFC-4136-9543-BD7FCABE06B6}" sibTransId="{2F7A26BB-6E4D-4898-B87A-6EF2E24B7643}"/>
    <dgm:cxn modelId="{FE79C9EC-F817-403F-B6D8-F852DC7B48DE}" type="presOf" srcId="{41270B54-01C3-49FF-886A-71CB636A087E}" destId="{D87BF046-E787-4873-8EE7-A55FA2602843}" srcOrd="0" destOrd="0" presId="urn:microsoft.com/office/officeart/2005/8/layout/chevron1"/>
    <dgm:cxn modelId="{206E4FF0-527D-4B29-B180-9CD135E89196}" srcId="{41270B54-01C3-49FF-886A-71CB636A087E}" destId="{61CE4443-3E32-44E0-BE71-A5F1203B5B24}" srcOrd="0" destOrd="0" parTransId="{F14E937E-BE95-40B0-9764-2B4D2B77CA97}" sibTransId="{ED0E3A42-61EE-4672-8CA1-CDC12B0D78E8}"/>
    <dgm:cxn modelId="{4104212C-FB16-486B-A56A-10EA36A72031}" type="presParOf" srcId="{D87BF046-E787-4873-8EE7-A55FA2602843}" destId="{463A3D09-8A1B-45BD-AC86-D0916E205A25}" srcOrd="0" destOrd="0" presId="urn:microsoft.com/office/officeart/2005/8/layout/chevron1"/>
    <dgm:cxn modelId="{8B5402AC-9858-4DAC-B768-485FE84B96EF}" type="presParOf" srcId="{D87BF046-E787-4873-8EE7-A55FA2602843}" destId="{73515796-5B00-46AC-8B12-3BBDC20BC48B}" srcOrd="1" destOrd="0" presId="urn:microsoft.com/office/officeart/2005/8/layout/chevron1"/>
    <dgm:cxn modelId="{7520248E-C628-425E-A4DE-A8E89270E3EC}" type="presParOf" srcId="{D87BF046-E787-4873-8EE7-A55FA2602843}" destId="{A684F582-03F8-45D5-9ED0-72AB90D8BD0C}" srcOrd="2" destOrd="0" presId="urn:microsoft.com/office/officeart/2005/8/layout/chevron1"/>
    <dgm:cxn modelId="{8E9E7CA5-1656-49C1-84E3-4C1F08F6D8F3}" type="presParOf" srcId="{D87BF046-E787-4873-8EE7-A55FA2602843}" destId="{66B42CD8-DA49-4C1B-9AE0-32D144DEE77D}" srcOrd="3" destOrd="0" presId="urn:microsoft.com/office/officeart/2005/8/layout/chevron1"/>
    <dgm:cxn modelId="{1A42B67F-0930-4D23-9FD8-998676503D89}" type="presParOf" srcId="{D87BF046-E787-4873-8EE7-A55FA2602843}" destId="{7567F0EA-9A88-4CB9-A116-B35AA367BF38}" srcOrd="4" destOrd="0" presId="urn:microsoft.com/office/officeart/2005/8/layout/chevron1"/>
    <dgm:cxn modelId="{74D7D276-68CB-45CD-ABF9-7DDA2FEC27CD}" type="presParOf" srcId="{D87BF046-E787-4873-8EE7-A55FA2602843}" destId="{5D445569-B7C9-4777-81A3-FCC3E9E50E7E}" srcOrd="5" destOrd="0" presId="urn:microsoft.com/office/officeart/2005/8/layout/chevron1"/>
    <dgm:cxn modelId="{228222D7-5260-4850-885B-310077BDEBE2}" type="presParOf" srcId="{D87BF046-E787-4873-8EE7-A55FA2602843}" destId="{8EF1B720-8F0A-4C15-B043-7063C687C1E9}" srcOrd="6" destOrd="0" presId="urn:microsoft.com/office/officeart/2005/8/layout/chevron1"/>
    <dgm:cxn modelId="{760FFF4C-4BC1-40A8-AE44-3204BD0FAA55}" type="presParOf" srcId="{D87BF046-E787-4873-8EE7-A55FA2602843}" destId="{8D4A2157-2D4C-4992-BAE4-29F2FDD16FD0}" srcOrd="7" destOrd="0" presId="urn:microsoft.com/office/officeart/2005/8/layout/chevron1"/>
    <dgm:cxn modelId="{FE2F5E72-6F2D-403F-85B0-7C4F79573477}" type="presParOf" srcId="{D87BF046-E787-4873-8EE7-A55FA2602843}" destId="{C19A9585-1388-4930-855A-95192320895C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270B54-01C3-49FF-886A-71CB636A087E}" type="doc">
      <dgm:prSet loTypeId="urn:microsoft.com/office/officeart/2005/8/layout/chevron1" loCatId="process" qsTypeId="urn:microsoft.com/office/officeart/2005/8/quickstyle/3d1" qsCatId="3D" csTypeId="urn:microsoft.com/office/officeart/2005/8/colors/accent3_2" csCatId="accent3" phldr="1"/>
      <dgm:spPr/>
    </dgm:pt>
    <dgm:pt modelId="{61CE4443-3E32-44E0-BE71-A5F1203B5B24}">
      <dgm:prSet phldrT="[Text]" custT="1"/>
      <dgm:spPr>
        <a:solidFill>
          <a:srgbClr val="943267"/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GB" sz="2000">
              <a:solidFill>
                <a:schemeClr val="bg1"/>
              </a:solidFill>
              <a:latin typeface="Segoe UI"/>
              <a:ea typeface="+mn-ea"/>
              <a:cs typeface="Segoe UI"/>
            </a:rPr>
            <a:t>Pre</a:t>
          </a:r>
          <a:br>
            <a:rPr lang="en-GB" sz="2000">
              <a:solidFill>
                <a:schemeClr val="bg1"/>
              </a:solidFill>
              <a:latin typeface="Segoe UI"/>
              <a:ea typeface="+mn-ea"/>
              <a:cs typeface="Segoe UI"/>
            </a:rPr>
          </a:br>
          <a:r>
            <a:rPr lang="en-GB" sz="2000">
              <a:solidFill>
                <a:schemeClr val="bg1"/>
              </a:solidFill>
              <a:latin typeface="Segoe UI"/>
              <a:ea typeface="+mn-ea"/>
              <a:cs typeface="Segoe UI"/>
            </a:rPr>
            <a:t>requisites</a:t>
          </a:r>
          <a:endParaRPr lang="en-US" sz="2000"/>
        </a:p>
      </dgm:t>
    </dgm:pt>
    <dgm:pt modelId="{F14E937E-BE95-40B0-9764-2B4D2B77CA97}" type="parTrans" cxnId="{206E4FF0-527D-4B29-B180-9CD135E89196}">
      <dgm:prSet/>
      <dgm:spPr/>
      <dgm:t>
        <a:bodyPr/>
        <a:lstStyle/>
        <a:p>
          <a:endParaRPr lang="en-US" sz="1100"/>
        </a:p>
      </dgm:t>
    </dgm:pt>
    <dgm:pt modelId="{ED0E3A42-61EE-4672-8CA1-CDC12B0D78E8}" type="sibTrans" cxnId="{206E4FF0-527D-4B29-B180-9CD135E89196}">
      <dgm:prSet/>
      <dgm:spPr/>
      <dgm:t>
        <a:bodyPr/>
        <a:lstStyle/>
        <a:p>
          <a:endParaRPr lang="en-US" sz="1100"/>
        </a:p>
      </dgm:t>
    </dgm:pt>
    <dgm:pt modelId="{F9F7A05B-7EC0-40D0-9872-51CE7F0DD7F0}">
      <dgm:prSet phldrT="[Tex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GB" sz="200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Installation</a:t>
          </a:r>
          <a:endParaRPr lang="en-US" sz="20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5958353-BB6D-4752-9A8B-F580AC8820F1}" type="parTrans" cxnId="{A550817C-3B15-4197-B957-1306DF3FA953}">
      <dgm:prSet/>
      <dgm:spPr/>
      <dgm:t>
        <a:bodyPr/>
        <a:lstStyle/>
        <a:p>
          <a:endParaRPr lang="en-US" sz="1100"/>
        </a:p>
      </dgm:t>
    </dgm:pt>
    <dgm:pt modelId="{7800172A-6EEF-4071-8365-B5473B2CE0BC}" type="sibTrans" cxnId="{A550817C-3B15-4197-B957-1306DF3FA953}">
      <dgm:prSet/>
      <dgm:spPr/>
      <dgm:t>
        <a:bodyPr/>
        <a:lstStyle/>
        <a:p>
          <a:endParaRPr lang="en-US" sz="1100"/>
        </a:p>
      </dgm:t>
    </dgm:pt>
    <dgm:pt modelId="{B409DC8E-3F1B-4488-9FC5-6823E8D3340B}">
      <dgm:prSet phldrT="[Tex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  <a:t>GO LIVE</a:t>
          </a:r>
        </a:p>
      </dgm:t>
    </dgm:pt>
    <dgm:pt modelId="{A667137A-3CFC-4136-9543-BD7FCABE06B6}" type="parTrans" cxnId="{23C8F3BF-D832-4C83-A3E5-40A9333CF8EF}">
      <dgm:prSet/>
      <dgm:spPr/>
      <dgm:t>
        <a:bodyPr/>
        <a:lstStyle/>
        <a:p>
          <a:endParaRPr lang="en-US" sz="1100"/>
        </a:p>
      </dgm:t>
    </dgm:pt>
    <dgm:pt modelId="{2F7A26BB-6E4D-4898-B87A-6EF2E24B7643}" type="sibTrans" cxnId="{23C8F3BF-D832-4C83-A3E5-40A9333CF8EF}">
      <dgm:prSet/>
      <dgm:spPr/>
      <dgm:t>
        <a:bodyPr/>
        <a:lstStyle/>
        <a:p>
          <a:endParaRPr lang="en-US" sz="1100"/>
        </a:p>
      </dgm:t>
    </dgm:pt>
    <dgm:pt modelId="{F871678D-A185-468A-BA62-BDE09DEB5B53}">
      <dgm:prSet phldrT="[Text]" custT="1"/>
      <dgm:spPr>
        <a:solidFill>
          <a:srgbClr val="943267"/>
        </a:solidFill>
      </dgm:spPr>
      <dgm:t>
        <a:bodyPr spcFirstLastPara="0" vert="horz" wrap="square" lIns="64008" tIns="21336" rIns="21336" bIns="21336" numCol="1" spcCol="1270" anchor="ctr" anchorCtr="0"/>
        <a:lstStyle/>
        <a:p>
          <a:pPr>
            <a:buNone/>
          </a:pPr>
          <a: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  <a:t>Key Decisions</a:t>
          </a:r>
        </a:p>
      </dgm:t>
    </dgm:pt>
    <dgm:pt modelId="{8BCE2360-5628-43B3-8798-FCE45FD80973}" type="parTrans" cxnId="{5BA299FE-99BF-48F5-98F7-1E9441A0B097}">
      <dgm:prSet/>
      <dgm:spPr/>
      <dgm:t>
        <a:bodyPr/>
        <a:lstStyle/>
        <a:p>
          <a:endParaRPr lang="en-CA"/>
        </a:p>
      </dgm:t>
    </dgm:pt>
    <dgm:pt modelId="{6AA19D65-F00C-4AED-8B18-3603F7D4689F}" type="sibTrans" cxnId="{5BA299FE-99BF-48F5-98F7-1E9441A0B097}">
      <dgm:prSet/>
      <dgm:spPr/>
      <dgm:t>
        <a:bodyPr/>
        <a:lstStyle/>
        <a:p>
          <a:endParaRPr lang="en-CA"/>
        </a:p>
      </dgm:t>
    </dgm:pt>
    <dgm:pt modelId="{B6F0BFA8-9A02-48DE-BA7B-E98A95D2FD45}">
      <dgm:prSet phldrT="[Tex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US" sz="2000" err="1">
              <a:latin typeface="Segoe UI" panose="020B0502040204020203" pitchFamily="34" charset="0"/>
              <a:cs typeface="Segoe UI" panose="020B0502040204020203" pitchFamily="34" charset="0"/>
            </a:rPr>
            <a:t>Configura-tion</a:t>
          </a:r>
          <a:endParaRPr lang="en-US" sz="20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4F69B59-A505-4E3B-87CB-6077F4819C2A}" type="parTrans" cxnId="{D8352D89-8116-4E5B-864E-2BC1F25B7978}">
      <dgm:prSet/>
      <dgm:spPr/>
    </dgm:pt>
    <dgm:pt modelId="{336BC8FF-7E53-4F27-BFBA-EF60500841EE}" type="sibTrans" cxnId="{D8352D89-8116-4E5B-864E-2BC1F25B7978}">
      <dgm:prSet/>
      <dgm:spPr/>
    </dgm:pt>
    <dgm:pt modelId="{D87BF046-E787-4873-8EE7-A55FA2602843}" type="pres">
      <dgm:prSet presAssocID="{41270B54-01C3-49FF-886A-71CB636A087E}" presName="Name0" presStyleCnt="0">
        <dgm:presLayoutVars>
          <dgm:dir/>
          <dgm:animLvl val="lvl"/>
          <dgm:resizeHandles val="exact"/>
        </dgm:presLayoutVars>
      </dgm:prSet>
      <dgm:spPr/>
    </dgm:pt>
    <dgm:pt modelId="{7B9B929E-475D-45BC-B4AD-A9F844F4BD79}" type="pres">
      <dgm:prSet presAssocID="{F871678D-A185-468A-BA62-BDE09DEB5B53}" presName="parTxOnly" presStyleLbl="node1" presStyleIdx="0" presStyleCnt="5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96F48BF4-5165-4A00-9E9D-76505C2C167C}" type="pres">
      <dgm:prSet presAssocID="{6AA19D65-F00C-4AED-8B18-3603F7D4689F}" presName="parTxOnlySpace" presStyleCnt="0"/>
      <dgm:spPr/>
    </dgm:pt>
    <dgm:pt modelId="{463A3D09-8A1B-45BD-AC86-D0916E205A25}" type="pres">
      <dgm:prSet presAssocID="{61CE4443-3E32-44E0-BE71-A5F1203B5B24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73515796-5B00-46AC-8B12-3BBDC20BC48B}" type="pres">
      <dgm:prSet presAssocID="{ED0E3A42-61EE-4672-8CA1-CDC12B0D78E8}" presName="parTxOnlySpace" presStyleCnt="0"/>
      <dgm:spPr/>
    </dgm:pt>
    <dgm:pt modelId="{7567F0EA-9A88-4CB9-A116-B35AA367BF38}" type="pres">
      <dgm:prSet presAssocID="{F9F7A05B-7EC0-40D0-9872-51CE7F0DD7F0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5D445569-B7C9-4777-81A3-FCC3E9E50E7E}" type="pres">
      <dgm:prSet presAssocID="{7800172A-6EEF-4071-8365-B5473B2CE0BC}" presName="parTxOnlySpace" presStyleCnt="0"/>
      <dgm:spPr/>
    </dgm:pt>
    <dgm:pt modelId="{8A5EE4B4-FC6F-4C26-9C42-A24BBAC85D05}" type="pres">
      <dgm:prSet presAssocID="{B6F0BFA8-9A02-48DE-BA7B-E98A95D2FD4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7249F193-1B45-498F-BE13-509C773A0313}" type="pres">
      <dgm:prSet presAssocID="{336BC8FF-7E53-4F27-BFBA-EF60500841EE}" presName="parTxOnlySpace" presStyleCnt="0"/>
      <dgm:spPr/>
    </dgm:pt>
    <dgm:pt modelId="{C19A9585-1388-4930-855A-95192320895C}" type="pres">
      <dgm:prSet presAssocID="{B409DC8E-3F1B-4488-9FC5-6823E8D3340B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C331812-8643-4725-A39E-79BE629FBC08}" type="presOf" srcId="{F9F7A05B-7EC0-40D0-9872-51CE7F0DD7F0}" destId="{7567F0EA-9A88-4CB9-A116-B35AA367BF38}" srcOrd="0" destOrd="0" presId="urn:microsoft.com/office/officeart/2005/8/layout/chevron1"/>
    <dgm:cxn modelId="{5B379524-DC1F-44A5-9027-580642D84409}" type="presOf" srcId="{B409DC8E-3F1B-4488-9FC5-6823E8D3340B}" destId="{C19A9585-1388-4930-855A-95192320895C}" srcOrd="0" destOrd="0" presId="urn:microsoft.com/office/officeart/2005/8/layout/chevron1"/>
    <dgm:cxn modelId="{C9CDF83C-DAE5-40E6-8AF1-38EB1AA069B8}" type="presOf" srcId="{61CE4443-3E32-44E0-BE71-A5F1203B5B24}" destId="{463A3D09-8A1B-45BD-AC86-D0916E205A25}" srcOrd="0" destOrd="0" presId="urn:microsoft.com/office/officeart/2005/8/layout/chevron1"/>
    <dgm:cxn modelId="{8042DB56-9B6F-4AE7-BB09-2BFD67CC6F16}" type="presOf" srcId="{B6F0BFA8-9A02-48DE-BA7B-E98A95D2FD45}" destId="{8A5EE4B4-FC6F-4C26-9C42-A24BBAC85D05}" srcOrd="0" destOrd="0" presId="urn:microsoft.com/office/officeart/2005/8/layout/chevron1"/>
    <dgm:cxn modelId="{A550817C-3B15-4197-B957-1306DF3FA953}" srcId="{41270B54-01C3-49FF-886A-71CB636A087E}" destId="{F9F7A05B-7EC0-40D0-9872-51CE7F0DD7F0}" srcOrd="2" destOrd="0" parTransId="{65958353-BB6D-4752-9A8B-F580AC8820F1}" sibTransId="{7800172A-6EEF-4071-8365-B5473B2CE0BC}"/>
    <dgm:cxn modelId="{D8352D89-8116-4E5B-864E-2BC1F25B7978}" srcId="{41270B54-01C3-49FF-886A-71CB636A087E}" destId="{B6F0BFA8-9A02-48DE-BA7B-E98A95D2FD45}" srcOrd="3" destOrd="0" parTransId="{74F69B59-A505-4E3B-87CB-6077F4819C2A}" sibTransId="{336BC8FF-7E53-4F27-BFBA-EF60500841EE}"/>
    <dgm:cxn modelId="{23C8F3BF-D832-4C83-A3E5-40A9333CF8EF}" srcId="{41270B54-01C3-49FF-886A-71CB636A087E}" destId="{B409DC8E-3F1B-4488-9FC5-6823E8D3340B}" srcOrd="4" destOrd="0" parTransId="{A667137A-3CFC-4136-9543-BD7FCABE06B6}" sibTransId="{2F7A26BB-6E4D-4898-B87A-6EF2E24B7643}"/>
    <dgm:cxn modelId="{9688CBE5-7F96-4634-A3C9-D9A39E70984A}" type="presOf" srcId="{F871678D-A185-468A-BA62-BDE09DEB5B53}" destId="{7B9B929E-475D-45BC-B4AD-A9F844F4BD79}" srcOrd="0" destOrd="0" presId="urn:microsoft.com/office/officeart/2005/8/layout/chevron1"/>
    <dgm:cxn modelId="{FE79C9EC-F817-403F-B6D8-F852DC7B48DE}" type="presOf" srcId="{41270B54-01C3-49FF-886A-71CB636A087E}" destId="{D87BF046-E787-4873-8EE7-A55FA2602843}" srcOrd="0" destOrd="0" presId="urn:microsoft.com/office/officeart/2005/8/layout/chevron1"/>
    <dgm:cxn modelId="{206E4FF0-527D-4B29-B180-9CD135E89196}" srcId="{41270B54-01C3-49FF-886A-71CB636A087E}" destId="{61CE4443-3E32-44E0-BE71-A5F1203B5B24}" srcOrd="1" destOrd="0" parTransId="{F14E937E-BE95-40B0-9764-2B4D2B77CA97}" sibTransId="{ED0E3A42-61EE-4672-8CA1-CDC12B0D78E8}"/>
    <dgm:cxn modelId="{5BA299FE-99BF-48F5-98F7-1E9441A0B097}" srcId="{41270B54-01C3-49FF-886A-71CB636A087E}" destId="{F871678D-A185-468A-BA62-BDE09DEB5B53}" srcOrd="0" destOrd="0" parTransId="{8BCE2360-5628-43B3-8798-FCE45FD80973}" sibTransId="{6AA19D65-F00C-4AED-8B18-3603F7D4689F}"/>
    <dgm:cxn modelId="{BCCEB736-7F79-4556-9A87-8E84550B5494}" type="presParOf" srcId="{D87BF046-E787-4873-8EE7-A55FA2602843}" destId="{7B9B929E-475D-45BC-B4AD-A9F844F4BD79}" srcOrd="0" destOrd="0" presId="urn:microsoft.com/office/officeart/2005/8/layout/chevron1"/>
    <dgm:cxn modelId="{FFC03A86-7D53-45B7-B0DE-B1907F6748F3}" type="presParOf" srcId="{D87BF046-E787-4873-8EE7-A55FA2602843}" destId="{96F48BF4-5165-4A00-9E9D-76505C2C167C}" srcOrd="1" destOrd="0" presId="urn:microsoft.com/office/officeart/2005/8/layout/chevron1"/>
    <dgm:cxn modelId="{4104212C-FB16-486B-A56A-10EA36A72031}" type="presParOf" srcId="{D87BF046-E787-4873-8EE7-A55FA2602843}" destId="{463A3D09-8A1B-45BD-AC86-D0916E205A25}" srcOrd="2" destOrd="0" presId="urn:microsoft.com/office/officeart/2005/8/layout/chevron1"/>
    <dgm:cxn modelId="{8B5402AC-9858-4DAC-B768-485FE84B96EF}" type="presParOf" srcId="{D87BF046-E787-4873-8EE7-A55FA2602843}" destId="{73515796-5B00-46AC-8B12-3BBDC20BC48B}" srcOrd="3" destOrd="0" presId="urn:microsoft.com/office/officeart/2005/8/layout/chevron1"/>
    <dgm:cxn modelId="{1A42B67F-0930-4D23-9FD8-998676503D89}" type="presParOf" srcId="{D87BF046-E787-4873-8EE7-A55FA2602843}" destId="{7567F0EA-9A88-4CB9-A116-B35AA367BF38}" srcOrd="4" destOrd="0" presId="urn:microsoft.com/office/officeart/2005/8/layout/chevron1"/>
    <dgm:cxn modelId="{74D7D276-68CB-45CD-ABF9-7DDA2FEC27CD}" type="presParOf" srcId="{D87BF046-E787-4873-8EE7-A55FA2602843}" destId="{5D445569-B7C9-4777-81A3-FCC3E9E50E7E}" srcOrd="5" destOrd="0" presId="urn:microsoft.com/office/officeart/2005/8/layout/chevron1"/>
    <dgm:cxn modelId="{C5EFBC5E-D581-4BE6-996A-4EB744C4027D}" type="presParOf" srcId="{D87BF046-E787-4873-8EE7-A55FA2602843}" destId="{8A5EE4B4-FC6F-4C26-9C42-A24BBAC85D05}" srcOrd="6" destOrd="0" presId="urn:microsoft.com/office/officeart/2005/8/layout/chevron1"/>
    <dgm:cxn modelId="{A4DC5092-9DFF-4554-B8B9-2AB06967B6DC}" type="presParOf" srcId="{D87BF046-E787-4873-8EE7-A55FA2602843}" destId="{7249F193-1B45-498F-BE13-509C773A0313}" srcOrd="7" destOrd="0" presId="urn:microsoft.com/office/officeart/2005/8/layout/chevron1"/>
    <dgm:cxn modelId="{FE2F5E72-6F2D-403F-85B0-7C4F79573477}" type="presParOf" srcId="{D87BF046-E787-4873-8EE7-A55FA2602843}" destId="{C19A9585-1388-4930-855A-95192320895C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270B54-01C3-49FF-886A-71CB636A087E}" type="doc">
      <dgm:prSet loTypeId="urn:microsoft.com/office/officeart/2005/8/layout/chevron1" loCatId="process" qsTypeId="urn:microsoft.com/office/officeart/2005/8/quickstyle/3d1" qsCatId="3D" csTypeId="urn:microsoft.com/office/officeart/2005/8/colors/accent3_2" csCatId="accent3" phldr="1"/>
      <dgm:spPr/>
    </dgm:pt>
    <dgm:pt modelId="{61CE4443-3E32-44E0-BE71-A5F1203B5B24}">
      <dgm:prSet phldrT="[Text]" custT="1"/>
      <dgm:spPr>
        <a:solidFill>
          <a:srgbClr val="943267"/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GB" sz="200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Installation</a:t>
          </a:r>
          <a:endParaRPr lang="en-US" sz="20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14E937E-BE95-40B0-9764-2B4D2B77CA97}" type="parTrans" cxnId="{206E4FF0-527D-4B29-B180-9CD135E89196}">
      <dgm:prSet/>
      <dgm:spPr/>
      <dgm:t>
        <a:bodyPr/>
        <a:lstStyle/>
        <a:p>
          <a:endParaRPr lang="en-US" sz="1100"/>
        </a:p>
      </dgm:t>
    </dgm:pt>
    <dgm:pt modelId="{ED0E3A42-61EE-4672-8CA1-CDC12B0D78E8}" type="sibTrans" cxnId="{206E4FF0-527D-4B29-B180-9CD135E89196}">
      <dgm:prSet/>
      <dgm:spPr/>
      <dgm:t>
        <a:bodyPr/>
        <a:lstStyle/>
        <a:p>
          <a:endParaRPr lang="en-US" sz="1100"/>
        </a:p>
      </dgm:t>
    </dgm:pt>
    <dgm:pt modelId="{B409DC8E-3F1B-4488-9FC5-6823E8D3340B}">
      <dgm:prSet phldrT="[Tex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  <a:t>GO LIVE</a:t>
          </a:r>
        </a:p>
      </dgm:t>
    </dgm:pt>
    <dgm:pt modelId="{A667137A-3CFC-4136-9543-BD7FCABE06B6}" type="parTrans" cxnId="{23C8F3BF-D832-4C83-A3E5-40A9333CF8EF}">
      <dgm:prSet/>
      <dgm:spPr/>
      <dgm:t>
        <a:bodyPr/>
        <a:lstStyle/>
        <a:p>
          <a:endParaRPr lang="en-US" sz="1100"/>
        </a:p>
      </dgm:t>
    </dgm:pt>
    <dgm:pt modelId="{2F7A26BB-6E4D-4898-B87A-6EF2E24B7643}" type="sibTrans" cxnId="{23C8F3BF-D832-4C83-A3E5-40A9333CF8EF}">
      <dgm:prSet/>
      <dgm:spPr/>
      <dgm:t>
        <a:bodyPr/>
        <a:lstStyle/>
        <a:p>
          <a:endParaRPr lang="en-US" sz="1100"/>
        </a:p>
      </dgm:t>
    </dgm:pt>
    <dgm:pt modelId="{F871678D-A185-468A-BA62-BDE09DEB5B53}">
      <dgm:prSet phldrT="[Text]" custT="1"/>
      <dgm:spPr>
        <a:solidFill>
          <a:srgbClr val="943267"/>
        </a:solidFill>
      </dgm:spPr>
      <dgm:t>
        <a:bodyPr spcFirstLastPara="0" vert="horz" wrap="square" lIns="64008" tIns="21336" rIns="21336" bIns="21336" numCol="1" spcCol="1270" anchor="ctr" anchorCtr="0"/>
        <a:lstStyle/>
        <a:p>
          <a:pPr>
            <a:buNone/>
          </a:pPr>
          <a: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  <a:t>Key Decisions</a:t>
          </a:r>
        </a:p>
      </dgm:t>
    </dgm:pt>
    <dgm:pt modelId="{8BCE2360-5628-43B3-8798-FCE45FD80973}" type="parTrans" cxnId="{5BA299FE-99BF-48F5-98F7-1E9441A0B097}">
      <dgm:prSet/>
      <dgm:spPr/>
      <dgm:t>
        <a:bodyPr/>
        <a:lstStyle/>
        <a:p>
          <a:endParaRPr lang="en-CA"/>
        </a:p>
      </dgm:t>
    </dgm:pt>
    <dgm:pt modelId="{6AA19D65-F00C-4AED-8B18-3603F7D4689F}" type="sibTrans" cxnId="{5BA299FE-99BF-48F5-98F7-1E9441A0B097}">
      <dgm:prSet/>
      <dgm:spPr/>
      <dgm:t>
        <a:bodyPr/>
        <a:lstStyle/>
        <a:p>
          <a:endParaRPr lang="en-CA"/>
        </a:p>
      </dgm:t>
    </dgm:pt>
    <dgm:pt modelId="{859BE106-AC52-4C78-8CA1-CB13DAD8917B}">
      <dgm:prSet phldrT="[Text]" custT="1"/>
      <dgm:spPr>
        <a:solidFill>
          <a:srgbClr val="943267"/>
        </a:solidFill>
      </dgm:spPr>
      <dgm:t>
        <a:bodyPr/>
        <a:lstStyle/>
        <a:p>
          <a:r>
            <a:rPr lang="en-GB" sz="2000">
              <a:solidFill>
                <a:schemeClr val="bg1"/>
              </a:solidFill>
              <a:latin typeface="Segoe UI"/>
              <a:ea typeface="+mn-ea"/>
              <a:cs typeface="Segoe UI"/>
            </a:rPr>
            <a:t>Pre requisites</a:t>
          </a:r>
          <a:endParaRPr lang="en-US" sz="2000"/>
        </a:p>
      </dgm:t>
    </dgm:pt>
    <dgm:pt modelId="{236A8CCA-3001-45AA-989E-438A5001E4EE}" type="parTrans" cxnId="{716B86FF-29D3-4CF1-90F6-0D017EC8C848}">
      <dgm:prSet/>
      <dgm:spPr/>
      <dgm:t>
        <a:bodyPr/>
        <a:lstStyle/>
        <a:p>
          <a:endParaRPr lang="en-CA"/>
        </a:p>
      </dgm:t>
    </dgm:pt>
    <dgm:pt modelId="{0D4205BF-D5A2-4252-AD15-ACB205281751}" type="sibTrans" cxnId="{716B86FF-29D3-4CF1-90F6-0D017EC8C848}">
      <dgm:prSet/>
      <dgm:spPr/>
      <dgm:t>
        <a:bodyPr/>
        <a:lstStyle/>
        <a:p>
          <a:endParaRPr lang="en-CA"/>
        </a:p>
      </dgm:t>
    </dgm:pt>
    <dgm:pt modelId="{CC510E97-D590-4FB8-9F2E-DBDDA67C69A2}">
      <dgm:prSet phldrT="[Text]" custT="1"/>
      <dgm:spPr>
        <a:solidFill>
          <a:srgbClr val="242C2F">
            <a:lumMod val="75000"/>
            <a:lumOff val="25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80010" tIns="26670" rIns="26670" bIns="26670" numCol="1" spcCol="1270" anchor="ctr" anchorCtr="0"/>
        <a:lstStyle/>
        <a:p>
          <a:r>
            <a:rPr lang="en-US" sz="2000" kern="1200" err="1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Configura-tion</a:t>
          </a:r>
          <a:endParaRPr lang="en-US" sz="2000" kern="1200">
            <a:solidFill>
              <a:srgbClr val="FFFFFF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96A0C034-C9CF-47DA-A179-DADDAE780878}" type="parTrans" cxnId="{DB664299-31DD-4370-839C-E7469E8CB3DA}">
      <dgm:prSet/>
      <dgm:spPr/>
      <dgm:t>
        <a:bodyPr/>
        <a:lstStyle/>
        <a:p>
          <a:endParaRPr lang="en-US"/>
        </a:p>
      </dgm:t>
    </dgm:pt>
    <dgm:pt modelId="{CB578BFA-1312-4841-B757-612B45402395}" type="sibTrans" cxnId="{DB664299-31DD-4370-839C-E7469E8CB3DA}">
      <dgm:prSet/>
      <dgm:spPr/>
      <dgm:t>
        <a:bodyPr/>
        <a:lstStyle/>
        <a:p>
          <a:endParaRPr lang="en-US"/>
        </a:p>
      </dgm:t>
    </dgm:pt>
    <dgm:pt modelId="{D87BF046-E787-4873-8EE7-A55FA2602843}" type="pres">
      <dgm:prSet presAssocID="{41270B54-01C3-49FF-886A-71CB636A087E}" presName="Name0" presStyleCnt="0">
        <dgm:presLayoutVars>
          <dgm:dir/>
          <dgm:animLvl val="lvl"/>
          <dgm:resizeHandles val="exact"/>
        </dgm:presLayoutVars>
      </dgm:prSet>
      <dgm:spPr/>
    </dgm:pt>
    <dgm:pt modelId="{7B9B929E-475D-45BC-B4AD-A9F844F4BD79}" type="pres">
      <dgm:prSet presAssocID="{F871678D-A185-468A-BA62-BDE09DEB5B53}" presName="parTxOnly" presStyleLbl="node1" presStyleIdx="0" presStyleCnt="5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96F48BF4-5165-4A00-9E9D-76505C2C167C}" type="pres">
      <dgm:prSet presAssocID="{6AA19D65-F00C-4AED-8B18-3603F7D4689F}" presName="parTxOnlySpace" presStyleCnt="0"/>
      <dgm:spPr/>
    </dgm:pt>
    <dgm:pt modelId="{4812628F-7EA1-44C2-B783-C8614F20F42C}" type="pres">
      <dgm:prSet presAssocID="{859BE106-AC52-4C78-8CA1-CB13DAD8917B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E9D3C548-AA27-461A-8F46-A087DB9CB052}" type="pres">
      <dgm:prSet presAssocID="{0D4205BF-D5A2-4252-AD15-ACB205281751}" presName="parTxOnlySpace" presStyleCnt="0"/>
      <dgm:spPr/>
    </dgm:pt>
    <dgm:pt modelId="{463A3D09-8A1B-45BD-AC86-D0916E205A25}" type="pres">
      <dgm:prSet presAssocID="{61CE4443-3E32-44E0-BE71-A5F1203B5B24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3515796-5B00-46AC-8B12-3BBDC20BC48B}" type="pres">
      <dgm:prSet presAssocID="{ED0E3A42-61EE-4672-8CA1-CDC12B0D78E8}" presName="parTxOnlySpace" presStyleCnt="0"/>
      <dgm:spPr/>
    </dgm:pt>
    <dgm:pt modelId="{340D92D6-A110-4477-8772-FFFF73A0B90A}" type="pres">
      <dgm:prSet presAssocID="{CC510E97-D590-4FB8-9F2E-DBDDA67C69A2}" presName="parTxOnly" presStyleLbl="node1" presStyleIdx="3" presStyleCnt="5">
        <dgm:presLayoutVars>
          <dgm:chMax val="0"/>
          <dgm:chPref val="0"/>
          <dgm:bulletEnabled val="1"/>
        </dgm:presLayoutVars>
      </dgm:prSet>
      <dgm:spPr>
        <a:xfrm>
          <a:off x="6352227" y="562932"/>
          <a:ext cx="2351698" cy="940679"/>
        </a:xfrm>
        <a:prstGeom prst="chevron">
          <a:avLst/>
        </a:prstGeom>
      </dgm:spPr>
    </dgm:pt>
    <dgm:pt modelId="{AFBA17C8-CF85-4ACD-8126-85184F47F343}" type="pres">
      <dgm:prSet presAssocID="{CB578BFA-1312-4841-B757-612B45402395}" presName="parTxOnlySpace" presStyleCnt="0"/>
      <dgm:spPr/>
    </dgm:pt>
    <dgm:pt modelId="{C19A9585-1388-4930-855A-95192320895C}" type="pres">
      <dgm:prSet presAssocID="{B409DC8E-3F1B-4488-9FC5-6823E8D3340B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8B72821A-E8C6-43D7-9FC8-71BC9325B8F3}" type="presOf" srcId="{CC510E97-D590-4FB8-9F2E-DBDDA67C69A2}" destId="{340D92D6-A110-4477-8772-FFFF73A0B90A}" srcOrd="0" destOrd="0" presId="urn:microsoft.com/office/officeart/2005/8/layout/chevron1"/>
    <dgm:cxn modelId="{5B379524-DC1F-44A5-9027-580642D84409}" type="presOf" srcId="{B409DC8E-3F1B-4488-9FC5-6823E8D3340B}" destId="{C19A9585-1388-4930-855A-95192320895C}" srcOrd="0" destOrd="0" presId="urn:microsoft.com/office/officeart/2005/8/layout/chevron1"/>
    <dgm:cxn modelId="{C9CDF83C-DAE5-40E6-8AF1-38EB1AA069B8}" type="presOf" srcId="{61CE4443-3E32-44E0-BE71-A5F1203B5B24}" destId="{463A3D09-8A1B-45BD-AC86-D0916E205A25}" srcOrd="0" destOrd="0" presId="urn:microsoft.com/office/officeart/2005/8/layout/chevron1"/>
    <dgm:cxn modelId="{DB664299-31DD-4370-839C-E7469E8CB3DA}" srcId="{41270B54-01C3-49FF-886A-71CB636A087E}" destId="{CC510E97-D590-4FB8-9F2E-DBDDA67C69A2}" srcOrd="3" destOrd="0" parTransId="{96A0C034-C9CF-47DA-A179-DADDAE780878}" sibTransId="{CB578BFA-1312-4841-B757-612B45402395}"/>
    <dgm:cxn modelId="{23C8F3BF-D832-4C83-A3E5-40A9333CF8EF}" srcId="{41270B54-01C3-49FF-886A-71CB636A087E}" destId="{B409DC8E-3F1B-4488-9FC5-6823E8D3340B}" srcOrd="4" destOrd="0" parTransId="{A667137A-3CFC-4136-9543-BD7FCABE06B6}" sibTransId="{2F7A26BB-6E4D-4898-B87A-6EF2E24B7643}"/>
    <dgm:cxn modelId="{1F32FAE0-80E6-40A6-9866-B66C36C372DD}" type="presOf" srcId="{859BE106-AC52-4C78-8CA1-CB13DAD8917B}" destId="{4812628F-7EA1-44C2-B783-C8614F20F42C}" srcOrd="0" destOrd="0" presId="urn:microsoft.com/office/officeart/2005/8/layout/chevron1"/>
    <dgm:cxn modelId="{9688CBE5-7F96-4634-A3C9-D9A39E70984A}" type="presOf" srcId="{F871678D-A185-468A-BA62-BDE09DEB5B53}" destId="{7B9B929E-475D-45BC-B4AD-A9F844F4BD79}" srcOrd="0" destOrd="0" presId="urn:microsoft.com/office/officeart/2005/8/layout/chevron1"/>
    <dgm:cxn modelId="{FE79C9EC-F817-403F-B6D8-F852DC7B48DE}" type="presOf" srcId="{41270B54-01C3-49FF-886A-71CB636A087E}" destId="{D87BF046-E787-4873-8EE7-A55FA2602843}" srcOrd="0" destOrd="0" presId="urn:microsoft.com/office/officeart/2005/8/layout/chevron1"/>
    <dgm:cxn modelId="{206E4FF0-527D-4B29-B180-9CD135E89196}" srcId="{41270B54-01C3-49FF-886A-71CB636A087E}" destId="{61CE4443-3E32-44E0-BE71-A5F1203B5B24}" srcOrd="2" destOrd="0" parTransId="{F14E937E-BE95-40B0-9764-2B4D2B77CA97}" sibTransId="{ED0E3A42-61EE-4672-8CA1-CDC12B0D78E8}"/>
    <dgm:cxn modelId="{5BA299FE-99BF-48F5-98F7-1E9441A0B097}" srcId="{41270B54-01C3-49FF-886A-71CB636A087E}" destId="{F871678D-A185-468A-BA62-BDE09DEB5B53}" srcOrd="0" destOrd="0" parTransId="{8BCE2360-5628-43B3-8798-FCE45FD80973}" sibTransId="{6AA19D65-F00C-4AED-8B18-3603F7D4689F}"/>
    <dgm:cxn modelId="{716B86FF-29D3-4CF1-90F6-0D017EC8C848}" srcId="{41270B54-01C3-49FF-886A-71CB636A087E}" destId="{859BE106-AC52-4C78-8CA1-CB13DAD8917B}" srcOrd="1" destOrd="0" parTransId="{236A8CCA-3001-45AA-989E-438A5001E4EE}" sibTransId="{0D4205BF-D5A2-4252-AD15-ACB205281751}"/>
    <dgm:cxn modelId="{BCCEB736-7F79-4556-9A87-8E84550B5494}" type="presParOf" srcId="{D87BF046-E787-4873-8EE7-A55FA2602843}" destId="{7B9B929E-475D-45BC-B4AD-A9F844F4BD79}" srcOrd="0" destOrd="0" presId="urn:microsoft.com/office/officeart/2005/8/layout/chevron1"/>
    <dgm:cxn modelId="{FFC03A86-7D53-45B7-B0DE-B1907F6748F3}" type="presParOf" srcId="{D87BF046-E787-4873-8EE7-A55FA2602843}" destId="{96F48BF4-5165-4A00-9E9D-76505C2C167C}" srcOrd="1" destOrd="0" presId="urn:microsoft.com/office/officeart/2005/8/layout/chevron1"/>
    <dgm:cxn modelId="{7DAECA16-638C-4BDF-9B8A-5310C5097A6A}" type="presParOf" srcId="{D87BF046-E787-4873-8EE7-A55FA2602843}" destId="{4812628F-7EA1-44C2-B783-C8614F20F42C}" srcOrd="2" destOrd="0" presId="urn:microsoft.com/office/officeart/2005/8/layout/chevron1"/>
    <dgm:cxn modelId="{F031B55F-E28D-4A30-A69D-1CB98F46097A}" type="presParOf" srcId="{D87BF046-E787-4873-8EE7-A55FA2602843}" destId="{E9D3C548-AA27-461A-8F46-A087DB9CB052}" srcOrd="3" destOrd="0" presId="urn:microsoft.com/office/officeart/2005/8/layout/chevron1"/>
    <dgm:cxn modelId="{4104212C-FB16-486B-A56A-10EA36A72031}" type="presParOf" srcId="{D87BF046-E787-4873-8EE7-A55FA2602843}" destId="{463A3D09-8A1B-45BD-AC86-D0916E205A25}" srcOrd="4" destOrd="0" presId="urn:microsoft.com/office/officeart/2005/8/layout/chevron1"/>
    <dgm:cxn modelId="{8B5402AC-9858-4DAC-B768-485FE84B96EF}" type="presParOf" srcId="{D87BF046-E787-4873-8EE7-A55FA2602843}" destId="{73515796-5B00-46AC-8B12-3BBDC20BC48B}" srcOrd="5" destOrd="0" presId="urn:microsoft.com/office/officeart/2005/8/layout/chevron1"/>
    <dgm:cxn modelId="{C9136D04-B573-4B30-BBCE-30BEC3B3BCD7}" type="presParOf" srcId="{D87BF046-E787-4873-8EE7-A55FA2602843}" destId="{340D92D6-A110-4477-8772-FFFF73A0B90A}" srcOrd="6" destOrd="0" presId="urn:microsoft.com/office/officeart/2005/8/layout/chevron1"/>
    <dgm:cxn modelId="{7DAF7858-9A8E-47BD-8CC9-4B1DA82442E1}" type="presParOf" srcId="{D87BF046-E787-4873-8EE7-A55FA2602843}" destId="{AFBA17C8-CF85-4ACD-8126-85184F47F343}" srcOrd="7" destOrd="0" presId="urn:microsoft.com/office/officeart/2005/8/layout/chevron1"/>
    <dgm:cxn modelId="{FE2F5E72-6F2D-403F-85B0-7C4F79573477}" type="presParOf" srcId="{D87BF046-E787-4873-8EE7-A55FA2602843}" destId="{C19A9585-1388-4930-855A-95192320895C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270B54-01C3-49FF-886A-71CB636A087E}" type="doc">
      <dgm:prSet loTypeId="urn:microsoft.com/office/officeart/2005/8/layout/chevron1" loCatId="process" qsTypeId="urn:microsoft.com/office/officeart/2005/8/quickstyle/3d1" qsCatId="3D" csTypeId="urn:microsoft.com/office/officeart/2005/8/colors/accent3_2" csCatId="accent3" phldr="1"/>
      <dgm:spPr/>
    </dgm:pt>
    <dgm:pt modelId="{61CE4443-3E32-44E0-BE71-A5F1203B5B24}">
      <dgm:prSet phldrT="[Text]" custT="1"/>
      <dgm:spPr>
        <a:solidFill>
          <a:srgbClr val="94326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80010" tIns="26670" rIns="26670" bIns="2667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rgbClr val="FFFFFF"/>
              </a:solidFill>
              <a:latin typeface="Segoe UI"/>
              <a:ea typeface="+mn-ea"/>
              <a:cs typeface="Segoe UI"/>
            </a:rPr>
            <a:t>Installation</a:t>
          </a:r>
          <a:endParaRPr lang="en-US" sz="2000" kern="1200">
            <a:solidFill>
              <a:srgbClr val="FFFFFF"/>
            </a:solidFill>
            <a:latin typeface="Segoe UI"/>
            <a:ea typeface="+mn-ea"/>
            <a:cs typeface="Segoe UI"/>
          </a:endParaRPr>
        </a:p>
      </dgm:t>
    </dgm:pt>
    <dgm:pt modelId="{F14E937E-BE95-40B0-9764-2B4D2B77CA97}" type="parTrans" cxnId="{206E4FF0-527D-4B29-B180-9CD135E89196}">
      <dgm:prSet/>
      <dgm:spPr/>
      <dgm:t>
        <a:bodyPr/>
        <a:lstStyle/>
        <a:p>
          <a:endParaRPr lang="en-US" sz="1100"/>
        </a:p>
      </dgm:t>
    </dgm:pt>
    <dgm:pt modelId="{ED0E3A42-61EE-4672-8CA1-CDC12B0D78E8}" type="sibTrans" cxnId="{206E4FF0-527D-4B29-B180-9CD135E89196}">
      <dgm:prSet/>
      <dgm:spPr/>
      <dgm:t>
        <a:bodyPr/>
        <a:lstStyle/>
        <a:p>
          <a:endParaRPr lang="en-US" sz="1100"/>
        </a:p>
      </dgm:t>
    </dgm:pt>
    <dgm:pt modelId="{B409DC8E-3F1B-4488-9FC5-6823E8D3340B}">
      <dgm:prSet phldrT="[Tex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  <a:t>GO LIVE</a:t>
          </a:r>
        </a:p>
      </dgm:t>
    </dgm:pt>
    <dgm:pt modelId="{A667137A-3CFC-4136-9543-BD7FCABE06B6}" type="parTrans" cxnId="{23C8F3BF-D832-4C83-A3E5-40A9333CF8EF}">
      <dgm:prSet/>
      <dgm:spPr/>
      <dgm:t>
        <a:bodyPr/>
        <a:lstStyle/>
        <a:p>
          <a:endParaRPr lang="en-US" sz="1100"/>
        </a:p>
      </dgm:t>
    </dgm:pt>
    <dgm:pt modelId="{2F7A26BB-6E4D-4898-B87A-6EF2E24B7643}" type="sibTrans" cxnId="{23C8F3BF-D832-4C83-A3E5-40A9333CF8EF}">
      <dgm:prSet/>
      <dgm:spPr/>
      <dgm:t>
        <a:bodyPr/>
        <a:lstStyle/>
        <a:p>
          <a:endParaRPr lang="en-US" sz="1100"/>
        </a:p>
      </dgm:t>
    </dgm:pt>
    <dgm:pt modelId="{F871678D-A185-468A-BA62-BDE09DEB5B53}">
      <dgm:prSet phldrT="[Text]" custT="1"/>
      <dgm:spPr>
        <a:solidFill>
          <a:srgbClr val="943267"/>
        </a:solidFill>
      </dgm:spPr>
      <dgm:t>
        <a:bodyPr spcFirstLastPara="0" vert="horz" wrap="square" lIns="64008" tIns="21336" rIns="21336" bIns="21336" numCol="1" spcCol="1270" anchor="ctr" anchorCtr="0"/>
        <a:lstStyle/>
        <a:p>
          <a:pPr>
            <a:buNone/>
          </a:pPr>
          <a: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  <a:t>Key Decisions</a:t>
          </a:r>
        </a:p>
      </dgm:t>
    </dgm:pt>
    <dgm:pt modelId="{8BCE2360-5628-43B3-8798-FCE45FD80973}" type="parTrans" cxnId="{5BA299FE-99BF-48F5-98F7-1E9441A0B097}">
      <dgm:prSet/>
      <dgm:spPr/>
      <dgm:t>
        <a:bodyPr/>
        <a:lstStyle/>
        <a:p>
          <a:endParaRPr lang="en-CA"/>
        </a:p>
      </dgm:t>
    </dgm:pt>
    <dgm:pt modelId="{6AA19D65-F00C-4AED-8B18-3603F7D4689F}" type="sibTrans" cxnId="{5BA299FE-99BF-48F5-98F7-1E9441A0B097}">
      <dgm:prSet/>
      <dgm:spPr/>
      <dgm:t>
        <a:bodyPr/>
        <a:lstStyle/>
        <a:p>
          <a:endParaRPr lang="en-CA"/>
        </a:p>
      </dgm:t>
    </dgm:pt>
    <dgm:pt modelId="{859BE106-AC52-4C78-8CA1-CB13DAD8917B}">
      <dgm:prSet phldrT="[Text]" custT="1"/>
      <dgm:spPr>
        <a:solidFill>
          <a:srgbClr val="943267"/>
        </a:solidFill>
      </dgm:spPr>
      <dgm:t>
        <a:bodyPr/>
        <a:lstStyle/>
        <a:p>
          <a:r>
            <a:rPr lang="en-GB" sz="2000">
              <a:solidFill>
                <a:schemeClr val="bg1"/>
              </a:solidFill>
              <a:latin typeface="Segoe UI"/>
              <a:ea typeface="+mn-ea"/>
              <a:cs typeface="Segoe UI"/>
            </a:rPr>
            <a:t>Pre requisites</a:t>
          </a:r>
          <a:endParaRPr lang="en-US" sz="2000"/>
        </a:p>
      </dgm:t>
    </dgm:pt>
    <dgm:pt modelId="{236A8CCA-3001-45AA-989E-438A5001E4EE}" type="parTrans" cxnId="{716B86FF-29D3-4CF1-90F6-0D017EC8C848}">
      <dgm:prSet/>
      <dgm:spPr/>
      <dgm:t>
        <a:bodyPr/>
        <a:lstStyle/>
        <a:p>
          <a:endParaRPr lang="en-CA"/>
        </a:p>
      </dgm:t>
    </dgm:pt>
    <dgm:pt modelId="{0D4205BF-D5A2-4252-AD15-ACB205281751}" type="sibTrans" cxnId="{716B86FF-29D3-4CF1-90F6-0D017EC8C848}">
      <dgm:prSet/>
      <dgm:spPr/>
      <dgm:t>
        <a:bodyPr/>
        <a:lstStyle/>
        <a:p>
          <a:endParaRPr lang="en-CA"/>
        </a:p>
      </dgm:t>
    </dgm:pt>
    <dgm:pt modelId="{CC510E97-D590-4FB8-9F2E-DBDDA67C69A2}">
      <dgm:prSet phldrT="[Text]" custT="1"/>
      <dgm:spPr>
        <a:solidFill>
          <a:srgbClr val="943267"/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2000" err="1">
              <a:latin typeface="Segoe UI" panose="020B0502040204020203" pitchFamily="34" charset="0"/>
              <a:cs typeface="Segoe UI" panose="020B0502040204020203" pitchFamily="34" charset="0"/>
            </a:rPr>
            <a:t>Configura-tion</a:t>
          </a:r>
          <a:endParaRPr lang="en-US" sz="20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6A0C034-C9CF-47DA-A179-DADDAE780878}" type="parTrans" cxnId="{DB664299-31DD-4370-839C-E7469E8CB3DA}">
      <dgm:prSet/>
      <dgm:spPr/>
      <dgm:t>
        <a:bodyPr/>
        <a:lstStyle/>
        <a:p>
          <a:endParaRPr lang="en-US"/>
        </a:p>
      </dgm:t>
    </dgm:pt>
    <dgm:pt modelId="{CB578BFA-1312-4841-B757-612B45402395}" type="sibTrans" cxnId="{DB664299-31DD-4370-839C-E7469E8CB3DA}">
      <dgm:prSet/>
      <dgm:spPr/>
      <dgm:t>
        <a:bodyPr/>
        <a:lstStyle/>
        <a:p>
          <a:endParaRPr lang="en-US"/>
        </a:p>
      </dgm:t>
    </dgm:pt>
    <dgm:pt modelId="{D87BF046-E787-4873-8EE7-A55FA2602843}" type="pres">
      <dgm:prSet presAssocID="{41270B54-01C3-49FF-886A-71CB636A087E}" presName="Name0" presStyleCnt="0">
        <dgm:presLayoutVars>
          <dgm:dir/>
          <dgm:animLvl val="lvl"/>
          <dgm:resizeHandles val="exact"/>
        </dgm:presLayoutVars>
      </dgm:prSet>
      <dgm:spPr/>
    </dgm:pt>
    <dgm:pt modelId="{7B9B929E-475D-45BC-B4AD-A9F844F4BD79}" type="pres">
      <dgm:prSet presAssocID="{F871678D-A185-468A-BA62-BDE09DEB5B53}" presName="parTxOnly" presStyleLbl="node1" presStyleIdx="0" presStyleCnt="5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96F48BF4-5165-4A00-9E9D-76505C2C167C}" type="pres">
      <dgm:prSet presAssocID="{6AA19D65-F00C-4AED-8B18-3603F7D4689F}" presName="parTxOnlySpace" presStyleCnt="0"/>
      <dgm:spPr/>
    </dgm:pt>
    <dgm:pt modelId="{4812628F-7EA1-44C2-B783-C8614F20F42C}" type="pres">
      <dgm:prSet presAssocID="{859BE106-AC52-4C78-8CA1-CB13DAD8917B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E9D3C548-AA27-461A-8F46-A087DB9CB052}" type="pres">
      <dgm:prSet presAssocID="{0D4205BF-D5A2-4252-AD15-ACB205281751}" presName="parTxOnlySpace" presStyleCnt="0"/>
      <dgm:spPr/>
    </dgm:pt>
    <dgm:pt modelId="{463A3D09-8A1B-45BD-AC86-D0916E205A25}" type="pres">
      <dgm:prSet presAssocID="{61CE4443-3E32-44E0-BE71-A5F1203B5B24}" presName="parTxOnly" presStyleLbl="node1" presStyleIdx="2" presStyleCnt="5">
        <dgm:presLayoutVars>
          <dgm:chMax val="0"/>
          <dgm:chPref val="0"/>
          <dgm:bulletEnabled val="1"/>
        </dgm:presLayoutVars>
      </dgm:prSet>
      <dgm:spPr>
        <a:xfrm>
          <a:off x="4235699" y="562932"/>
          <a:ext cx="2351698" cy="940679"/>
        </a:xfrm>
        <a:prstGeom prst="chevron">
          <a:avLst/>
        </a:prstGeom>
      </dgm:spPr>
    </dgm:pt>
    <dgm:pt modelId="{73515796-5B00-46AC-8B12-3BBDC20BC48B}" type="pres">
      <dgm:prSet presAssocID="{ED0E3A42-61EE-4672-8CA1-CDC12B0D78E8}" presName="parTxOnlySpace" presStyleCnt="0"/>
      <dgm:spPr/>
    </dgm:pt>
    <dgm:pt modelId="{340D92D6-A110-4477-8772-FFFF73A0B90A}" type="pres">
      <dgm:prSet presAssocID="{CC510E97-D590-4FB8-9F2E-DBDDA67C69A2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AFBA17C8-CF85-4ACD-8126-85184F47F343}" type="pres">
      <dgm:prSet presAssocID="{CB578BFA-1312-4841-B757-612B45402395}" presName="parTxOnlySpace" presStyleCnt="0"/>
      <dgm:spPr/>
    </dgm:pt>
    <dgm:pt modelId="{C19A9585-1388-4930-855A-95192320895C}" type="pres">
      <dgm:prSet presAssocID="{B409DC8E-3F1B-4488-9FC5-6823E8D3340B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8B72821A-E8C6-43D7-9FC8-71BC9325B8F3}" type="presOf" srcId="{CC510E97-D590-4FB8-9F2E-DBDDA67C69A2}" destId="{340D92D6-A110-4477-8772-FFFF73A0B90A}" srcOrd="0" destOrd="0" presId="urn:microsoft.com/office/officeart/2005/8/layout/chevron1"/>
    <dgm:cxn modelId="{5B379524-DC1F-44A5-9027-580642D84409}" type="presOf" srcId="{B409DC8E-3F1B-4488-9FC5-6823E8D3340B}" destId="{C19A9585-1388-4930-855A-95192320895C}" srcOrd="0" destOrd="0" presId="urn:microsoft.com/office/officeart/2005/8/layout/chevron1"/>
    <dgm:cxn modelId="{C9CDF83C-DAE5-40E6-8AF1-38EB1AA069B8}" type="presOf" srcId="{61CE4443-3E32-44E0-BE71-A5F1203B5B24}" destId="{463A3D09-8A1B-45BD-AC86-D0916E205A25}" srcOrd="0" destOrd="0" presId="urn:microsoft.com/office/officeart/2005/8/layout/chevron1"/>
    <dgm:cxn modelId="{DB664299-31DD-4370-839C-E7469E8CB3DA}" srcId="{41270B54-01C3-49FF-886A-71CB636A087E}" destId="{CC510E97-D590-4FB8-9F2E-DBDDA67C69A2}" srcOrd="3" destOrd="0" parTransId="{96A0C034-C9CF-47DA-A179-DADDAE780878}" sibTransId="{CB578BFA-1312-4841-B757-612B45402395}"/>
    <dgm:cxn modelId="{23C8F3BF-D832-4C83-A3E5-40A9333CF8EF}" srcId="{41270B54-01C3-49FF-886A-71CB636A087E}" destId="{B409DC8E-3F1B-4488-9FC5-6823E8D3340B}" srcOrd="4" destOrd="0" parTransId="{A667137A-3CFC-4136-9543-BD7FCABE06B6}" sibTransId="{2F7A26BB-6E4D-4898-B87A-6EF2E24B7643}"/>
    <dgm:cxn modelId="{1F32FAE0-80E6-40A6-9866-B66C36C372DD}" type="presOf" srcId="{859BE106-AC52-4C78-8CA1-CB13DAD8917B}" destId="{4812628F-7EA1-44C2-B783-C8614F20F42C}" srcOrd="0" destOrd="0" presId="urn:microsoft.com/office/officeart/2005/8/layout/chevron1"/>
    <dgm:cxn modelId="{9688CBE5-7F96-4634-A3C9-D9A39E70984A}" type="presOf" srcId="{F871678D-A185-468A-BA62-BDE09DEB5B53}" destId="{7B9B929E-475D-45BC-B4AD-A9F844F4BD79}" srcOrd="0" destOrd="0" presId="urn:microsoft.com/office/officeart/2005/8/layout/chevron1"/>
    <dgm:cxn modelId="{FE79C9EC-F817-403F-B6D8-F852DC7B48DE}" type="presOf" srcId="{41270B54-01C3-49FF-886A-71CB636A087E}" destId="{D87BF046-E787-4873-8EE7-A55FA2602843}" srcOrd="0" destOrd="0" presId="urn:microsoft.com/office/officeart/2005/8/layout/chevron1"/>
    <dgm:cxn modelId="{206E4FF0-527D-4B29-B180-9CD135E89196}" srcId="{41270B54-01C3-49FF-886A-71CB636A087E}" destId="{61CE4443-3E32-44E0-BE71-A5F1203B5B24}" srcOrd="2" destOrd="0" parTransId="{F14E937E-BE95-40B0-9764-2B4D2B77CA97}" sibTransId="{ED0E3A42-61EE-4672-8CA1-CDC12B0D78E8}"/>
    <dgm:cxn modelId="{5BA299FE-99BF-48F5-98F7-1E9441A0B097}" srcId="{41270B54-01C3-49FF-886A-71CB636A087E}" destId="{F871678D-A185-468A-BA62-BDE09DEB5B53}" srcOrd="0" destOrd="0" parTransId="{8BCE2360-5628-43B3-8798-FCE45FD80973}" sibTransId="{6AA19D65-F00C-4AED-8B18-3603F7D4689F}"/>
    <dgm:cxn modelId="{716B86FF-29D3-4CF1-90F6-0D017EC8C848}" srcId="{41270B54-01C3-49FF-886A-71CB636A087E}" destId="{859BE106-AC52-4C78-8CA1-CB13DAD8917B}" srcOrd="1" destOrd="0" parTransId="{236A8CCA-3001-45AA-989E-438A5001E4EE}" sibTransId="{0D4205BF-D5A2-4252-AD15-ACB205281751}"/>
    <dgm:cxn modelId="{BCCEB736-7F79-4556-9A87-8E84550B5494}" type="presParOf" srcId="{D87BF046-E787-4873-8EE7-A55FA2602843}" destId="{7B9B929E-475D-45BC-B4AD-A9F844F4BD79}" srcOrd="0" destOrd="0" presId="urn:microsoft.com/office/officeart/2005/8/layout/chevron1"/>
    <dgm:cxn modelId="{FFC03A86-7D53-45B7-B0DE-B1907F6748F3}" type="presParOf" srcId="{D87BF046-E787-4873-8EE7-A55FA2602843}" destId="{96F48BF4-5165-4A00-9E9D-76505C2C167C}" srcOrd="1" destOrd="0" presId="urn:microsoft.com/office/officeart/2005/8/layout/chevron1"/>
    <dgm:cxn modelId="{7DAECA16-638C-4BDF-9B8A-5310C5097A6A}" type="presParOf" srcId="{D87BF046-E787-4873-8EE7-A55FA2602843}" destId="{4812628F-7EA1-44C2-B783-C8614F20F42C}" srcOrd="2" destOrd="0" presId="urn:microsoft.com/office/officeart/2005/8/layout/chevron1"/>
    <dgm:cxn modelId="{F031B55F-E28D-4A30-A69D-1CB98F46097A}" type="presParOf" srcId="{D87BF046-E787-4873-8EE7-A55FA2602843}" destId="{E9D3C548-AA27-461A-8F46-A087DB9CB052}" srcOrd="3" destOrd="0" presId="urn:microsoft.com/office/officeart/2005/8/layout/chevron1"/>
    <dgm:cxn modelId="{4104212C-FB16-486B-A56A-10EA36A72031}" type="presParOf" srcId="{D87BF046-E787-4873-8EE7-A55FA2602843}" destId="{463A3D09-8A1B-45BD-AC86-D0916E205A25}" srcOrd="4" destOrd="0" presId="urn:microsoft.com/office/officeart/2005/8/layout/chevron1"/>
    <dgm:cxn modelId="{8B5402AC-9858-4DAC-B768-485FE84B96EF}" type="presParOf" srcId="{D87BF046-E787-4873-8EE7-A55FA2602843}" destId="{73515796-5B00-46AC-8B12-3BBDC20BC48B}" srcOrd="5" destOrd="0" presId="urn:microsoft.com/office/officeart/2005/8/layout/chevron1"/>
    <dgm:cxn modelId="{C9136D04-B573-4B30-BBCE-30BEC3B3BCD7}" type="presParOf" srcId="{D87BF046-E787-4873-8EE7-A55FA2602843}" destId="{340D92D6-A110-4477-8772-FFFF73A0B90A}" srcOrd="6" destOrd="0" presId="urn:microsoft.com/office/officeart/2005/8/layout/chevron1"/>
    <dgm:cxn modelId="{7DAF7858-9A8E-47BD-8CC9-4B1DA82442E1}" type="presParOf" srcId="{D87BF046-E787-4873-8EE7-A55FA2602843}" destId="{AFBA17C8-CF85-4ACD-8126-85184F47F343}" srcOrd="7" destOrd="0" presId="urn:microsoft.com/office/officeart/2005/8/layout/chevron1"/>
    <dgm:cxn modelId="{FE2F5E72-6F2D-403F-85B0-7C4F79573477}" type="presParOf" srcId="{D87BF046-E787-4873-8EE7-A55FA2602843}" destId="{C19A9585-1388-4930-855A-95192320895C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270B54-01C3-49FF-886A-71CB636A087E}" type="doc">
      <dgm:prSet loTypeId="urn:microsoft.com/office/officeart/2005/8/layout/chevron1" loCatId="process" qsTypeId="urn:microsoft.com/office/officeart/2005/8/quickstyle/3d1" qsCatId="3D" csTypeId="urn:microsoft.com/office/officeart/2005/8/colors/accent3_2" csCatId="accent3" phldr="1"/>
      <dgm:spPr/>
    </dgm:pt>
    <dgm:pt modelId="{B409DC8E-3F1B-4488-9FC5-6823E8D3340B}">
      <dgm:prSet phldrT="[Text]" custT="1"/>
      <dgm:spPr>
        <a:solidFill>
          <a:srgbClr val="943267"/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  <a:t>GO LIVE</a:t>
          </a:r>
        </a:p>
      </dgm:t>
    </dgm:pt>
    <dgm:pt modelId="{A667137A-3CFC-4136-9543-BD7FCABE06B6}" type="parTrans" cxnId="{23C8F3BF-D832-4C83-A3E5-40A9333CF8EF}">
      <dgm:prSet/>
      <dgm:spPr/>
      <dgm:t>
        <a:bodyPr/>
        <a:lstStyle/>
        <a:p>
          <a:endParaRPr lang="en-US" sz="1100"/>
        </a:p>
      </dgm:t>
    </dgm:pt>
    <dgm:pt modelId="{2F7A26BB-6E4D-4898-B87A-6EF2E24B7643}" type="sibTrans" cxnId="{23C8F3BF-D832-4C83-A3E5-40A9333CF8EF}">
      <dgm:prSet/>
      <dgm:spPr/>
      <dgm:t>
        <a:bodyPr/>
        <a:lstStyle/>
        <a:p>
          <a:endParaRPr lang="en-US" sz="1100"/>
        </a:p>
      </dgm:t>
    </dgm:pt>
    <dgm:pt modelId="{F871678D-A185-468A-BA62-BDE09DEB5B53}">
      <dgm:prSet phldrT="[Text]" custT="1"/>
      <dgm:spPr>
        <a:solidFill>
          <a:srgbClr val="943267"/>
        </a:solidFill>
      </dgm:spPr>
      <dgm:t>
        <a:bodyPr spcFirstLastPara="0" vert="horz" wrap="square" lIns="64008" tIns="21336" rIns="21336" bIns="21336" numCol="1" spcCol="1270" anchor="ctr" anchorCtr="0"/>
        <a:lstStyle/>
        <a:p>
          <a:pPr>
            <a:buNone/>
          </a:pPr>
          <a: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  <a:t>Key Decisions</a:t>
          </a:r>
        </a:p>
      </dgm:t>
    </dgm:pt>
    <dgm:pt modelId="{8BCE2360-5628-43B3-8798-FCE45FD80973}" type="parTrans" cxnId="{5BA299FE-99BF-48F5-98F7-1E9441A0B097}">
      <dgm:prSet/>
      <dgm:spPr/>
      <dgm:t>
        <a:bodyPr/>
        <a:lstStyle/>
        <a:p>
          <a:endParaRPr lang="en-CA"/>
        </a:p>
      </dgm:t>
    </dgm:pt>
    <dgm:pt modelId="{6AA19D65-F00C-4AED-8B18-3603F7D4689F}" type="sibTrans" cxnId="{5BA299FE-99BF-48F5-98F7-1E9441A0B097}">
      <dgm:prSet/>
      <dgm:spPr/>
      <dgm:t>
        <a:bodyPr/>
        <a:lstStyle/>
        <a:p>
          <a:endParaRPr lang="en-CA"/>
        </a:p>
      </dgm:t>
    </dgm:pt>
    <dgm:pt modelId="{859BE106-AC52-4C78-8CA1-CB13DAD8917B}">
      <dgm:prSet phldrT="[Text]" custT="1"/>
      <dgm:spPr>
        <a:solidFill>
          <a:srgbClr val="943267"/>
        </a:solidFill>
      </dgm:spPr>
      <dgm:t>
        <a:bodyPr/>
        <a:lstStyle/>
        <a:p>
          <a:r>
            <a:rPr lang="en-GB" sz="2000">
              <a:solidFill>
                <a:schemeClr val="bg1"/>
              </a:solidFill>
              <a:latin typeface="Segoe UI"/>
              <a:ea typeface="+mn-ea"/>
              <a:cs typeface="Segoe UI"/>
            </a:rPr>
            <a:t>Pre requisites</a:t>
          </a:r>
          <a:endParaRPr lang="en-US" sz="2000"/>
        </a:p>
      </dgm:t>
    </dgm:pt>
    <dgm:pt modelId="{236A8CCA-3001-45AA-989E-438A5001E4EE}" type="parTrans" cxnId="{716B86FF-29D3-4CF1-90F6-0D017EC8C848}">
      <dgm:prSet/>
      <dgm:spPr/>
      <dgm:t>
        <a:bodyPr/>
        <a:lstStyle/>
        <a:p>
          <a:endParaRPr lang="en-CA"/>
        </a:p>
      </dgm:t>
    </dgm:pt>
    <dgm:pt modelId="{0D4205BF-D5A2-4252-AD15-ACB205281751}" type="sibTrans" cxnId="{716B86FF-29D3-4CF1-90F6-0D017EC8C848}">
      <dgm:prSet/>
      <dgm:spPr/>
      <dgm:t>
        <a:bodyPr/>
        <a:lstStyle/>
        <a:p>
          <a:endParaRPr lang="en-CA"/>
        </a:p>
      </dgm:t>
    </dgm:pt>
    <dgm:pt modelId="{8E8B52CF-F366-44E3-A0FA-19A78CA07DCF}">
      <dgm:prSet phldrT="[Text]" custT="1"/>
      <dgm:spPr>
        <a:solidFill>
          <a:srgbClr val="943267"/>
        </a:solidFill>
      </dgm:spPr>
      <dgm:t>
        <a:bodyPr/>
        <a:lstStyle/>
        <a:p>
          <a: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  <a:t>Installation</a:t>
          </a:r>
        </a:p>
      </dgm:t>
    </dgm:pt>
    <dgm:pt modelId="{849E2F6B-4C95-4DF7-A7F9-866AE76195FA}" type="parTrans" cxnId="{D44D59EF-042A-489D-B0B8-1FECCC5FBB4B}">
      <dgm:prSet/>
      <dgm:spPr/>
      <dgm:t>
        <a:bodyPr/>
        <a:lstStyle/>
        <a:p>
          <a:endParaRPr lang="en-CA"/>
        </a:p>
      </dgm:t>
    </dgm:pt>
    <dgm:pt modelId="{3854F40A-907D-45A4-B2DB-3B0E2FBFC6F2}" type="sibTrans" cxnId="{D44D59EF-042A-489D-B0B8-1FECCC5FBB4B}">
      <dgm:prSet/>
      <dgm:spPr/>
      <dgm:t>
        <a:bodyPr/>
        <a:lstStyle/>
        <a:p>
          <a:endParaRPr lang="en-CA"/>
        </a:p>
      </dgm:t>
    </dgm:pt>
    <dgm:pt modelId="{4001BB85-9AAC-4A08-A647-E8CA7013E6B4}">
      <dgm:prSet phldrT="[Text]" custT="1"/>
      <dgm:spPr>
        <a:solidFill>
          <a:srgbClr val="943267"/>
        </a:solidFill>
      </dgm:spPr>
      <dgm:t>
        <a:bodyPr/>
        <a:lstStyle/>
        <a:p>
          <a:r>
            <a:rPr lang="en-US" sz="2000" err="1">
              <a:latin typeface="Segoe UI" panose="020B0502040204020203" pitchFamily="34" charset="0"/>
              <a:cs typeface="Segoe UI" panose="020B0502040204020203" pitchFamily="34" charset="0"/>
            </a:rPr>
            <a:t>Configura-tion</a:t>
          </a:r>
          <a:endParaRPr lang="en-US" sz="20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394500-33B1-451F-88AB-2134E051833F}" type="parTrans" cxnId="{2C98246C-073D-4B1C-9C62-588B808F8D97}">
      <dgm:prSet/>
      <dgm:spPr/>
    </dgm:pt>
    <dgm:pt modelId="{8EDAE646-BF01-407A-9703-377E1C9038D7}" type="sibTrans" cxnId="{2C98246C-073D-4B1C-9C62-588B808F8D97}">
      <dgm:prSet/>
      <dgm:spPr/>
    </dgm:pt>
    <dgm:pt modelId="{D87BF046-E787-4873-8EE7-A55FA2602843}" type="pres">
      <dgm:prSet presAssocID="{41270B54-01C3-49FF-886A-71CB636A087E}" presName="Name0" presStyleCnt="0">
        <dgm:presLayoutVars>
          <dgm:dir/>
          <dgm:animLvl val="lvl"/>
          <dgm:resizeHandles val="exact"/>
        </dgm:presLayoutVars>
      </dgm:prSet>
      <dgm:spPr/>
    </dgm:pt>
    <dgm:pt modelId="{7B9B929E-475D-45BC-B4AD-A9F844F4BD79}" type="pres">
      <dgm:prSet presAssocID="{F871678D-A185-468A-BA62-BDE09DEB5B53}" presName="parTxOnly" presStyleLbl="node1" presStyleIdx="0" presStyleCnt="5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96F48BF4-5165-4A00-9E9D-76505C2C167C}" type="pres">
      <dgm:prSet presAssocID="{6AA19D65-F00C-4AED-8B18-3603F7D4689F}" presName="parTxOnlySpace" presStyleCnt="0"/>
      <dgm:spPr/>
    </dgm:pt>
    <dgm:pt modelId="{4812628F-7EA1-44C2-B783-C8614F20F42C}" type="pres">
      <dgm:prSet presAssocID="{859BE106-AC52-4C78-8CA1-CB13DAD8917B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E9D3C548-AA27-461A-8F46-A087DB9CB052}" type="pres">
      <dgm:prSet presAssocID="{0D4205BF-D5A2-4252-AD15-ACB205281751}" presName="parTxOnlySpace" presStyleCnt="0"/>
      <dgm:spPr/>
    </dgm:pt>
    <dgm:pt modelId="{78950DB8-E9EF-44E7-AEED-C639BA9A1356}" type="pres">
      <dgm:prSet presAssocID="{8E8B52CF-F366-44E3-A0FA-19A78CA07DCF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6011801C-6C8E-44D0-8E78-31BEEFDBE52F}" type="pres">
      <dgm:prSet presAssocID="{3854F40A-907D-45A4-B2DB-3B0E2FBFC6F2}" presName="parTxOnlySpace" presStyleCnt="0"/>
      <dgm:spPr/>
    </dgm:pt>
    <dgm:pt modelId="{BF6A060C-8979-4E0C-AE10-DD019DCB2B4F}" type="pres">
      <dgm:prSet presAssocID="{4001BB85-9AAC-4A08-A647-E8CA7013E6B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27C5F8F-28F7-4DAC-AEA0-A74107396D5F}" type="pres">
      <dgm:prSet presAssocID="{8EDAE646-BF01-407A-9703-377E1C9038D7}" presName="parTxOnlySpace" presStyleCnt="0"/>
      <dgm:spPr/>
    </dgm:pt>
    <dgm:pt modelId="{C19A9585-1388-4930-855A-95192320895C}" type="pres">
      <dgm:prSet presAssocID="{B409DC8E-3F1B-4488-9FC5-6823E8D3340B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453F6205-E218-492A-90F4-66806005C362}" type="presOf" srcId="{4001BB85-9AAC-4A08-A647-E8CA7013E6B4}" destId="{BF6A060C-8979-4E0C-AE10-DD019DCB2B4F}" srcOrd="0" destOrd="0" presId="urn:microsoft.com/office/officeart/2005/8/layout/chevron1"/>
    <dgm:cxn modelId="{5B379524-DC1F-44A5-9027-580642D84409}" type="presOf" srcId="{B409DC8E-3F1B-4488-9FC5-6823E8D3340B}" destId="{C19A9585-1388-4930-855A-95192320895C}" srcOrd="0" destOrd="0" presId="urn:microsoft.com/office/officeart/2005/8/layout/chevron1"/>
    <dgm:cxn modelId="{2C98246C-073D-4B1C-9C62-588B808F8D97}" srcId="{41270B54-01C3-49FF-886A-71CB636A087E}" destId="{4001BB85-9AAC-4A08-A647-E8CA7013E6B4}" srcOrd="3" destOrd="0" parTransId="{62394500-33B1-451F-88AB-2134E051833F}" sibTransId="{8EDAE646-BF01-407A-9703-377E1C9038D7}"/>
    <dgm:cxn modelId="{23C8F3BF-D832-4C83-A3E5-40A9333CF8EF}" srcId="{41270B54-01C3-49FF-886A-71CB636A087E}" destId="{B409DC8E-3F1B-4488-9FC5-6823E8D3340B}" srcOrd="4" destOrd="0" parTransId="{A667137A-3CFC-4136-9543-BD7FCABE06B6}" sibTransId="{2F7A26BB-6E4D-4898-B87A-6EF2E24B7643}"/>
    <dgm:cxn modelId="{1F32FAE0-80E6-40A6-9866-B66C36C372DD}" type="presOf" srcId="{859BE106-AC52-4C78-8CA1-CB13DAD8917B}" destId="{4812628F-7EA1-44C2-B783-C8614F20F42C}" srcOrd="0" destOrd="0" presId="urn:microsoft.com/office/officeart/2005/8/layout/chevron1"/>
    <dgm:cxn modelId="{9688CBE5-7F96-4634-A3C9-D9A39E70984A}" type="presOf" srcId="{F871678D-A185-468A-BA62-BDE09DEB5B53}" destId="{7B9B929E-475D-45BC-B4AD-A9F844F4BD79}" srcOrd="0" destOrd="0" presId="urn:microsoft.com/office/officeart/2005/8/layout/chevron1"/>
    <dgm:cxn modelId="{1F6194E6-4EFF-4EBA-92A8-C8CCE03C5695}" type="presOf" srcId="{8E8B52CF-F366-44E3-A0FA-19A78CA07DCF}" destId="{78950DB8-E9EF-44E7-AEED-C639BA9A1356}" srcOrd="0" destOrd="0" presId="urn:microsoft.com/office/officeart/2005/8/layout/chevron1"/>
    <dgm:cxn modelId="{FE79C9EC-F817-403F-B6D8-F852DC7B48DE}" type="presOf" srcId="{41270B54-01C3-49FF-886A-71CB636A087E}" destId="{D87BF046-E787-4873-8EE7-A55FA2602843}" srcOrd="0" destOrd="0" presId="urn:microsoft.com/office/officeart/2005/8/layout/chevron1"/>
    <dgm:cxn modelId="{D44D59EF-042A-489D-B0B8-1FECCC5FBB4B}" srcId="{41270B54-01C3-49FF-886A-71CB636A087E}" destId="{8E8B52CF-F366-44E3-A0FA-19A78CA07DCF}" srcOrd="2" destOrd="0" parTransId="{849E2F6B-4C95-4DF7-A7F9-866AE76195FA}" sibTransId="{3854F40A-907D-45A4-B2DB-3B0E2FBFC6F2}"/>
    <dgm:cxn modelId="{5BA299FE-99BF-48F5-98F7-1E9441A0B097}" srcId="{41270B54-01C3-49FF-886A-71CB636A087E}" destId="{F871678D-A185-468A-BA62-BDE09DEB5B53}" srcOrd="0" destOrd="0" parTransId="{8BCE2360-5628-43B3-8798-FCE45FD80973}" sibTransId="{6AA19D65-F00C-4AED-8B18-3603F7D4689F}"/>
    <dgm:cxn modelId="{716B86FF-29D3-4CF1-90F6-0D017EC8C848}" srcId="{41270B54-01C3-49FF-886A-71CB636A087E}" destId="{859BE106-AC52-4C78-8CA1-CB13DAD8917B}" srcOrd="1" destOrd="0" parTransId="{236A8CCA-3001-45AA-989E-438A5001E4EE}" sibTransId="{0D4205BF-D5A2-4252-AD15-ACB205281751}"/>
    <dgm:cxn modelId="{BCCEB736-7F79-4556-9A87-8E84550B5494}" type="presParOf" srcId="{D87BF046-E787-4873-8EE7-A55FA2602843}" destId="{7B9B929E-475D-45BC-B4AD-A9F844F4BD79}" srcOrd="0" destOrd="0" presId="urn:microsoft.com/office/officeart/2005/8/layout/chevron1"/>
    <dgm:cxn modelId="{FFC03A86-7D53-45B7-B0DE-B1907F6748F3}" type="presParOf" srcId="{D87BF046-E787-4873-8EE7-A55FA2602843}" destId="{96F48BF4-5165-4A00-9E9D-76505C2C167C}" srcOrd="1" destOrd="0" presId="urn:microsoft.com/office/officeart/2005/8/layout/chevron1"/>
    <dgm:cxn modelId="{7DAECA16-638C-4BDF-9B8A-5310C5097A6A}" type="presParOf" srcId="{D87BF046-E787-4873-8EE7-A55FA2602843}" destId="{4812628F-7EA1-44C2-B783-C8614F20F42C}" srcOrd="2" destOrd="0" presId="urn:microsoft.com/office/officeart/2005/8/layout/chevron1"/>
    <dgm:cxn modelId="{F031B55F-E28D-4A30-A69D-1CB98F46097A}" type="presParOf" srcId="{D87BF046-E787-4873-8EE7-A55FA2602843}" destId="{E9D3C548-AA27-461A-8F46-A087DB9CB052}" srcOrd="3" destOrd="0" presId="urn:microsoft.com/office/officeart/2005/8/layout/chevron1"/>
    <dgm:cxn modelId="{EE3B4C9A-9738-45BD-B682-25602714B959}" type="presParOf" srcId="{D87BF046-E787-4873-8EE7-A55FA2602843}" destId="{78950DB8-E9EF-44E7-AEED-C639BA9A1356}" srcOrd="4" destOrd="0" presId="urn:microsoft.com/office/officeart/2005/8/layout/chevron1"/>
    <dgm:cxn modelId="{842489C6-D3E3-44B0-B04C-6D50CAA261E9}" type="presParOf" srcId="{D87BF046-E787-4873-8EE7-A55FA2602843}" destId="{6011801C-6C8E-44D0-8E78-31BEEFDBE52F}" srcOrd="5" destOrd="0" presId="urn:microsoft.com/office/officeart/2005/8/layout/chevron1"/>
    <dgm:cxn modelId="{D964F131-998B-4923-921F-DD404178332E}" type="presParOf" srcId="{D87BF046-E787-4873-8EE7-A55FA2602843}" destId="{BF6A060C-8979-4E0C-AE10-DD019DCB2B4F}" srcOrd="6" destOrd="0" presId="urn:microsoft.com/office/officeart/2005/8/layout/chevron1"/>
    <dgm:cxn modelId="{2A605973-2D0D-4333-B204-7ECEBC9738CA}" type="presParOf" srcId="{D87BF046-E787-4873-8EE7-A55FA2602843}" destId="{627C5F8F-28F7-4DAC-AEA0-A74107396D5F}" srcOrd="7" destOrd="0" presId="urn:microsoft.com/office/officeart/2005/8/layout/chevron1"/>
    <dgm:cxn modelId="{FE2F5E72-6F2D-403F-85B0-7C4F79573477}" type="presParOf" srcId="{D87BF046-E787-4873-8EE7-A55FA2602843}" destId="{C19A9585-1388-4930-855A-95192320895C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270B54-01C3-49FF-886A-71CB636A087E}" type="doc">
      <dgm:prSet loTypeId="urn:microsoft.com/office/officeart/2005/8/layout/chevron1" loCatId="process" qsTypeId="urn:microsoft.com/office/officeart/2005/8/quickstyle/3d1" qsCatId="3D" csTypeId="urn:microsoft.com/office/officeart/2005/8/colors/accent3_2" csCatId="accent3" phldr="1"/>
      <dgm:spPr/>
    </dgm:pt>
    <dgm:pt modelId="{B409DC8E-3F1B-4488-9FC5-6823E8D3340B}">
      <dgm:prSet phldrT="[Text]" custT="1"/>
      <dgm:spPr>
        <a:solidFill>
          <a:srgbClr val="52646A"/>
        </a:solidFill>
      </dgm:spPr>
      <dgm:t>
        <a:bodyPr/>
        <a:lstStyle/>
        <a:p>
          <a: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  <a:t>GO LIVE</a:t>
          </a:r>
        </a:p>
      </dgm:t>
    </dgm:pt>
    <dgm:pt modelId="{A667137A-3CFC-4136-9543-BD7FCABE06B6}" type="parTrans" cxnId="{23C8F3BF-D832-4C83-A3E5-40A9333CF8EF}">
      <dgm:prSet/>
      <dgm:spPr/>
      <dgm:t>
        <a:bodyPr/>
        <a:lstStyle/>
        <a:p>
          <a:endParaRPr lang="en-US" sz="2000"/>
        </a:p>
      </dgm:t>
    </dgm:pt>
    <dgm:pt modelId="{2F7A26BB-6E4D-4898-B87A-6EF2E24B7643}" type="sibTrans" cxnId="{23C8F3BF-D832-4C83-A3E5-40A9333CF8EF}">
      <dgm:prSet/>
      <dgm:spPr/>
      <dgm:t>
        <a:bodyPr/>
        <a:lstStyle/>
        <a:p>
          <a:endParaRPr lang="en-US" sz="2000"/>
        </a:p>
      </dgm:t>
    </dgm:pt>
    <dgm:pt modelId="{F871678D-A185-468A-BA62-BDE09DEB5B53}">
      <dgm:prSet phldrT="[Text]" custT="1"/>
      <dgm:spPr>
        <a:solidFill>
          <a:srgbClr val="52646A"/>
        </a:solidFill>
      </dgm:spPr>
      <dgm:t>
        <a:bodyPr spcFirstLastPara="0" vert="horz" wrap="square" lIns="64008" tIns="21336" rIns="21336" bIns="21336" numCol="1" spcCol="1270" anchor="ctr" anchorCtr="0"/>
        <a:lstStyle/>
        <a:p>
          <a:pPr>
            <a:buNone/>
          </a:pPr>
          <a: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  <a:t>Key </a:t>
          </a:r>
          <a:b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  <a:t>Decisions</a:t>
          </a:r>
        </a:p>
      </dgm:t>
    </dgm:pt>
    <dgm:pt modelId="{8BCE2360-5628-43B3-8798-FCE45FD80973}" type="parTrans" cxnId="{5BA299FE-99BF-48F5-98F7-1E9441A0B097}">
      <dgm:prSet/>
      <dgm:spPr/>
      <dgm:t>
        <a:bodyPr/>
        <a:lstStyle/>
        <a:p>
          <a:endParaRPr lang="en-CA" sz="2000"/>
        </a:p>
      </dgm:t>
    </dgm:pt>
    <dgm:pt modelId="{6AA19D65-F00C-4AED-8B18-3603F7D4689F}" type="sibTrans" cxnId="{5BA299FE-99BF-48F5-98F7-1E9441A0B097}">
      <dgm:prSet/>
      <dgm:spPr/>
      <dgm:t>
        <a:bodyPr/>
        <a:lstStyle/>
        <a:p>
          <a:endParaRPr lang="en-CA" sz="2000"/>
        </a:p>
      </dgm:t>
    </dgm:pt>
    <dgm:pt modelId="{859BE106-AC52-4C78-8CA1-CB13DAD8917B}">
      <dgm:prSet phldrT="[Text]" custT="1"/>
      <dgm:spPr>
        <a:solidFill>
          <a:srgbClr val="52646A"/>
        </a:solidFill>
      </dgm:spPr>
      <dgm:t>
        <a:bodyPr/>
        <a:lstStyle/>
        <a:p>
          <a:r>
            <a:rPr lang="en-GB" sz="2000">
              <a:solidFill>
                <a:schemeClr val="bg1"/>
              </a:solidFill>
              <a:latin typeface="Segoe UI"/>
              <a:ea typeface="+mn-ea"/>
              <a:cs typeface="Segoe UI"/>
            </a:rPr>
            <a:t>Pre-requisites</a:t>
          </a:r>
          <a:endParaRPr lang="en-US" sz="2000"/>
        </a:p>
      </dgm:t>
    </dgm:pt>
    <dgm:pt modelId="{236A8CCA-3001-45AA-989E-438A5001E4EE}" type="parTrans" cxnId="{716B86FF-29D3-4CF1-90F6-0D017EC8C848}">
      <dgm:prSet/>
      <dgm:spPr/>
      <dgm:t>
        <a:bodyPr/>
        <a:lstStyle/>
        <a:p>
          <a:endParaRPr lang="en-CA" sz="2000"/>
        </a:p>
      </dgm:t>
    </dgm:pt>
    <dgm:pt modelId="{0D4205BF-D5A2-4252-AD15-ACB205281751}" type="sibTrans" cxnId="{716B86FF-29D3-4CF1-90F6-0D017EC8C848}">
      <dgm:prSet/>
      <dgm:spPr/>
      <dgm:t>
        <a:bodyPr/>
        <a:lstStyle/>
        <a:p>
          <a:endParaRPr lang="en-CA" sz="2000"/>
        </a:p>
      </dgm:t>
    </dgm:pt>
    <dgm:pt modelId="{8E8B52CF-F366-44E3-A0FA-19A78CA07DCF}">
      <dgm:prSet phldrT="[Text]" custT="1"/>
      <dgm:spPr>
        <a:solidFill>
          <a:srgbClr val="52646A"/>
        </a:solidFill>
      </dgm:spPr>
      <dgm:t>
        <a:bodyPr/>
        <a:lstStyle/>
        <a:p>
          <a:r>
            <a:rPr lang="en-US" sz="2000" err="1">
              <a:latin typeface="Segoe UI" panose="020B0502040204020203" pitchFamily="34" charset="0"/>
              <a:cs typeface="Segoe UI" panose="020B0502040204020203" pitchFamily="34" charset="0"/>
            </a:rPr>
            <a:t>Installa-tion</a:t>
          </a:r>
          <a:endParaRPr lang="en-US" sz="20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49E2F6B-4C95-4DF7-A7F9-866AE76195FA}" type="parTrans" cxnId="{D44D59EF-042A-489D-B0B8-1FECCC5FBB4B}">
      <dgm:prSet/>
      <dgm:spPr/>
      <dgm:t>
        <a:bodyPr/>
        <a:lstStyle/>
        <a:p>
          <a:endParaRPr lang="en-CA" sz="2000"/>
        </a:p>
      </dgm:t>
    </dgm:pt>
    <dgm:pt modelId="{3854F40A-907D-45A4-B2DB-3B0E2FBFC6F2}" type="sibTrans" cxnId="{D44D59EF-042A-489D-B0B8-1FECCC5FBB4B}">
      <dgm:prSet/>
      <dgm:spPr/>
      <dgm:t>
        <a:bodyPr/>
        <a:lstStyle/>
        <a:p>
          <a:endParaRPr lang="en-CA" sz="2000"/>
        </a:p>
      </dgm:t>
    </dgm:pt>
    <dgm:pt modelId="{F90F6C5D-DA0A-4CE5-A19A-6DA5B3D44E20}">
      <dgm:prSet phldrT="[Text]" custT="1"/>
      <dgm:spPr>
        <a:solidFill>
          <a:srgbClr val="943267"/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  <a:t>After </a:t>
          </a:r>
          <a:b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  <a:t>GO LIVE</a:t>
          </a:r>
        </a:p>
      </dgm:t>
    </dgm:pt>
    <dgm:pt modelId="{D4061F4C-32C8-4489-A0DB-81280D0366F9}" type="parTrans" cxnId="{2CD5F948-E058-4358-8832-BCC329A9CD5C}">
      <dgm:prSet/>
      <dgm:spPr/>
      <dgm:t>
        <a:bodyPr/>
        <a:lstStyle/>
        <a:p>
          <a:endParaRPr lang="en-US" sz="2000"/>
        </a:p>
      </dgm:t>
    </dgm:pt>
    <dgm:pt modelId="{1249DEBB-48FC-4C27-99C7-285742E2FE41}" type="sibTrans" cxnId="{2CD5F948-E058-4358-8832-BCC329A9CD5C}">
      <dgm:prSet/>
      <dgm:spPr/>
      <dgm:t>
        <a:bodyPr/>
        <a:lstStyle/>
        <a:p>
          <a:endParaRPr lang="en-US" sz="2000"/>
        </a:p>
      </dgm:t>
    </dgm:pt>
    <dgm:pt modelId="{2682B33D-E6CC-4632-AD5A-BB298B4466B1}">
      <dgm:prSet phldrT="[Text]" custT="1"/>
      <dgm:spPr>
        <a:solidFill>
          <a:srgbClr val="52646A"/>
        </a:solidFill>
      </dgm:spPr>
      <dgm:t>
        <a:bodyPr/>
        <a:lstStyle/>
        <a:p>
          <a: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  <a:t>Configuration</a:t>
          </a:r>
        </a:p>
      </dgm:t>
    </dgm:pt>
    <dgm:pt modelId="{2C04F6E1-8F4E-46BA-92C3-5F06265859D2}" type="parTrans" cxnId="{4A1A1B2A-781B-49E1-8095-B161940931EC}">
      <dgm:prSet/>
      <dgm:spPr/>
      <dgm:t>
        <a:bodyPr/>
        <a:lstStyle/>
        <a:p>
          <a:endParaRPr lang="en-US"/>
        </a:p>
      </dgm:t>
    </dgm:pt>
    <dgm:pt modelId="{28561CE8-A277-489F-B426-015F2C2BB51F}" type="sibTrans" cxnId="{4A1A1B2A-781B-49E1-8095-B161940931EC}">
      <dgm:prSet/>
      <dgm:spPr/>
      <dgm:t>
        <a:bodyPr/>
        <a:lstStyle/>
        <a:p>
          <a:endParaRPr lang="en-US"/>
        </a:p>
      </dgm:t>
    </dgm:pt>
    <dgm:pt modelId="{D87BF046-E787-4873-8EE7-A55FA2602843}" type="pres">
      <dgm:prSet presAssocID="{41270B54-01C3-49FF-886A-71CB636A087E}" presName="Name0" presStyleCnt="0">
        <dgm:presLayoutVars>
          <dgm:dir/>
          <dgm:animLvl val="lvl"/>
          <dgm:resizeHandles val="exact"/>
        </dgm:presLayoutVars>
      </dgm:prSet>
      <dgm:spPr/>
    </dgm:pt>
    <dgm:pt modelId="{7B9B929E-475D-45BC-B4AD-A9F844F4BD79}" type="pres">
      <dgm:prSet presAssocID="{F871678D-A185-468A-BA62-BDE09DEB5B53}" presName="parTxOnly" presStyleLbl="node1" presStyleIdx="0" presStyleCnt="6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96F48BF4-5165-4A00-9E9D-76505C2C167C}" type="pres">
      <dgm:prSet presAssocID="{6AA19D65-F00C-4AED-8B18-3603F7D4689F}" presName="parTxOnlySpace" presStyleCnt="0"/>
      <dgm:spPr/>
    </dgm:pt>
    <dgm:pt modelId="{4812628F-7EA1-44C2-B783-C8614F20F42C}" type="pres">
      <dgm:prSet presAssocID="{859BE106-AC52-4C78-8CA1-CB13DAD8917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9D3C548-AA27-461A-8F46-A087DB9CB052}" type="pres">
      <dgm:prSet presAssocID="{0D4205BF-D5A2-4252-AD15-ACB205281751}" presName="parTxOnlySpace" presStyleCnt="0"/>
      <dgm:spPr/>
    </dgm:pt>
    <dgm:pt modelId="{78950DB8-E9EF-44E7-AEED-C639BA9A1356}" type="pres">
      <dgm:prSet presAssocID="{8E8B52CF-F366-44E3-A0FA-19A78CA07DCF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6011801C-6C8E-44D0-8E78-31BEEFDBE52F}" type="pres">
      <dgm:prSet presAssocID="{3854F40A-907D-45A4-B2DB-3B0E2FBFC6F2}" presName="parTxOnlySpace" presStyleCnt="0"/>
      <dgm:spPr/>
    </dgm:pt>
    <dgm:pt modelId="{528568DB-E0FC-4FC4-BD02-43D7382DCDD4}" type="pres">
      <dgm:prSet presAssocID="{2682B33D-E6CC-4632-AD5A-BB298B4466B1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4F194EA2-40FF-43A0-9095-E4515B8F349E}" type="pres">
      <dgm:prSet presAssocID="{28561CE8-A277-489F-B426-015F2C2BB51F}" presName="parTxOnlySpace" presStyleCnt="0"/>
      <dgm:spPr/>
    </dgm:pt>
    <dgm:pt modelId="{C19A9585-1388-4930-855A-95192320895C}" type="pres">
      <dgm:prSet presAssocID="{B409DC8E-3F1B-4488-9FC5-6823E8D3340B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EE43DFFA-2982-4B0E-9425-7A4835F50F0B}" type="pres">
      <dgm:prSet presAssocID="{2F7A26BB-6E4D-4898-B87A-6EF2E24B7643}" presName="parTxOnlySpace" presStyleCnt="0"/>
      <dgm:spPr/>
    </dgm:pt>
    <dgm:pt modelId="{492ECA49-2FFA-499A-B643-900127828EF7}" type="pres">
      <dgm:prSet presAssocID="{F90F6C5D-DA0A-4CE5-A19A-6DA5B3D44E2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67A800A-3424-43D6-A13B-0111C4FFD2D1}" type="presOf" srcId="{2682B33D-E6CC-4632-AD5A-BB298B4466B1}" destId="{528568DB-E0FC-4FC4-BD02-43D7382DCDD4}" srcOrd="0" destOrd="0" presId="urn:microsoft.com/office/officeart/2005/8/layout/chevron1"/>
    <dgm:cxn modelId="{5B379524-DC1F-44A5-9027-580642D84409}" type="presOf" srcId="{B409DC8E-3F1B-4488-9FC5-6823E8D3340B}" destId="{C19A9585-1388-4930-855A-95192320895C}" srcOrd="0" destOrd="0" presId="urn:microsoft.com/office/officeart/2005/8/layout/chevron1"/>
    <dgm:cxn modelId="{4A1A1B2A-781B-49E1-8095-B161940931EC}" srcId="{41270B54-01C3-49FF-886A-71CB636A087E}" destId="{2682B33D-E6CC-4632-AD5A-BB298B4466B1}" srcOrd="3" destOrd="0" parTransId="{2C04F6E1-8F4E-46BA-92C3-5F06265859D2}" sibTransId="{28561CE8-A277-489F-B426-015F2C2BB51F}"/>
    <dgm:cxn modelId="{2CD5F948-E058-4358-8832-BCC329A9CD5C}" srcId="{41270B54-01C3-49FF-886A-71CB636A087E}" destId="{F90F6C5D-DA0A-4CE5-A19A-6DA5B3D44E20}" srcOrd="5" destOrd="0" parTransId="{D4061F4C-32C8-4489-A0DB-81280D0366F9}" sibTransId="{1249DEBB-48FC-4C27-99C7-285742E2FE41}"/>
    <dgm:cxn modelId="{AD25DBA3-16BB-4B38-A554-204C927D60C8}" type="presOf" srcId="{F90F6C5D-DA0A-4CE5-A19A-6DA5B3D44E20}" destId="{492ECA49-2FFA-499A-B643-900127828EF7}" srcOrd="0" destOrd="0" presId="urn:microsoft.com/office/officeart/2005/8/layout/chevron1"/>
    <dgm:cxn modelId="{23C8F3BF-D832-4C83-A3E5-40A9333CF8EF}" srcId="{41270B54-01C3-49FF-886A-71CB636A087E}" destId="{B409DC8E-3F1B-4488-9FC5-6823E8D3340B}" srcOrd="4" destOrd="0" parTransId="{A667137A-3CFC-4136-9543-BD7FCABE06B6}" sibTransId="{2F7A26BB-6E4D-4898-B87A-6EF2E24B7643}"/>
    <dgm:cxn modelId="{1F32FAE0-80E6-40A6-9866-B66C36C372DD}" type="presOf" srcId="{859BE106-AC52-4C78-8CA1-CB13DAD8917B}" destId="{4812628F-7EA1-44C2-B783-C8614F20F42C}" srcOrd="0" destOrd="0" presId="urn:microsoft.com/office/officeart/2005/8/layout/chevron1"/>
    <dgm:cxn modelId="{9688CBE5-7F96-4634-A3C9-D9A39E70984A}" type="presOf" srcId="{F871678D-A185-468A-BA62-BDE09DEB5B53}" destId="{7B9B929E-475D-45BC-B4AD-A9F844F4BD79}" srcOrd="0" destOrd="0" presId="urn:microsoft.com/office/officeart/2005/8/layout/chevron1"/>
    <dgm:cxn modelId="{1F6194E6-4EFF-4EBA-92A8-C8CCE03C5695}" type="presOf" srcId="{8E8B52CF-F366-44E3-A0FA-19A78CA07DCF}" destId="{78950DB8-E9EF-44E7-AEED-C639BA9A1356}" srcOrd="0" destOrd="0" presId="urn:microsoft.com/office/officeart/2005/8/layout/chevron1"/>
    <dgm:cxn modelId="{FE79C9EC-F817-403F-B6D8-F852DC7B48DE}" type="presOf" srcId="{41270B54-01C3-49FF-886A-71CB636A087E}" destId="{D87BF046-E787-4873-8EE7-A55FA2602843}" srcOrd="0" destOrd="0" presId="urn:microsoft.com/office/officeart/2005/8/layout/chevron1"/>
    <dgm:cxn modelId="{D44D59EF-042A-489D-B0B8-1FECCC5FBB4B}" srcId="{41270B54-01C3-49FF-886A-71CB636A087E}" destId="{8E8B52CF-F366-44E3-A0FA-19A78CA07DCF}" srcOrd="2" destOrd="0" parTransId="{849E2F6B-4C95-4DF7-A7F9-866AE76195FA}" sibTransId="{3854F40A-907D-45A4-B2DB-3B0E2FBFC6F2}"/>
    <dgm:cxn modelId="{5BA299FE-99BF-48F5-98F7-1E9441A0B097}" srcId="{41270B54-01C3-49FF-886A-71CB636A087E}" destId="{F871678D-A185-468A-BA62-BDE09DEB5B53}" srcOrd="0" destOrd="0" parTransId="{8BCE2360-5628-43B3-8798-FCE45FD80973}" sibTransId="{6AA19D65-F00C-4AED-8B18-3603F7D4689F}"/>
    <dgm:cxn modelId="{716B86FF-29D3-4CF1-90F6-0D017EC8C848}" srcId="{41270B54-01C3-49FF-886A-71CB636A087E}" destId="{859BE106-AC52-4C78-8CA1-CB13DAD8917B}" srcOrd="1" destOrd="0" parTransId="{236A8CCA-3001-45AA-989E-438A5001E4EE}" sibTransId="{0D4205BF-D5A2-4252-AD15-ACB205281751}"/>
    <dgm:cxn modelId="{BCCEB736-7F79-4556-9A87-8E84550B5494}" type="presParOf" srcId="{D87BF046-E787-4873-8EE7-A55FA2602843}" destId="{7B9B929E-475D-45BC-B4AD-A9F844F4BD79}" srcOrd="0" destOrd="0" presId="urn:microsoft.com/office/officeart/2005/8/layout/chevron1"/>
    <dgm:cxn modelId="{FFC03A86-7D53-45B7-B0DE-B1907F6748F3}" type="presParOf" srcId="{D87BF046-E787-4873-8EE7-A55FA2602843}" destId="{96F48BF4-5165-4A00-9E9D-76505C2C167C}" srcOrd="1" destOrd="0" presId="urn:microsoft.com/office/officeart/2005/8/layout/chevron1"/>
    <dgm:cxn modelId="{7DAECA16-638C-4BDF-9B8A-5310C5097A6A}" type="presParOf" srcId="{D87BF046-E787-4873-8EE7-A55FA2602843}" destId="{4812628F-7EA1-44C2-B783-C8614F20F42C}" srcOrd="2" destOrd="0" presId="urn:microsoft.com/office/officeart/2005/8/layout/chevron1"/>
    <dgm:cxn modelId="{F031B55F-E28D-4A30-A69D-1CB98F46097A}" type="presParOf" srcId="{D87BF046-E787-4873-8EE7-A55FA2602843}" destId="{E9D3C548-AA27-461A-8F46-A087DB9CB052}" srcOrd="3" destOrd="0" presId="urn:microsoft.com/office/officeart/2005/8/layout/chevron1"/>
    <dgm:cxn modelId="{EE3B4C9A-9738-45BD-B682-25602714B959}" type="presParOf" srcId="{D87BF046-E787-4873-8EE7-A55FA2602843}" destId="{78950DB8-E9EF-44E7-AEED-C639BA9A1356}" srcOrd="4" destOrd="0" presId="urn:microsoft.com/office/officeart/2005/8/layout/chevron1"/>
    <dgm:cxn modelId="{842489C6-D3E3-44B0-B04C-6D50CAA261E9}" type="presParOf" srcId="{D87BF046-E787-4873-8EE7-A55FA2602843}" destId="{6011801C-6C8E-44D0-8E78-31BEEFDBE52F}" srcOrd="5" destOrd="0" presId="urn:microsoft.com/office/officeart/2005/8/layout/chevron1"/>
    <dgm:cxn modelId="{D522A5EF-3A22-44D7-949C-7E37DB0746E4}" type="presParOf" srcId="{D87BF046-E787-4873-8EE7-A55FA2602843}" destId="{528568DB-E0FC-4FC4-BD02-43D7382DCDD4}" srcOrd="6" destOrd="0" presId="urn:microsoft.com/office/officeart/2005/8/layout/chevron1"/>
    <dgm:cxn modelId="{571B4EC5-2DA9-41E7-8753-337E061833A3}" type="presParOf" srcId="{D87BF046-E787-4873-8EE7-A55FA2602843}" destId="{4F194EA2-40FF-43A0-9095-E4515B8F349E}" srcOrd="7" destOrd="0" presId="urn:microsoft.com/office/officeart/2005/8/layout/chevron1"/>
    <dgm:cxn modelId="{FE2F5E72-6F2D-403F-85B0-7C4F79573477}" type="presParOf" srcId="{D87BF046-E787-4873-8EE7-A55FA2602843}" destId="{C19A9585-1388-4930-855A-95192320895C}" srcOrd="8" destOrd="0" presId="urn:microsoft.com/office/officeart/2005/8/layout/chevron1"/>
    <dgm:cxn modelId="{4BAC85D2-FD43-47A9-BF07-22468F93749F}" type="presParOf" srcId="{D87BF046-E787-4873-8EE7-A55FA2602843}" destId="{EE43DFFA-2982-4B0E-9425-7A4835F50F0B}" srcOrd="9" destOrd="0" presId="urn:microsoft.com/office/officeart/2005/8/layout/chevron1"/>
    <dgm:cxn modelId="{68B3083F-DE90-499B-BF14-0C2149C221B4}" type="presParOf" srcId="{D87BF046-E787-4873-8EE7-A55FA2602843}" destId="{492ECA49-2FFA-499A-B643-900127828EF7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3A3D09-8A1B-45BD-AC86-D0916E205A25}">
      <dsp:nvSpPr>
        <dsp:cNvPr id="0" name=""/>
        <dsp:cNvSpPr/>
      </dsp:nvSpPr>
      <dsp:spPr>
        <a:xfrm>
          <a:off x="0" y="562922"/>
          <a:ext cx="2351698" cy="940679"/>
        </a:xfrm>
        <a:prstGeom prst="chevron">
          <a:avLst/>
        </a:prstGeom>
        <a:solidFill>
          <a:srgbClr val="943267"/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  <a:t>Key Decisions</a:t>
          </a:r>
        </a:p>
      </dsp:txBody>
      <dsp:txXfrm>
        <a:off x="470340" y="562922"/>
        <a:ext cx="1411019" cy="940679"/>
      </dsp:txXfrm>
    </dsp:sp>
    <dsp:sp modelId="{A684F582-03F8-45D5-9ED0-72AB90D8BD0C}">
      <dsp:nvSpPr>
        <dsp:cNvPr id="0" name=""/>
        <dsp:cNvSpPr/>
      </dsp:nvSpPr>
      <dsp:spPr>
        <a:xfrm>
          <a:off x="2119170" y="562932"/>
          <a:ext cx="2351698" cy="940679"/>
        </a:xfrm>
        <a:prstGeom prst="chevron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bg1"/>
              </a:solidFill>
              <a:latin typeface="Segoe UI"/>
              <a:ea typeface="+mn-ea"/>
              <a:cs typeface="Segoe UI"/>
            </a:rPr>
            <a:t>Pre</a:t>
          </a:r>
          <a:br>
            <a:rPr lang="en-GB" sz="2000" kern="1200">
              <a:solidFill>
                <a:schemeClr val="bg1"/>
              </a:solidFill>
              <a:latin typeface="Segoe UI"/>
              <a:ea typeface="+mn-ea"/>
              <a:cs typeface="Segoe UI"/>
            </a:rPr>
          </a:br>
          <a:r>
            <a:rPr lang="en-GB" sz="2000" kern="1200">
              <a:solidFill>
                <a:schemeClr val="bg1"/>
              </a:solidFill>
              <a:latin typeface="Segoe UI"/>
              <a:ea typeface="+mn-ea"/>
              <a:cs typeface="Segoe UI"/>
            </a:rPr>
            <a:t>requisites</a:t>
          </a:r>
          <a:endParaRPr lang="en-US" sz="2000" kern="1200">
            <a:latin typeface="Segoe UI"/>
            <a:ea typeface="+mn-ea"/>
            <a:cs typeface="+mn-cs"/>
          </a:endParaRPr>
        </a:p>
      </dsp:txBody>
      <dsp:txXfrm>
        <a:off x="2589510" y="562932"/>
        <a:ext cx="1411019" cy="940679"/>
      </dsp:txXfrm>
    </dsp:sp>
    <dsp:sp modelId="{7567F0EA-9A88-4CB9-A116-B35AA367BF38}">
      <dsp:nvSpPr>
        <dsp:cNvPr id="0" name=""/>
        <dsp:cNvSpPr/>
      </dsp:nvSpPr>
      <dsp:spPr>
        <a:xfrm>
          <a:off x="4235699" y="562932"/>
          <a:ext cx="2351698" cy="940679"/>
        </a:xfrm>
        <a:prstGeom prst="chevron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Installation</a:t>
          </a:r>
          <a:endParaRPr lang="en-US" sz="20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06039" y="562932"/>
        <a:ext cx="1411019" cy="940679"/>
      </dsp:txXfrm>
    </dsp:sp>
    <dsp:sp modelId="{8EF1B720-8F0A-4C15-B043-7063C687C1E9}">
      <dsp:nvSpPr>
        <dsp:cNvPr id="0" name=""/>
        <dsp:cNvSpPr/>
      </dsp:nvSpPr>
      <dsp:spPr>
        <a:xfrm>
          <a:off x="6352227" y="562932"/>
          <a:ext cx="2351698" cy="940679"/>
        </a:xfrm>
        <a:prstGeom prst="chevron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err="1">
              <a:latin typeface="Segoe UI" panose="020B0502040204020203" pitchFamily="34" charset="0"/>
              <a:cs typeface="Segoe UI" panose="020B0502040204020203" pitchFamily="34" charset="0"/>
            </a:rPr>
            <a:t>Configura-tion</a:t>
          </a:r>
          <a:endParaRPr lang="en-US" sz="20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822567" y="562932"/>
        <a:ext cx="1411019" cy="940679"/>
      </dsp:txXfrm>
    </dsp:sp>
    <dsp:sp modelId="{C19A9585-1388-4930-855A-95192320895C}">
      <dsp:nvSpPr>
        <dsp:cNvPr id="0" name=""/>
        <dsp:cNvSpPr/>
      </dsp:nvSpPr>
      <dsp:spPr>
        <a:xfrm>
          <a:off x="8468756" y="562932"/>
          <a:ext cx="2351698" cy="940679"/>
        </a:xfrm>
        <a:prstGeom prst="chevron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  <a:t>GO LIVE</a:t>
          </a:r>
        </a:p>
      </dsp:txBody>
      <dsp:txXfrm>
        <a:off x="8939096" y="562932"/>
        <a:ext cx="1411019" cy="9406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B929E-475D-45BC-B4AD-A9F844F4BD79}">
      <dsp:nvSpPr>
        <dsp:cNvPr id="0" name=""/>
        <dsp:cNvSpPr/>
      </dsp:nvSpPr>
      <dsp:spPr>
        <a:xfrm>
          <a:off x="2642" y="562932"/>
          <a:ext cx="2351698" cy="940679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  <a:t>Key Decisions</a:t>
          </a:r>
        </a:p>
      </dsp:txBody>
      <dsp:txXfrm>
        <a:off x="472982" y="562932"/>
        <a:ext cx="1411019" cy="940679"/>
      </dsp:txXfrm>
    </dsp:sp>
    <dsp:sp modelId="{463A3D09-8A1B-45BD-AC86-D0916E205A25}">
      <dsp:nvSpPr>
        <dsp:cNvPr id="0" name=""/>
        <dsp:cNvSpPr/>
      </dsp:nvSpPr>
      <dsp:spPr>
        <a:xfrm>
          <a:off x="2119170" y="562932"/>
          <a:ext cx="2351698" cy="940679"/>
        </a:xfrm>
        <a:prstGeom prst="chevron">
          <a:avLst/>
        </a:prstGeom>
        <a:solidFill>
          <a:srgbClr val="943267"/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bg1"/>
              </a:solidFill>
              <a:latin typeface="Segoe UI"/>
              <a:ea typeface="+mn-ea"/>
              <a:cs typeface="Segoe UI"/>
            </a:rPr>
            <a:t>Pre</a:t>
          </a:r>
          <a:br>
            <a:rPr lang="en-GB" sz="2000" kern="1200">
              <a:solidFill>
                <a:schemeClr val="bg1"/>
              </a:solidFill>
              <a:latin typeface="Segoe UI"/>
              <a:ea typeface="+mn-ea"/>
              <a:cs typeface="Segoe UI"/>
            </a:rPr>
          </a:br>
          <a:r>
            <a:rPr lang="en-GB" sz="2000" kern="1200">
              <a:solidFill>
                <a:schemeClr val="bg1"/>
              </a:solidFill>
              <a:latin typeface="Segoe UI"/>
              <a:ea typeface="+mn-ea"/>
              <a:cs typeface="Segoe UI"/>
            </a:rPr>
            <a:t>requisites</a:t>
          </a:r>
          <a:endParaRPr lang="en-US" sz="2000" kern="1200"/>
        </a:p>
      </dsp:txBody>
      <dsp:txXfrm>
        <a:off x="2589510" y="562932"/>
        <a:ext cx="1411019" cy="940679"/>
      </dsp:txXfrm>
    </dsp:sp>
    <dsp:sp modelId="{7567F0EA-9A88-4CB9-A116-B35AA367BF38}">
      <dsp:nvSpPr>
        <dsp:cNvPr id="0" name=""/>
        <dsp:cNvSpPr/>
      </dsp:nvSpPr>
      <dsp:spPr>
        <a:xfrm>
          <a:off x="4235699" y="562932"/>
          <a:ext cx="2351698" cy="940679"/>
        </a:xfrm>
        <a:prstGeom prst="chevron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Installation</a:t>
          </a:r>
          <a:endParaRPr lang="en-US" sz="20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06039" y="562932"/>
        <a:ext cx="1411019" cy="940679"/>
      </dsp:txXfrm>
    </dsp:sp>
    <dsp:sp modelId="{8A5EE4B4-FC6F-4C26-9C42-A24BBAC85D05}">
      <dsp:nvSpPr>
        <dsp:cNvPr id="0" name=""/>
        <dsp:cNvSpPr/>
      </dsp:nvSpPr>
      <dsp:spPr>
        <a:xfrm>
          <a:off x="6352227" y="562932"/>
          <a:ext cx="2351698" cy="940679"/>
        </a:xfrm>
        <a:prstGeom prst="chevron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err="1">
              <a:latin typeface="Segoe UI" panose="020B0502040204020203" pitchFamily="34" charset="0"/>
              <a:cs typeface="Segoe UI" panose="020B0502040204020203" pitchFamily="34" charset="0"/>
            </a:rPr>
            <a:t>Configura-tion</a:t>
          </a:r>
          <a:endParaRPr lang="en-US" sz="20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822567" y="562932"/>
        <a:ext cx="1411019" cy="940679"/>
      </dsp:txXfrm>
    </dsp:sp>
    <dsp:sp modelId="{C19A9585-1388-4930-855A-95192320895C}">
      <dsp:nvSpPr>
        <dsp:cNvPr id="0" name=""/>
        <dsp:cNvSpPr/>
      </dsp:nvSpPr>
      <dsp:spPr>
        <a:xfrm>
          <a:off x="8468756" y="562932"/>
          <a:ext cx="2351698" cy="940679"/>
        </a:xfrm>
        <a:prstGeom prst="chevron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  <a:t>GO LIVE</a:t>
          </a:r>
        </a:p>
      </dsp:txBody>
      <dsp:txXfrm>
        <a:off x="8939096" y="562932"/>
        <a:ext cx="1411019" cy="9406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B929E-475D-45BC-B4AD-A9F844F4BD79}">
      <dsp:nvSpPr>
        <dsp:cNvPr id="0" name=""/>
        <dsp:cNvSpPr/>
      </dsp:nvSpPr>
      <dsp:spPr>
        <a:xfrm>
          <a:off x="2642" y="562932"/>
          <a:ext cx="2351698" cy="940679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  <a:t>Key Decisions</a:t>
          </a:r>
        </a:p>
      </dsp:txBody>
      <dsp:txXfrm>
        <a:off x="472982" y="562932"/>
        <a:ext cx="1411019" cy="940679"/>
      </dsp:txXfrm>
    </dsp:sp>
    <dsp:sp modelId="{4812628F-7EA1-44C2-B783-C8614F20F42C}">
      <dsp:nvSpPr>
        <dsp:cNvPr id="0" name=""/>
        <dsp:cNvSpPr/>
      </dsp:nvSpPr>
      <dsp:spPr>
        <a:xfrm>
          <a:off x="2119170" y="562932"/>
          <a:ext cx="2351698" cy="940679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bg1"/>
              </a:solidFill>
              <a:latin typeface="Segoe UI"/>
              <a:ea typeface="+mn-ea"/>
              <a:cs typeface="Segoe UI"/>
            </a:rPr>
            <a:t>Pre requisites</a:t>
          </a:r>
          <a:endParaRPr lang="en-US" sz="2000" kern="1200"/>
        </a:p>
      </dsp:txBody>
      <dsp:txXfrm>
        <a:off x="2589510" y="562932"/>
        <a:ext cx="1411019" cy="940679"/>
      </dsp:txXfrm>
    </dsp:sp>
    <dsp:sp modelId="{463A3D09-8A1B-45BD-AC86-D0916E205A25}">
      <dsp:nvSpPr>
        <dsp:cNvPr id="0" name=""/>
        <dsp:cNvSpPr/>
      </dsp:nvSpPr>
      <dsp:spPr>
        <a:xfrm>
          <a:off x="4235699" y="562932"/>
          <a:ext cx="2351698" cy="940679"/>
        </a:xfrm>
        <a:prstGeom prst="chevron">
          <a:avLst/>
        </a:prstGeom>
        <a:solidFill>
          <a:srgbClr val="943267"/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Installation</a:t>
          </a:r>
          <a:endParaRPr lang="en-US" sz="20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06039" y="562932"/>
        <a:ext cx="1411019" cy="940679"/>
      </dsp:txXfrm>
    </dsp:sp>
    <dsp:sp modelId="{340D92D6-A110-4477-8772-FFFF73A0B90A}">
      <dsp:nvSpPr>
        <dsp:cNvPr id="0" name=""/>
        <dsp:cNvSpPr/>
      </dsp:nvSpPr>
      <dsp:spPr>
        <a:xfrm>
          <a:off x="6352227" y="562932"/>
          <a:ext cx="2351698" cy="940679"/>
        </a:xfrm>
        <a:prstGeom prst="chevron">
          <a:avLst/>
        </a:prstGeom>
        <a:solidFill>
          <a:srgbClr val="242C2F">
            <a:lumMod val="75000"/>
            <a:lumOff val="25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err="1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Configura-tion</a:t>
          </a:r>
          <a:endParaRPr lang="en-US" sz="2000" kern="1200">
            <a:solidFill>
              <a:srgbClr val="FFFFFF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6822567" y="562932"/>
        <a:ext cx="1411019" cy="940679"/>
      </dsp:txXfrm>
    </dsp:sp>
    <dsp:sp modelId="{C19A9585-1388-4930-855A-95192320895C}">
      <dsp:nvSpPr>
        <dsp:cNvPr id="0" name=""/>
        <dsp:cNvSpPr/>
      </dsp:nvSpPr>
      <dsp:spPr>
        <a:xfrm>
          <a:off x="8468756" y="562932"/>
          <a:ext cx="2351698" cy="940679"/>
        </a:xfrm>
        <a:prstGeom prst="chevron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  <a:t>GO LIVE</a:t>
          </a:r>
        </a:p>
      </dsp:txBody>
      <dsp:txXfrm>
        <a:off x="8939096" y="562932"/>
        <a:ext cx="1411019" cy="9406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B929E-475D-45BC-B4AD-A9F844F4BD79}">
      <dsp:nvSpPr>
        <dsp:cNvPr id="0" name=""/>
        <dsp:cNvSpPr/>
      </dsp:nvSpPr>
      <dsp:spPr>
        <a:xfrm>
          <a:off x="2642" y="562932"/>
          <a:ext cx="2351698" cy="940679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  <a:t>Key Decisions</a:t>
          </a:r>
        </a:p>
      </dsp:txBody>
      <dsp:txXfrm>
        <a:off x="472982" y="562932"/>
        <a:ext cx="1411019" cy="940679"/>
      </dsp:txXfrm>
    </dsp:sp>
    <dsp:sp modelId="{4812628F-7EA1-44C2-B783-C8614F20F42C}">
      <dsp:nvSpPr>
        <dsp:cNvPr id="0" name=""/>
        <dsp:cNvSpPr/>
      </dsp:nvSpPr>
      <dsp:spPr>
        <a:xfrm>
          <a:off x="2119170" y="562932"/>
          <a:ext cx="2351698" cy="940679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bg1"/>
              </a:solidFill>
              <a:latin typeface="Segoe UI"/>
              <a:ea typeface="+mn-ea"/>
              <a:cs typeface="Segoe UI"/>
            </a:rPr>
            <a:t>Pre requisites</a:t>
          </a:r>
          <a:endParaRPr lang="en-US" sz="2000" kern="1200"/>
        </a:p>
      </dsp:txBody>
      <dsp:txXfrm>
        <a:off x="2589510" y="562932"/>
        <a:ext cx="1411019" cy="940679"/>
      </dsp:txXfrm>
    </dsp:sp>
    <dsp:sp modelId="{463A3D09-8A1B-45BD-AC86-D0916E205A25}">
      <dsp:nvSpPr>
        <dsp:cNvPr id="0" name=""/>
        <dsp:cNvSpPr/>
      </dsp:nvSpPr>
      <dsp:spPr>
        <a:xfrm>
          <a:off x="4235699" y="562932"/>
          <a:ext cx="2351698" cy="940679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rgbClr val="FFFFFF"/>
              </a:solidFill>
              <a:latin typeface="Segoe UI"/>
              <a:ea typeface="+mn-ea"/>
              <a:cs typeface="Segoe UI"/>
            </a:rPr>
            <a:t>Installation</a:t>
          </a:r>
          <a:endParaRPr lang="en-US" sz="2000" kern="1200">
            <a:solidFill>
              <a:srgbClr val="FFFFFF"/>
            </a:solidFill>
            <a:latin typeface="Segoe UI"/>
            <a:ea typeface="+mn-ea"/>
            <a:cs typeface="Segoe UI"/>
          </a:endParaRPr>
        </a:p>
      </dsp:txBody>
      <dsp:txXfrm>
        <a:off x="4706039" y="562932"/>
        <a:ext cx="1411019" cy="940679"/>
      </dsp:txXfrm>
    </dsp:sp>
    <dsp:sp modelId="{340D92D6-A110-4477-8772-FFFF73A0B90A}">
      <dsp:nvSpPr>
        <dsp:cNvPr id="0" name=""/>
        <dsp:cNvSpPr/>
      </dsp:nvSpPr>
      <dsp:spPr>
        <a:xfrm>
          <a:off x="6352227" y="562932"/>
          <a:ext cx="2351698" cy="940679"/>
        </a:xfrm>
        <a:prstGeom prst="chevron">
          <a:avLst/>
        </a:prstGeom>
        <a:solidFill>
          <a:srgbClr val="943267"/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err="1">
              <a:latin typeface="Segoe UI" panose="020B0502040204020203" pitchFamily="34" charset="0"/>
              <a:cs typeface="Segoe UI" panose="020B0502040204020203" pitchFamily="34" charset="0"/>
            </a:rPr>
            <a:t>Configura-tion</a:t>
          </a:r>
          <a:endParaRPr lang="en-US" sz="20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822567" y="562932"/>
        <a:ext cx="1411019" cy="940679"/>
      </dsp:txXfrm>
    </dsp:sp>
    <dsp:sp modelId="{C19A9585-1388-4930-855A-95192320895C}">
      <dsp:nvSpPr>
        <dsp:cNvPr id="0" name=""/>
        <dsp:cNvSpPr/>
      </dsp:nvSpPr>
      <dsp:spPr>
        <a:xfrm>
          <a:off x="8468756" y="562932"/>
          <a:ext cx="2351698" cy="940679"/>
        </a:xfrm>
        <a:prstGeom prst="chevron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  <a:t>GO LIVE</a:t>
          </a:r>
        </a:p>
      </dsp:txBody>
      <dsp:txXfrm>
        <a:off x="8939096" y="562932"/>
        <a:ext cx="1411019" cy="9406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B929E-475D-45BC-B4AD-A9F844F4BD79}">
      <dsp:nvSpPr>
        <dsp:cNvPr id="0" name=""/>
        <dsp:cNvSpPr/>
      </dsp:nvSpPr>
      <dsp:spPr>
        <a:xfrm>
          <a:off x="2642" y="562932"/>
          <a:ext cx="2351698" cy="940679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  <a:t>Key Decisions</a:t>
          </a:r>
        </a:p>
      </dsp:txBody>
      <dsp:txXfrm>
        <a:off x="472982" y="562932"/>
        <a:ext cx="1411019" cy="940679"/>
      </dsp:txXfrm>
    </dsp:sp>
    <dsp:sp modelId="{4812628F-7EA1-44C2-B783-C8614F20F42C}">
      <dsp:nvSpPr>
        <dsp:cNvPr id="0" name=""/>
        <dsp:cNvSpPr/>
      </dsp:nvSpPr>
      <dsp:spPr>
        <a:xfrm>
          <a:off x="2119170" y="562932"/>
          <a:ext cx="2351698" cy="940679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bg1"/>
              </a:solidFill>
              <a:latin typeface="Segoe UI"/>
              <a:ea typeface="+mn-ea"/>
              <a:cs typeface="Segoe UI"/>
            </a:rPr>
            <a:t>Pre requisites</a:t>
          </a:r>
          <a:endParaRPr lang="en-US" sz="2000" kern="1200"/>
        </a:p>
      </dsp:txBody>
      <dsp:txXfrm>
        <a:off x="2589510" y="562932"/>
        <a:ext cx="1411019" cy="940679"/>
      </dsp:txXfrm>
    </dsp:sp>
    <dsp:sp modelId="{78950DB8-E9EF-44E7-AEED-C639BA9A1356}">
      <dsp:nvSpPr>
        <dsp:cNvPr id="0" name=""/>
        <dsp:cNvSpPr/>
      </dsp:nvSpPr>
      <dsp:spPr>
        <a:xfrm>
          <a:off x="4235699" y="562932"/>
          <a:ext cx="2351698" cy="940679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  <a:t>Installation</a:t>
          </a:r>
        </a:p>
      </dsp:txBody>
      <dsp:txXfrm>
        <a:off x="4706039" y="562932"/>
        <a:ext cx="1411019" cy="940679"/>
      </dsp:txXfrm>
    </dsp:sp>
    <dsp:sp modelId="{BF6A060C-8979-4E0C-AE10-DD019DCB2B4F}">
      <dsp:nvSpPr>
        <dsp:cNvPr id="0" name=""/>
        <dsp:cNvSpPr/>
      </dsp:nvSpPr>
      <dsp:spPr>
        <a:xfrm>
          <a:off x="6352227" y="562932"/>
          <a:ext cx="2351698" cy="940679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err="1">
              <a:latin typeface="Segoe UI" panose="020B0502040204020203" pitchFamily="34" charset="0"/>
              <a:cs typeface="Segoe UI" panose="020B0502040204020203" pitchFamily="34" charset="0"/>
            </a:rPr>
            <a:t>Configura-tion</a:t>
          </a:r>
          <a:endParaRPr lang="en-US" sz="20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822567" y="562932"/>
        <a:ext cx="1411019" cy="940679"/>
      </dsp:txXfrm>
    </dsp:sp>
    <dsp:sp modelId="{C19A9585-1388-4930-855A-95192320895C}">
      <dsp:nvSpPr>
        <dsp:cNvPr id="0" name=""/>
        <dsp:cNvSpPr/>
      </dsp:nvSpPr>
      <dsp:spPr>
        <a:xfrm>
          <a:off x="8468756" y="562932"/>
          <a:ext cx="2351698" cy="940679"/>
        </a:xfrm>
        <a:prstGeom prst="chevron">
          <a:avLst/>
        </a:prstGeom>
        <a:solidFill>
          <a:srgbClr val="943267"/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  <a:t>GO LIVE</a:t>
          </a:r>
        </a:p>
      </dsp:txBody>
      <dsp:txXfrm>
        <a:off x="8939096" y="562932"/>
        <a:ext cx="1411019" cy="9406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B929E-475D-45BC-B4AD-A9F844F4BD79}">
      <dsp:nvSpPr>
        <dsp:cNvPr id="0" name=""/>
        <dsp:cNvSpPr/>
      </dsp:nvSpPr>
      <dsp:spPr>
        <a:xfrm>
          <a:off x="5693" y="609966"/>
          <a:ext cx="2118149" cy="847259"/>
        </a:xfrm>
        <a:prstGeom prst="chevron">
          <a:avLst/>
        </a:prstGeom>
        <a:solidFill>
          <a:srgbClr val="52646A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  <a:t>Key </a:t>
          </a:r>
          <a:b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  <a:t>Decisions</a:t>
          </a:r>
        </a:p>
      </dsp:txBody>
      <dsp:txXfrm>
        <a:off x="429323" y="609966"/>
        <a:ext cx="1270890" cy="847259"/>
      </dsp:txXfrm>
    </dsp:sp>
    <dsp:sp modelId="{4812628F-7EA1-44C2-B783-C8614F20F42C}">
      <dsp:nvSpPr>
        <dsp:cNvPr id="0" name=""/>
        <dsp:cNvSpPr/>
      </dsp:nvSpPr>
      <dsp:spPr>
        <a:xfrm>
          <a:off x="1912028" y="609966"/>
          <a:ext cx="2118149" cy="847259"/>
        </a:xfrm>
        <a:prstGeom prst="chevron">
          <a:avLst/>
        </a:prstGeom>
        <a:solidFill>
          <a:srgbClr val="52646A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bg1"/>
              </a:solidFill>
              <a:latin typeface="Segoe UI"/>
              <a:ea typeface="+mn-ea"/>
              <a:cs typeface="Segoe UI"/>
            </a:rPr>
            <a:t>Pre-requisites</a:t>
          </a:r>
          <a:endParaRPr lang="en-US" sz="2000" kern="1200"/>
        </a:p>
      </dsp:txBody>
      <dsp:txXfrm>
        <a:off x="2335658" y="609966"/>
        <a:ext cx="1270890" cy="847259"/>
      </dsp:txXfrm>
    </dsp:sp>
    <dsp:sp modelId="{78950DB8-E9EF-44E7-AEED-C639BA9A1356}">
      <dsp:nvSpPr>
        <dsp:cNvPr id="0" name=""/>
        <dsp:cNvSpPr/>
      </dsp:nvSpPr>
      <dsp:spPr>
        <a:xfrm>
          <a:off x="3818362" y="609966"/>
          <a:ext cx="2118149" cy="847259"/>
        </a:xfrm>
        <a:prstGeom prst="chevron">
          <a:avLst/>
        </a:prstGeom>
        <a:solidFill>
          <a:srgbClr val="52646A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err="1">
              <a:latin typeface="Segoe UI" panose="020B0502040204020203" pitchFamily="34" charset="0"/>
              <a:cs typeface="Segoe UI" panose="020B0502040204020203" pitchFamily="34" charset="0"/>
            </a:rPr>
            <a:t>Installa-tion</a:t>
          </a:r>
          <a:endParaRPr lang="en-US" sz="20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241992" y="609966"/>
        <a:ext cx="1270890" cy="847259"/>
      </dsp:txXfrm>
    </dsp:sp>
    <dsp:sp modelId="{528568DB-E0FC-4FC4-BD02-43D7382DCDD4}">
      <dsp:nvSpPr>
        <dsp:cNvPr id="0" name=""/>
        <dsp:cNvSpPr/>
      </dsp:nvSpPr>
      <dsp:spPr>
        <a:xfrm>
          <a:off x="5724697" y="609966"/>
          <a:ext cx="2118149" cy="847259"/>
        </a:xfrm>
        <a:prstGeom prst="chevron">
          <a:avLst/>
        </a:prstGeom>
        <a:solidFill>
          <a:srgbClr val="52646A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  <a:t>Configuration</a:t>
          </a:r>
        </a:p>
      </dsp:txBody>
      <dsp:txXfrm>
        <a:off x="6148327" y="609966"/>
        <a:ext cx="1270890" cy="847259"/>
      </dsp:txXfrm>
    </dsp:sp>
    <dsp:sp modelId="{C19A9585-1388-4930-855A-95192320895C}">
      <dsp:nvSpPr>
        <dsp:cNvPr id="0" name=""/>
        <dsp:cNvSpPr/>
      </dsp:nvSpPr>
      <dsp:spPr>
        <a:xfrm>
          <a:off x="7631031" y="609966"/>
          <a:ext cx="2118149" cy="847259"/>
        </a:xfrm>
        <a:prstGeom prst="chevron">
          <a:avLst/>
        </a:prstGeom>
        <a:solidFill>
          <a:srgbClr val="52646A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  <a:t>GO LIVE</a:t>
          </a:r>
        </a:p>
      </dsp:txBody>
      <dsp:txXfrm>
        <a:off x="8054661" y="609966"/>
        <a:ext cx="1270890" cy="847259"/>
      </dsp:txXfrm>
    </dsp:sp>
    <dsp:sp modelId="{492ECA49-2FFA-499A-B643-900127828EF7}">
      <dsp:nvSpPr>
        <dsp:cNvPr id="0" name=""/>
        <dsp:cNvSpPr/>
      </dsp:nvSpPr>
      <dsp:spPr>
        <a:xfrm>
          <a:off x="9537365" y="609966"/>
          <a:ext cx="2118149" cy="847259"/>
        </a:xfrm>
        <a:prstGeom prst="chevron">
          <a:avLst/>
        </a:prstGeom>
        <a:solidFill>
          <a:srgbClr val="943267"/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  <a:t>After </a:t>
          </a:r>
          <a:b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  <a:t>GO LIVE</a:t>
          </a:r>
        </a:p>
      </dsp:txBody>
      <dsp:txXfrm>
        <a:off x="9960995" y="609966"/>
        <a:ext cx="1270890" cy="8472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C041A-4309-47A3-8BF4-D74E7BD764CB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B44F-C295-488B-A777-ABDF4B8FF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48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71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55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160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958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02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967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629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952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580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676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067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33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382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109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067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584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4748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7140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139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2572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7371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584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043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9231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7541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362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463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499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242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D1A35-FE43-56FE-4E02-E9A37C24C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F85642-F6E0-463E-A153-35F5C2F440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D5B368-250E-C3E7-51B4-3982D5BBA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0D497-C092-7352-8E7C-7652064369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6760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490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964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289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378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8314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9371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0072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796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531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703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259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038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171E1-2697-B03F-E556-99128E0BF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F1F0B0-8FF2-E8D3-C59C-F277AE24B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1CCF59-CE7E-FFD7-3863-8C15807AF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AC3D9-A152-DE46-E12D-E40FA4E677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7834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171E1-2697-B03F-E556-99128E0BF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F1F0B0-8FF2-E8D3-C59C-F277AE24B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1CCF59-CE7E-FFD7-3863-8C15807AF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AC3D9-A152-DE46-E12D-E40FA4E677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590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003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66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7C763-A1DF-252E-ED8B-7E56EA559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CA69C6-57E7-7223-701C-B8779F324B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32D204-2C04-8F7C-DE80-A2CF09543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5E9AA-0910-1630-347F-C96F3B561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670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7C763-A1DF-252E-ED8B-7E56EA559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CA69C6-57E7-7223-701C-B8779F324B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32D204-2C04-8F7C-DE80-A2CF09543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5E9AA-0910-1630-347F-C96F3B561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476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656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736902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163509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90357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714432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569614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949577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68475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227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3035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A31936C5-DFEE-9748-8217-5BDA3F27E7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25" y="6383407"/>
            <a:ext cx="1371170" cy="248400"/>
          </a:xfrm>
          <a:prstGeom prst="rect">
            <a:avLst/>
          </a:prstGeom>
        </p:spPr>
      </p:pic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7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346695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6255719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S Central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9C78C-0CD6-7447-90BA-C7C24B4B21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126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7073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787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8561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336042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16709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9011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34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4631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424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9561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3763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088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514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996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889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82257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542539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1463965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82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4273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 America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clipart, night sky&#10;&#10;Description automatically generated">
            <a:extLst>
              <a:ext uri="{FF2B5EF4-FFF2-40B4-BE49-F238E27FC236}">
                <a16:creationId xmlns:a16="http://schemas.microsoft.com/office/drawing/2014/main" id="{6F197DC0-486F-CC31-3105-2A81E6942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94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4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564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757707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876295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04407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4429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280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0960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680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3009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2202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60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701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05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02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5369858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814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190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60658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966592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523436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826760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181793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916512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450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059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393516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030717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001772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483185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4827702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874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1226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362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14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3687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352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648372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15349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814612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026879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6196441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8318510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54896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6289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12.sv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21" Type="http://schemas.openxmlformats.org/officeDocument/2006/relationships/image" Target="../media/image29.png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image" Target="../media/image32.svg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image" Target="../media/image31.png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image" Target="../media/image30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image" Target="../media/image29.png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image" Target="../media/image31.png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image" Target="../media/image30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664" r:id="rId10"/>
    <p:sldLayoutId id="2147483665" r:id="rId11"/>
    <p:sldLayoutId id="2147483650" r:id="rId12"/>
    <p:sldLayoutId id="2147483651" r:id="rId13"/>
    <p:sldLayoutId id="2147483663" r:id="rId14"/>
    <p:sldLayoutId id="2147483713" r:id="rId15"/>
    <p:sldLayoutId id="2147483744" r:id="rId16"/>
    <p:sldLayoutId id="214748374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42" r:id="rId7"/>
    <p:sldLayoutId id="214748374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0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82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1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5" r:id="rId18"/>
    <p:sldLayoutId id="214748376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0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8" r:id="rId20"/>
    <p:sldLayoutId id="2147483789" r:id="rId21"/>
    <p:sldLayoutId id="2147483790" r:id="rId22"/>
    <p:sldLayoutId id="2147483791" r:id="rId23"/>
    <p:sldLayoutId id="214748379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2.png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hdphoto" Target="../media/hdphoto1.wdp"/><Relationship Id="rId7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92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96.png"/><Relationship Id="rId5" Type="http://schemas.openxmlformats.org/officeDocument/2006/relationships/image" Target="../media/image88.png"/><Relationship Id="rId4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3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2.png"/><Relationship Id="rId5" Type="http://schemas.openxmlformats.org/officeDocument/2006/relationships/image" Target="../media/image73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83.png"/><Relationship Id="rId7" Type="http://schemas.openxmlformats.org/officeDocument/2006/relationships/image" Target="../media/image74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2.png"/><Relationship Id="rId11" Type="http://schemas.openxmlformats.org/officeDocument/2006/relationships/image" Target="../media/image106.png"/><Relationship Id="rId5" Type="http://schemas.openxmlformats.org/officeDocument/2006/relationships/image" Target="../media/image73.png"/><Relationship Id="rId10" Type="http://schemas.openxmlformats.org/officeDocument/2006/relationships/image" Target="../media/image91.png"/><Relationship Id="rId4" Type="http://schemas.microsoft.com/office/2007/relationships/hdphoto" Target="../media/hdphoto1.wdp"/><Relationship Id="rId9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9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83.png"/><Relationship Id="rId7" Type="http://schemas.openxmlformats.org/officeDocument/2006/relationships/image" Target="../media/image74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2.png"/><Relationship Id="rId11" Type="http://schemas.openxmlformats.org/officeDocument/2006/relationships/image" Target="../media/image106.png"/><Relationship Id="rId5" Type="http://schemas.openxmlformats.org/officeDocument/2006/relationships/image" Target="../media/image73.png"/><Relationship Id="rId10" Type="http://schemas.openxmlformats.org/officeDocument/2006/relationships/image" Target="../media/image91.png"/><Relationship Id="rId4" Type="http://schemas.microsoft.com/office/2007/relationships/hdphoto" Target="../media/hdphoto1.wdp"/><Relationship Id="rId9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83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7.png"/><Relationship Id="rId5" Type="http://schemas.openxmlformats.org/officeDocument/2006/relationships/image" Target="../media/image73.png"/><Relationship Id="rId4" Type="http://schemas.microsoft.com/office/2007/relationships/hdphoto" Target="../media/hdphoto1.wdp"/><Relationship Id="rId9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4.png"/><Relationship Id="rId12" Type="http://schemas.microsoft.com/office/2007/relationships/hdphoto" Target="../media/hdphoto3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2.png"/><Relationship Id="rId11" Type="http://schemas.openxmlformats.org/officeDocument/2006/relationships/image" Target="../media/image112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83.png"/><Relationship Id="rId9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microsoft.com/office/2007/relationships/hdphoto" Target="../media/hdphoto3.wdp"/><Relationship Id="rId3" Type="http://schemas.openxmlformats.org/officeDocument/2006/relationships/image" Target="../media/image83.png"/><Relationship Id="rId7" Type="http://schemas.openxmlformats.org/officeDocument/2006/relationships/image" Target="../media/image7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4.png"/><Relationship Id="rId11" Type="http://schemas.microsoft.com/office/2007/relationships/hdphoto" Target="../media/hdphoto2.wdp"/><Relationship Id="rId5" Type="http://schemas.openxmlformats.org/officeDocument/2006/relationships/image" Target="../media/image73.png"/><Relationship Id="rId10" Type="http://schemas.openxmlformats.org/officeDocument/2006/relationships/image" Target="../media/image111.png"/><Relationship Id="rId4" Type="http://schemas.microsoft.com/office/2007/relationships/hdphoto" Target="../media/hdphoto1.wdp"/><Relationship Id="rId9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4.xml"/><Relationship Id="rId5" Type="http://schemas.microsoft.com/office/2007/relationships/hdphoto" Target="../media/hdphoto1.wdp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77.png"/><Relationship Id="rId5" Type="http://schemas.openxmlformats.org/officeDocument/2006/relationships/image" Target="../media/image73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18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hyperlink" Target="https://www.actuaries.digital/2017/04/06/normal-deviance-getting-started-in-analytics/" TargetMode="External"/><Relationship Id="rId9" Type="http://schemas.microsoft.com/office/2007/relationships/diagramDrawing" Target="../diagrams/drawing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sv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"/>
    </mc:Choice>
    <mc:Fallback xmlns="">
      <p:transition spd="slow" advTm="341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6223EA-6395-22E8-FD9D-2181C0F03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" b="6878"/>
          <a:stretch/>
        </p:blipFill>
        <p:spPr>
          <a:xfrm>
            <a:off x="1688369" y="825193"/>
            <a:ext cx="8706103" cy="42395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D374B1-F1BC-49E4-4C73-025FA63A89AF}"/>
              </a:ext>
            </a:extLst>
          </p:cNvPr>
          <p:cNvSpPr txBox="1"/>
          <p:nvPr/>
        </p:nvSpPr>
        <p:spPr>
          <a:xfrm>
            <a:off x="7976182" y="5012964"/>
            <a:ext cx="2443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Kennie Pontoppidan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Principal Program Mgr., 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400C55-9FE0-69D7-080B-E5ADD06D3B3F}"/>
              </a:ext>
            </a:extLst>
          </p:cNvPr>
          <p:cNvSpPr/>
          <p:nvPr/>
        </p:nvSpPr>
        <p:spPr>
          <a:xfrm>
            <a:off x="5306902" y="928264"/>
            <a:ext cx="1469036" cy="584616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black computer monitor with a black screen&#10;&#10;Description automatically generated">
            <a:extLst>
              <a:ext uri="{FF2B5EF4-FFF2-40B4-BE49-F238E27FC236}">
                <a16:creationId xmlns:a16="http://schemas.microsoft.com/office/drawing/2014/main" id="{A7B0AD6A-450A-A54E-3D27-0C2DCD959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215" y="-123568"/>
            <a:ext cx="14338430" cy="9122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934CB-487C-1880-C306-621180925B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675" b="7727"/>
          <a:stretch/>
        </p:blipFill>
        <p:spPr>
          <a:xfrm>
            <a:off x="1567543" y="810679"/>
            <a:ext cx="8936088" cy="522212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54D520D-2C89-45E6-0FF8-97C539B95686}"/>
              </a:ext>
            </a:extLst>
          </p:cNvPr>
          <p:cNvSpPr/>
          <p:nvPr/>
        </p:nvSpPr>
        <p:spPr>
          <a:xfrm>
            <a:off x="3110139" y="1428750"/>
            <a:ext cx="638629" cy="429079"/>
          </a:xfrm>
          <a:prstGeom prst="ellipse">
            <a:avLst/>
          </a:prstGeom>
          <a:noFill/>
          <a:ln w="38100"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887B040-7710-3093-7A66-D07DA7D20B90}"/>
              </a:ext>
            </a:extLst>
          </p:cNvPr>
          <p:cNvSpPr/>
          <p:nvPr/>
        </p:nvSpPr>
        <p:spPr>
          <a:xfrm rot="7369578">
            <a:off x="3854263" y="1546309"/>
            <a:ext cx="598598" cy="952500"/>
          </a:xfrm>
          <a:prstGeom prst="downArrow">
            <a:avLst/>
          </a:prstGeom>
          <a:solidFill>
            <a:srgbClr val="943267"/>
          </a:solidFill>
          <a:ln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61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1" y="2615692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Analytics </a:t>
            </a:r>
            <a:b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for LS Central</a:t>
            </a:r>
            <a:endParaRPr lang="en-IS" sz="6600" b="1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589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solidFill>
            <a:srgbClr val="943267"/>
          </a:solidFill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Query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Data</a:t>
            </a:r>
          </a:p>
        </p:txBody>
      </p:sp>
      <p:sp>
        <p:nvSpPr>
          <p:cNvPr id="1068" name="Content Placeholder 10">
            <a:extLst>
              <a:ext uri="{FF2B5EF4-FFF2-40B4-BE49-F238E27FC236}">
                <a16:creationId xmlns:a16="http://schemas.microsoft.com/office/drawing/2014/main" id="{78D0FD8E-8BF1-BD20-AE94-BA0BC7C1AFB1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69" name="Picture 16">
            <a:extLst>
              <a:ext uri="{FF2B5EF4-FFF2-40B4-BE49-F238E27FC236}">
                <a16:creationId xmlns:a16="http://schemas.microsoft.com/office/drawing/2014/main" id="{E34CBD70-0C5C-7731-9BDC-B9AE2BA71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70" name="Picture 17">
            <a:extLst>
              <a:ext uri="{FF2B5EF4-FFF2-40B4-BE49-F238E27FC236}">
                <a16:creationId xmlns:a16="http://schemas.microsoft.com/office/drawing/2014/main" id="{460B309E-4FF7-BA97-F5E1-15893E03A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71" name="Picture 1032">
            <a:extLst>
              <a:ext uri="{FF2B5EF4-FFF2-40B4-BE49-F238E27FC236}">
                <a16:creationId xmlns:a16="http://schemas.microsoft.com/office/drawing/2014/main" id="{2FC00BB1-E2CB-C9A2-C989-297790319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/>
        </p:spPr>
      </p:pic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FDA1DFE-F4EB-547D-9D4E-4455AC434E78}"/>
              </a:ext>
            </a:extLst>
          </p:cNvPr>
          <p:cNvSpPr/>
          <p:nvPr/>
        </p:nvSpPr>
        <p:spPr>
          <a:xfrm>
            <a:off x="869276" y="4902524"/>
            <a:ext cx="1212648" cy="609044"/>
          </a:xfrm>
          <a:prstGeom prst="roundRect">
            <a:avLst/>
          </a:prstGeom>
          <a:solidFill>
            <a:schemeClr val="bg1"/>
          </a:solidFill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Tables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(on-prem)</a:t>
            </a:r>
          </a:p>
        </p:txBody>
      </p:sp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CC53AF79-EF42-772B-2CDA-1D6914DBE6E3}"/>
              </a:ext>
            </a:extLst>
          </p:cNvPr>
          <p:cNvSpPr/>
          <p:nvPr/>
        </p:nvSpPr>
        <p:spPr>
          <a:xfrm>
            <a:off x="869276" y="5557182"/>
            <a:ext cx="1212648" cy="609044"/>
          </a:xfrm>
          <a:prstGeom prst="roundRect">
            <a:avLst/>
          </a:prstGeom>
          <a:solidFill>
            <a:schemeClr val="bg1"/>
          </a:solidFill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Tables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(SaaS)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575076B-D9BF-86C3-760E-41DD2CFB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Analytics for LS Central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0DDD05E-3FD9-4002-E8B9-E8E97688868A}"/>
              </a:ext>
            </a:extLst>
          </p:cNvPr>
          <p:cNvCxnSpPr>
            <a:cxnSpLocks/>
            <a:endCxn id="16" idx="2"/>
          </p:cNvCxnSpPr>
          <p:nvPr/>
        </p:nvCxnSpPr>
        <p:spPr>
          <a:xfrm>
            <a:off x="2395468" y="5210238"/>
            <a:ext cx="4869840" cy="3191"/>
          </a:xfrm>
          <a:prstGeom prst="straightConnector1">
            <a:avLst/>
          </a:prstGeom>
          <a:ln w="28575">
            <a:solidFill>
              <a:srgbClr val="10889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1F50DF4-9E5D-7BE7-6039-9755DC6DDD16}"/>
              </a:ext>
            </a:extLst>
          </p:cNvPr>
          <p:cNvSpPr/>
          <p:nvPr/>
        </p:nvSpPr>
        <p:spPr>
          <a:xfrm>
            <a:off x="4076871" y="4652228"/>
            <a:ext cx="1507034" cy="1113547"/>
          </a:xfrm>
          <a:prstGeom prst="rect">
            <a:avLst/>
          </a:prstGeom>
          <a:solidFill>
            <a:srgbClr val="27B0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Microsoft</a:t>
            </a:r>
            <a:br>
              <a:rPr lang="en-US" sz="2000"/>
            </a:br>
            <a:r>
              <a:rPr lang="en-US" sz="2000"/>
              <a:t>Power BI</a:t>
            </a:r>
            <a:br>
              <a:rPr lang="en-US" sz="2000"/>
            </a:br>
            <a:r>
              <a:rPr lang="en-US" sz="2000"/>
              <a:t>Connector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BC2EA9-F667-7051-F67A-0BF25A4959D4}"/>
              </a:ext>
            </a:extLst>
          </p:cNvPr>
          <p:cNvSpPr/>
          <p:nvPr/>
        </p:nvSpPr>
        <p:spPr>
          <a:xfrm>
            <a:off x="2153365" y="4612307"/>
            <a:ext cx="557725" cy="379396"/>
          </a:xfrm>
          <a:prstGeom prst="rect">
            <a:avLst/>
          </a:prstGeom>
          <a:solidFill>
            <a:srgbClr val="94326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API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E2B451-6213-5F87-E487-495B2ADF39BC}"/>
              </a:ext>
            </a:extLst>
          </p:cNvPr>
          <p:cNvSpPr/>
          <p:nvPr/>
        </p:nvSpPr>
        <p:spPr>
          <a:xfrm>
            <a:off x="2153365" y="5019099"/>
            <a:ext cx="557725" cy="379396"/>
          </a:xfrm>
          <a:prstGeom prst="rect">
            <a:avLst/>
          </a:prstGeom>
          <a:solidFill>
            <a:srgbClr val="94326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API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9AC4CE-8BD2-20AC-33F7-E6C7D8240FD6}"/>
              </a:ext>
            </a:extLst>
          </p:cNvPr>
          <p:cNvSpPr/>
          <p:nvPr/>
        </p:nvSpPr>
        <p:spPr>
          <a:xfrm>
            <a:off x="2147912" y="5422674"/>
            <a:ext cx="557725" cy="379396"/>
          </a:xfrm>
          <a:prstGeom prst="rect">
            <a:avLst/>
          </a:prstGeom>
          <a:solidFill>
            <a:srgbClr val="94326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API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F4F922-16CC-0B33-0CA7-8DE557D84ECD}"/>
              </a:ext>
            </a:extLst>
          </p:cNvPr>
          <p:cNvSpPr/>
          <p:nvPr/>
        </p:nvSpPr>
        <p:spPr>
          <a:xfrm>
            <a:off x="2147912" y="5842680"/>
            <a:ext cx="557725" cy="379396"/>
          </a:xfrm>
          <a:prstGeom prst="rect">
            <a:avLst/>
          </a:prstGeom>
          <a:solidFill>
            <a:srgbClr val="94326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API</a:t>
            </a:r>
          </a:p>
        </p:txBody>
      </p:sp>
    </p:spTree>
    <p:extLst>
      <p:ext uri="{BB962C8B-B14F-4D97-AF65-F5344CB8AC3E}">
        <p14:creationId xmlns:p14="http://schemas.microsoft.com/office/powerpoint/2010/main" val="904385329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18C8D27-0C3A-89CC-1ED7-295499905DC7}"/>
              </a:ext>
            </a:extLst>
          </p:cNvPr>
          <p:cNvSpPr/>
          <p:nvPr/>
        </p:nvSpPr>
        <p:spPr>
          <a:xfrm>
            <a:off x="7576042" y="5441626"/>
            <a:ext cx="1075386" cy="961911"/>
          </a:xfrm>
          <a:prstGeom prst="roundRect">
            <a:avLst/>
          </a:prstGeom>
          <a:noFill/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Query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business logic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Data</a:t>
            </a:r>
          </a:p>
        </p:txBody>
      </p: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FDA1DFE-F4EB-547D-9D4E-4455AC434E78}"/>
              </a:ext>
            </a:extLst>
          </p:cNvPr>
          <p:cNvSpPr/>
          <p:nvPr/>
        </p:nvSpPr>
        <p:spPr>
          <a:xfrm>
            <a:off x="869276" y="4902524"/>
            <a:ext cx="1313528" cy="609044"/>
          </a:xfrm>
          <a:prstGeom prst="roundRect">
            <a:avLst/>
          </a:prstGeom>
          <a:noFill/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Tables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(on-prem)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B83E51-1967-8EAE-1CEB-01BF1F990B0A}"/>
              </a:ext>
            </a:extLst>
          </p:cNvPr>
          <p:cNvGrpSpPr/>
          <p:nvPr/>
        </p:nvGrpSpPr>
        <p:grpSpPr>
          <a:xfrm>
            <a:off x="1800814" y="4785383"/>
            <a:ext cx="2638310" cy="1790740"/>
            <a:chOff x="1800814" y="4785383"/>
            <a:chExt cx="2638310" cy="1790740"/>
          </a:xfrm>
          <a:effectLst/>
        </p:grpSpPr>
        <p:cxnSp>
          <p:nvCxnSpPr>
            <p:cNvPr id="1031" name="Straight Arrow Connector 1030">
              <a:extLst>
                <a:ext uri="{FF2B5EF4-FFF2-40B4-BE49-F238E27FC236}">
                  <a16:creationId xmlns:a16="http://schemas.microsoft.com/office/drawing/2014/main" id="{BC8EE411-126F-D26A-0558-5E591F2B0E43}"/>
                </a:ext>
              </a:extLst>
            </p:cNvPr>
            <p:cNvCxnSpPr>
              <a:cxnSpLocks/>
              <a:stCxn id="1028" idx="3"/>
              <a:endCxn id="30" idx="1"/>
            </p:cNvCxnSpPr>
            <p:nvPr/>
          </p:nvCxnSpPr>
          <p:spPr>
            <a:xfrm>
              <a:off x="2182804" y="5207046"/>
              <a:ext cx="2253903" cy="451820"/>
            </a:xfrm>
            <a:prstGeom prst="straightConnector1">
              <a:avLst/>
            </a:prstGeom>
            <a:ln w="28575">
              <a:solidFill>
                <a:srgbClr val="108890"/>
              </a:solidFill>
              <a:tailEnd type="triangle" w="lg" len="lg"/>
            </a:ln>
            <a:effectLst>
              <a:glow rad="228600">
                <a:schemeClr val="accent1">
                  <a:lumMod val="20000"/>
                  <a:lumOff val="8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37A98DD-8851-7870-A0E5-6FAEC652342B}"/>
                </a:ext>
              </a:extLst>
            </p:cNvPr>
            <p:cNvCxnSpPr>
              <a:cxnSpLocks/>
              <a:stCxn id="1058" idx="3"/>
              <a:endCxn id="28" idx="1"/>
            </p:cNvCxnSpPr>
            <p:nvPr/>
          </p:nvCxnSpPr>
          <p:spPr>
            <a:xfrm>
              <a:off x="2182804" y="5861704"/>
              <a:ext cx="2256320" cy="281772"/>
            </a:xfrm>
            <a:prstGeom prst="straightConnector1">
              <a:avLst/>
            </a:prstGeom>
            <a:ln w="28575">
              <a:solidFill>
                <a:srgbClr val="FFAE00"/>
              </a:solidFill>
              <a:tailEnd type="triangle" w="lg" len="lg"/>
            </a:ln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86E2E0D-EACB-EDBB-0CEB-2DE9C111EF83}"/>
                </a:ext>
              </a:extLst>
            </p:cNvPr>
            <p:cNvGrpSpPr/>
            <p:nvPr/>
          </p:nvGrpSpPr>
          <p:grpSpPr>
            <a:xfrm>
              <a:off x="1800814" y="4785383"/>
              <a:ext cx="2519917" cy="1790740"/>
              <a:chOff x="1479738" y="10279102"/>
              <a:chExt cx="2519917" cy="179074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7893ED-9517-4ECE-2A81-2B7D3989F17D}"/>
                  </a:ext>
                </a:extLst>
              </p:cNvPr>
              <p:cNvSpPr txBox="1"/>
              <p:nvPr/>
            </p:nvSpPr>
            <p:spPr>
              <a:xfrm>
                <a:off x="1566218" y="10279102"/>
                <a:ext cx="237614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40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Azure Data</a:t>
                </a:r>
                <a:b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</a:b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Factory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72F9A41-21BD-B592-C0E4-C2523B6E0E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2496" y="11254929"/>
                <a:ext cx="414402" cy="41650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784987-042E-FE90-5B8D-15E73F4C60C2}"/>
                  </a:ext>
                </a:extLst>
              </p:cNvPr>
              <p:cNvSpPr txBox="1"/>
              <p:nvPr/>
            </p:nvSpPr>
            <p:spPr>
              <a:xfrm>
                <a:off x="1479738" y="11669732"/>
                <a:ext cx="251991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40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Data Director</a:t>
                </a:r>
                <a:b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</a:b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Webservices</a:t>
                </a:r>
              </a:p>
            </p:txBody>
          </p:sp>
          <p:pic>
            <p:nvPicPr>
              <p:cNvPr id="10" name="Picture 8" descr="Azure Data Factory | element61">
                <a:extLst>
                  <a:ext uri="{FF2B5EF4-FFF2-40B4-BE49-F238E27FC236}">
                    <a16:creationId xmlns:a16="http://schemas.microsoft.com/office/drawing/2014/main" id="{F1808922-043C-E19D-9067-10C7208F0D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8639" y="10677509"/>
                <a:ext cx="762114" cy="4001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CC53AF79-EF42-772B-2CDA-1D6914DBE6E3}"/>
              </a:ext>
            </a:extLst>
          </p:cNvPr>
          <p:cNvSpPr/>
          <p:nvPr/>
        </p:nvSpPr>
        <p:spPr>
          <a:xfrm>
            <a:off x="869276" y="5557182"/>
            <a:ext cx="1313528" cy="609044"/>
          </a:xfrm>
          <a:prstGeom prst="roundRect">
            <a:avLst/>
          </a:prstGeom>
          <a:noFill/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Tables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(SaaS)</a:t>
            </a:r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EC399EF2-7B4E-874A-2459-0AD2477430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/>
        </p:spPr>
      </p:pic>
      <p:pic>
        <p:nvPicPr>
          <p:cNvPr id="19" name="Picture 17">
            <a:extLst>
              <a:ext uri="{FF2B5EF4-FFF2-40B4-BE49-F238E27FC236}">
                <a16:creationId xmlns:a16="http://schemas.microsoft.com/office/drawing/2014/main" id="{537C6862-7477-EEC9-0884-5F4675CB94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/>
        </p:spPr>
      </p:pic>
      <p:pic>
        <p:nvPicPr>
          <p:cNvPr id="20" name="Picture 1032">
            <a:extLst>
              <a:ext uri="{FF2B5EF4-FFF2-40B4-BE49-F238E27FC236}">
                <a16:creationId xmlns:a16="http://schemas.microsoft.com/office/drawing/2014/main" id="{24D424D1-E7EC-BE78-2169-78B8C1F8BD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/>
        </p:spPr>
      </p:pic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5627C168-A1D1-C318-23F1-53E0542B3F1F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 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2A348F2-C607-AB5D-3C21-683F66907B30}"/>
              </a:ext>
            </a:extLst>
          </p:cNvPr>
          <p:cNvGrpSpPr/>
          <p:nvPr/>
        </p:nvGrpSpPr>
        <p:grpSpPr>
          <a:xfrm>
            <a:off x="3768634" y="1437125"/>
            <a:ext cx="2717075" cy="5169794"/>
            <a:chOff x="3768634" y="1437125"/>
            <a:chExt cx="2717075" cy="5169794"/>
          </a:xfrm>
        </p:grpSpPr>
        <p:pic>
          <p:nvPicPr>
            <p:cNvPr id="3" name="Picture 18" descr="Creating SQL database `on the fly` | Business Intelligence, Data Analytics,  Infographics, and Life">
              <a:extLst>
                <a:ext uri="{FF2B5EF4-FFF2-40B4-BE49-F238E27FC236}">
                  <a16:creationId xmlns:a16="http://schemas.microsoft.com/office/drawing/2014/main" id="{D42E9A5B-CB26-AE88-1F24-1294008DA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5239" y="1437125"/>
              <a:ext cx="1802212" cy="1802212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9F817B2-652E-F0AA-B2DD-081A1E2E0463}"/>
                </a:ext>
              </a:extLst>
            </p:cNvPr>
            <p:cNvGrpSpPr/>
            <p:nvPr/>
          </p:nvGrpSpPr>
          <p:grpSpPr>
            <a:xfrm>
              <a:off x="3768634" y="2958076"/>
              <a:ext cx="2717075" cy="3648843"/>
              <a:chOff x="3768634" y="2958076"/>
              <a:chExt cx="2717075" cy="364884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D024881-8B72-AA05-E874-7D0B1D22A5EF}"/>
                  </a:ext>
                </a:extLst>
              </p:cNvPr>
              <p:cNvGrpSpPr/>
              <p:nvPr/>
            </p:nvGrpSpPr>
            <p:grpSpPr>
              <a:xfrm>
                <a:off x="4435949" y="4861137"/>
                <a:ext cx="1227879" cy="1512230"/>
                <a:chOff x="4435949" y="4861137"/>
                <a:chExt cx="1227879" cy="1512230"/>
              </a:xfrm>
            </p:grpSpPr>
            <p:sp>
              <p:nvSpPr>
                <p:cNvPr id="1026" name="Rectangle: Rounded Corners 1025">
                  <a:extLst>
                    <a:ext uri="{FF2B5EF4-FFF2-40B4-BE49-F238E27FC236}">
                      <a16:creationId xmlns:a16="http://schemas.microsoft.com/office/drawing/2014/main" id="{4E0C9392-8E56-80AC-598B-2E5C1F67E932}"/>
                    </a:ext>
                  </a:extLst>
                </p:cNvPr>
                <p:cNvSpPr/>
                <p:nvPr/>
              </p:nvSpPr>
              <p:spPr>
                <a:xfrm>
                  <a:off x="4435951" y="5913584"/>
                  <a:ext cx="1227119" cy="459783"/>
                </a:xfrm>
                <a:prstGeom prst="roundRect">
                  <a:avLst/>
                </a:prstGeom>
                <a:noFill/>
                <a:ln>
                  <a:solidFill>
                    <a:srgbClr val="10889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31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Prestaging</a:t>
                  </a:r>
                </a:p>
              </p:txBody>
            </p:sp>
            <p:sp>
              <p:nvSpPr>
                <p:cNvPr id="1027" name="Rectangle: Rounded Corners 1026">
                  <a:extLst>
                    <a:ext uri="{FF2B5EF4-FFF2-40B4-BE49-F238E27FC236}">
                      <a16:creationId xmlns:a16="http://schemas.microsoft.com/office/drawing/2014/main" id="{6AF3561D-94B0-DC6A-F3A5-CFA3F1F542AE}"/>
                    </a:ext>
                  </a:extLst>
                </p:cNvPr>
                <p:cNvSpPr/>
                <p:nvPr/>
              </p:nvSpPr>
              <p:spPr>
                <a:xfrm>
                  <a:off x="4436709" y="5428974"/>
                  <a:ext cx="1227119" cy="459783"/>
                </a:xfrm>
                <a:prstGeom prst="roundRect">
                  <a:avLst/>
                </a:prstGeom>
                <a:noFill/>
                <a:ln>
                  <a:solidFill>
                    <a:srgbClr val="10889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31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Staging</a:t>
                  </a:r>
                </a:p>
              </p:txBody>
            </p:sp>
            <p:sp>
              <p:nvSpPr>
                <p:cNvPr id="1029" name="Rectangle: Rounded Corners 1028">
                  <a:extLst>
                    <a:ext uri="{FF2B5EF4-FFF2-40B4-BE49-F238E27FC236}">
                      <a16:creationId xmlns:a16="http://schemas.microsoft.com/office/drawing/2014/main" id="{EC8B768B-AA79-14E3-B069-54200295929B}"/>
                    </a:ext>
                  </a:extLst>
                </p:cNvPr>
                <p:cNvSpPr/>
                <p:nvPr/>
              </p:nvSpPr>
              <p:spPr>
                <a:xfrm>
                  <a:off x="4435949" y="4861137"/>
                  <a:ext cx="1227119" cy="542361"/>
                </a:xfrm>
                <a:prstGeom prst="roundRect">
                  <a:avLst/>
                </a:prstGeom>
                <a:noFill/>
                <a:ln>
                  <a:solidFill>
                    <a:srgbClr val="10889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31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Data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31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warehouse</a:t>
                  </a:r>
                </a:p>
              </p:txBody>
            </p:sp>
          </p:grpSp>
          <p:sp>
            <p:nvSpPr>
              <p:cNvPr id="1032" name="Content Placeholder 10">
                <a:extLst>
                  <a:ext uri="{FF2B5EF4-FFF2-40B4-BE49-F238E27FC236}">
                    <a16:creationId xmlns:a16="http://schemas.microsoft.com/office/drawing/2014/main" id="{DF9D2F09-E089-D778-8F16-BA25895A82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68634" y="2958076"/>
                <a:ext cx="2717075" cy="686640"/>
              </a:xfrm>
              <a:prstGeom prst="rect">
                <a:avLst/>
              </a:prstGeom>
              <a:noFill/>
              <a:ln>
                <a:noFill/>
              </a:ln>
              <a:effectLst>
                <a:glow rad="101600">
                  <a:srgbClr val="A5A5A5">
                    <a:satMod val="175000"/>
                    <a:alpha val="40000"/>
                  </a:srgbClr>
                </a:glo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lIns="144000"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Azure SQL Server </a:t>
                </a:r>
                <a:b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</a:b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Datawarehouse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B966B5B-339A-5513-20D9-A52756929987}"/>
                  </a:ext>
                </a:extLst>
              </p:cNvPr>
              <p:cNvGrpSpPr/>
              <p:nvPr/>
            </p:nvGrpSpPr>
            <p:grpSpPr>
              <a:xfrm>
                <a:off x="4173182" y="3807174"/>
                <a:ext cx="1700143" cy="2799745"/>
                <a:chOff x="4173182" y="3807174"/>
                <a:chExt cx="1700143" cy="2799745"/>
              </a:xfrm>
            </p:grpSpPr>
            <p:sp>
              <p:nvSpPr>
                <p:cNvPr id="27" name="Flowchart: Magnetic Disk 26">
                  <a:extLst>
                    <a:ext uri="{FF2B5EF4-FFF2-40B4-BE49-F238E27FC236}">
                      <a16:creationId xmlns:a16="http://schemas.microsoft.com/office/drawing/2014/main" id="{CA80D22F-B5C5-74C6-80F0-3E2E9A6D6B8A}"/>
                    </a:ext>
                  </a:extLst>
                </p:cNvPr>
                <p:cNvSpPr/>
                <p:nvPr/>
              </p:nvSpPr>
              <p:spPr>
                <a:xfrm>
                  <a:off x="4173182" y="3807174"/>
                  <a:ext cx="1700143" cy="2799745"/>
                </a:xfrm>
                <a:prstGeom prst="flowChartMagneticDisk">
                  <a:avLst/>
                </a:prstGeom>
                <a:noFill/>
                <a:ln>
                  <a:solidFill>
                    <a:srgbClr val="108890"/>
                  </a:solidFill>
                </a:ln>
                <a:effectLst>
                  <a:glow rad="101600">
                    <a:srgbClr val="108890">
                      <a:alpha val="40000"/>
                    </a:srgbClr>
                  </a:glo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 prst="relaxedInset"/>
                </a:sp3d>
              </p:spPr>
              <p:txBody>
                <a:bodyPr lIns="14400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30" name="Group 1029">
                  <a:extLst>
                    <a:ext uri="{FF2B5EF4-FFF2-40B4-BE49-F238E27FC236}">
                      <a16:creationId xmlns:a16="http://schemas.microsoft.com/office/drawing/2014/main" id="{EC637377-9691-E204-7E5B-9FF9D508D838}"/>
                    </a:ext>
                  </a:extLst>
                </p:cNvPr>
                <p:cNvGrpSpPr/>
                <p:nvPr/>
              </p:nvGrpSpPr>
              <p:grpSpPr>
                <a:xfrm>
                  <a:off x="4435948" y="4861137"/>
                  <a:ext cx="1230295" cy="1512230"/>
                  <a:chOff x="4435950" y="4861137"/>
                  <a:chExt cx="1230295" cy="1512230"/>
                </a:xfrm>
                <a:solidFill>
                  <a:srgbClr val="108890"/>
                </a:solidFill>
                <a:effectLst/>
              </p:grpSpPr>
              <p:sp>
                <p:nvSpPr>
                  <p:cNvPr id="28" name="Rectangle: Rounded Corners 27">
                    <a:extLst>
                      <a:ext uri="{FF2B5EF4-FFF2-40B4-BE49-F238E27FC236}">
                        <a16:creationId xmlns:a16="http://schemas.microsoft.com/office/drawing/2014/main" id="{5645D6B1-6604-64C7-1572-337FF38EE565}"/>
                      </a:ext>
                    </a:extLst>
                  </p:cNvPr>
                  <p:cNvSpPr/>
                  <p:nvPr/>
                </p:nvSpPr>
                <p:spPr>
                  <a:xfrm>
                    <a:off x="4439126" y="5913584"/>
                    <a:ext cx="1227119" cy="459783"/>
                  </a:xfrm>
                  <a:prstGeom prst="roundRect">
                    <a:avLst/>
                  </a:prstGeom>
                  <a:grpFill/>
                  <a:ln>
                    <a:solidFill>
                      <a:srgbClr val="108890"/>
                    </a:solidFill>
                  </a:ln>
                  <a:effectLst>
                    <a:glow rad="228600">
                      <a:schemeClr val="accent1">
                        <a:lumMod val="20000"/>
                        <a:lumOff val="80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Prestaging</a:t>
                    </a:r>
                  </a:p>
                </p:txBody>
              </p:sp>
              <p:sp>
                <p:nvSpPr>
                  <p:cNvPr id="30" name="Rectangle: Rounded Corners 29">
                    <a:extLst>
                      <a:ext uri="{FF2B5EF4-FFF2-40B4-BE49-F238E27FC236}">
                        <a16:creationId xmlns:a16="http://schemas.microsoft.com/office/drawing/2014/main" id="{4BA15909-E4AF-02E5-4904-8D3B4598C2EC}"/>
                      </a:ext>
                    </a:extLst>
                  </p:cNvPr>
                  <p:cNvSpPr/>
                  <p:nvPr/>
                </p:nvSpPr>
                <p:spPr>
                  <a:xfrm>
                    <a:off x="4436709" y="5428974"/>
                    <a:ext cx="1227119" cy="459783"/>
                  </a:xfrm>
                  <a:prstGeom prst="roundRect">
                    <a:avLst/>
                  </a:prstGeom>
                  <a:grpFill/>
                  <a:ln>
                    <a:solidFill>
                      <a:srgbClr val="108890"/>
                    </a:solidFill>
                  </a:ln>
                  <a:effectLst>
                    <a:glow rad="228600">
                      <a:schemeClr val="accent1">
                        <a:lumMod val="20000"/>
                        <a:lumOff val="80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Staging</a:t>
                    </a:r>
                  </a:p>
                </p:txBody>
              </p:sp>
              <p:sp>
                <p:nvSpPr>
                  <p:cNvPr id="31" name="Rectangle: Rounded Corners 30">
                    <a:extLst>
                      <a:ext uri="{FF2B5EF4-FFF2-40B4-BE49-F238E27FC236}">
                        <a16:creationId xmlns:a16="http://schemas.microsoft.com/office/drawing/2014/main" id="{A30F6029-2E16-6152-783B-FCBEAD6E0CB3}"/>
                      </a:ext>
                    </a:extLst>
                  </p:cNvPr>
                  <p:cNvSpPr/>
                  <p:nvPr/>
                </p:nvSpPr>
                <p:spPr>
                  <a:xfrm>
                    <a:off x="4435950" y="4861137"/>
                    <a:ext cx="1227119" cy="542361"/>
                  </a:xfrm>
                  <a:prstGeom prst="roundRect">
                    <a:avLst/>
                  </a:prstGeom>
                  <a:grpFill/>
                  <a:ln>
                    <a:solidFill>
                      <a:srgbClr val="108890"/>
                    </a:solidFill>
                  </a:ln>
                  <a:effectLst>
                    <a:glow rad="228600">
                      <a:schemeClr val="accent1">
                        <a:lumMod val="20000"/>
                        <a:lumOff val="80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Data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warehouse</a:t>
                    </a:r>
                  </a:p>
                </p:txBody>
              </p:sp>
            </p:grpSp>
          </p:grp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423447-B024-B48D-F668-D1A28CB48C53}"/>
              </a:ext>
            </a:extLst>
          </p:cNvPr>
          <p:cNvGrpSpPr/>
          <p:nvPr/>
        </p:nvGrpSpPr>
        <p:grpSpPr>
          <a:xfrm>
            <a:off x="5069134" y="5132318"/>
            <a:ext cx="2519917" cy="1487213"/>
            <a:chOff x="5069134" y="5132318"/>
            <a:chExt cx="2519917" cy="1487213"/>
          </a:xfrm>
        </p:grpSpPr>
        <p:cxnSp>
          <p:nvCxnSpPr>
            <p:cNvPr id="1036" name="Connector: Curved 1035">
              <a:extLst>
                <a:ext uri="{FF2B5EF4-FFF2-40B4-BE49-F238E27FC236}">
                  <a16:creationId xmlns:a16="http://schemas.microsoft.com/office/drawing/2014/main" id="{6A05FEEB-CA91-EAE8-AB2B-7761DEB4D0CB}"/>
                </a:ext>
              </a:extLst>
            </p:cNvPr>
            <p:cNvCxnSpPr>
              <a:cxnSpLocks/>
              <a:stCxn id="28" idx="3"/>
              <a:endCxn id="30" idx="3"/>
            </p:cNvCxnSpPr>
            <p:nvPr/>
          </p:nvCxnSpPr>
          <p:spPr>
            <a:xfrm flipH="1" flipV="1">
              <a:off x="5663826" y="5658866"/>
              <a:ext cx="2417" cy="484610"/>
            </a:xfrm>
            <a:prstGeom prst="curvedConnector3">
              <a:avLst>
                <a:gd name="adj1" fmla="val -9458006"/>
              </a:avLst>
            </a:prstGeom>
            <a:ln w="28575">
              <a:solidFill>
                <a:srgbClr val="108890"/>
              </a:solidFill>
              <a:tailEnd type="none" w="lg" len="lg"/>
            </a:ln>
            <a:effectLst>
              <a:glow rad="228600">
                <a:schemeClr val="accent1">
                  <a:lumMod val="20000"/>
                  <a:lumOff val="8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Connector: Curved 1038">
              <a:extLst>
                <a:ext uri="{FF2B5EF4-FFF2-40B4-BE49-F238E27FC236}">
                  <a16:creationId xmlns:a16="http://schemas.microsoft.com/office/drawing/2014/main" id="{D95AEB4F-80A2-4E93-9569-F8828A901CF9}"/>
                </a:ext>
              </a:extLst>
            </p:cNvPr>
            <p:cNvCxnSpPr>
              <a:cxnSpLocks/>
              <a:stCxn id="30" idx="3"/>
              <a:endCxn id="31" idx="3"/>
            </p:cNvCxnSpPr>
            <p:nvPr/>
          </p:nvCxnSpPr>
          <p:spPr>
            <a:xfrm flipH="1" flipV="1">
              <a:off x="5663067" y="5132318"/>
              <a:ext cx="759" cy="526548"/>
            </a:xfrm>
            <a:prstGeom prst="curvedConnector3">
              <a:avLst>
                <a:gd name="adj1" fmla="val -30118577"/>
              </a:avLst>
            </a:prstGeom>
            <a:ln w="28575">
              <a:solidFill>
                <a:srgbClr val="108890"/>
              </a:solidFill>
              <a:tailEnd type="triangle" w="lg" len="lg"/>
            </a:ln>
            <a:effectLst>
              <a:glow rad="228600">
                <a:schemeClr val="accent1">
                  <a:lumMod val="20000"/>
                  <a:lumOff val="8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907AA101-CAD4-885F-B27A-75DB16764C45}"/>
                </a:ext>
              </a:extLst>
            </p:cNvPr>
            <p:cNvSpPr txBox="1"/>
            <p:nvPr/>
          </p:nvSpPr>
          <p:spPr>
            <a:xfrm>
              <a:off x="5069134" y="6219421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Azure Data</a:t>
              </a:r>
              <a:b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Factory</a:t>
              </a:r>
            </a:p>
          </p:txBody>
        </p:sp>
        <p:pic>
          <p:nvPicPr>
            <p:cNvPr id="1049" name="Picture 8" descr="Azure Data Factory | element61">
              <a:extLst>
                <a:ext uri="{FF2B5EF4-FFF2-40B4-BE49-F238E27FC236}">
                  <a16:creationId xmlns:a16="http://schemas.microsoft.com/office/drawing/2014/main" id="{2A609D3A-6943-8849-D749-4C8E47473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1001" y="5861704"/>
              <a:ext cx="76211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DD51DEBC-8913-BC6B-DB3D-D4A321F1CFAF}"/>
              </a:ext>
            </a:extLst>
          </p:cNvPr>
          <p:cNvCxnSpPr>
            <a:cxnSpLocks/>
            <a:endCxn id="1025" idx="1"/>
          </p:cNvCxnSpPr>
          <p:nvPr/>
        </p:nvCxnSpPr>
        <p:spPr>
          <a:xfrm>
            <a:off x="5663069" y="4990443"/>
            <a:ext cx="1915783" cy="187585"/>
          </a:xfrm>
          <a:prstGeom prst="straightConnector1">
            <a:avLst/>
          </a:prstGeom>
          <a:ln w="28575">
            <a:solidFill>
              <a:srgbClr val="10889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4FF29C-9B65-AE97-3F6E-5A1B42F7B71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329684" y="3818663"/>
            <a:ext cx="1519102" cy="854736"/>
          </a:xfrm>
          <a:prstGeom prst="rect">
            <a:avLst/>
          </a:prstGeom>
          <a:ln>
            <a:solidFill>
              <a:srgbClr val="943267"/>
            </a:solidFill>
          </a:ln>
          <a:effectLst>
            <a:outerShdw blurRad="127000" dist="63500" dir="5400000" algn="tl" rotWithShape="0">
              <a:srgbClr val="000000">
                <a:alpha val="1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FA3DCB-52A7-2588-96DF-4E54ACBDB43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329677" y="4765884"/>
            <a:ext cx="1519105" cy="854737"/>
          </a:xfrm>
          <a:prstGeom prst="rect">
            <a:avLst/>
          </a:prstGeom>
          <a:ln>
            <a:solidFill>
              <a:srgbClr val="943267"/>
            </a:solidFill>
          </a:ln>
          <a:effectLst>
            <a:outerShdw blurRad="127000" dist="63500" dir="5400000" algn="tl" rotWithShape="0">
              <a:srgbClr val="000000">
                <a:alpha val="1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896CD0-BCBD-2F60-6A00-7538A8FF10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8238" y="5721385"/>
            <a:ext cx="1520544" cy="854738"/>
          </a:xfrm>
          <a:prstGeom prst="rect">
            <a:avLst/>
          </a:prstGeom>
          <a:ln>
            <a:solidFill>
              <a:srgbClr val="943267"/>
            </a:solidFill>
          </a:ln>
          <a:effectLst>
            <a:outerShdw blurRad="127000" dist="63500" dir="54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8BC9B4-2CF3-FF08-E0F0-88552DD4E464}"/>
              </a:ext>
            </a:extLst>
          </p:cNvPr>
          <p:cNvSpPr txBox="1"/>
          <p:nvPr/>
        </p:nvSpPr>
        <p:spPr>
          <a:xfrm rot="418787">
            <a:off x="9761675" y="2268342"/>
            <a:ext cx="1555234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150+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ontent Placeholder 10">
            <a:extLst>
              <a:ext uri="{FF2B5EF4-FFF2-40B4-BE49-F238E27FC236}">
                <a16:creationId xmlns:a16="http://schemas.microsoft.com/office/drawing/2014/main" id="{A7F23513-A128-52CF-2D55-46102346AAAC}"/>
              </a:ext>
            </a:extLst>
          </p:cNvPr>
          <p:cNvSpPr txBox="1">
            <a:spLocks/>
          </p:cNvSpPr>
          <p:nvPr/>
        </p:nvSpPr>
        <p:spPr>
          <a:xfrm>
            <a:off x="9235027" y="2958079"/>
            <a:ext cx="1858310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 Report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templates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BB4E3A5A-315C-B7ED-BCA2-14F4EA9D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Analytics for LS Central</a:t>
            </a:r>
          </a:p>
        </p:txBody>
      </p:sp>
    </p:spTree>
    <p:extLst>
      <p:ext uri="{BB962C8B-B14F-4D97-AF65-F5344CB8AC3E}">
        <p14:creationId xmlns:p14="http://schemas.microsoft.com/office/powerpoint/2010/main" val="265887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2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8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0B45FB14-B5CD-AFB1-65B0-2BA0E659F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923" y="2586619"/>
            <a:ext cx="719726" cy="7197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AC49E-9807-520B-2B89-F2478928E6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Analytics - Data </a:t>
            </a:r>
            <a:r>
              <a:rPr lang="en-US" sz="2000">
                <a:latin typeface="Segoe UI"/>
                <a:cs typeface="+mn-cs"/>
              </a:rPr>
              <a:t>Warehouse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Standard Microsoft technology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cs typeface="Segoe UI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Azure SQL Server or SQL Server</a:t>
            </a:r>
            <a:endParaRPr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cs typeface="Segoe UI"/>
            </a:endParaRPr>
          </a:p>
          <a:p>
            <a:pPr lvl="2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Azure Data Factory</a:t>
            </a:r>
            <a:r>
              <a:rPr lang="en-US" sz="1600">
                <a:latin typeface="Segoe UI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 (ETL processes and pipelines)</a:t>
            </a:r>
            <a:endParaRPr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cs typeface="Segoe UI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>
                <a:latin typeface="Segoe UI"/>
                <a:cs typeface="Segoe UI"/>
              </a:rPr>
              <a:t>Easy to extend (new fields, tables, and other data sources)</a:t>
            </a:r>
            <a:br>
              <a:rPr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Retail</a:t>
            </a:r>
            <a:r>
              <a:rPr lang="en-US" sz="2000">
                <a:solidFill>
                  <a:srgbClr val="943267"/>
                </a:solidFill>
                <a:latin typeface="Segoe UI"/>
                <a:cs typeface="+mn-cs"/>
              </a:rPr>
              <a:t>…</a:t>
            </a:r>
            <a:endParaRPr lang="en-US">
              <a:cs typeface="Segoe UI"/>
            </a:endParaRP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>
                <a:latin typeface="Segoe UI"/>
                <a:cs typeface="Segoe UI"/>
              </a:rPr>
              <a:t>P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rovides ready-to-use data model, pipelines and logic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endParaRPr kumimoji="0" lang="en-US" sz="1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Yo</a:t>
            </a:r>
            <a:r>
              <a:rPr lang="en-US" sz="2000">
                <a:solidFill>
                  <a:srgbClr val="943267"/>
                </a:solidFill>
                <a:latin typeface="Segoe UI"/>
                <a:cs typeface="Segoe UI"/>
              </a:rPr>
              <a:t>u…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Setup SQL Server (Azure /on-prem)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cs typeface="Segoe UI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>
                <a:latin typeface="Segoe UI"/>
                <a:cs typeface="Segoe UI"/>
              </a:rPr>
              <a:t>Download and setup the deployment package from LS Retail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>
                <a:latin typeface="Segoe UI"/>
                <a:cs typeface="Segoe UI"/>
              </a:rPr>
              <a:t>Connect to BC, load data </a:t>
            </a:r>
            <a:r>
              <a:rPr lang="en-US" sz="1800">
                <a:latin typeface="Segoe UI"/>
                <a:cs typeface="Segoe UI"/>
                <a:sym typeface="Wingdings" panose="05000000000000000000" pitchFamily="2" charset="2"/>
              </a:rPr>
              <a:t> GO!</a:t>
            </a:r>
            <a:endParaRPr lang="en-US" sz="1800">
              <a:latin typeface="Segoe UI"/>
              <a:cs typeface="Segoe UI"/>
            </a:endParaRP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  <a:defRPr/>
            </a:pPr>
            <a:br>
              <a:rPr lang="en-US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endParaRPr kumimoji="0" lang="en-US" sz="2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A101D-A842-F8DE-785B-158557428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Analytics for LS Central</a:t>
            </a:r>
            <a:br>
              <a:rPr lang="en-US"/>
            </a:br>
            <a:br>
              <a:rPr lang="en-US"/>
            </a:br>
            <a:endParaRPr lang="en-IS"/>
          </a:p>
        </p:txBody>
      </p:sp>
      <p:pic>
        <p:nvPicPr>
          <p:cNvPr id="4" name="Picture 18" descr="Creating SQL database `on the fly` | Business Intelligence, Data Analytics,  Infographics, and Life">
            <a:extLst>
              <a:ext uri="{FF2B5EF4-FFF2-40B4-BE49-F238E27FC236}">
                <a16:creationId xmlns:a16="http://schemas.microsoft.com/office/drawing/2014/main" id="{F20A1933-0095-89ED-B735-F4A2ECDC5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322" y="2569492"/>
            <a:ext cx="1548327" cy="154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1573569E-1242-9FBC-63C6-E235022C4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563" y="4764176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FE295D-2B78-E96D-CD74-F5E4F0EB1D38}"/>
              </a:ext>
            </a:extLst>
          </p:cNvPr>
          <p:cNvSpPr txBox="1"/>
          <p:nvPr/>
        </p:nvSpPr>
        <p:spPr>
          <a:xfrm>
            <a:off x="8687528" y="5732067"/>
            <a:ext cx="25199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(LS Central)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17B2A-CA14-DE40-C356-B73A1ECD9983}"/>
              </a:ext>
            </a:extLst>
          </p:cNvPr>
          <p:cNvSpPr txBox="1"/>
          <p:nvPr/>
        </p:nvSpPr>
        <p:spPr>
          <a:xfrm>
            <a:off x="8575581" y="2002082"/>
            <a:ext cx="31097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Analytics – Data WH</a:t>
            </a:r>
          </a:p>
        </p:txBody>
      </p:sp>
      <p:sp>
        <p:nvSpPr>
          <p:cNvPr id="8" name="Arrow: Down 20">
            <a:extLst>
              <a:ext uri="{FF2B5EF4-FFF2-40B4-BE49-F238E27FC236}">
                <a16:creationId xmlns:a16="http://schemas.microsoft.com/office/drawing/2014/main" id="{94553E56-7522-13BC-0A2C-BC5DCF1C8207}"/>
              </a:ext>
            </a:extLst>
          </p:cNvPr>
          <p:cNvSpPr/>
          <p:nvPr/>
        </p:nvSpPr>
        <p:spPr>
          <a:xfrm rot="10800000">
            <a:off x="9809568" y="3841796"/>
            <a:ext cx="320886" cy="741785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EEADA30C-5AA0-8B71-369F-0E4F2DFD4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9268160" y="1347322"/>
            <a:ext cx="536231" cy="5301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icrosoft Excel Training bei ETC">
            <a:extLst>
              <a:ext uri="{FF2B5EF4-FFF2-40B4-BE49-F238E27FC236}">
                <a16:creationId xmlns:a16="http://schemas.microsoft.com/office/drawing/2014/main" id="{BC3413B5-C30A-C6BD-5E65-7422C313B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724" y="1350513"/>
            <a:ext cx="544027" cy="5384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6EBEB8-B982-0ABF-0F13-97983AC2BB7A}"/>
              </a:ext>
            </a:extLst>
          </p:cNvPr>
          <p:cNvSpPr txBox="1"/>
          <p:nvPr/>
        </p:nvSpPr>
        <p:spPr>
          <a:xfrm>
            <a:off x="10339216" y="1425791"/>
            <a:ext cx="7041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…</a:t>
            </a:r>
          </a:p>
        </p:txBody>
      </p:sp>
      <p:pic>
        <p:nvPicPr>
          <p:cNvPr id="12" name="Picture 2" descr="Azure Data Factory | element61">
            <a:extLst>
              <a:ext uri="{FF2B5EF4-FFF2-40B4-BE49-F238E27FC236}">
                <a16:creationId xmlns:a16="http://schemas.microsoft.com/office/drawing/2014/main" id="{88813A50-320C-E0FA-FE31-5E8E83C5F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518" y="3214225"/>
            <a:ext cx="883625" cy="46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4212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7CE9791-F7A5-376F-BE19-81071E5A8D9E}"/>
              </a:ext>
            </a:extLst>
          </p:cNvPr>
          <p:cNvSpPr txBox="1">
            <a:spLocks/>
          </p:cNvSpPr>
          <p:nvPr/>
        </p:nvSpPr>
        <p:spPr>
          <a:xfrm>
            <a:off x="352425" y="1268412"/>
            <a:ext cx="6715829" cy="50618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Analytics - Reports</a:t>
            </a:r>
          </a:p>
          <a:p>
            <a:pPr lvl="1">
              <a:lnSpc>
                <a:spcPts val="16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 based Report and Dashboard templates</a:t>
            </a:r>
            <a:r>
              <a:rPr lang="en-US" sz="1800">
                <a:solidFill>
                  <a:srgbClr val="323133"/>
                </a:solidFill>
                <a:latin typeface="Segoe UI"/>
              </a:rPr>
              <a:t> 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lvl="2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Built on data from Analytics Data </a:t>
            </a:r>
            <a:r>
              <a:rPr lang="en-US" sz="1600">
                <a:solidFill>
                  <a:srgbClr val="323133"/>
                </a:solidFill>
                <a:latin typeface="Segoe UI"/>
              </a:rPr>
              <a:t>Warehouse 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1143000" marR="0" lvl="2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150+ report page templates</a:t>
            </a:r>
            <a:br>
              <a:rPr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</a:rPr>
            </a:b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Easy to adapt, extend or build your own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685800" marR="0" lvl="1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Strong integration with MS Teams, Excel</a:t>
            </a:r>
            <a:r>
              <a:rPr lang="en-US" sz="1800">
                <a:solidFill>
                  <a:srgbClr val="323133"/>
                </a:solidFill>
                <a:latin typeface="Segoe UI"/>
              </a:rPr>
              <a:t>,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Powerpoint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</a:rPr>
            </a:br>
            <a:endParaRPr kumimoji="0" lang="en-US" sz="1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br>
              <a:rPr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Retail</a:t>
            </a:r>
            <a:r>
              <a:rPr lang="en-US" sz="2000">
                <a:solidFill>
                  <a:srgbClr val="943267"/>
                </a:solidFill>
                <a:latin typeface="Segoe UI"/>
              </a:rPr>
              <a:t>…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Provides ready-to-use report templates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</a:rPr>
            </a:b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You</a:t>
            </a:r>
            <a:r>
              <a:rPr lang="en-US" sz="2000">
                <a:solidFill>
                  <a:srgbClr val="943267"/>
                </a:solidFill>
                <a:latin typeface="Segoe UI"/>
              </a:rPr>
              <a:t>…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Subscribe </a:t>
            </a:r>
            <a:r>
              <a:rPr lang="en-US" sz="1800">
                <a:solidFill>
                  <a:srgbClr val="323133"/>
                </a:solidFill>
                <a:latin typeface="Segoe UI"/>
              </a:rPr>
              <a:t>to Power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BI (@ Microsoft)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Setup the report packages from the deployment package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Connect to DW, </a:t>
            </a:r>
            <a:r>
              <a:rPr lang="en-US" sz="1800">
                <a:solidFill>
                  <a:srgbClr val="323133"/>
                </a:solidFill>
                <a:latin typeface="Segoe UI"/>
              </a:rPr>
              <a:t>load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data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  <a:sym typeface="Wingdings" panose="05000000000000000000" pitchFamily="2" charset="2"/>
              </a:rPr>
              <a:t> GO!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B26C283-7A18-59E9-6EB6-4A2EF847D5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0C1C37F8-2B13-2545-5B2F-2E1C71CF8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570" y="950954"/>
            <a:ext cx="4291438" cy="2810219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11CB3157-F142-9285-657E-33AA4BD08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229" y="3581400"/>
            <a:ext cx="2945077" cy="2054646"/>
          </a:xfrm>
          <a:prstGeom prst="rect">
            <a:avLst/>
          </a:prstGeom>
        </p:spPr>
      </p:pic>
      <p:pic>
        <p:nvPicPr>
          <p:cNvPr id="7" name="Picture 6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A1CD205E-E6F2-93B0-C722-4612688C2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4490" y="3845466"/>
            <a:ext cx="1276292" cy="205464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DA677EA-915C-1FC5-1373-593FB4F2D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Analytics for LS Central</a:t>
            </a:r>
          </a:p>
        </p:txBody>
      </p:sp>
    </p:spTree>
    <p:extLst>
      <p:ext uri="{BB962C8B-B14F-4D97-AF65-F5344CB8AC3E}">
        <p14:creationId xmlns:p14="http://schemas.microsoft.com/office/powerpoint/2010/main" val="73682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AC81-91AC-DBCA-842D-03CE1E0C5AB8}"/>
              </a:ext>
            </a:extLst>
          </p:cNvPr>
          <p:cNvSpPr txBox="1">
            <a:spLocks/>
          </p:cNvSpPr>
          <p:nvPr/>
        </p:nvSpPr>
        <p:spPr>
          <a:xfrm>
            <a:off x="352425" y="1268411"/>
            <a:ext cx="7111547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 packs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(added Budget and Section/Shelve reports)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5C5D0-2202-AA39-36F1-B90003EC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  <a:endParaRPr lang="en-US"/>
          </a:p>
        </p:txBody>
      </p:sp>
      <p:pic>
        <p:nvPicPr>
          <p:cNvPr id="4" name="Picture 3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6BAD543B-F58E-9000-3163-4E9818D6B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973" y="1524170"/>
            <a:ext cx="4291438" cy="2810219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1B54E1D-6275-F031-7A35-36DE91F02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632" y="4154616"/>
            <a:ext cx="2945077" cy="2054646"/>
          </a:xfrm>
          <a:prstGeom prst="rect">
            <a:avLst/>
          </a:prstGeom>
        </p:spPr>
      </p:pic>
      <p:pic>
        <p:nvPicPr>
          <p:cNvPr id="6" name="Picture 5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B918AA2D-06E5-F113-A1E9-4A3AD547E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893" y="4418682"/>
            <a:ext cx="1276292" cy="20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3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7484BA-3C2E-0520-31C2-852FBDE1B5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81028" y="2016955"/>
            <a:ext cx="5699435" cy="31855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164107-3536-C719-4AAC-BBD0A527B7C3}"/>
              </a:ext>
            </a:extLst>
          </p:cNvPr>
          <p:cNvSpPr/>
          <p:nvPr/>
        </p:nvSpPr>
        <p:spPr>
          <a:xfrm rot="20068617">
            <a:off x="3789123" y="2967335"/>
            <a:ext cx="4613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F05351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F05351"/>
                  </a:fgClr>
                  <a:bgClr>
                    <a:srgbClr val="F05351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05351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Should be sales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32A1C-F2A8-BA85-8DF6-CF6F9CB3F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550"/>
            <a:ext cx="12192000" cy="683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224B25-0C26-AAFC-B4D8-1B768E7D2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1028" y="4604868"/>
            <a:ext cx="3065687" cy="1852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956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FF45A-A71C-80F9-BDF1-1127121E7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E9E5A-4127-C428-8E6C-8FC5A65295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36835-E1DE-486E-BC00-D17B576A1B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81028" y="2016955"/>
            <a:ext cx="5699435" cy="31855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EF00A7-F3EC-735E-8AA9-575D0CEBE26C}"/>
              </a:ext>
            </a:extLst>
          </p:cNvPr>
          <p:cNvSpPr/>
          <p:nvPr/>
        </p:nvSpPr>
        <p:spPr>
          <a:xfrm rot="20068617">
            <a:off x="2757595" y="2551837"/>
            <a:ext cx="66768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F05351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F05351"/>
                  </a:fgClr>
                  <a:bgClr>
                    <a:srgbClr val="F05351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05351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Enhancements in sales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F05351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F05351"/>
                  </a:fgClr>
                  <a:bgClr>
                    <a:srgbClr val="F05351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05351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reports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BBA758-17B7-384B-61B9-6BF295233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" y="0"/>
            <a:ext cx="12184602" cy="68621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D6A52D-7D9A-5402-8779-6B9F1DD03D69}"/>
              </a:ext>
            </a:extLst>
          </p:cNvPr>
          <p:cNvSpPr/>
          <p:nvPr/>
        </p:nvSpPr>
        <p:spPr>
          <a:xfrm>
            <a:off x="113647" y="563192"/>
            <a:ext cx="2591772" cy="1662772"/>
          </a:xfrm>
          <a:prstGeom prst="rect">
            <a:avLst/>
          </a:prstGeom>
          <a:noFill/>
          <a:ln w="38100"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1E4332-6DE7-6E83-1F93-F380AD5F1BD4}"/>
              </a:ext>
            </a:extLst>
          </p:cNvPr>
          <p:cNvSpPr/>
          <p:nvPr/>
        </p:nvSpPr>
        <p:spPr>
          <a:xfrm>
            <a:off x="2783960" y="563192"/>
            <a:ext cx="9239546" cy="2743425"/>
          </a:xfrm>
          <a:prstGeom prst="rect">
            <a:avLst/>
          </a:prstGeom>
          <a:noFill/>
          <a:ln w="38100"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FFB404-A323-8898-D7B3-0E1110437AA3}"/>
              </a:ext>
            </a:extLst>
          </p:cNvPr>
          <p:cNvSpPr/>
          <p:nvPr/>
        </p:nvSpPr>
        <p:spPr>
          <a:xfrm>
            <a:off x="2783960" y="3381209"/>
            <a:ext cx="9239546" cy="3413712"/>
          </a:xfrm>
          <a:prstGeom prst="rect">
            <a:avLst/>
          </a:prstGeom>
          <a:noFill/>
          <a:ln w="38100"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C00B75-28C0-F32B-C68F-65B610161279}"/>
              </a:ext>
            </a:extLst>
          </p:cNvPr>
          <p:cNvSpPr/>
          <p:nvPr/>
        </p:nvSpPr>
        <p:spPr>
          <a:xfrm>
            <a:off x="113647" y="2264165"/>
            <a:ext cx="2591772" cy="4530755"/>
          </a:xfrm>
          <a:prstGeom prst="rect">
            <a:avLst/>
          </a:prstGeom>
          <a:noFill/>
          <a:ln w="38100"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131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7484BA-3C2E-0520-31C2-852FBDE1B5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81028" y="2016955"/>
            <a:ext cx="5699435" cy="31855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164107-3536-C719-4AAC-BBD0A527B7C3}"/>
              </a:ext>
            </a:extLst>
          </p:cNvPr>
          <p:cNvSpPr/>
          <p:nvPr/>
        </p:nvSpPr>
        <p:spPr>
          <a:xfrm rot="20068617">
            <a:off x="3789123" y="2967335"/>
            <a:ext cx="4613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F05351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F05351"/>
                  </a:fgClr>
                  <a:bgClr>
                    <a:srgbClr val="F05351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05351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Should be sales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32A1C-F2A8-BA85-8DF6-CF6F9CB3F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550"/>
            <a:ext cx="12192000" cy="683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224B25-0C26-AAFC-B4D8-1B768E7D2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1028" y="4604868"/>
            <a:ext cx="3065687" cy="1852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388E20-7B4C-EE2F-F52E-9BA6146EB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9719" y="2016955"/>
            <a:ext cx="2479676" cy="480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490A95-748E-00AA-FA96-7FC8B3432C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0041" y="6007145"/>
            <a:ext cx="3149369" cy="449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60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8B6FF-7BB8-F9A4-9332-ED848FE26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6D8CEB-93EC-C58F-F3F8-8E104B6255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683" y="2651508"/>
            <a:ext cx="5828627" cy="1554984"/>
          </a:xfrm>
        </p:spPr>
        <p:txBody>
          <a:bodyPr/>
          <a:lstStyle/>
          <a:p>
            <a:r>
              <a:rPr lang="en-US"/>
              <a:t>Analytics for </a:t>
            </a:r>
            <a:br>
              <a:rPr lang="en-US"/>
            </a:br>
            <a:r>
              <a:rPr lang="en-US"/>
              <a:t>LS Central</a:t>
            </a:r>
            <a:br>
              <a:rPr lang="en-US"/>
            </a:br>
            <a:br>
              <a:rPr lang="en-US" sz="1200"/>
            </a:br>
            <a:r>
              <a:rPr lang="en-US" sz="2800" b="0">
                <a:solidFill>
                  <a:srgbClr val="F2A1C5"/>
                </a:solidFill>
              </a:rPr>
              <a:t>Create your epic BI journey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3DAD9-52BC-7D87-A616-515E54512F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11838" y="4445870"/>
            <a:ext cx="5369472" cy="452438"/>
          </a:xfrm>
        </p:spPr>
        <p:txBody>
          <a:bodyPr/>
          <a:lstStyle/>
          <a:p>
            <a:r>
              <a:rPr lang="en-US"/>
              <a:t>Omair Zuberi</a:t>
            </a:r>
            <a:br>
              <a:rPr lang="en-US"/>
            </a:br>
            <a:r>
              <a:rPr lang="en-US"/>
              <a:t>Martin Kleindl</a:t>
            </a:r>
            <a:br>
              <a:rPr lang="en-US"/>
            </a:br>
            <a:r>
              <a:rPr lang="en-US"/>
              <a:t>Jonheidur Isleifsdottir</a:t>
            </a:r>
            <a:endParaRPr lang="en-IS"/>
          </a:p>
          <a:p>
            <a:endParaRPr lang="en-IS"/>
          </a:p>
        </p:txBody>
      </p:sp>
      <p:pic>
        <p:nvPicPr>
          <p:cNvPr id="13" name="Picture 12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3D8DEEEC-9BAF-06F2-4427-B404D110E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925" y="3606531"/>
            <a:ext cx="3072505" cy="3276183"/>
          </a:xfrm>
          <a:prstGeom prst="rect">
            <a:avLst/>
          </a:prstGeom>
        </p:spPr>
      </p:pic>
      <p:pic>
        <p:nvPicPr>
          <p:cNvPr id="22" name="Picture 21" descr="A person with a beard&#10;&#10;Description automatically generated">
            <a:extLst>
              <a:ext uri="{FF2B5EF4-FFF2-40B4-BE49-F238E27FC236}">
                <a16:creationId xmlns:a16="http://schemas.microsoft.com/office/drawing/2014/main" id="{9D0672C0-6280-BC0E-76C2-FC490A9D3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5059" y="3313254"/>
            <a:ext cx="3758628" cy="3581817"/>
          </a:xfrm>
          <a:prstGeom prst="rect">
            <a:avLst/>
          </a:prstGeom>
        </p:spPr>
      </p:pic>
      <p:pic>
        <p:nvPicPr>
          <p:cNvPr id="17" name="Picture 16" descr="A person in a suit&#10;&#10;Description automatically generated">
            <a:extLst>
              <a:ext uri="{FF2B5EF4-FFF2-40B4-BE49-F238E27FC236}">
                <a16:creationId xmlns:a16="http://schemas.microsoft.com/office/drawing/2014/main" id="{3DDAD470-2239-8F8F-253C-067815DCA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255" y="3325611"/>
            <a:ext cx="4282656" cy="358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6"/>
    </mc:Choice>
    <mc:Fallback xmlns="">
      <p:transition spd="slow" advTm="1013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F9639-DBA8-7196-1B2C-66821EEE9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64" y="146729"/>
            <a:ext cx="5699436" cy="3185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936356-8996-68D2-7100-DF4EFDC3BD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23288" y="146729"/>
            <a:ext cx="5699435" cy="3185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7484BA-3C2E-0520-31C2-852FBDE1B5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96565" y="3515988"/>
            <a:ext cx="5699435" cy="3185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597084-B199-B2F5-A78D-B0C2E2535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288" y="3523132"/>
            <a:ext cx="5699434" cy="317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9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AC81-91AC-DBCA-842D-03CE1E0C5AB8}"/>
              </a:ext>
            </a:extLst>
          </p:cNvPr>
          <p:cNvSpPr txBox="1">
            <a:spLocks/>
          </p:cNvSpPr>
          <p:nvPr/>
        </p:nvSpPr>
        <p:spPr>
          <a:xfrm>
            <a:off x="352425" y="1268411"/>
            <a:ext cx="7111547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 packs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(added Budget and Section/Shelve reports)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Inventory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Supply Chain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Actionable Insights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Hotels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Hospitality (!!! New !!!)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5C5D0-2202-AA39-36F1-B90003EC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  <a:endParaRPr lang="en-US"/>
          </a:p>
        </p:txBody>
      </p:sp>
      <p:pic>
        <p:nvPicPr>
          <p:cNvPr id="4" name="Picture 3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6BAD543B-F58E-9000-3163-4E9818D6B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973" y="1524170"/>
            <a:ext cx="4291438" cy="2810219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1B54E1D-6275-F031-7A35-36DE91F02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632" y="4154616"/>
            <a:ext cx="2945077" cy="2054646"/>
          </a:xfrm>
          <a:prstGeom prst="rect">
            <a:avLst/>
          </a:prstGeom>
        </p:spPr>
      </p:pic>
      <p:pic>
        <p:nvPicPr>
          <p:cNvPr id="6" name="Picture 5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B918AA2D-06E5-F113-A1E9-4A3AD547E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893" y="4418682"/>
            <a:ext cx="1276292" cy="20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0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AC81-91AC-DBCA-842D-03CE1E0C5AB8}"/>
              </a:ext>
            </a:extLst>
          </p:cNvPr>
          <p:cNvSpPr txBox="1">
            <a:spLocks/>
          </p:cNvSpPr>
          <p:nvPr/>
        </p:nvSpPr>
        <p:spPr>
          <a:xfrm>
            <a:off x="352425" y="1268411"/>
            <a:ext cx="7111547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 packs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(added Budget and Section/Shelve reports)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Inventory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Supply Chain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Actionable Insights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Hotels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Hospitality (!!! New !!!)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Aggregated Inventory (work in progress)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5C5D0-2202-AA39-36F1-B90003EC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  <a:endParaRPr lang="en-US"/>
          </a:p>
        </p:txBody>
      </p:sp>
      <p:pic>
        <p:nvPicPr>
          <p:cNvPr id="4" name="Picture 3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6BAD543B-F58E-9000-3163-4E9818D6B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973" y="1524170"/>
            <a:ext cx="4291438" cy="2810219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1B54E1D-6275-F031-7A35-36DE91F02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632" y="4154616"/>
            <a:ext cx="2945077" cy="2054646"/>
          </a:xfrm>
          <a:prstGeom prst="rect">
            <a:avLst/>
          </a:prstGeom>
        </p:spPr>
      </p:pic>
      <p:pic>
        <p:nvPicPr>
          <p:cNvPr id="6" name="Picture 5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B918AA2D-06E5-F113-A1E9-4A3AD547E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893" y="4418682"/>
            <a:ext cx="1276292" cy="20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8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inventory overview&#10;&#10;Description automatically generated">
            <a:extLst>
              <a:ext uri="{FF2B5EF4-FFF2-40B4-BE49-F238E27FC236}">
                <a16:creationId xmlns:a16="http://schemas.microsoft.com/office/drawing/2014/main" id="{CAC25822-3680-815C-5BD1-91DCDB558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08" y="1117300"/>
            <a:ext cx="7542696" cy="4077662"/>
          </a:xfrm>
          <a:prstGeom prst="rect">
            <a:avLst/>
          </a:prstGeom>
          <a:effectLst>
            <a:outerShdw blurRad="177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8A4D3D-0045-7AC8-A7A7-146DE09AB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412" y="2450321"/>
            <a:ext cx="5303588" cy="2647397"/>
          </a:xfrm>
          <a:prstGeom prst="rect">
            <a:avLst/>
          </a:prstGeom>
        </p:spPr>
      </p:pic>
      <p:pic>
        <p:nvPicPr>
          <p:cNvPr id="8" name="Picture 7" descr="A screenshot of a inventory overview&#10;&#10;Description automatically generated">
            <a:extLst>
              <a:ext uri="{FF2B5EF4-FFF2-40B4-BE49-F238E27FC236}">
                <a16:creationId xmlns:a16="http://schemas.microsoft.com/office/drawing/2014/main" id="{CE557E60-D6B2-D115-3562-47570D93D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956" y="2450321"/>
            <a:ext cx="7553740" cy="4232313"/>
          </a:xfrm>
          <a:prstGeom prst="rect">
            <a:avLst/>
          </a:prstGeom>
          <a:effectLst>
            <a:outerShdw blurRad="177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657242-FC64-3661-9BFB-85E977397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6956" y="2450321"/>
            <a:ext cx="7553740" cy="4240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50B2B5-59B6-38B7-7C48-1ED90AA59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Aggregated Inventory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E5CB43-E308-260B-18A2-67B59BD120B9}"/>
              </a:ext>
            </a:extLst>
          </p:cNvPr>
          <p:cNvSpPr/>
          <p:nvPr/>
        </p:nvSpPr>
        <p:spPr>
          <a:xfrm>
            <a:off x="535607" y="1516198"/>
            <a:ext cx="1692091" cy="706783"/>
          </a:xfrm>
          <a:prstGeom prst="rect">
            <a:avLst/>
          </a:prstGeom>
          <a:noFill/>
          <a:ln w="57150"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C4110F-F8A0-BAAF-8814-C5C80FE71486}"/>
              </a:ext>
            </a:extLst>
          </p:cNvPr>
          <p:cNvSpPr/>
          <p:nvPr/>
        </p:nvSpPr>
        <p:spPr>
          <a:xfrm>
            <a:off x="4306956" y="2793012"/>
            <a:ext cx="1665827" cy="706783"/>
          </a:xfrm>
          <a:prstGeom prst="rect">
            <a:avLst/>
          </a:prstGeom>
          <a:noFill/>
          <a:ln w="57150"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1BA8DD-66D6-7187-65E9-A0BAFC6C5A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8719" y="1492949"/>
            <a:ext cx="5718122" cy="7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4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AC81-91AC-DBCA-842D-03CE1E0C5AB8}"/>
              </a:ext>
            </a:extLst>
          </p:cNvPr>
          <p:cNvSpPr txBox="1">
            <a:spLocks/>
          </p:cNvSpPr>
          <p:nvPr/>
        </p:nvSpPr>
        <p:spPr>
          <a:xfrm>
            <a:off x="352425" y="1268411"/>
            <a:ext cx="7111547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 packs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(added Budget and Section/Shelve reports)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Inventory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Supply Chain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Actionable Insights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Hotels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Hospitality (!!! New !!!)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Aggregated Inventory (work in progress)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Continuous improvements and additions based on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customer feedback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Industry specific report packs currently in development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5C5D0-2202-AA39-36F1-B90003EC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  <a:endParaRPr lang="en-US"/>
          </a:p>
        </p:txBody>
      </p:sp>
      <p:pic>
        <p:nvPicPr>
          <p:cNvPr id="4" name="Picture 3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6BAD543B-F58E-9000-3163-4E9818D6B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973" y="1524170"/>
            <a:ext cx="4291438" cy="2810219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1B54E1D-6275-F031-7A35-36DE91F02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632" y="4154616"/>
            <a:ext cx="2945077" cy="2054646"/>
          </a:xfrm>
          <a:prstGeom prst="rect">
            <a:avLst/>
          </a:prstGeom>
        </p:spPr>
      </p:pic>
      <p:pic>
        <p:nvPicPr>
          <p:cNvPr id="6" name="Picture 5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B918AA2D-06E5-F113-A1E9-4A3AD547E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893" y="4418682"/>
            <a:ext cx="1276292" cy="20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6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94DE6142-D5AB-E260-D2F6-287D11942297}"/>
              </a:ext>
            </a:extLst>
          </p:cNvPr>
          <p:cNvSpPr txBox="1"/>
          <p:nvPr/>
        </p:nvSpPr>
        <p:spPr>
          <a:xfrm>
            <a:off x="689650" y="2405584"/>
            <a:ext cx="14982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C9E573-15BC-6A3C-EEDF-3A848811CA0B}"/>
              </a:ext>
            </a:extLst>
          </p:cNvPr>
          <p:cNvSpPr txBox="1"/>
          <p:nvPr/>
        </p:nvSpPr>
        <p:spPr>
          <a:xfrm>
            <a:off x="4053152" y="2404907"/>
            <a:ext cx="23449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Analytics for           LS Central DW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7B91DC-70C5-F90A-189E-FFAEF2975286}"/>
              </a:ext>
            </a:extLst>
          </p:cNvPr>
          <p:cNvSpPr txBox="1"/>
          <p:nvPr/>
        </p:nvSpPr>
        <p:spPr>
          <a:xfrm>
            <a:off x="8667258" y="2404907"/>
            <a:ext cx="11837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BI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E53278-EF94-CB38-B815-7AD571AC12AB}"/>
              </a:ext>
            </a:extLst>
          </p:cNvPr>
          <p:cNvSpPr txBox="1"/>
          <p:nvPr/>
        </p:nvSpPr>
        <p:spPr>
          <a:xfrm>
            <a:off x="880742" y="4909100"/>
            <a:ext cx="1043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SaaS or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DE314A2-8C99-A592-D46B-583F17962A9F}"/>
              </a:ext>
            </a:extLst>
          </p:cNvPr>
          <p:cNvGrpSpPr/>
          <p:nvPr/>
        </p:nvGrpSpPr>
        <p:grpSpPr>
          <a:xfrm>
            <a:off x="737885" y="3109249"/>
            <a:ext cx="1681125" cy="1893314"/>
            <a:chOff x="7297815" y="2004316"/>
            <a:chExt cx="1328601" cy="1571810"/>
          </a:xfrm>
        </p:grpSpPr>
        <p:pic>
          <p:nvPicPr>
            <p:cNvPr id="59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C10EAD65-A27C-01CB-E30D-9F69D082A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258" y="2004316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Dynamics 365 Business Central: Erste Details zur Release Wave 1 in 2020 -  ERP Blog">
              <a:extLst>
                <a:ext uri="{FF2B5EF4-FFF2-40B4-BE49-F238E27FC236}">
                  <a16:creationId xmlns:a16="http://schemas.microsoft.com/office/drawing/2014/main" id="{370B86B5-8B97-5016-C850-4D766229E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815" y="2526904"/>
              <a:ext cx="1054194" cy="10492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Arrow: Down 60">
            <a:extLst>
              <a:ext uri="{FF2B5EF4-FFF2-40B4-BE49-F238E27FC236}">
                <a16:creationId xmlns:a16="http://schemas.microsoft.com/office/drawing/2014/main" id="{406C618B-9115-5B79-0423-3820492C7D0D}"/>
              </a:ext>
            </a:extLst>
          </p:cNvPr>
          <p:cNvSpPr/>
          <p:nvPr/>
        </p:nvSpPr>
        <p:spPr>
          <a:xfrm rot="16200000">
            <a:off x="3373398" y="3046681"/>
            <a:ext cx="411424" cy="1851154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48F2026-76EC-8A33-8A9F-9B9063661867}"/>
              </a:ext>
            </a:extLst>
          </p:cNvPr>
          <p:cNvGrpSpPr/>
          <p:nvPr/>
        </p:nvGrpSpPr>
        <p:grpSpPr>
          <a:xfrm>
            <a:off x="4711504" y="3245929"/>
            <a:ext cx="1241694" cy="1041231"/>
            <a:chOff x="3896951" y="2049325"/>
            <a:chExt cx="1659073" cy="1559338"/>
          </a:xfrm>
        </p:grpSpPr>
        <p:pic>
          <p:nvPicPr>
            <p:cNvPr id="64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01568692-AB55-0ADE-503A-FE710D15DC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866" y="2049325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>
              <a:extLst>
                <a:ext uri="{FF2B5EF4-FFF2-40B4-BE49-F238E27FC236}">
                  <a16:creationId xmlns:a16="http://schemas.microsoft.com/office/drawing/2014/main" id="{115D2CB1-69AB-F0A1-A634-1265586841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l="18999" t="24715" r="14846" b="23444"/>
            <a:stretch/>
          </p:blipFill>
          <p:spPr bwMode="auto">
            <a:xfrm>
              <a:off x="3896951" y="2653506"/>
              <a:ext cx="1218871" cy="95515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Arrow: Down 68">
            <a:extLst>
              <a:ext uri="{FF2B5EF4-FFF2-40B4-BE49-F238E27FC236}">
                <a16:creationId xmlns:a16="http://schemas.microsoft.com/office/drawing/2014/main" id="{791B0888-A955-4ADA-ED96-4915EC5AAADC}"/>
              </a:ext>
            </a:extLst>
          </p:cNvPr>
          <p:cNvSpPr/>
          <p:nvPr/>
        </p:nvSpPr>
        <p:spPr>
          <a:xfrm rot="16200000">
            <a:off x="7023557" y="2676776"/>
            <a:ext cx="411424" cy="2569628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A999A-0A07-431D-820C-FE87030A6F6A}"/>
              </a:ext>
            </a:extLst>
          </p:cNvPr>
          <p:cNvSpPr txBox="1"/>
          <p:nvPr/>
        </p:nvSpPr>
        <p:spPr>
          <a:xfrm>
            <a:off x="616885" y="5227712"/>
            <a:ext cx="15713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On-premise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BB8133-8F5E-DDB3-494F-0A0D86EB63BB}"/>
              </a:ext>
            </a:extLst>
          </p:cNvPr>
          <p:cNvGrpSpPr/>
          <p:nvPr/>
        </p:nvGrpSpPr>
        <p:grpSpPr>
          <a:xfrm>
            <a:off x="8667259" y="2845079"/>
            <a:ext cx="1775177" cy="1678869"/>
            <a:chOff x="7909709" y="2486654"/>
            <a:chExt cx="1775177" cy="1678869"/>
          </a:xfrm>
        </p:grpSpPr>
        <p:pic>
          <p:nvPicPr>
            <p:cNvPr id="24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408E65F8-96EF-2E41-1A06-EAD2DB0F2B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9728" y="2486654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7D18F37E-88AD-E739-8B2B-CD0AE91775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7909709" y="2995152"/>
              <a:ext cx="1183747" cy="117037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69B6C81A-70C2-B023-9E9C-A382C99588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6051" y="4481664"/>
            <a:ext cx="2636238" cy="1502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B8BFF4-B2C1-C8D6-B117-175F37F8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Segoe UI"/>
                <a:cs typeface="Segoe UI"/>
              </a:rPr>
              <a:t>Customizations</a:t>
            </a:r>
          </a:p>
        </p:txBody>
      </p:sp>
    </p:spTree>
    <p:extLst>
      <p:ext uri="{BB962C8B-B14F-4D97-AF65-F5344CB8AC3E}">
        <p14:creationId xmlns:p14="http://schemas.microsoft.com/office/powerpoint/2010/main" val="2755552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EC04A2F-A056-9A15-2628-C0147504220C}"/>
              </a:ext>
            </a:extLst>
          </p:cNvPr>
          <p:cNvSpPr txBox="1">
            <a:spLocks/>
          </p:cNvSpPr>
          <p:nvPr/>
        </p:nvSpPr>
        <p:spPr>
          <a:xfrm>
            <a:off x="7996120" y="1346112"/>
            <a:ext cx="3893041" cy="10406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Can we add this field from LS Central?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80729B4-28DC-E2DF-B1BE-931E06419C41}"/>
              </a:ext>
            </a:extLst>
          </p:cNvPr>
          <p:cNvSpPr txBox="1">
            <a:spLocks/>
          </p:cNvSpPr>
          <p:nvPr/>
        </p:nvSpPr>
        <p:spPr>
          <a:xfrm>
            <a:off x="934511" y="3689173"/>
            <a:ext cx="3637489" cy="10406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What about the data from the extension you created?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934DD21-6993-360A-B36F-7DD39192162E}"/>
              </a:ext>
            </a:extLst>
          </p:cNvPr>
          <p:cNvSpPr txBox="1">
            <a:spLocks/>
          </p:cNvSpPr>
          <p:nvPr/>
        </p:nvSpPr>
        <p:spPr>
          <a:xfrm>
            <a:off x="7579601" y="3802492"/>
            <a:ext cx="3893041" cy="20152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We really need this information to be able to make the big decisions.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B91BD-E058-E7C8-20D2-0C6B5599F2C5}"/>
              </a:ext>
            </a:extLst>
          </p:cNvPr>
          <p:cNvSpPr txBox="1">
            <a:spLocks/>
          </p:cNvSpPr>
          <p:nvPr/>
        </p:nvSpPr>
        <p:spPr>
          <a:xfrm>
            <a:off x="801203" y="853473"/>
            <a:ext cx="4711485" cy="12602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Can we add data from an external system that we have?</a:t>
            </a:r>
          </a:p>
        </p:txBody>
      </p:sp>
      <p:pic>
        <p:nvPicPr>
          <p:cNvPr id="9" name="Picture 8" descr="Businessman confused">
            <a:extLst>
              <a:ext uri="{FF2B5EF4-FFF2-40B4-BE49-F238E27FC236}">
                <a16:creationId xmlns:a16="http://schemas.microsoft.com/office/drawing/2014/main" id="{C4C77A22-0964-A3EA-4A5C-8742D101C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667" y="192369"/>
            <a:ext cx="2179541" cy="611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3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94DE6142-D5AB-E260-D2F6-287D11942297}"/>
              </a:ext>
            </a:extLst>
          </p:cNvPr>
          <p:cNvSpPr txBox="1"/>
          <p:nvPr/>
        </p:nvSpPr>
        <p:spPr>
          <a:xfrm>
            <a:off x="689650" y="2405584"/>
            <a:ext cx="14982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C9E573-15BC-6A3C-EEDF-3A848811CA0B}"/>
              </a:ext>
            </a:extLst>
          </p:cNvPr>
          <p:cNvSpPr txBox="1"/>
          <p:nvPr/>
        </p:nvSpPr>
        <p:spPr>
          <a:xfrm>
            <a:off x="4053152" y="2404907"/>
            <a:ext cx="2344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Analytics DW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LS Central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7B91DC-70C5-F90A-189E-FFAEF2975286}"/>
              </a:ext>
            </a:extLst>
          </p:cNvPr>
          <p:cNvSpPr txBox="1"/>
          <p:nvPr/>
        </p:nvSpPr>
        <p:spPr>
          <a:xfrm>
            <a:off x="8667258" y="2404907"/>
            <a:ext cx="11837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BI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E53278-EF94-CB38-B815-7AD571AC12AB}"/>
              </a:ext>
            </a:extLst>
          </p:cNvPr>
          <p:cNvSpPr txBox="1"/>
          <p:nvPr/>
        </p:nvSpPr>
        <p:spPr>
          <a:xfrm>
            <a:off x="880742" y="4909100"/>
            <a:ext cx="1043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SaaS or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DE314A2-8C99-A592-D46B-583F17962A9F}"/>
              </a:ext>
            </a:extLst>
          </p:cNvPr>
          <p:cNvGrpSpPr/>
          <p:nvPr/>
        </p:nvGrpSpPr>
        <p:grpSpPr>
          <a:xfrm>
            <a:off x="737885" y="3109249"/>
            <a:ext cx="1681125" cy="1893314"/>
            <a:chOff x="7297815" y="2004316"/>
            <a:chExt cx="1328601" cy="1571810"/>
          </a:xfrm>
        </p:grpSpPr>
        <p:pic>
          <p:nvPicPr>
            <p:cNvPr id="59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C10EAD65-A27C-01CB-E30D-9F69D082A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258" y="2004316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Dynamics 365 Business Central: Erste Details zur Release Wave 1 in 2020 -  ERP Blog">
              <a:extLst>
                <a:ext uri="{FF2B5EF4-FFF2-40B4-BE49-F238E27FC236}">
                  <a16:creationId xmlns:a16="http://schemas.microsoft.com/office/drawing/2014/main" id="{370B86B5-8B97-5016-C850-4D766229E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815" y="2526904"/>
              <a:ext cx="1054194" cy="10492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Arrow: Down 60">
            <a:extLst>
              <a:ext uri="{FF2B5EF4-FFF2-40B4-BE49-F238E27FC236}">
                <a16:creationId xmlns:a16="http://schemas.microsoft.com/office/drawing/2014/main" id="{406C618B-9115-5B79-0423-3820492C7D0D}"/>
              </a:ext>
            </a:extLst>
          </p:cNvPr>
          <p:cNvSpPr/>
          <p:nvPr/>
        </p:nvSpPr>
        <p:spPr>
          <a:xfrm rot="16200000">
            <a:off x="3373398" y="3046681"/>
            <a:ext cx="411424" cy="1851154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48F2026-76EC-8A33-8A9F-9B9063661867}"/>
              </a:ext>
            </a:extLst>
          </p:cNvPr>
          <p:cNvGrpSpPr/>
          <p:nvPr/>
        </p:nvGrpSpPr>
        <p:grpSpPr>
          <a:xfrm>
            <a:off x="4711504" y="3245929"/>
            <a:ext cx="1241694" cy="1041231"/>
            <a:chOff x="3896951" y="2049325"/>
            <a:chExt cx="1659073" cy="1559338"/>
          </a:xfrm>
        </p:grpSpPr>
        <p:pic>
          <p:nvPicPr>
            <p:cNvPr id="64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01568692-AB55-0ADE-503A-FE710D15DC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866" y="2049325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>
              <a:extLst>
                <a:ext uri="{FF2B5EF4-FFF2-40B4-BE49-F238E27FC236}">
                  <a16:creationId xmlns:a16="http://schemas.microsoft.com/office/drawing/2014/main" id="{115D2CB1-69AB-F0A1-A634-1265586841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l="18999" t="24715" r="14846" b="23444"/>
            <a:stretch/>
          </p:blipFill>
          <p:spPr bwMode="auto">
            <a:xfrm>
              <a:off x="3896951" y="2653506"/>
              <a:ext cx="1218871" cy="95515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Arrow: Down 68">
            <a:extLst>
              <a:ext uri="{FF2B5EF4-FFF2-40B4-BE49-F238E27FC236}">
                <a16:creationId xmlns:a16="http://schemas.microsoft.com/office/drawing/2014/main" id="{791B0888-A955-4ADA-ED96-4915EC5AAADC}"/>
              </a:ext>
            </a:extLst>
          </p:cNvPr>
          <p:cNvSpPr/>
          <p:nvPr/>
        </p:nvSpPr>
        <p:spPr>
          <a:xfrm rot="16200000">
            <a:off x="7023557" y="2676776"/>
            <a:ext cx="411424" cy="2569628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A999A-0A07-431D-820C-FE87030A6F6A}"/>
              </a:ext>
            </a:extLst>
          </p:cNvPr>
          <p:cNvSpPr txBox="1"/>
          <p:nvPr/>
        </p:nvSpPr>
        <p:spPr>
          <a:xfrm>
            <a:off x="616885" y="5227712"/>
            <a:ext cx="15713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On-premise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BB8133-8F5E-DDB3-494F-0A0D86EB63BB}"/>
              </a:ext>
            </a:extLst>
          </p:cNvPr>
          <p:cNvGrpSpPr/>
          <p:nvPr/>
        </p:nvGrpSpPr>
        <p:grpSpPr>
          <a:xfrm>
            <a:off x="8667259" y="2845079"/>
            <a:ext cx="1775177" cy="1678869"/>
            <a:chOff x="7909709" y="2486654"/>
            <a:chExt cx="1775177" cy="1678869"/>
          </a:xfrm>
        </p:grpSpPr>
        <p:pic>
          <p:nvPicPr>
            <p:cNvPr id="24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408E65F8-96EF-2E41-1A06-EAD2DB0F2B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9728" y="2486654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7D18F37E-88AD-E739-8B2B-CD0AE91775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7909709" y="2995152"/>
              <a:ext cx="1183747" cy="117037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1235B67C-B8B1-267C-EA36-569027783929}"/>
              </a:ext>
            </a:extLst>
          </p:cNvPr>
          <p:cNvGraphicFramePr>
            <a:graphicFrameLocks noGrp="1"/>
          </p:cNvGraphicFramePr>
          <p:nvPr/>
        </p:nvGraphicFramePr>
        <p:xfrm>
          <a:off x="2869795" y="3544683"/>
          <a:ext cx="850671" cy="67808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83557">
                  <a:extLst>
                    <a:ext uri="{9D8B030D-6E8A-4147-A177-3AD203B41FA5}">
                      <a16:colId xmlns:a16="http://schemas.microsoft.com/office/drawing/2014/main" val="4032351708"/>
                    </a:ext>
                  </a:extLst>
                </a:gridCol>
                <a:gridCol w="283557">
                  <a:extLst>
                    <a:ext uri="{9D8B030D-6E8A-4147-A177-3AD203B41FA5}">
                      <a16:colId xmlns:a16="http://schemas.microsoft.com/office/drawing/2014/main" val="3380691903"/>
                    </a:ext>
                  </a:extLst>
                </a:gridCol>
                <a:gridCol w="283557">
                  <a:extLst>
                    <a:ext uri="{9D8B030D-6E8A-4147-A177-3AD203B41FA5}">
                      <a16:colId xmlns:a16="http://schemas.microsoft.com/office/drawing/2014/main" val="819750825"/>
                    </a:ext>
                  </a:extLst>
                </a:gridCol>
              </a:tblGrid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solidFill>
                      <a:srgbClr val="94326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>
                    <a:solidFill>
                      <a:srgbClr val="94326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solidFill>
                      <a:srgbClr val="9432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284916"/>
                  </a:ext>
                </a:extLst>
              </a:tr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solidFill>
                      <a:srgbClr val="94326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>
                    <a:solidFill>
                      <a:srgbClr val="94326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solidFill>
                      <a:srgbClr val="9432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34983"/>
                  </a:ext>
                </a:extLst>
              </a:tr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solidFill>
                      <a:srgbClr val="94326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>
                    <a:solidFill>
                      <a:srgbClr val="94326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rgbClr val="9432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792639"/>
                  </a:ext>
                </a:extLst>
              </a:tr>
            </a:tbl>
          </a:graphicData>
        </a:graphic>
      </p:graphicFrame>
      <p:sp>
        <p:nvSpPr>
          <p:cNvPr id="46" name="Arrow: Down 45">
            <a:extLst>
              <a:ext uri="{FF2B5EF4-FFF2-40B4-BE49-F238E27FC236}">
                <a16:creationId xmlns:a16="http://schemas.microsoft.com/office/drawing/2014/main" id="{5F215399-7AB1-E1E0-1CF2-A2430EE4152A}"/>
              </a:ext>
            </a:extLst>
          </p:cNvPr>
          <p:cNvSpPr/>
          <p:nvPr/>
        </p:nvSpPr>
        <p:spPr>
          <a:xfrm rot="19726190">
            <a:off x="7811715" y="2064574"/>
            <a:ext cx="411424" cy="1783676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 descr="A green square with a white x on it&#10;&#10;Description automatically generated">
            <a:extLst>
              <a:ext uri="{FF2B5EF4-FFF2-40B4-BE49-F238E27FC236}">
                <a16:creationId xmlns:a16="http://schemas.microsoft.com/office/drawing/2014/main" id="{7AC590F8-8C58-E994-6455-434C70D120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116" y="1549657"/>
            <a:ext cx="794293" cy="49643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ACAB957-6EC3-512B-B57B-886E9F095CD3}"/>
              </a:ext>
            </a:extLst>
          </p:cNvPr>
          <p:cNvSpPr txBox="1"/>
          <p:nvPr/>
        </p:nvSpPr>
        <p:spPr>
          <a:xfrm>
            <a:off x="6577583" y="690563"/>
            <a:ext cx="14982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Third party data</a:t>
            </a:r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CC530DC9-D853-C05B-A912-4C36A4203D81}"/>
              </a:ext>
            </a:extLst>
          </p:cNvPr>
          <p:cNvSpPr/>
          <p:nvPr/>
        </p:nvSpPr>
        <p:spPr>
          <a:xfrm rot="2168166">
            <a:off x="6452830" y="2024069"/>
            <a:ext cx="411424" cy="1841314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1373FD8E-41C4-9FF5-2CC0-EB499F68C59B}"/>
              </a:ext>
            </a:extLst>
          </p:cNvPr>
          <p:cNvGraphicFramePr>
            <a:graphicFrameLocks noGrp="1"/>
          </p:cNvGraphicFramePr>
          <p:nvPr/>
        </p:nvGraphicFramePr>
        <p:xfrm>
          <a:off x="3001263" y="3705230"/>
          <a:ext cx="850671" cy="66541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83557">
                  <a:extLst>
                    <a:ext uri="{9D8B030D-6E8A-4147-A177-3AD203B41FA5}">
                      <a16:colId xmlns:a16="http://schemas.microsoft.com/office/drawing/2014/main" val="4032351708"/>
                    </a:ext>
                  </a:extLst>
                </a:gridCol>
                <a:gridCol w="283557">
                  <a:extLst>
                    <a:ext uri="{9D8B030D-6E8A-4147-A177-3AD203B41FA5}">
                      <a16:colId xmlns:a16="http://schemas.microsoft.com/office/drawing/2014/main" val="3380691903"/>
                    </a:ext>
                  </a:extLst>
                </a:gridCol>
                <a:gridCol w="283557">
                  <a:extLst>
                    <a:ext uri="{9D8B030D-6E8A-4147-A177-3AD203B41FA5}">
                      <a16:colId xmlns:a16="http://schemas.microsoft.com/office/drawing/2014/main" val="819750825"/>
                    </a:ext>
                  </a:extLst>
                </a:gridCol>
              </a:tblGrid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284916"/>
                  </a:ext>
                </a:extLst>
              </a:tr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034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792639"/>
                  </a:ext>
                </a:extLst>
              </a:tr>
            </a:tbl>
          </a:graphicData>
        </a:graphic>
      </p:graphicFrame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FC8B49B9-3315-E980-2BC5-AD77E92D5806}"/>
              </a:ext>
            </a:extLst>
          </p:cNvPr>
          <p:cNvGraphicFramePr>
            <a:graphicFrameLocks noGrp="1"/>
          </p:cNvGraphicFramePr>
          <p:nvPr/>
        </p:nvGraphicFramePr>
        <p:xfrm>
          <a:off x="6851024" y="3611609"/>
          <a:ext cx="850671" cy="67808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83557">
                  <a:extLst>
                    <a:ext uri="{9D8B030D-6E8A-4147-A177-3AD203B41FA5}">
                      <a16:colId xmlns:a16="http://schemas.microsoft.com/office/drawing/2014/main" val="4032351708"/>
                    </a:ext>
                  </a:extLst>
                </a:gridCol>
                <a:gridCol w="283557">
                  <a:extLst>
                    <a:ext uri="{9D8B030D-6E8A-4147-A177-3AD203B41FA5}">
                      <a16:colId xmlns:a16="http://schemas.microsoft.com/office/drawing/2014/main" val="3380691903"/>
                    </a:ext>
                  </a:extLst>
                </a:gridCol>
                <a:gridCol w="283557">
                  <a:extLst>
                    <a:ext uri="{9D8B030D-6E8A-4147-A177-3AD203B41FA5}">
                      <a16:colId xmlns:a16="http://schemas.microsoft.com/office/drawing/2014/main" val="819750825"/>
                    </a:ext>
                  </a:extLst>
                </a:gridCol>
              </a:tblGrid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>
                    <a:solidFill>
                      <a:srgbClr val="94326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284916"/>
                  </a:ext>
                </a:extLst>
              </a:tr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>
                    <a:solidFill>
                      <a:srgbClr val="94326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034983"/>
                  </a:ext>
                </a:extLst>
              </a:tr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>
                    <a:solidFill>
                      <a:srgbClr val="94326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792639"/>
                  </a:ext>
                </a:extLst>
              </a:tr>
            </a:tbl>
          </a:graphicData>
        </a:graphic>
      </p:graphicFrame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E46CB4D1-F0A9-F157-984A-BA8382CFDF8B}"/>
              </a:ext>
            </a:extLst>
          </p:cNvPr>
          <p:cNvGraphicFramePr>
            <a:graphicFrameLocks noGrp="1"/>
          </p:cNvGraphicFramePr>
          <p:nvPr/>
        </p:nvGraphicFramePr>
        <p:xfrm>
          <a:off x="7003424" y="3764009"/>
          <a:ext cx="850671" cy="67808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83557">
                  <a:extLst>
                    <a:ext uri="{9D8B030D-6E8A-4147-A177-3AD203B41FA5}">
                      <a16:colId xmlns:a16="http://schemas.microsoft.com/office/drawing/2014/main" val="4032351708"/>
                    </a:ext>
                  </a:extLst>
                </a:gridCol>
                <a:gridCol w="283557">
                  <a:extLst>
                    <a:ext uri="{9D8B030D-6E8A-4147-A177-3AD203B41FA5}">
                      <a16:colId xmlns:a16="http://schemas.microsoft.com/office/drawing/2014/main" val="3380691903"/>
                    </a:ext>
                  </a:extLst>
                </a:gridCol>
                <a:gridCol w="283557">
                  <a:extLst>
                    <a:ext uri="{9D8B030D-6E8A-4147-A177-3AD203B41FA5}">
                      <a16:colId xmlns:a16="http://schemas.microsoft.com/office/drawing/2014/main" val="819750825"/>
                    </a:ext>
                  </a:extLst>
                </a:gridCol>
              </a:tblGrid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284916"/>
                  </a:ext>
                </a:extLst>
              </a:tr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034983"/>
                  </a:ext>
                </a:extLst>
              </a:tr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792639"/>
                  </a:ext>
                </a:extLst>
              </a:tr>
            </a:tbl>
          </a:graphicData>
        </a:graphic>
      </p:graphicFrame>
      <p:pic>
        <p:nvPicPr>
          <p:cNvPr id="95" name="Picture 94">
            <a:extLst>
              <a:ext uri="{FF2B5EF4-FFF2-40B4-BE49-F238E27FC236}">
                <a16:creationId xmlns:a16="http://schemas.microsoft.com/office/drawing/2014/main" id="{69B6C81A-70C2-B023-9E9C-A382C99588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6051" y="4481664"/>
            <a:ext cx="2636238" cy="1502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56E270D-F881-364B-0E01-6BF3E5BCE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77330" y="4947139"/>
            <a:ext cx="1897785" cy="1068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629B597-A590-5C8F-7953-75D20415B6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4189" y="5326592"/>
            <a:ext cx="1898061" cy="1070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OData">
            <a:extLst>
              <a:ext uri="{FF2B5EF4-FFF2-40B4-BE49-F238E27FC236}">
                <a16:creationId xmlns:a16="http://schemas.microsoft.com/office/drawing/2014/main" id="{40B0B0A8-94BB-24CD-C3F8-B76D8AE88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409" y="1549657"/>
            <a:ext cx="509286" cy="50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FFA2EE-55AF-3F4A-75CD-705B75086379}"/>
              </a:ext>
            </a:extLst>
          </p:cNvPr>
          <p:cNvGrpSpPr/>
          <p:nvPr/>
        </p:nvGrpSpPr>
        <p:grpSpPr>
          <a:xfrm>
            <a:off x="7715168" y="1409660"/>
            <a:ext cx="794293" cy="670710"/>
            <a:chOff x="3896951" y="2049325"/>
            <a:chExt cx="1659073" cy="1559338"/>
          </a:xfrm>
        </p:grpSpPr>
        <p:pic>
          <p:nvPicPr>
            <p:cNvPr id="3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39A29E4F-C65D-8451-EB97-FC0E66866D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866" y="2049325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B7DCBE0-6F1B-F3BC-4502-1B58809308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l="18999" t="24715" r="14846" b="23444"/>
            <a:stretch/>
          </p:blipFill>
          <p:spPr bwMode="auto">
            <a:xfrm>
              <a:off x="3896951" y="2653506"/>
              <a:ext cx="1218871" cy="95515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788D9760-E1DB-922D-A4CF-6226DED62491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600">
                <a:solidFill>
                  <a:srgbClr val="FFFFFF"/>
                </a:solidFill>
                <a:latin typeface="Segoe UI"/>
                <a:cs typeface="Segoe UI"/>
              </a:rPr>
              <a:t>Customizations</a:t>
            </a:r>
          </a:p>
        </p:txBody>
      </p:sp>
    </p:spTree>
    <p:extLst>
      <p:ext uri="{BB962C8B-B14F-4D97-AF65-F5344CB8AC3E}">
        <p14:creationId xmlns:p14="http://schemas.microsoft.com/office/powerpoint/2010/main" val="121418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3" grpId="0"/>
      <p:bldP spid="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n entering store">
            <a:extLst>
              <a:ext uri="{FF2B5EF4-FFF2-40B4-BE49-F238E27FC236}">
                <a16:creationId xmlns:a16="http://schemas.microsoft.com/office/drawing/2014/main" id="{5E3BE80E-F8AD-1EFB-24FE-E3E916C33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75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tensionDemo2">
            <a:hlinkClick r:id="" action="ppaction://media"/>
            <a:extLst>
              <a:ext uri="{FF2B5EF4-FFF2-40B4-BE49-F238E27FC236}">
                <a16:creationId xmlns:a16="http://schemas.microsoft.com/office/drawing/2014/main" id="{FCA6794C-2CD2-887A-BFBB-3BA8E6175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9700"/>
            <a:ext cx="121920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5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urora Borealis Over The Sea Live Wallpaper - MoeWalls">
            <a:extLst>
              <a:ext uri="{FF2B5EF4-FFF2-40B4-BE49-F238E27FC236}">
                <a16:creationId xmlns:a16="http://schemas.microsoft.com/office/drawing/2014/main" id="{9AEBA77C-FEA1-8BD2-C4F4-AB306BDAA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533393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94DE6142-D5AB-E260-D2F6-287D11942297}"/>
              </a:ext>
            </a:extLst>
          </p:cNvPr>
          <p:cNvSpPr txBox="1"/>
          <p:nvPr/>
        </p:nvSpPr>
        <p:spPr>
          <a:xfrm>
            <a:off x="689650" y="2405584"/>
            <a:ext cx="14982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C9E573-15BC-6A3C-EEDF-3A848811CA0B}"/>
              </a:ext>
            </a:extLst>
          </p:cNvPr>
          <p:cNvSpPr txBox="1"/>
          <p:nvPr/>
        </p:nvSpPr>
        <p:spPr>
          <a:xfrm>
            <a:off x="4053152" y="2404907"/>
            <a:ext cx="2344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Analytics DW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LS Central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7B91DC-70C5-F90A-189E-FFAEF2975286}"/>
              </a:ext>
            </a:extLst>
          </p:cNvPr>
          <p:cNvSpPr txBox="1"/>
          <p:nvPr/>
        </p:nvSpPr>
        <p:spPr>
          <a:xfrm>
            <a:off x="8667258" y="2404907"/>
            <a:ext cx="11837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BI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E53278-EF94-CB38-B815-7AD571AC12AB}"/>
              </a:ext>
            </a:extLst>
          </p:cNvPr>
          <p:cNvSpPr txBox="1"/>
          <p:nvPr/>
        </p:nvSpPr>
        <p:spPr>
          <a:xfrm>
            <a:off x="880742" y="4909100"/>
            <a:ext cx="1043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SaaS or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DE314A2-8C99-A592-D46B-583F17962A9F}"/>
              </a:ext>
            </a:extLst>
          </p:cNvPr>
          <p:cNvGrpSpPr/>
          <p:nvPr/>
        </p:nvGrpSpPr>
        <p:grpSpPr>
          <a:xfrm>
            <a:off x="737885" y="3109249"/>
            <a:ext cx="1681125" cy="1893314"/>
            <a:chOff x="7297815" y="2004316"/>
            <a:chExt cx="1328601" cy="1571810"/>
          </a:xfrm>
        </p:grpSpPr>
        <p:pic>
          <p:nvPicPr>
            <p:cNvPr id="59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C10EAD65-A27C-01CB-E30D-9F69D082A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258" y="2004316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Dynamics 365 Business Central: Erste Details zur Release Wave 1 in 2020 -  ERP Blog">
              <a:extLst>
                <a:ext uri="{FF2B5EF4-FFF2-40B4-BE49-F238E27FC236}">
                  <a16:creationId xmlns:a16="http://schemas.microsoft.com/office/drawing/2014/main" id="{370B86B5-8B97-5016-C850-4D766229E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815" y="2526904"/>
              <a:ext cx="1054194" cy="10492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Arrow: Down 60">
            <a:extLst>
              <a:ext uri="{FF2B5EF4-FFF2-40B4-BE49-F238E27FC236}">
                <a16:creationId xmlns:a16="http://schemas.microsoft.com/office/drawing/2014/main" id="{406C618B-9115-5B79-0423-3820492C7D0D}"/>
              </a:ext>
            </a:extLst>
          </p:cNvPr>
          <p:cNvSpPr/>
          <p:nvPr/>
        </p:nvSpPr>
        <p:spPr>
          <a:xfrm rot="16200000">
            <a:off x="3373398" y="3046681"/>
            <a:ext cx="411424" cy="1851154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48F2026-76EC-8A33-8A9F-9B9063661867}"/>
              </a:ext>
            </a:extLst>
          </p:cNvPr>
          <p:cNvGrpSpPr/>
          <p:nvPr/>
        </p:nvGrpSpPr>
        <p:grpSpPr>
          <a:xfrm>
            <a:off x="4711504" y="3245929"/>
            <a:ext cx="1241694" cy="1041231"/>
            <a:chOff x="3896951" y="2049325"/>
            <a:chExt cx="1659073" cy="1559338"/>
          </a:xfrm>
        </p:grpSpPr>
        <p:pic>
          <p:nvPicPr>
            <p:cNvPr id="64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01568692-AB55-0ADE-503A-FE710D15DC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866" y="2049325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>
              <a:extLst>
                <a:ext uri="{FF2B5EF4-FFF2-40B4-BE49-F238E27FC236}">
                  <a16:creationId xmlns:a16="http://schemas.microsoft.com/office/drawing/2014/main" id="{115D2CB1-69AB-F0A1-A634-1265586841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l="18999" t="24715" r="14846" b="23444"/>
            <a:stretch/>
          </p:blipFill>
          <p:spPr bwMode="auto">
            <a:xfrm>
              <a:off x="3896951" y="2653506"/>
              <a:ext cx="1218871" cy="95515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Arrow: Down 68">
            <a:extLst>
              <a:ext uri="{FF2B5EF4-FFF2-40B4-BE49-F238E27FC236}">
                <a16:creationId xmlns:a16="http://schemas.microsoft.com/office/drawing/2014/main" id="{791B0888-A955-4ADA-ED96-4915EC5AAADC}"/>
              </a:ext>
            </a:extLst>
          </p:cNvPr>
          <p:cNvSpPr/>
          <p:nvPr/>
        </p:nvSpPr>
        <p:spPr>
          <a:xfrm rot="16200000">
            <a:off x="7023557" y="2676776"/>
            <a:ext cx="411424" cy="2569628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A999A-0A07-431D-820C-FE87030A6F6A}"/>
              </a:ext>
            </a:extLst>
          </p:cNvPr>
          <p:cNvSpPr txBox="1"/>
          <p:nvPr/>
        </p:nvSpPr>
        <p:spPr>
          <a:xfrm>
            <a:off x="616885" y="5227712"/>
            <a:ext cx="15713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On-premise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BB8133-8F5E-DDB3-494F-0A0D86EB63BB}"/>
              </a:ext>
            </a:extLst>
          </p:cNvPr>
          <p:cNvGrpSpPr/>
          <p:nvPr/>
        </p:nvGrpSpPr>
        <p:grpSpPr>
          <a:xfrm>
            <a:off x="8667259" y="2845079"/>
            <a:ext cx="1775177" cy="1678869"/>
            <a:chOff x="7909709" y="2486654"/>
            <a:chExt cx="1775177" cy="1678869"/>
          </a:xfrm>
        </p:grpSpPr>
        <p:pic>
          <p:nvPicPr>
            <p:cNvPr id="24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408E65F8-96EF-2E41-1A06-EAD2DB0F2B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9728" y="2486654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7D18F37E-88AD-E739-8B2B-CD0AE91775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7909709" y="2995152"/>
              <a:ext cx="1183747" cy="117037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1235B67C-B8B1-267C-EA36-569027783929}"/>
              </a:ext>
            </a:extLst>
          </p:cNvPr>
          <p:cNvGraphicFramePr>
            <a:graphicFrameLocks noGrp="1"/>
          </p:cNvGraphicFramePr>
          <p:nvPr/>
        </p:nvGraphicFramePr>
        <p:xfrm>
          <a:off x="2869795" y="3544683"/>
          <a:ext cx="850671" cy="67808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83557">
                  <a:extLst>
                    <a:ext uri="{9D8B030D-6E8A-4147-A177-3AD203B41FA5}">
                      <a16:colId xmlns:a16="http://schemas.microsoft.com/office/drawing/2014/main" val="4032351708"/>
                    </a:ext>
                  </a:extLst>
                </a:gridCol>
                <a:gridCol w="283557">
                  <a:extLst>
                    <a:ext uri="{9D8B030D-6E8A-4147-A177-3AD203B41FA5}">
                      <a16:colId xmlns:a16="http://schemas.microsoft.com/office/drawing/2014/main" val="3380691903"/>
                    </a:ext>
                  </a:extLst>
                </a:gridCol>
                <a:gridCol w="283557">
                  <a:extLst>
                    <a:ext uri="{9D8B030D-6E8A-4147-A177-3AD203B41FA5}">
                      <a16:colId xmlns:a16="http://schemas.microsoft.com/office/drawing/2014/main" val="819750825"/>
                    </a:ext>
                  </a:extLst>
                </a:gridCol>
              </a:tblGrid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>
                    <a:solidFill>
                      <a:srgbClr val="94326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284916"/>
                  </a:ext>
                </a:extLst>
              </a:tr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>
                    <a:solidFill>
                      <a:srgbClr val="94326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034983"/>
                  </a:ext>
                </a:extLst>
              </a:tr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>
                    <a:solidFill>
                      <a:srgbClr val="94326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792639"/>
                  </a:ext>
                </a:extLst>
              </a:tr>
            </a:tbl>
          </a:graphicData>
        </a:graphic>
      </p:graphicFrame>
      <p:sp>
        <p:nvSpPr>
          <p:cNvPr id="46" name="Arrow: Down 45">
            <a:extLst>
              <a:ext uri="{FF2B5EF4-FFF2-40B4-BE49-F238E27FC236}">
                <a16:creationId xmlns:a16="http://schemas.microsoft.com/office/drawing/2014/main" id="{5F215399-7AB1-E1E0-1CF2-A2430EE4152A}"/>
              </a:ext>
            </a:extLst>
          </p:cNvPr>
          <p:cNvSpPr/>
          <p:nvPr/>
        </p:nvSpPr>
        <p:spPr>
          <a:xfrm rot="19410149">
            <a:off x="7802171" y="2147354"/>
            <a:ext cx="411424" cy="1746373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 descr="A green square with a white x on it&#10;&#10;Description automatically generated">
            <a:extLst>
              <a:ext uri="{FF2B5EF4-FFF2-40B4-BE49-F238E27FC236}">
                <a16:creationId xmlns:a16="http://schemas.microsoft.com/office/drawing/2014/main" id="{7AC590F8-8C58-E994-6455-434C70D120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5227" y="1549657"/>
            <a:ext cx="794293" cy="49643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ACAB957-6EC3-512B-B57B-886E9F095CD3}"/>
              </a:ext>
            </a:extLst>
          </p:cNvPr>
          <p:cNvSpPr txBox="1"/>
          <p:nvPr/>
        </p:nvSpPr>
        <p:spPr>
          <a:xfrm>
            <a:off x="6577583" y="690563"/>
            <a:ext cx="14982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Third party data</a:t>
            </a:r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CC530DC9-D853-C05B-A912-4C36A4203D81}"/>
              </a:ext>
            </a:extLst>
          </p:cNvPr>
          <p:cNvSpPr/>
          <p:nvPr/>
        </p:nvSpPr>
        <p:spPr>
          <a:xfrm rot="2418094">
            <a:off x="6409064" y="2100858"/>
            <a:ext cx="411424" cy="1751554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AE6AF11-696B-9DCE-F314-49B6F2C98D94}"/>
              </a:ext>
            </a:extLst>
          </p:cNvPr>
          <p:cNvSpPr txBox="1"/>
          <p:nvPr/>
        </p:nvSpPr>
        <p:spPr>
          <a:xfrm>
            <a:off x="4041131" y="4795329"/>
            <a:ext cx="44683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Documentation for customization scenarios 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is available in Extension guidelines in Online </a:t>
            </a:r>
            <a:r>
              <a:rPr lang="en-US" sz="2400">
                <a:solidFill>
                  <a:srgbClr val="FFFFFF"/>
                </a:solidFill>
                <a:latin typeface="Segoe UI"/>
                <a:cs typeface="Segoe UI"/>
              </a:rPr>
              <a:t>H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elp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1373FD8E-41C4-9FF5-2CC0-EB499F68C59B}"/>
              </a:ext>
            </a:extLst>
          </p:cNvPr>
          <p:cNvGraphicFramePr>
            <a:graphicFrameLocks noGrp="1"/>
          </p:cNvGraphicFramePr>
          <p:nvPr/>
        </p:nvGraphicFramePr>
        <p:xfrm>
          <a:off x="3022195" y="3697083"/>
          <a:ext cx="850671" cy="67808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83557">
                  <a:extLst>
                    <a:ext uri="{9D8B030D-6E8A-4147-A177-3AD203B41FA5}">
                      <a16:colId xmlns:a16="http://schemas.microsoft.com/office/drawing/2014/main" val="4032351708"/>
                    </a:ext>
                  </a:extLst>
                </a:gridCol>
                <a:gridCol w="283557">
                  <a:extLst>
                    <a:ext uri="{9D8B030D-6E8A-4147-A177-3AD203B41FA5}">
                      <a16:colId xmlns:a16="http://schemas.microsoft.com/office/drawing/2014/main" val="3380691903"/>
                    </a:ext>
                  </a:extLst>
                </a:gridCol>
                <a:gridCol w="283557">
                  <a:extLst>
                    <a:ext uri="{9D8B030D-6E8A-4147-A177-3AD203B41FA5}">
                      <a16:colId xmlns:a16="http://schemas.microsoft.com/office/drawing/2014/main" val="819750825"/>
                    </a:ext>
                  </a:extLst>
                </a:gridCol>
              </a:tblGrid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284916"/>
                  </a:ext>
                </a:extLst>
              </a:tr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034983"/>
                  </a:ext>
                </a:extLst>
              </a:tr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792639"/>
                  </a:ext>
                </a:extLst>
              </a:tr>
            </a:tbl>
          </a:graphicData>
        </a:graphic>
      </p:graphicFrame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FC8B49B9-3315-E980-2BC5-AD77E92D5806}"/>
              </a:ext>
            </a:extLst>
          </p:cNvPr>
          <p:cNvGraphicFramePr>
            <a:graphicFrameLocks noGrp="1"/>
          </p:cNvGraphicFramePr>
          <p:nvPr/>
        </p:nvGraphicFramePr>
        <p:xfrm>
          <a:off x="6851024" y="3611609"/>
          <a:ext cx="850671" cy="67808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83557">
                  <a:extLst>
                    <a:ext uri="{9D8B030D-6E8A-4147-A177-3AD203B41FA5}">
                      <a16:colId xmlns:a16="http://schemas.microsoft.com/office/drawing/2014/main" val="4032351708"/>
                    </a:ext>
                  </a:extLst>
                </a:gridCol>
                <a:gridCol w="283557">
                  <a:extLst>
                    <a:ext uri="{9D8B030D-6E8A-4147-A177-3AD203B41FA5}">
                      <a16:colId xmlns:a16="http://schemas.microsoft.com/office/drawing/2014/main" val="3380691903"/>
                    </a:ext>
                  </a:extLst>
                </a:gridCol>
                <a:gridCol w="283557">
                  <a:extLst>
                    <a:ext uri="{9D8B030D-6E8A-4147-A177-3AD203B41FA5}">
                      <a16:colId xmlns:a16="http://schemas.microsoft.com/office/drawing/2014/main" val="819750825"/>
                    </a:ext>
                  </a:extLst>
                </a:gridCol>
              </a:tblGrid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>
                    <a:solidFill>
                      <a:srgbClr val="94326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284916"/>
                  </a:ext>
                </a:extLst>
              </a:tr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>
                    <a:solidFill>
                      <a:srgbClr val="94326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034983"/>
                  </a:ext>
                </a:extLst>
              </a:tr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>
                    <a:solidFill>
                      <a:srgbClr val="94326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792639"/>
                  </a:ext>
                </a:extLst>
              </a:tr>
            </a:tbl>
          </a:graphicData>
        </a:graphic>
      </p:graphicFrame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E46CB4D1-F0A9-F157-984A-BA8382CFDF8B}"/>
              </a:ext>
            </a:extLst>
          </p:cNvPr>
          <p:cNvGraphicFramePr>
            <a:graphicFrameLocks noGrp="1"/>
          </p:cNvGraphicFramePr>
          <p:nvPr/>
        </p:nvGraphicFramePr>
        <p:xfrm>
          <a:off x="7003424" y="3764009"/>
          <a:ext cx="850671" cy="67808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83557">
                  <a:extLst>
                    <a:ext uri="{9D8B030D-6E8A-4147-A177-3AD203B41FA5}">
                      <a16:colId xmlns:a16="http://schemas.microsoft.com/office/drawing/2014/main" val="4032351708"/>
                    </a:ext>
                  </a:extLst>
                </a:gridCol>
                <a:gridCol w="283557">
                  <a:extLst>
                    <a:ext uri="{9D8B030D-6E8A-4147-A177-3AD203B41FA5}">
                      <a16:colId xmlns:a16="http://schemas.microsoft.com/office/drawing/2014/main" val="3380691903"/>
                    </a:ext>
                  </a:extLst>
                </a:gridCol>
                <a:gridCol w="283557">
                  <a:extLst>
                    <a:ext uri="{9D8B030D-6E8A-4147-A177-3AD203B41FA5}">
                      <a16:colId xmlns:a16="http://schemas.microsoft.com/office/drawing/2014/main" val="819750825"/>
                    </a:ext>
                  </a:extLst>
                </a:gridCol>
              </a:tblGrid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284916"/>
                  </a:ext>
                </a:extLst>
              </a:tr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034983"/>
                  </a:ext>
                </a:extLst>
              </a:tr>
              <a:tr h="22602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highlight>
                          <a:srgbClr val="943267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792639"/>
                  </a:ext>
                </a:extLst>
              </a:tr>
            </a:tbl>
          </a:graphicData>
        </a:graphic>
      </p:graphicFrame>
      <p:pic>
        <p:nvPicPr>
          <p:cNvPr id="95" name="Picture 94">
            <a:extLst>
              <a:ext uri="{FF2B5EF4-FFF2-40B4-BE49-F238E27FC236}">
                <a16:creationId xmlns:a16="http://schemas.microsoft.com/office/drawing/2014/main" id="{69B6C81A-70C2-B023-9E9C-A382C99588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6051" y="4481664"/>
            <a:ext cx="2636238" cy="1502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56E270D-F881-364B-0E01-6BF3E5BCE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77330" y="4947139"/>
            <a:ext cx="1897785" cy="1068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629B597-A590-5C8F-7953-75D20415B6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4189" y="5326592"/>
            <a:ext cx="1898061" cy="1070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4" descr="OData">
            <a:extLst>
              <a:ext uri="{FF2B5EF4-FFF2-40B4-BE49-F238E27FC236}">
                <a16:creationId xmlns:a16="http://schemas.microsoft.com/office/drawing/2014/main" id="{7DCAC661-4359-991A-783A-336B666AA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409" y="1549657"/>
            <a:ext cx="509286" cy="50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08A9812-95FB-0B05-0679-61296903CED3}"/>
              </a:ext>
            </a:extLst>
          </p:cNvPr>
          <p:cNvGrpSpPr/>
          <p:nvPr/>
        </p:nvGrpSpPr>
        <p:grpSpPr>
          <a:xfrm>
            <a:off x="7715168" y="1409660"/>
            <a:ext cx="794293" cy="670710"/>
            <a:chOff x="3896951" y="2049325"/>
            <a:chExt cx="1659073" cy="1559338"/>
          </a:xfrm>
        </p:grpSpPr>
        <p:pic>
          <p:nvPicPr>
            <p:cNvPr id="6" name="Picture 5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EC56AE76-F768-6108-BAAF-9DEA0978E5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866" y="2049325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3C0EB49-B38D-0334-BBF1-3636B38710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l="18999" t="24715" r="14846" b="23444"/>
            <a:stretch/>
          </p:blipFill>
          <p:spPr bwMode="auto">
            <a:xfrm>
              <a:off x="3896951" y="2653506"/>
              <a:ext cx="1218871" cy="95515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37E1643A-54C2-C2B1-6C9C-AEA3FB15AE87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600">
                <a:solidFill>
                  <a:srgbClr val="FFFFFF"/>
                </a:solidFill>
                <a:latin typeface="Segoe UI"/>
                <a:cs typeface="Segoe UI"/>
              </a:rPr>
              <a:t>Customizations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38677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Solfar Sculpture, Viking ship, landmark … – License image – 71020651 ❘  Image Professionals">
            <a:extLst>
              <a:ext uri="{FF2B5EF4-FFF2-40B4-BE49-F238E27FC236}">
                <a16:creationId xmlns:a16="http://schemas.microsoft.com/office/drawing/2014/main" id="{E584AFAE-96B3-CE67-DD99-6054A5102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1999" cy="747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679447" y="405055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/>
                <a:cs typeface="Segoe UI"/>
              </a:rPr>
              <a:t>Analytics for LS Central</a:t>
            </a:r>
            <a:br>
              <a:rPr lang="en-US" sz="6600" b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54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/>
                <a:cs typeface="Segoe UI"/>
              </a:rPr>
              <a:t>Architecture options</a:t>
            </a:r>
            <a:br>
              <a:rPr lang="en-US" sz="6600" b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5400" b="1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9345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C73DAFE-D531-6E24-3A18-2C536D99C474}"/>
              </a:ext>
            </a:extLst>
          </p:cNvPr>
          <p:cNvSpPr/>
          <p:nvPr/>
        </p:nvSpPr>
        <p:spPr>
          <a:xfrm>
            <a:off x="4053152" y="1650662"/>
            <a:ext cx="2344964" cy="5110916"/>
          </a:xfrm>
          <a:prstGeom prst="roundRect">
            <a:avLst/>
          </a:prstGeom>
          <a:solidFill>
            <a:srgbClr val="4927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E6142-D5AB-E260-D2F6-287D11942297}"/>
              </a:ext>
            </a:extLst>
          </p:cNvPr>
          <p:cNvSpPr txBox="1"/>
          <p:nvPr/>
        </p:nvSpPr>
        <p:spPr>
          <a:xfrm>
            <a:off x="689650" y="1662007"/>
            <a:ext cx="14982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Business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Central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C9E573-15BC-6A3C-EEDF-3A848811CA0B}"/>
              </a:ext>
            </a:extLst>
          </p:cNvPr>
          <p:cNvSpPr txBox="1"/>
          <p:nvPr/>
        </p:nvSpPr>
        <p:spPr>
          <a:xfrm>
            <a:off x="4053152" y="1661330"/>
            <a:ext cx="2344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Analytics DW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for LS Central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7B91DC-70C5-F90A-189E-FFAEF2975286}"/>
              </a:ext>
            </a:extLst>
          </p:cNvPr>
          <p:cNvSpPr txBox="1"/>
          <p:nvPr/>
        </p:nvSpPr>
        <p:spPr>
          <a:xfrm>
            <a:off x="7909709" y="1650662"/>
            <a:ext cx="11837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Power BI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Service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E53278-EF94-CB38-B815-7AD571AC12AB}"/>
              </a:ext>
            </a:extLst>
          </p:cNvPr>
          <p:cNvSpPr txBox="1"/>
          <p:nvPr/>
        </p:nvSpPr>
        <p:spPr>
          <a:xfrm>
            <a:off x="880742" y="4165523"/>
            <a:ext cx="1043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SaaS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DE314A2-8C99-A592-D46B-583F17962A9F}"/>
              </a:ext>
            </a:extLst>
          </p:cNvPr>
          <p:cNvGrpSpPr/>
          <p:nvPr/>
        </p:nvGrpSpPr>
        <p:grpSpPr>
          <a:xfrm>
            <a:off x="737885" y="2365672"/>
            <a:ext cx="1681125" cy="1893314"/>
            <a:chOff x="7297815" y="2004316"/>
            <a:chExt cx="1328601" cy="1571810"/>
          </a:xfrm>
        </p:grpSpPr>
        <p:pic>
          <p:nvPicPr>
            <p:cNvPr id="59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C10EAD65-A27C-01CB-E30D-9F69D082A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258" y="2004316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Dynamics 365 Business Central: Erste Details zur Release Wave 1 in 2020 -  ERP Blog">
              <a:extLst>
                <a:ext uri="{FF2B5EF4-FFF2-40B4-BE49-F238E27FC236}">
                  <a16:creationId xmlns:a16="http://schemas.microsoft.com/office/drawing/2014/main" id="{370B86B5-8B97-5016-C850-4D766229E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815" y="2526904"/>
              <a:ext cx="1054194" cy="10492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F1FD488-1381-8E52-4739-3B23CB3E4DF0}"/>
              </a:ext>
            </a:extLst>
          </p:cNvPr>
          <p:cNvGrpSpPr/>
          <p:nvPr/>
        </p:nvGrpSpPr>
        <p:grpSpPr>
          <a:xfrm>
            <a:off x="2653533" y="3022969"/>
            <a:ext cx="1851154" cy="411424"/>
            <a:chOff x="2653533" y="3022969"/>
            <a:chExt cx="1851154" cy="411424"/>
          </a:xfrm>
        </p:grpSpPr>
        <p:sp>
          <p:nvSpPr>
            <p:cNvPr id="61" name="Arrow: Down 60">
              <a:extLst>
                <a:ext uri="{FF2B5EF4-FFF2-40B4-BE49-F238E27FC236}">
                  <a16:creationId xmlns:a16="http://schemas.microsoft.com/office/drawing/2014/main" id="{406C618B-9115-5B79-0423-3820492C7D0D}"/>
                </a:ext>
              </a:extLst>
            </p:cNvPr>
            <p:cNvSpPr/>
            <p:nvPr/>
          </p:nvSpPr>
          <p:spPr>
            <a:xfrm rot="16200000">
              <a:off x="3373398" y="2303104"/>
              <a:ext cx="411424" cy="1851154"/>
            </a:xfrm>
            <a:prstGeom prst="downArrow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FD9540B-9637-CDDE-00F2-97363E884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1734" y="3041428"/>
              <a:ext cx="352159" cy="353947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48F2026-76EC-8A33-8A9F-9B9063661867}"/>
              </a:ext>
            </a:extLst>
          </p:cNvPr>
          <p:cNvGrpSpPr/>
          <p:nvPr/>
        </p:nvGrpSpPr>
        <p:grpSpPr>
          <a:xfrm>
            <a:off x="4711504" y="2502352"/>
            <a:ext cx="1241694" cy="1041231"/>
            <a:chOff x="3896951" y="2049325"/>
            <a:chExt cx="1659073" cy="1559338"/>
          </a:xfrm>
        </p:grpSpPr>
        <p:pic>
          <p:nvPicPr>
            <p:cNvPr id="64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01568692-AB55-0ADE-503A-FE710D15DC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866" y="2049325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>
              <a:extLst>
                <a:ext uri="{FF2B5EF4-FFF2-40B4-BE49-F238E27FC236}">
                  <a16:creationId xmlns:a16="http://schemas.microsoft.com/office/drawing/2014/main" id="{115D2CB1-69AB-F0A1-A634-1265586841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/>
            <a:srcRect l="18999" t="24715" r="14846" b="23444"/>
            <a:stretch/>
          </p:blipFill>
          <p:spPr bwMode="auto">
            <a:xfrm>
              <a:off x="3896951" y="2653506"/>
              <a:ext cx="1218871" cy="95515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6" name="Picture 2">
            <a:extLst>
              <a:ext uri="{FF2B5EF4-FFF2-40B4-BE49-F238E27FC236}">
                <a16:creationId xmlns:a16="http://schemas.microsoft.com/office/drawing/2014/main" id="{EA7BB6B7-6E8F-E7BA-B530-18355CB2A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8999" t="24715" r="14846" b="23444"/>
          <a:stretch/>
        </p:blipFill>
        <p:spPr bwMode="auto">
          <a:xfrm>
            <a:off x="4711503" y="3620482"/>
            <a:ext cx="912235" cy="7148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AB7421-8B39-7F88-D320-4F0BBBF9F85A}"/>
              </a:ext>
            </a:extLst>
          </p:cNvPr>
          <p:cNvGrpSpPr/>
          <p:nvPr/>
        </p:nvGrpSpPr>
        <p:grpSpPr>
          <a:xfrm>
            <a:off x="2653536" y="3823562"/>
            <a:ext cx="1851155" cy="411424"/>
            <a:chOff x="2653536" y="3823562"/>
            <a:chExt cx="1851155" cy="411424"/>
          </a:xfrm>
        </p:grpSpPr>
        <p:sp>
          <p:nvSpPr>
            <p:cNvPr id="67" name="Arrow: Down 66">
              <a:extLst>
                <a:ext uri="{FF2B5EF4-FFF2-40B4-BE49-F238E27FC236}">
                  <a16:creationId xmlns:a16="http://schemas.microsoft.com/office/drawing/2014/main" id="{1B326106-EF27-2191-9AB5-8BDB9D892601}"/>
                </a:ext>
              </a:extLst>
            </p:cNvPr>
            <p:cNvSpPr/>
            <p:nvPr/>
          </p:nvSpPr>
          <p:spPr>
            <a:xfrm rot="16200000">
              <a:off x="3373402" y="3103696"/>
              <a:ext cx="411424" cy="1851155"/>
            </a:xfrm>
            <a:prstGeom prst="downArrow">
              <a:avLst/>
            </a:prstGeom>
            <a:solidFill>
              <a:srgbClr val="838DA5">
                <a:alpha val="4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B55F273-F369-7DC1-638E-92DFE86DA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1734" y="3852299"/>
              <a:ext cx="352159" cy="35394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E88C7B4-7A04-A69C-55D1-76243A6EC14B}"/>
              </a:ext>
            </a:extLst>
          </p:cNvPr>
          <p:cNvGrpSpPr/>
          <p:nvPr/>
        </p:nvGrpSpPr>
        <p:grpSpPr>
          <a:xfrm>
            <a:off x="5944454" y="3012301"/>
            <a:ext cx="1751259" cy="411424"/>
            <a:chOff x="5944454" y="3012301"/>
            <a:chExt cx="1751259" cy="411424"/>
          </a:xfrm>
        </p:grpSpPr>
        <p:sp>
          <p:nvSpPr>
            <p:cNvPr id="69" name="Arrow: Down 68">
              <a:extLst>
                <a:ext uri="{FF2B5EF4-FFF2-40B4-BE49-F238E27FC236}">
                  <a16:creationId xmlns:a16="http://schemas.microsoft.com/office/drawing/2014/main" id="{791B0888-A955-4ADA-ED96-4915EC5AAADC}"/>
                </a:ext>
              </a:extLst>
            </p:cNvPr>
            <p:cNvSpPr/>
            <p:nvPr/>
          </p:nvSpPr>
          <p:spPr>
            <a:xfrm rot="16200000">
              <a:off x="6614372" y="2342383"/>
              <a:ext cx="411424" cy="1751259"/>
            </a:xfrm>
            <a:prstGeom prst="downArrow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2EAEC5F7-331D-F980-10B8-7B279FB8E6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6589323" y="3035649"/>
              <a:ext cx="352159" cy="3481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C78359-ACB6-D416-6217-E242E3D26DC0}"/>
              </a:ext>
            </a:extLst>
          </p:cNvPr>
          <p:cNvGrpSpPr/>
          <p:nvPr/>
        </p:nvGrpSpPr>
        <p:grpSpPr>
          <a:xfrm>
            <a:off x="5944457" y="3812894"/>
            <a:ext cx="1751259" cy="411424"/>
            <a:chOff x="5944457" y="3812894"/>
            <a:chExt cx="1751259" cy="411424"/>
          </a:xfrm>
        </p:grpSpPr>
        <p:sp>
          <p:nvSpPr>
            <p:cNvPr id="70" name="Arrow: Down 69">
              <a:extLst>
                <a:ext uri="{FF2B5EF4-FFF2-40B4-BE49-F238E27FC236}">
                  <a16:creationId xmlns:a16="http://schemas.microsoft.com/office/drawing/2014/main" id="{69456F38-2165-B2D2-9474-7ACDD62E19BA}"/>
                </a:ext>
              </a:extLst>
            </p:cNvPr>
            <p:cNvSpPr/>
            <p:nvPr/>
          </p:nvSpPr>
          <p:spPr>
            <a:xfrm rot="16200000">
              <a:off x="6614375" y="3142976"/>
              <a:ext cx="411424" cy="1751259"/>
            </a:xfrm>
            <a:prstGeom prst="downArrow">
              <a:avLst/>
            </a:prstGeom>
            <a:solidFill>
              <a:srgbClr val="838DA5">
                <a:alpha val="4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3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B8DB99DC-E14E-AB6D-D805-5411CB00E3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6589323" y="3844763"/>
              <a:ext cx="352159" cy="3481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8C09F27-C91D-A986-E5B7-1EADC5A54B97}"/>
              </a:ext>
            </a:extLst>
          </p:cNvPr>
          <p:cNvGrpSpPr/>
          <p:nvPr/>
        </p:nvGrpSpPr>
        <p:grpSpPr>
          <a:xfrm>
            <a:off x="4711429" y="4521585"/>
            <a:ext cx="1241694" cy="1041231"/>
            <a:chOff x="3896951" y="2049325"/>
            <a:chExt cx="1659073" cy="1559338"/>
          </a:xfrm>
        </p:grpSpPr>
        <p:pic>
          <p:nvPicPr>
            <p:cNvPr id="16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72CE90A0-D794-AD6E-5D78-F7E3A1ACD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866" y="2049325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0A1F5F45-5946-1D33-B48E-EFB4F66CF8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/>
            <a:srcRect l="18999" t="24715" r="14846" b="23444"/>
            <a:stretch/>
          </p:blipFill>
          <p:spPr bwMode="auto">
            <a:xfrm>
              <a:off x="3896951" y="2653506"/>
              <a:ext cx="1218871" cy="95515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97A999A-0A07-431D-820C-FE87030A6F6A}"/>
              </a:ext>
            </a:extLst>
          </p:cNvPr>
          <p:cNvSpPr txBox="1"/>
          <p:nvPr/>
        </p:nvSpPr>
        <p:spPr>
          <a:xfrm>
            <a:off x="658369" y="6135248"/>
            <a:ext cx="157139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>
                <a:solidFill>
                  <a:srgbClr val="FFFFFF"/>
                </a:solidFill>
                <a:latin typeface="Segoe UI"/>
                <a:cs typeface="Segoe UI"/>
              </a:rPr>
              <a:t>On-premises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9BDF1CCA-4834-A243-8DCF-98D5238E3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18" y="4897560"/>
            <a:ext cx="1333908" cy="13276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55D59A8-0E0C-76B2-7FD4-5DAAEA8E1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8999" t="24715" r="14846" b="23444"/>
          <a:stretch/>
        </p:blipFill>
        <p:spPr bwMode="auto">
          <a:xfrm>
            <a:off x="4711428" y="5639715"/>
            <a:ext cx="912235" cy="7148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EFDB915-862F-3FCC-CE33-8C37301E44FD}"/>
              </a:ext>
            </a:extLst>
          </p:cNvPr>
          <p:cNvGrpSpPr/>
          <p:nvPr/>
        </p:nvGrpSpPr>
        <p:grpSpPr>
          <a:xfrm>
            <a:off x="2631935" y="5042202"/>
            <a:ext cx="1872749" cy="411424"/>
            <a:chOff x="2631935" y="5042202"/>
            <a:chExt cx="1872749" cy="411424"/>
          </a:xfrm>
        </p:grpSpPr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41B68EBA-B45F-1687-E6B9-987D3B5A1EE5}"/>
                </a:ext>
              </a:extLst>
            </p:cNvPr>
            <p:cNvSpPr/>
            <p:nvPr/>
          </p:nvSpPr>
          <p:spPr>
            <a:xfrm rot="16200000">
              <a:off x="3362598" y="4311539"/>
              <a:ext cx="411424" cy="1872749"/>
            </a:xfrm>
            <a:prstGeom prst="downArrow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8" descr="Azure Data Factory | element61">
              <a:extLst>
                <a:ext uri="{FF2B5EF4-FFF2-40B4-BE49-F238E27FC236}">
                  <a16:creationId xmlns:a16="http://schemas.microsoft.com/office/drawing/2014/main" id="{2C2F1E8E-CAA1-A009-FC6C-E7165CC2E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806" y="5062934"/>
              <a:ext cx="696752" cy="36579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A95318C-86AA-CD1F-DC0F-95E0B6455C85}"/>
              </a:ext>
            </a:extLst>
          </p:cNvPr>
          <p:cNvGrpSpPr/>
          <p:nvPr/>
        </p:nvGrpSpPr>
        <p:grpSpPr>
          <a:xfrm>
            <a:off x="2653535" y="5783686"/>
            <a:ext cx="1872748" cy="411424"/>
            <a:chOff x="2653535" y="5783686"/>
            <a:chExt cx="1872748" cy="411424"/>
          </a:xfrm>
        </p:grpSpPr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C8C4B53A-24B7-8FBA-5CDD-717EF6CEA6A5}"/>
                </a:ext>
              </a:extLst>
            </p:cNvPr>
            <p:cNvSpPr/>
            <p:nvPr/>
          </p:nvSpPr>
          <p:spPr>
            <a:xfrm rot="16200000">
              <a:off x="3384197" y="5053024"/>
              <a:ext cx="411424" cy="1872748"/>
            </a:xfrm>
            <a:prstGeom prst="downArrow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8" descr="Azure Data Factory | element61">
              <a:extLst>
                <a:ext uri="{FF2B5EF4-FFF2-40B4-BE49-F238E27FC236}">
                  <a16:creationId xmlns:a16="http://schemas.microsoft.com/office/drawing/2014/main" id="{201E0421-7AB9-6514-BC67-DD7EBD0574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2406" y="5804418"/>
              <a:ext cx="696752" cy="36579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3C9B5A-D8F4-21F3-BDDE-9381CA8836FB}"/>
              </a:ext>
            </a:extLst>
          </p:cNvPr>
          <p:cNvGrpSpPr/>
          <p:nvPr/>
        </p:nvGrpSpPr>
        <p:grpSpPr>
          <a:xfrm>
            <a:off x="7909709" y="2486654"/>
            <a:ext cx="1780534" cy="3736502"/>
            <a:chOff x="7909709" y="2486654"/>
            <a:chExt cx="1780534" cy="3736502"/>
          </a:xfrm>
        </p:grpSpPr>
        <p:pic>
          <p:nvPicPr>
            <p:cNvPr id="56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D7A5EC42-D071-CE62-0DC4-3340AF95C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9728" y="2486654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53BA2D63-CAC4-FC8B-976A-ABEC2CB756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7909709" y="2995152"/>
              <a:ext cx="1183747" cy="117037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3928B63A-857E-6437-E854-0CCEC1FAE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5085" y="4528742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603D3DA6-F753-27E5-2082-A093953BD1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7909709" y="5052785"/>
              <a:ext cx="1183747" cy="117037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B1CA86-2873-11C9-BFCE-1744D11C4483}"/>
              </a:ext>
            </a:extLst>
          </p:cNvPr>
          <p:cNvGrpSpPr/>
          <p:nvPr/>
        </p:nvGrpSpPr>
        <p:grpSpPr>
          <a:xfrm>
            <a:off x="5922856" y="5031534"/>
            <a:ext cx="1751259" cy="411424"/>
            <a:chOff x="5922856" y="5031534"/>
            <a:chExt cx="1751259" cy="411424"/>
          </a:xfrm>
        </p:grpSpPr>
        <p:sp>
          <p:nvSpPr>
            <p:cNvPr id="48" name="Arrow: Down 47">
              <a:extLst>
                <a:ext uri="{FF2B5EF4-FFF2-40B4-BE49-F238E27FC236}">
                  <a16:creationId xmlns:a16="http://schemas.microsoft.com/office/drawing/2014/main" id="{D4878718-F14E-A3D8-EF62-F1D05A1DD4C9}"/>
                </a:ext>
              </a:extLst>
            </p:cNvPr>
            <p:cNvSpPr/>
            <p:nvPr/>
          </p:nvSpPr>
          <p:spPr>
            <a:xfrm rot="16200000">
              <a:off x="6592774" y="4361616"/>
              <a:ext cx="411424" cy="1751259"/>
            </a:xfrm>
            <a:prstGeom prst="downArrow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4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BA0A0662-A5EA-CB35-BBC5-BAF2EF2F38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6589322" y="5042201"/>
              <a:ext cx="352159" cy="3481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46D170-CEA5-22DB-8F6D-66BBEE99D94C}"/>
              </a:ext>
            </a:extLst>
          </p:cNvPr>
          <p:cNvGrpSpPr/>
          <p:nvPr/>
        </p:nvGrpSpPr>
        <p:grpSpPr>
          <a:xfrm>
            <a:off x="5944456" y="5773018"/>
            <a:ext cx="1751259" cy="411424"/>
            <a:chOff x="5944456" y="5773018"/>
            <a:chExt cx="1751259" cy="411424"/>
          </a:xfrm>
        </p:grpSpPr>
        <p:sp>
          <p:nvSpPr>
            <p:cNvPr id="49" name="Arrow: Down 48">
              <a:extLst>
                <a:ext uri="{FF2B5EF4-FFF2-40B4-BE49-F238E27FC236}">
                  <a16:creationId xmlns:a16="http://schemas.microsoft.com/office/drawing/2014/main" id="{755FD165-9829-FD55-DE08-6B5905B0FB49}"/>
                </a:ext>
              </a:extLst>
            </p:cNvPr>
            <p:cNvSpPr/>
            <p:nvPr/>
          </p:nvSpPr>
          <p:spPr>
            <a:xfrm rot="16200000">
              <a:off x="6614374" y="5103100"/>
              <a:ext cx="411424" cy="1751259"/>
            </a:xfrm>
            <a:prstGeom prst="downArrow">
              <a:avLst/>
            </a:prstGeom>
            <a:solidFill>
              <a:srgbClr val="463F6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5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79F5E827-F624-234A-A468-CBEE6158BD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6589321" y="5808983"/>
              <a:ext cx="352159" cy="3481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B12FDC7-2562-46C0-CC42-331496AC0355}"/>
              </a:ext>
            </a:extLst>
          </p:cNvPr>
          <p:cNvGrpSpPr/>
          <p:nvPr/>
        </p:nvGrpSpPr>
        <p:grpSpPr>
          <a:xfrm>
            <a:off x="10468875" y="5299277"/>
            <a:ext cx="2539663" cy="1462301"/>
            <a:chOff x="10359147" y="5299277"/>
            <a:chExt cx="2539663" cy="146230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D40B19-F741-E5DB-6FA9-7B2AFED1D632}"/>
                </a:ext>
              </a:extLst>
            </p:cNvPr>
            <p:cNvSpPr txBox="1"/>
            <p:nvPr/>
          </p:nvSpPr>
          <p:spPr>
            <a:xfrm>
              <a:off x="10359147" y="5339323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Azure Data</a:t>
              </a:r>
              <a:b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Factory</a:t>
              </a:r>
            </a:p>
          </p:txBody>
        </p:sp>
        <p:pic>
          <p:nvPicPr>
            <p:cNvPr id="21" name="Picture 8" descr="Azure Data Factory | element61">
              <a:extLst>
                <a:ext uri="{FF2B5EF4-FFF2-40B4-BE49-F238E27FC236}">
                  <a16:creationId xmlns:a16="http://schemas.microsoft.com/office/drawing/2014/main" id="{93CC5D70-3C78-05EE-4506-E11A884C9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9943" y="5299277"/>
              <a:ext cx="76211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78CF1D-5C80-ECAA-653A-18F5D77C5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83799" y="5800458"/>
              <a:ext cx="414402" cy="41650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5B3C58-3889-D076-2443-DB9EA003ACA8}"/>
                </a:ext>
              </a:extLst>
            </p:cNvPr>
            <p:cNvSpPr txBox="1"/>
            <p:nvPr/>
          </p:nvSpPr>
          <p:spPr>
            <a:xfrm>
              <a:off x="10359148" y="5808656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Data Director</a:t>
              </a:r>
              <a:b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Webservices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0A36789-8045-BCD4-A1FE-28749AD88493}"/>
                </a:ext>
              </a:extLst>
            </p:cNvPr>
            <p:cNvSpPr txBox="1"/>
            <p:nvPr/>
          </p:nvSpPr>
          <p:spPr>
            <a:xfrm>
              <a:off x="10378893" y="6350279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Power BI</a:t>
              </a:r>
              <a:b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Connector</a:t>
              </a:r>
            </a:p>
          </p:txBody>
        </p:sp>
        <p:pic>
          <p:nvPicPr>
            <p:cNvPr id="77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307A1A1D-C109-D1FF-3823-451CB4FC2E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10783799" y="6351858"/>
              <a:ext cx="414402" cy="4097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3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4DCC64FC-A1D0-28C9-CB3E-E15C1452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389" y="4238809"/>
            <a:ext cx="388121" cy="3462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1794B88D-0AF5-CBAD-704E-BDC3BCCFA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8999" t="24715" r="14846" b="23444"/>
          <a:stretch/>
        </p:blipFill>
        <p:spPr bwMode="auto">
          <a:xfrm>
            <a:off x="10853087" y="4396118"/>
            <a:ext cx="495279" cy="3462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9FE9047D-20D9-9EAB-A3F5-467025A89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8999" t="24715" r="14846" b="23444"/>
          <a:stretch/>
        </p:blipFill>
        <p:spPr bwMode="auto">
          <a:xfrm>
            <a:off x="10853088" y="4826999"/>
            <a:ext cx="495279" cy="3881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CD4594F6-B087-2FE5-1D23-8FD96CAC0580}"/>
              </a:ext>
            </a:extLst>
          </p:cNvPr>
          <p:cNvSpPr txBox="1"/>
          <p:nvPr/>
        </p:nvSpPr>
        <p:spPr>
          <a:xfrm>
            <a:off x="11236842" y="4390415"/>
            <a:ext cx="955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DW on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Azure SQL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A79990C-AFB1-D3FE-6F40-B72C86158101}"/>
              </a:ext>
            </a:extLst>
          </p:cNvPr>
          <p:cNvSpPr txBox="1"/>
          <p:nvPr/>
        </p:nvSpPr>
        <p:spPr>
          <a:xfrm>
            <a:off x="11236842" y="4801431"/>
            <a:ext cx="955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DW on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on-prem SQL </a:t>
            </a:r>
          </a:p>
        </p:txBody>
      </p:sp>
      <p:pic>
        <p:nvPicPr>
          <p:cNvPr id="88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7FF1643B-D9E2-8FD9-C06D-9FE950FF9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163" y="3866025"/>
            <a:ext cx="4020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8B28CF20-71B3-FB1C-2D55-90EEFA3BA66B}"/>
              </a:ext>
            </a:extLst>
          </p:cNvPr>
          <p:cNvSpPr txBox="1"/>
          <p:nvPr/>
        </p:nvSpPr>
        <p:spPr>
          <a:xfrm>
            <a:off x="11271000" y="3857038"/>
            <a:ext cx="955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Business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Central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672AEA9B-2F2A-616D-AC07-231F820DEF81}"/>
              </a:ext>
            </a:extLst>
          </p:cNvPr>
          <p:cNvSpPr txBox="1">
            <a:spLocks/>
          </p:cNvSpPr>
          <p:nvPr/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Architecture options</a:t>
            </a:r>
          </a:p>
        </p:txBody>
      </p:sp>
    </p:spTree>
    <p:extLst>
      <p:ext uri="{BB962C8B-B14F-4D97-AF65-F5344CB8AC3E}">
        <p14:creationId xmlns:p14="http://schemas.microsoft.com/office/powerpoint/2010/main" val="257632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C73DAFE-D531-6E24-3A18-2C536D99C474}"/>
              </a:ext>
            </a:extLst>
          </p:cNvPr>
          <p:cNvSpPr/>
          <p:nvPr/>
        </p:nvSpPr>
        <p:spPr>
          <a:xfrm>
            <a:off x="282015" y="1610065"/>
            <a:ext cx="2344964" cy="2656070"/>
          </a:xfrm>
          <a:prstGeom prst="roundRect">
            <a:avLst/>
          </a:prstGeom>
          <a:solidFill>
            <a:srgbClr val="4927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E6142-D5AB-E260-D2F6-287D11942297}"/>
              </a:ext>
            </a:extLst>
          </p:cNvPr>
          <p:cNvSpPr txBox="1"/>
          <p:nvPr/>
        </p:nvSpPr>
        <p:spPr>
          <a:xfrm>
            <a:off x="689650" y="1662007"/>
            <a:ext cx="1498245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Business 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Central 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b="1">
                <a:solidFill>
                  <a:srgbClr val="FFFFFF"/>
                </a:solidFill>
                <a:latin typeface="Segoe UI"/>
                <a:cs typeface="Segoe UI"/>
              </a:rPr>
              <a:t>on-prem</a:t>
            </a:r>
            <a:endParaRPr lang="en-US"/>
          </a:p>
        </p:txBody>
      </p:sp>
      <p:pic>
        <p:nvPicPr>
          <p:cNvPr id="60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370B86B5-8B97-5016-C850-4D766229E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95" y="2828511"/>
            <a:ext cx="967876" cy="8923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4CF51D4-5459-A0B9-C570-27FCB63631D0}"/>
              </a:ext>
            </a:extLst>
          </p:cNvPr>
          <p:cNvGrpSpPr/>
          <p:nvPr/>
        </p:nvGrpSpPr>
        <p:grpSpPr>
          <a:xfrm>
            <a:off x="4996587" y="1610065"/>
            <a:ext cx="2378683" cy="2656070"/>
            <a:chOff x="4996587" y="1610065"/>
            <a:chExt cx="2378683" cy="265607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5E73264-6A62-C513-4A18-7DEE25019F65}"/>
                </a:ext>
              </a:extLst>
            </p:cNvPr>
            <p:cNvSpPr/>
            <p:nvPr/>
          </p:nvSpPr>
          <p:spPr>
            <a:xfrm>
              <a:off x="4996587" y="1610065"/>
              <a:ext cx="2344964" cy="2656070"/>
            </a:xfrm>
            <a:prstGeom prst="roundRect">
              <a:avLst/>
            </a:prstGeom>
            <a:solidFill>
              <a:srgbClr val="49278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6FB223-C9A8-26E5-0922-A49DF915182C}"/>
                </a:ext>
              </a:extLst>
            </p:cNvPr>
            <p:cNvGrpSpPr/>
            <p:nvPr/>
          </p:nvGrpSpPr>
          <p:grpSpPr>
            <a:xfrm>
              <a:off x="5030306" y="1661330"/>
              <a:ext cx="2344964" cy="2132049"/>
              <a:chOff x="5030306" y="1661330"/>
              <a:chExt cx="2344964" cy="2132049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2C9E573-15BC-6A3C-EEDF-3A848811CA0B}"/>
                  </a:ext>
                </a:extLst>
              </p:cNvPr>
              <p:cNvSpPr txBox="1"/>
              <p:nvPr/>
            </p:nvSpPr>
            <p:spPr>
              <a:xfrm>
                <a:off x="5030306" y="1661330"/>
                <a:ext cx="234496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40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Azure SQL</a:t>
                </a:r>
                <a:b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Server</a:t>
                </a:r>
                <a:b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(Analytics DWH)</a:t>
                </a:r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548F2026-76EC-8A33-8A9F-9B9063661867}"/>
                  </a:ext>
                </a:extLst>
              </p:cNvPr>
              <p:cNvGrpSpPr/>
              <p:nvPr/>
            </p:nvGrpSpPr>
            <p:grpSpPr>
              <a:xfrm>
                <a:off x="5493292" y="2601727"/>
                <a:ext cx="1502496" cy="1191652"/>
                <a:chOff x="3896951" y="2049325"/>
                <a:chExt cx="1659073" cy="1559338"/>
              </a:xfrm>
            </p:grpSpPr>
            <p:pic>
              <p:nvPicPr>
                <p:cNvPr id="64" name="Picture 2" descr="Clouds Clipart Animated Gif - Vector Cloud Outline Png, Transparent Png -  clouds png transparent - Transparent Png Download (#2404425) - PngFind">
                  <a:extLst>
                    <a:ext uri="{FF2B5EF4-FFF2-40B4-BE49-F238E27FC236}">
                      <a16:creationId xmlns:a16="http://schemas.microsoft.com/office/drawing/2014/main" id="{01568692-AB55-0ADE-503A-FE710D15DC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3438" r="98125">
                              <a14:foregroundMark x1="10000" y1="49688" x2="3438" y2="64375"/>
                              <a14:foregroundMark x1="3438" y1="64375" x2="10313" y2="74688"/>
                              <a14:foregroundMark x1="89063" y1="51563" x2="93750" y2="67188"/>
                              <a14:foregroundMark x1="93750" y1="67188" x2="88750" y2="75313"/>
                              <a14:foregroundMark x1="97188" y1="60938" x2="98125" y2="65625"/>
                            </a14:backgroundRemoval>
                          </a14:imgEffect>
                          <a14:imgEffect>
                            <a14:brightnessContrast bright="4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00866" y="2049325"/>
                  <a:ext cx="955158" cy="955158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5" name="Picture 2">
                  <a:extLst>
                    <a:ext uri="{FF2B5EF4-FFF2-40B4-BE49-F238E27FC236}">
                      <a16:creationId xmlns:a16="http://schemas.microsoft.com/office/drawing/2014/main" id="{115D2CB1-69AB-F0A1-A634-1265586841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/>
                <a:srcRect l="18999" t="24715" r="14846" b="23444"/>
                <a:stretch/>
              </p:blipFill>
              <p:spPr bwMode="auto">
                <a:xfrm>
                  <a:off x="3896951" y="2653506"/>
                  <a:ext cx="1218871" cy="955157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69" name="Arrow: Down 68">
            <a:extLst>
              <a:ext uri="{FF2B5EF4-FFF2-40B4-BE49-F238E27FC236}">
                <a16:creationId xmlns:a16="http://schemas.microsoft.com/office/drawing/2014/main" id="{791B0888-A955-4ADA-ED96-4915EC5AAADC}"/>
              </a:ext>
            </a:extLst>
          </p:cNvPr>
          <p:cNvSpPr/>
          <p:nvPr/>
        </p:nvSpPr>
        <p:spPr>
          <a:xfrm rot="16200000">
            <a:off x="7851075" y="2593658"/>
            <a:ext cx="411424" cy="1232162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CB28AE-A327-C4B0-B9B8-9A43C2CF7722}"/>
              </a:ext>
            </a:extLst>
          </p:cNvPr>
          <p:cNvGrpSpPr/>
          <p:nvPr/>
        </p:nvGrpSpPr>
        <p:grpSpPr>
          <a:xfrm>
            <a:off x="8761517" y="1610065"/>
            <a:ext cx="2344964" cy="2656070"/>
            <a:chOff x="8761517" y="1610065"/>
            <a:chExt cx="2344964" cy="265607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4188B93-D545-4407-FEBC-6BD0593275C1}"/>
                </a:ext>
              </a:extLst>
            </p:cNvPr>
            <p:cNvSpPr/>
            <p:nvPr/>
          </p:nvSpPr>
          <p:spPr>
            <a:xfrm>
              <a:off x="8761517" y="1610065"/>
              <a:ext cx="2344964" cy="2656070"/>
            </a:xfrm>
            <a:prstGeom prst="roundRect">
              <a:avLst/>
            </a:prstGeom>
            <a:solidFill>
              <a:srgbClr val="49278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F7B91DC-70C5-F90A-189E-FFAEF2975286}"/>
                </a:ext>
              </a:extLst>
            </p:cNvPr>
            <p:cNvSpPr txBox="1"/>
            <p:nvPr/>
          </p:nvSpPr>
          <p:spPr>
            <a:xfrm>
              <a:off x="9353029" y="1650662"/>
              <a:ext cx="11837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Power BI</a:t>
              </a:r>
              <a:b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Service </a:t>
              </a:r>
            </a:p>
          </p:txBody>
        </p:sp>
        <p:pic>
          <p:nvPicPr>
            <p:cNvPr id="71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53BA2D63-CAC4-FC8B-976A-ABEC2CB756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9353030" y="2554962"/>
              <a:ext cx="1183747" cy="117037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2EAEC5F7-331D-F980-10B8-7B279FB8E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7808526" y="2938100"/>
            <a:ext cx="508073" cy="502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Arrow: Down 60">
            <a:extLst>
              <a:ext uri="{FF2B5EF4-FFF2-40B4-BE49-F238E27FC236}">
                <a16:creationId xmlns:a16="http://schemas.microsoft.com/office/drawing/2014/main" id="{406C618B-9115-5B79-0423-3820492C7D0D}"/>
              </a:ext>
            </a:extLst>
          </p:cNvPr>
          <p:cNvSpPr/>
          <p:nvPr/>
        </p:nvSpPr>
        <p:spPr>
          <a:xfrm rot="16200000">
            <a:off x="3611959" y="2119749"/>
            <a:ext cx="411424" cy="2225135"/>
          </a:xfrm>
          <a:prstGeom prst="downArrow">
            <a:avLst/>
          </a:prstGeom>
          <a:solidFill>
            <a:srgbClr val="138B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6B6AB9-9349-9CEC-E897-63345A65E680}"/>
              </a:ext>
            </a:extLst>
          </p:cNvPr>
          <p:cNvGrpSpPr/>
          <p:nvPr/>
        </p:nvGrpSpPr>
        <p:grpSpPr>
          <a:xfrm>
            <a:off x="282015" y="3026604"/>
            <a:ext cx="2867046" cy="3887176"/>
            <a:chOff x="282015" y="3026604"/>
            <a:chExt cx="2867046" cy="3887176"/>
          </a:xfrm>
        </p:grpSpPr>
        <p:pic>
          <p:nvPicPr>
            <p:cNvPr id="2" name="Picture 8" descr="Azure Data Factory | element61">
              <a:extLst>
                <a:ext uri="{FF2B5EF4-FFF2-40B4-BE49-F238E27FC236}">
                  <a16:creationId xmlns:a16="http://schemas.microsoft.com/office/drawing/2014/main" id="{B58C8539-0F78-7390-6098-D6F8699587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4053" y="3026604"/>
              <a:ext cx="945008" cy="49612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502209-AD5E-4937-9F87-06085FF808D3}"/>
                </a:ext>
              </a:extLst>
            </p:cNvPr>
            <p:cNvSpPr txBox="1"/>
            <p:nvPr/>
          </p:nvSpPr>
          <p:spPr>
            <a:xfrm>
              <a:off x="282015" y="4667011"/>
              <a:ext cx="2810898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Azure Data Factory </a:t>
              </a:r>
              <a:b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Integration Gateway</a:t>
              </a:r>
              <a:b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(Interface to read from </a:t>
              </a:r>
              <a:br>
                <a:rPr kumimoji="0" 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SQL server)</a:t>
              </a:r>
              <a:br>
                <a:rPr kumimoji="0" 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b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5A41894-AF84-5E38-32D4-9053F6A96AAC}"/>
                </a:ext>
              </a:extLst>
            </p:cNvPr>
            <p:cNvCxnSpPr>
              <a:stCxn id="2" idx="2"/>
            </p:cNvCxnSpPr>
            <p:nvPr/>
          </p:nvCxnSpPr>
          <p:spPr>
            <a:xfrm flipH="1">
              <a:off x="1667057" y="3522733"/>
              <a:ext cx="1009500" cy="1037309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8CD625-419B-5E42-C7D5-EB21A844CD1C}"/>
              </a:ext>
            </a:extLst>
          </p:cNvPr>
          <p:cNvGrpSpPr/>
          <p:nvPr/>
        </p:nvGrpSpPr>
        <p:grpSpPr>
          <a:xfrm>
            <a:off x="5030306" y="4418534"/>
            <a:ext cx="2344964" cy="1696515"/>
            <a:chOff x="5030306" y="4418534"/>
            <a:chExt cx="2344964" cy="169651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5A996AA-F0D8-4ADB-7FF7-1362E17D408B}"/>
                </a:ext>
              </a:extLst>
            </p:cNvPr>
            <p:cNvSpPr/>
            <p:nvPr/>
          </p:nvSpPr>
          <p:spPr>
            <a:xfrm>
              <a:off x="5030306" y="4418534"/>
              <a:ext cx="2344964" cy="1696515"/>
            </a:xfrm>
            <a:prstGeom prst="roundRect">
              <a:avLst/>
            </a:prstGeom>
            <a:solidFill>
              <a:srgbClr val="49278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20A49C-14C1-984C-82C6-82551BCAF525}"/>
                </a:ext>
              </a:extLst>
            </p:cNvPr>
            <p:cNvSpPr txBox="1"/>
            <p:nvPr/>
          </p:nvSpPr>
          <p:spPr>
            <a:xfrm>
              <a:off x="5030306" y="5068894"/>
              <a:ext cx="234496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Azure Data Factory</a:t>
              </a:r>
              <a:b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(Pipelines to load and transform data)</a:t>
              </a:r>
            </a:p>
          </p:txBody>
        </p:sp>
        <p:pic>
          <p:nvPicPr>
            <p:cNvPr id="11" name="Picture 8" descr="Azure Data Factory | element61">
              <a:extLst>
                <a:ext uri="{FF2B5EF4-FFF2-40B4-BE49-F238E27FC236}">
                  <a16:creationId xmlns:a16="http://schemas.microsoft.com/office/drawing/2014/main" id="{441BE2E8-700E-6044-B1D2-3B8C66350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6565" y="4534555"/>
              <a:ext cx="945008" cy="49612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49D304-1C5B-A1BD-C508-2C8DFDE40F05}"/>
              </a:ext>
            </a:extLst>
          </p:cNvPr>
          <p:cNvCxnSpPr/>
          <p:nvPr/>
        </p:nvCxnSpPr>
        <p:spPr>
          <a:xfrm flipH="1" flipV="1">
            <a:off x="4362450" y="3440432"/>
            <a:ext cx="752475" cy="111961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54D49A-A514-C6F0-B2B5-9827E53A5409}"/>
              </a:ext>
            </a:extLst>
          </p:cNvPr>
          <p:cNvCxnSpPr>
            <a:cxnSpLocks/>
          </p:cNvCxnSpPr>
          <p:nvPr/>
        </p:nvCxnSpPr>
        <p:spPr>
          <a:xfrm flipV="1">
            <a:off x="6200775" y="3933824"/>
            <a:ext cx="0" cy="48471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 descr="Tick mark icon flat of check Royalty Free Vector Image">
            <a:extLst>
              <a:ext uri="{FF2B5EF4-FFF2-40B4-BE49-F238E27FC236}">
                <a16:creationId xmlns:a16="http://schemas.microsoft.com/office/drawing/2014/main" id="{12598753-D5CC-7990-FB64-246AC3CC6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7685" y1="37339" x2="61574" y2="63519"/>
                        <a14:foregroundMark x1="27778" y1="49785" x2="39352" y2="56652"/>
                        <a14:foregroundMark x1="49074" y1="60086" x2="51852" y2="57940"/>
                        <a14:foregroundMark x1="55093" y1="53648" x2="66204" y2="39056"/>
                        <a14:foregroundMark x1="66204" y1="39056" x2="66204" y2="39056"/>
                        <a14:foregroundMark x1="66667" y1="37768" x2="66667" y2="37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102" y="1006598"/>
            <a:ext cx="1236897" cy="13342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Tick mark icon flat of check Royalty Free Vector Image">
            <a:extLst>
              <a:ext uri="{FF2B5EF4-FFF2-40B4-BE49-F238E27FC236}">
                <a16:creationId xmlns:a16="http://schemas.microsoft.com/office/drawing/2014/main" id="{C7107350-7390-7268-0D29-C7D9BEBD1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7685" y1="37339" x2="61574" y2="63519"/>
                        <a14:foregroundMark x1="27778" y1="49785" x2="39352" y2="56652"/>
                        <a14:foregroundMark x1="49074" y1="60086" x2="51852" y2="57940"/>
                        <a14:foregroundMark x1="55093" y1="53648" x2="66204" y2="39056"/>
                        <a14:foregroundMark x1="66204" y1="39056" x2="66204" y2="39056"/>
                        <a14:foregroundMark x1="66667" y1="37768" x2="66667" y2="37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615" y="3802660"/>
            <a:ext cx="1236897" cy="13342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Tick mark icon flat of check Royalty Free Vector Image">
            <a:extLst>
              <a:ext uri="{FF2B5EF4-FFF2-40B4-BE49-F238E27FC236}">
                <a16:creationId xmlns:a16="http://schemas.microsoft.com/office/drawing/2014/main" id="{E0A88E85-1759-2D2E-F8A6-7CF07B82E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7685" y1="37339" x2="61574" y2="63519"/>
                        <a14:foregroundMark x1="27778" y1="49785" x2="39352" y2="56652"/>
                        <a14:foregroundMark x1="49074" y1="60086" x2="51852" y2="57940"/>
                        <a14:foregroundMark x1="55093" y1="53648" x2="66204" y2="39056"/>
                        <a14:foregroundMark x1="66204" y1="39056" x2="66204" y2="39056"/>
                        <a14:foregroundMark x1="66667" y1="37768" x2="66667" y2="37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032" y="1006598"/>
            <a:ext cx="1236897" cy="13342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914EE04-F7AC-D671-193C-4F1B0A0F4107}"/>
              </a:ext>
            </a:extLst>
          </p:cNvPr>
          <p:cNvSpPr txBox="1"/>
          <p:nvPr/>
        </p:nvSpPr>
        <p:spPr>
          <a:xfrm>
            <a:off x="8843309" y="4598666"/>
            <a:ext cx="2649893" cy="224676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Power BI service </a:t>
            </a:r>
            <a:br>
              <a:rPr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pulls data from the </a:t>
            </a:r>
            <a:br>
              <a:rPr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>
                <a:solidFill>
                  <a:srgbClr val="FFFFFF"/>
                </a:solidFill>
                <a:latin typeface="Segoe UI"/>
                <a:cs typeface="Segoe UI"/>
              </a:rPr>
              <a:t>data warehouse</a:t>
            </a:r>
            <a:br>
              <a:rPr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(based on a schedule)</a:t>
            </a:r>
            <a:br>
              <a:rPr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D172423-B705-6725-A5EC-604D69AC0D02}"/>
              </a:ext>
            </a:extLst>
          </p:cNvPr>
          <p:cNvCxnSpPr>
            <a:cxnSpLocks/>
          </p:cNvCxnSpPr>
          <p:nvPr/>
        </p:nvCxnSpPr>
        <p:spPr>
          <a:xfrm flipH="1" flipV="1">
            <a:off x="8401601" y="3592403"/>
            <a:ext cx="498310" cy="96763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3D Gear Icon zum kostenlosen Download | FreeImages">
            <a:extLst>
              <a:ext uri="{FF2B5EF4-FFF2-40B4-BE49-F238E27FC236}">
                <a16:creationId xmlns:a16="http://schemas.microsoft.com/office/drawing/2014/main" id="{55E64F81-D3C6-AFF8-21B1-C9795FA6B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386" y="3484061"/>
            <a:ext cx="818880" cy="72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5545CDF-D97D-70D4-0FEF-9B7CF46A143C}"/>
              </a:ext>
            </a:extLst>
          </p:cNvPr>
          <p:cNvSpPr txBox="1">
            <a:spLocks/>
          </p:cNvSpPr>
          <p:nvPr/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Architecture options – on prem</a:t>
            </a:r>
          </a:p>
        </p:txBody>
      </p:sp>
    </p:spTree>
    <p:extLst>
      <p:ext uri="{BB962C8B-B14F-4D97-AF65-F5344CB8AC3E}">
        <p14:creationId xmlns:p14="http://schemas.microsoft.com/office/powerpoint/2010/main" val="208181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1" grpId="0" animBg="1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C73DAFE-D531-6E24-3A18-2C536D99C474}"/>
              </a:ext>
            </a:extLst>
          </p:cNvPr>
          <p:cNvSpPr/>
          <p:nvPr/>
        </p:nvSpPr>
        <p:spPr>
          <a:xfrm>
            <a:off x="282015" y="1610065"/>
            <a:ext cx="2344964" cy="2656070"/>
          </a:xfrm>
          <a:prstGeom prst="roundRect">
            <a:avLst/>
          </a:prstGeom>
          <a:solidFill>
            <a:srgbClr val="4927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E6142-D5AB-E260-D2F6-287D11942297}"/>
              </a:ext>
            </a:extLst>
          </p:cNvPr>
          <p:cNvSpPr txBox="1"/>
          <p:nvPr/>
        </p:nvSpPr>
        <p:spPr>
          <a:xfrm>
            <a:off x="689650" y="1662007"/>
            <a:ext cx="1498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Business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Central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SaaS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DE314A2-8C99-A592-D46B-583F17962A9F}"/>
              </a:ext>
            </a:extLst>
          </p:cNvPr>
          <p:cNvGrpSpPr/>
          <p:nvPr/>
        </p:nvGrpSpPr>
        <p:grpSpPr>
          <a:xfrm>
            <a:off x="885718" y="2611735"/>
            <a:ext cx="1219814" cy="1336752"/>
            <a:chOff x="7297815" y="2004316"/>
            <a:chExt cx="1328601" cy="1571810"/>
          </a:xfrm>
        </p:grpSpPr>
        <p:pic>
          <p:nvPicPr>
            <p:cNvPr id="59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C10EAD65-A27C-01CB-E30D-9F69D082A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258" y="2004316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Dynamics 365 Business Central: Erste Details zur Release Wave 1 in 2020 -  ERP Blog">
              <a:extLst>
                <a:ext uri="{FF2B5EF4-FFF2-40B4-BE49-F238E27FC236}">
                  <a16:creationId xmlns:a16="http://schemas.microsoft.com/office/drawing/2014/main" id="{370B86B5-8B97-5016-C850-4D766229E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815" y="2526904"/>
              <a:ext cx="1054194" cy="10492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Arrow: Down 68">
            <a:extLst>
              <a:ext uri="{FF2B5EF4-FFF2-40B4-BE49-F238E27FC236}">
                <a16:creationId xmlns:a16="http://schemas.microsoft.com/office/drawing/2014/main" id="{791B0888-A955-4ADA-ED96-4915EC5AAADC}"/>
              </a:ext>
            </a:extLst>
          </p:cNvPr>
          <p:cNvSpPr/>
          <p:nvPr/>
        </p:nvSpPr>
        <p:spPr>
          <a:xfrm rot="16200000">
            <a:off x="7851075" y="2593658"/>
            <a:ext cx="411424" cy="1232162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4AD707-A489-87DB-8AAB-4FEA7256F4B6}"/>
              </a:ext>
            </a:extLst>
          </p:cNvPr>
          <p:cNvGrpSpPr/>
          <p:nvPr/>
        </p:nvGrpSpPr>
        <p:grpSpPr>
          <a:xfrm>
            <a:off x="8761517" y="1610065"/>
            <a:ext cx="2344964" cy="2656070"/>
            <a:chOff x="8761517" y="1610065"/>
            <a:chExt cx="2344964" cy="265607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4188B93-D545-4407-FEBC-6BD0593275C1}"/>
                </a:ext>
              </a:extLst>
            </p:cNvPr>
            <p:cNvSpPr/>
            <p:nvPr/>
          </p:nvSpPr>
          <p:spPr>
            <a:xfrm>
              <a:off x="8761517" y="1610065"/>
              <a:ext cx="2344964" cy="2656070"/>
            </a:xfrm>
            <a:prstGeom prst="roundRect">
              <a:avLst/>
            </a:prstGeom>
            <a:solidFill>
              <a:srgbClr val="49278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F7B91DC-70C5-F90A-189E-FFAEF2975286}"/>
                </a:ext>
              </a:extLst>
            </p:cNvPr>
            <p:cNvSpPr txBox="1"/>
            <p:nvPr/>
          </p:nvSpPr>
          <p:spPr>
            <a:xfrm>
              <a:off x="9353029" y="1650662"/>
              <a:ext cx="11837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Power BI</a:t>
              </a:r>
              <a:b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Service </a:t>
              </a:r>
            </a:p>
          </p:txBody>
        </p:sp>
        <p:pic>
          <p:nvPicPr>
            <p:cNvPr id="71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53BA2D63-CAC4-FC8B-976A-ABEC2CB756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9353030" y="2554962"/>
              <a:ext cx="1183747" cy="117037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2EAEC5F7-331D-F980-10B8-7B279FB8E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7808526" y="2938100"/>
            <a:ext cx="508073" cy="502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38ECED8-E2D9-8F96-CAEB-8F7B88CDDBF3}"/>
              </a:ext>
            </a:extLst>
          </p:cNvPr>
          <p:cNvGrpSpPr/>
          <p:nvPr/>
        </p:nvGrpSpPr>
        <p:grpSpPr>
          <a:xfrm>
            <a:off x="2496053" y="4463226"/>
            <a:ext cx="2344964" cy="2394774"/>
            <a:chOff x="2496053" y="4463226"/>
            <a:chExt cx="2344964" cy="23947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6E9BAD6-E7E0-6181-EF70-3FF90AFA5945}"/>
                </a:ext>
              </a:extLst>
            </p:cNvPr>
            <p:cNvSpPr/>
            <p:nvPr/>
          </p:nvSpPr>
          <p:spPr>
            <a:xfrm>
              <a:off x="2496053" y="4463226"/>
              <a:ext cx="2344964" cy="2394774"/>
            </a:xfrm>
            <a:prstGeom prst="roundRect">
              <a:avLst/>
            </a:prstGeom>
            <a:solidFill>
              <a:srgbClr val="49278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HCS Server / VM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LS Central Scheduler, </a:t>
              </a:r>
              <a:b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Data Director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2" descr="Dynamics 365 Business Central: Erste Details zur Release Wave 1 in 2020 -  ERP Blog">
              <a:extLst>
                <a:ext uri="{FF2B5EF4-FFF2-40B4-BE49-F238E27FC236}">
                  <a16:creationId xmlns:a16="http://schemas.microsoft.com/office/drawing/2014/main" id="{AD4CED96-8E68-707C-3DF2-A714D41628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6458" y="4988909"/>
              <a:ext cx="756379" cy="7528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B55F273-F369-7DC1-638E-92DFE86DA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03289" y="5044783"/>
              <a:ext cx="604517" cy="60758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549FEF3-857C-62C8-0D67-A3C0D11D3724}"/>
              </a:ext>
            </a:extLst>
          </p:cNvPr>
          <p:cNvGrpSpPr/>
          <p:nvPr/>
        </p:nvGrpSpPr>
        <p:grpSpPr>
          <a:xfrm>
            <a:off x="2665898" y="3140148"/>
            <a:ext cx="912459" cy="1315312"/>
            <a:chOff x="2665898" y="3140148"/>
            <a:chExt cx="912459" cy="131531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D546C4-D6CA-995E-226A-85A16AFB38E0}"/>
                </a:ext>
              </a:extLst>
            </p:cNvPr>
            <p:cNvSpPr/>
            <p:nvPr/>
          </p:nvSpPr>
          <p:spPr>
            <a:xfrm>
              <a:off x="2665898" y="3140148"/>
              <a:ext cx="746548" cy="202267"/>
            </a:xfrm>
            <a:prstGeom prst="rect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7E0A70BB-0A88-EDD1-4C98-849AA51136A6}"/>
                </a:ext>
              </a:extLst>
            </p:cNvPr>
            <p:cNvSpPr/>
            <p:nvPr/>
          </p:nvSpPr>
          <p:spPr>
            <a:xfrm>
              <a:off x="3166933" y="3140148"/>
              <a:ext cx="411424" cy="1315312"/>
            </a:xfrm>
            <a:prstGeom prst="downArrow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15DF0DC-B46B-3D2C-A655-06CAB237BA08}"/>
              </a:ext>
            </a:extLst>
          </p:cNvPr>
          <p:cNvGrpSpPr/>
          <p:nvPr/>
        </p:nvGrpSpPr>
        <p:grpSpPr>
          <a:xfrm>
            <a:off x="4046944" y="3026605"/>
            <a:ext cx="883293" cy="1428855"/>
            <a:chOff x="4046944" y="3026605"/>
            <a:chExt cx="883293" cy="14288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6E490C-B76E-91EC-0BA3-355EDA6C6002}"/>
                </a:ext>
              </a:extLst>
            </p:cNvPr>
            <p:cNvSpPr/>
            <p:nvPr/>
          </p:nvSpPr>
          <p:spPr>
            <a:xfrm rot="5400000">
              <a:off x="3501029" y="3686062"/>
              <a:ext cx="1315313" cy="223483"/>
            </a:xfrm>
            <a:prstGeom prst="rect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Arrow: Down 60">
              <a:extLst>
                <a:ext uri="{FF2B5EF4-FFF2-40B4-BE49-F238E27FC236}">
                  <a16:creationId xmlns:a16="http://schemas.microsoft.com/office/drawing/2014/main" id="{406C618B-9115-5B79-0423-3820492C7D0D}"/>
                </a:ext>
              </a:extLst>
            </p:cNvPr>
            <p:cNvSpPr/>
            <p:nvPr/>
          </p:nvSpPr>
          <p:spPr>
            <a:xfrm rot="16200000">
              <a:off x="4282880" y="2790671"/>
              <a:ext cx="411424" cy="883291"/>
            </a:xfrm>
            <a:prstGeom prst="downArrow">
              <a:avLst/>
            </a:prstGeom>
            <a:solidFill>
              <a:srgbClr val="138B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6681C92-37CC-E015-0BF4-2F2634A84001}"/>
              </a:ext>
            </a:extLst>
          </p:cNvPr>
          <p:cNvSpPr txBox="1"/>
          <p:nvPr/>
        </p:nvSpPr>
        <p:spPr>
          <a:xfrm>
            <a:off x="380329" y="4818937"/>
            <a:ext cx="214174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Scheduled data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replication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 - from Business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   Central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 - to Analytics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  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F51FEB-91AD-98D4-AF5D-C169C6088FBC}"/>
              </a:ext>
            </a:extLst>
          </p:cNvPr>
          <p:cNvGrpSpPr/>
          <p:nvPr/>
        </p:nvGrpSpPr>
        <p:grpSpPr>
          <a:xfrm>
            <a:off x="4996587" y="1610065"/>
            <a:ext cx="2378683" cy="2656070"/>
            <a:chOff x="4996587" y="1610065"/>
            <a:chExt cx="2378683" cy="265607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5E73264-6A62-C513-4A18-7DEE25019F65}"/>
                </a:ext>
              </a:extLst>
            </p:cNvPr>
            <p:cNvSpPr/>
            <p:nvPr/>
          </p:nvSpPr>
          <p:spPr>
            <a:xfrm>
              <a:off x="4996587" y="1610065"/>
              <a:ext cx="2344964" cy="2656070"/>
            </a:xfrm>
            <a:prstGeom prst="roundRect">
              <a:avLst/>
            </a:prstGeom>
            <a:solidFill>
              <a:srgbClr val="49278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48F2026-76EC-8A33-8A9F-9B9063661867}"/>
                </a:ext>
              </a:extLst>
            </p:cNvPr>
            <p:cNvGrpSpPr/>
            <p:nvPr/>
          </p:nvGrpSpPr>
          <p:grpSpPr>
            <a:xfrm>
              <a:off x="5493292" y="2601727"/>
              <a:ext cx="1502496" cy="1191652"/>
              <a:chOff x="3896951" y="2049325"/>
              <a:chExt cx="1659073" cy="1559338"/>
            </a:xfrm>
          </p:grpSpPr>
          <p:pic>
            <p:nvPicPr>
              <p:cNvPr id="64" name="Picture 2" descr="Clouds Clipart Animated Gif - Vector Cloud Outline Png, Transparent Png -  clouds png transparent - Transparent Png Download (#2404425) - PngFind">
                <a:extLst>
                  <a:ext uri="{FF2B5EF4-FFF2-40B4-BE49-F238E27FC236}">
                    <a16:creationId xmlns:a16="http://schemas.microsoft.com/office/drawing/2014/main" id="{01568692-AB55-0ADE-503A-FE710D15DC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438" r="98125">
                            <a14:foregroundMark x1="10000" y1="49688" x2="3438" y2="64375"/>
                            <a14:foregroundMark x1="3438" y1="64375" x2="10313" y2="74688"/>
                            <a14:foregroundMark x1="89063" y1="51563" x2="93750" y2="67188"/>
                            <a14:foregroundMark x1="93750" y1="67188" x2="88750" y2="75313"/>
                            <a14:foregroundMark x1="97188" y1="60938" x2="98125" y2="65625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0866" y="2049325"/>
                <a:ext cx="955158" cy="95515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>
                <a:extLst>
                  <a:ext uri="{FF2B5EF4-FFF2-40B4-BE49-F238E27FC236}">
                    <a16:creationId xmlns:a16="http://schemas.microsoft.com/office/drawing/2014/main" id="{115D2CB1-69AB-F0A1-A634-1265586841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/>
              <a:srcRect l="18999" t="24715" r="14846" b="23444"/>
              <a:stretch/>
            </p:blipFill>
            <p:spPr bwMode="auto">
              <a:xfrm>
                <a:off x="3896951" y="2653506"/>
                <a:ext cx="1218871" cy="95515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3B43202-1D11-50C5-7DF8-0C13063815A9}"/>
                </a:ext>
              </a:extLst>
            </p:cNvPr>
            <p:cNvSpPr txBox="1"/>
            <p:nvPr/>
          </p:nvSpPr>
          <p:spPr>
            <a:xfrm>
              <a:off x="5030306" y="1661330"/>
              <a:ext cx="234496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Azure SQL</a:t>
              </a:r>
              <a:b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Server</a:t>
              </a:r>
              <a:b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(Analytics DWH)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B9F8EB-32E5-FBD1-1A97-EFB2E3C32FE4}"/>
              </a:ext>
            </a:extLst>
          </p:cNvPr>
          <p:cNvGrpSpPr/>
          <p:nvPr/>
        </p:nvGrpSpPr>
        <p:grpSpPr>
          <a:xfrm>
            <a:off x="5064025" y="4455460"/>
            <a:ext cx="2363394" cy="1696515"/>
            <a:chOff x="5064025" y="4455460"/>
            <a:chExt cx="2363394" cy="16965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55F5DE4-2D93-77DF-001B-86AE1DE75621}"/>
                </a:ext>
              </a:extLst>
            </p:cNvPr>
            <p:cNvSpPr/>
            <p:nvPr/>
          </p:nvSpPr>
          <p:spPr>
            <a:xfrm>
              <a:off x="5064025" y="4455460"/>
              <a:ext cx="2344964" cy="1696515"/>
            </a:xfrm>
            <a:prstGeom prst="roundRect">
              <a:avLst/>
            </a:prstGeom>
            <a:solidFill>
              <a:srgbClr val="49278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5A9455-7702-95E0-9F23-B5FE8B83E81E}"/>
                </a:ext>
              </a:extLst>
            </p:cNvPr>
            <p:cNvSpPr txBox="1"/>
            <p:nvPr/>
          </p:nvSpPr>
          <p:spPr>
            <a:xfrm>
              <a:off x="5082455" y="5144537"/>
              <a:ext cx="234496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Azure Data Factory</a:t>
              </a:r>
              <a:b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(Pipelines to transform data)</a:t>
              </a:r>
            </a:p>
          </p:txBody>
        </p:sp>
        <p:pic>
          <p:nvPicPr>
            <p:cNvPr id="10" name="Picture 8" descr="Azure Data Factory | element61">
              <a:extLst>
                <a:ext uri="{FF2B5EF4-FFF2-40B4-BE49-F238E27FC236}">
                  <a16:creationId xmlns:a16="http://schemas.microsoft.com/office/drawing/2014/main" id="{41185413-C5E9-A0DA-9578-4B8700ED5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2527" y="4553745"/>
              <a:ext cx="945008" cy="49612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6BE8F76-BD0F-F687-8846-E8C889016932}"/>
              </a:ext>
            </a:extLst>
          </p:cNvPr>
          <p:cNvCxnSpPr>
            <a:cxnSpLocks/>
          </p:cNvCxnSpPr>
          <p:nvPr/>
        </p:nvCxnSpPr>
        <p:spPr>
          <a:xfrm flipV="1">
            <a:off x="6200775" y="3933824"/>
            <a:ext cx="0" cy="48471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Tick mark icon flat of check Royalty Free Vector Image">
            <a:extLst>
              <a:ext uri="{FF2B5EF4-FFF2-40B4-BE49-F238E27FC236}">
                <a16:creationId xmlns:a16="http://schemas.microsoft.com/office/drawing/2014/main" id="{DEDD3CC5-41EB-B634-4C27-DD98BF98F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7685" y1="37339" x2="61574" y2="63519"/>
                        <a14:foregroundMark x1="27778" y1="49785" x2="39352" y2="56652"/>
                        <a14:foregroundMark x1="49074" y1="60086" x2="51852" y2="57940"/>
                        <a14:foregroundMark x1="55093" y1="53648" x2="66204" y2="39056"/>
                        <a14:foregroundMark x1="66204" y1="39056" x2="66204" y2="39056"/>
                        <a14:foregroundMark x1="66667" y1="37768" x2="66667" y2="37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102" y="1006598"/>
            <a:ext cx="1236897" cy="13342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Tick mark icon flat of check Royalty Free Vector Image">
            <a:extLst>
              <a:ext uri="{FF2B5EF4-FFF2-40B4-BE49-F238E27FC236}">
                <a16:creationId xmlns:a16="http://schemas.microsoft.com/office/drawing/2014/main" id="{6F0C8105-6AF6-8335-7780-B50DDC6A8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7685" y1="37339" x2="61574" y2="63519"/>
                        <a14:foregroundMark x1="27778" y1="49785" x2="39352" y2="56652"/>
                        <a14:foregroundMark x1="49074" y1="60086" x2="51852" y2="57940"/>
                        <a14:foregroundMark x1="55093" y1="53648" x2="66204" y2="39056"/>
                        <a14:foregroundMark x1="66204" y1="39056" x2="66204" y2="39056"/>
                        <a14:foregroundMark x1="66667" y1="37768" x2="66667" y2="37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615" y="3802660"/>
            <a:ext cx="1236897" cy="13342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Tick mark icon flat of check Royalty Free Vector Image">
            <a:extLst>
              <a:ext uri="{FF2B5EF4-FFF2-40B4-BE49-F238E27FC236}">
                <a16:creationId xmlns:a16="http://schemas.microsoft.com/office/drawing/2014/main" id="{8B2CF95B-D3BB-3A87-7EEB-BEF43287E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7685" y1="37339" x2="61574" y2="63519"/>
                        <a14:foregroundMark x1="27778" y1="49785" x2="39352" y2="56652"/>
                        <a14:foregroundMark x1="49074" y1="60086" x2="51852" y2="57940"/>
                        <a14:foregroundMark x1="55093" y1="53648" x2="66204" y2="39056"/>
                        <a14:foregroundMark x1="66204" y1="39056" x2="66204" y2="39056"/>
                        <a14:foregroundMark x1="66667" y1="37768" x2="66667" y2="37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032" y="1006598"/>
            <a:ext cx="1236897" cy="13342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Tick mark icon flat of check Royalty Free Vector Image">
            <a:extLst>
              <a:ext uri="{FF2B5EF4-FFF2-40B4-BE49-F238E27FC236}">
                <a16:creationId xmlns:a16="http://schemas.microsoft.com/office/drawing/2014/main" id="{CE8F106C-71FE-88CE-A170-228276B33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7685" y1="37339" x2="61574" y2="63519"/>
                        <a14:foregroundMark x1="27778" y1="49785" x2="39352" y2="56652"/>
                        <a14:foregroundMark x1="49074" y1="60086" x2="51852" y2="57940"/>
                        <a14:foregroundMark x1="55093" y1="53648" x2="66204" y2="39056"/>
                        <a14:foregroundMark x1="66204" y1="39056" x2="66204" y2="39056"/>
                        <a14:foregroundMark x1="66667" y1="37768" x2="66667" y2="37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300" y="3862425"/>
            <a:ext cx="1236897" cy="13342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248A99-A85B-983F-30E9-BBA9614E0652}"/>
              </a:ext>
            </a:extLst>
          </p:cNvPr>
          <p:cNvSpPr txBox="1"/>
          <p:nvPr/>
        </p:nvSpPr>
        <p:spPr>
          <a:xfrm>
            <a:off x="8843309" y="4598666"/>
            <a:ext cx="264989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Power BI service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pulls data from the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data warehouse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(based on a schedule)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F620119-56AA-5A2E-4D25-1A139BD35875}"/>
              </a:ext>
            </a:extLst>
          </p:cNvPr>
          <p:cNvCxnSpPr>
            <a:cxnSpLocks/>
          </p:cNvCxnSpPr>
          <p:nvPr/>
        </p:nvCxnSpPr>
        <p:spPr>
          <a:xfrm flipH="1" flipV="1">
            <a:off x="8401601" y="3592403"/>
            <a:ext cx="498310" cy="96763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 descr="3D Gear Icon zum kostenlosen Download | FreeImages">
            <a:extLst>
              <a:ext uri="{FF2B5EF4-FFF2-40B4-BE49-F238E27FC236}">
                <a16:creationId xmlns:a16="http://schemas.microsoft.com/office/drawing/2014/main" id="{52D97276-0919-BEE8-CDC2-8360CFF11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386" y="3484061"/>
            <a:ext cx="818880" cy="72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E6B26FD-E2AA-F9CC-D1AC-9D912CC8B153}"/>
              </a:ext>
            </a:extLst>
          </p:cNvPr>
          <p:cNvSpPr txBox="1">
            <a:spLocks/>
          </p:cNvSpPr>
          <p:nvPr/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Architecture options – SaaS</a:t>
            </a:r>
          </a:p>
        </p:txBody>
      </p:sp>
    </p:spTree>
    <p:extLst>
      <p:ext uri="{BB962C8B-B14F-4D97-AF65-F5344CB8AC3E}">
        <p14:creationId xmlns:p14="http://schemas.microsoft.com/office/powerpoint/2010/main" val="226797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24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6E987F-3DBD-E196-89B9-C8E2533147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2508827"/>
            <a:ext cx="5285808" cy="531781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Analytics - BC on premises</a:t>
            </a:r>
          </a:p>
          <a:p>
            <a:r>
              <a:rPr lang="en-US">
                <a:latin typeface="Segoe UI"/>
                <a:cs typeface="Segoe UI"/>
              </a:rPr>
              <a:t>Request Analytics license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Subscribe (Microsoft)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Power BI License 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Azure SQL Server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Azure Data Factory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45FC9A-FFD2-FBB4-98BF-8DFFCDC0F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Needed licenses/subscriptions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78869A8-AF02-DF39-E5DC-9EB73705CCDD}"/>
              </a:ext>
            </a:extLst>
          </p:cNvPr>
          <p:cNvSpPr txBox="1">
            <a:spLocks/>
          </p:cNvSpPr>
          <p:nvPr/>
        </p:nvSpPr>
        <p:spPr>
          <a:xfrm>
            <a:off x="5940992" y="2508826"/>
            <a:ext cx="5285808" cy="53178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Analytics - BC SaaS</a:t>
            </a:r>
          </a:p>
          <a:p>
            <a:r>
              <a:rPr lang="en-US"/>
              <a:t>Request Analytics License</a:t>
            </a:r>
          </a:p>
          <a:p>
            <a:r>
              <a:rPr lang="en-US"/>
              <a:t>Subscribe (Microsoft)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Power BI License 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Azure SQL Server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Azure Data Factory</a:t>
            </a:r>
            <a:br>
              <a:rPr lang="en-US">
                <a:solidFill>
                  <a:schemeClr val="bg1"/>
                </a:solidFill>
              </a:rPr>
            </a:br>
            <a:endParaRPr lang="en-US" sz="1600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accent5"/>
                </a:solidFill>
              </a:rPr>
              <a:t>Purchase 1 Offline Store license for the VM/Server to replicate data</a:t>
            </a:r>
            <a:br>
              <a:rPr lang="en-US">
                <a:solidFill>
                  <a:schemeClr val="accent5"/>
                </a:solidFill>
              </a:rPr>
            </a:br>
            <a:r>
              <a:rPr lang="en-US">
                <a:solidFill>
                  <a:schemeClr val="accent5"/>
                </a:solidFill>
              </a:rPr>
              <a:t>(not needed if you are using hybrid approach)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5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2D46E6C9-2413-57B3-BDD5-450BA7A6C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319" y="1437267"/>
            <a:ext cx="967876" cy="8923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950A37A-A65A-4792-46FF-D676F035BB25}"/>
              </a:ext>
            </a:extLst>
          </p:cNvPr>
          <p:cNvGrpSpPr/>
          <p:nvPr/>
        </p:nvGrpSpPr>
        <p:grpSpPr>
          <a:xfrm>
            <a:off x="7364082" y="992830"/>
            <a:ext cx="1219814" cy="1336752"/>
            <a:chOff x="7297815" y="2004316"/>
            <a:chExt cx="1328601" cy="1571810"/>
          </a:xfrm>
        </p:grpSpPr>
        <p:pic>
          <p:nvPicPr>
            <p:cNvPr id="8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CC0361EF-E06B-99AE-AF09-DFE6D7F425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258" y="2004316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Dynamics 365 Business Central: Erste Details zur Release Wave 1 in 2020 -  ERP Blog">
              <a:extLst>
                <a:ext uri="{FF2B5EF4-FFF2-40B4-BE49-F238E27FC236}">
                  <a16:creationId xmlns:a16="http://schemas.microsoft.com/office/drawing/2014/main" id="{FD7F1CCA-8339-03DE-9C92-80A8D90D95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815" y="2526904"/>
              <a:ext cx="1054194" cy="10492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386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iking ship on stormy sea with waves crashing ove 30655634 Stock Photo at  Vecteezy">
            <a:extLst>
              <a:ext uri="{FF2B5EF4-FFF2-40B4-BE49-F238E27FC236}">
                <a16:creationId xmlns:a16="http://schemas.microsoft.com/office/drawing/2014/main" id="{39EC44AF-A86E-D5AE-AFC4-B3FF16BEC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" b="8062"/>
          <a:stretch/>
        </p:blipFill>
        <p:spPr bwMode="auto">
          <a:xfrm>
            <a:off x="0" y="58992"/>
            <a:ext cx="12192000" cy="786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0" y="398666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Business Central v23</a:t>
            </a:r>
            <a:br>
              <a:rPr lang="en-US" sz="6600" b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5400" b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SQL schema change</a:t>
            </a:r>
            <a:br>
              <a:rPr lang="en-US" sz="5400" b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5400" b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for extension companion tables</a:t>
            </a:r>
            <a:b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5400" b="1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027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D6F83-6153-26B0-ACAE-3719009EA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73B8D5-A00A-9A2F-070A-3A2AAC1F3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Upgrade to BC 23 – LSC on-prem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542AE941-A370-CC54-01BF-A2665FD55EFF}"/>
              </a:ext>
            </a:extLst>
          </p:cNvPr>
          <p:cNvSpPr/>
          <p:nvPr/>
        </p:nvSpPr>
        <p:spPr>
          <a:xfrm rot="16200000">
            <a:off x="3283578" y="1777889"/>
            <a:ext cx="1413055" cy="2422566"/>
          </a:xfrm>
          <a:prstGeom prst="downArrow">
            <a:avLst/>
          </a:prstGeom>
          <a:solidFill>
            <a:srgbClr val="138B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D221AD-E7C6-61FE-331B-3870AE65E03F}"/>
              </a:ext>
            </a:extLst>
          </p:cNvPr>
          <p:cNvSpPr/>
          <p:nvPr/>
        </p:nvSpPr>
        <p:spPr>
          <a:xfrm>
            <a:off x="282015" y="1610065"/>
            <a:ext cx="2344964" cy="2656070"/>
          </a:xfrm>
          <a:prstGeom prst="roundRect">
            <a:avLst/>
          </a:prstGeom>
          <a:solidFill>
            <a:srgbClr val="4927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57FC0-D46B-3207-4834-12828B46E7DD}"/>
              </a:ext>
            </a:extLst>
          </p:cNvPr>
          <p:cNvSpPr txBox="1"/>
          <p:nvPr/>
        </p:nvSpPr>
        <p:spPr>
          <a:xfrm>
            <a:off x="498724" y="1678406"/>
            <a:ext cx="1880093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2400"/>
              </a:spcAft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LS Central</a:t>
            </a:r>
            <a:b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</a:br>
            <a:r>
              <a:rPr lang="en-US">
                <a:solidFill>
                  <a:srgbClr val="FFFFFF"/>
                </a:solidFill>
                <a:latin typeface="Segoe UI"/>
                <a:cs typeface="Segoe UI"/>
              </a:rPr>
              <a:t>on-premises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22.3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and earlier</a:t>
            </a:r>
            <a:br>
              <a:rPr lang="en-US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en-US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BFDE05E-BB05-D029-536C-17E8744D5668}"/>
              </a:ext>
            </a:extLst>
          </p:cNvPr>
          <p:cNvSpPr/>
          <p:nvPr/>
        </p:nvSpPr>
        <p:spPr>
          <a:xfrm>
            <a:off x="285899" y="4376151"/>
            <a:ext cx="2344964" cy="1044258"/>
          </a:xfrm>
          <a:prstGeom prst="roundRect">
            <a:avLst/>
          </a:prstGeom>
          <a:solidFill>
            <a:srgbClr val="D3A04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2401AA-C739-5863-E3C7-2FE8256843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789" y="4519470"/>
            <a:ext cx="1883028" cy="735405"/>
          </a:xfrm>
        </p:spPr>
        <p:txBody>
          <a:bodyPr/>
          <a:lstStyle/>
          <a:p>
            <a:pPr marL="0" indent="0" algn="ctr">
              <a:buNone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Analytics for LS Central</a:t>
            </a:r>
            <a:endParaRPr lang="en-US" sz="1400"/>
          </a:p>
          <a:p>
            <a:pPr marL="0" indent="0" algn="ctr">
              <a:buNone/>
            </a:pPr>
            <a:r>
              <a:rPr lang="en-US" sz="1400"/>
              <a:t>2023.3 or earlier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06D142D-376C-15B6-3B38-0E0D1E10B97D}"/>
              </a:ext>
            </a:extLst>
          </p:cNvPr>
          <p:cNvSpPr/>
          <p:nvPr/>
        </p:nvSpPr>
        <p:spPr>
          <a:xfrm>
            <a:off x="5331805" y="1610065"/>
            <a:ext cx="2344964" cy="2656070"/>
          </a:xfrm>
          <a:prstGeom prst="roundRect">
            <a:avLst/>
          </a:prstGeom>
          <a:solidFill>
            <a:srgbClr val="4927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8CDA11-037B-F98D-5D10-55F6ED6C9129}"/>
              </a:ext>
            </a:extLst>
          </p:cNvPr>
          <p:cNvSpPr txBox="1"/>
          <p:nvPr/>
        </p:nvSpPr>
        <p:spPr>
          <a:xfrm>
            <a:off x="5592637" y="1745586"/>
            <a:ext cx="1880093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2400"/>
              </a:spcAft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LS Central </a:t>
            </a:r>
            <a:b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</a:br>
            <a:r>
              <a:rPr lang="en-US">
                <a:solidFill>
                  <a:srgbClr val="FFFFFF"/>
                </a:solidFill>
                <a:latin typeface="Segoe UI"/>
                <a:cs typeface="Segoe UI"/>
              </a:rPr>
              <a:t>on-premises</a:t>
            </a:r>
            <a:br>
              <a:rPr lang="en-US">
                <a:solidFill>
                  <a:srgbClr val="FFFFFF"/>
                </a:solidFill>
                <a:latin typeface="Segoe UI"/>
                <a:cs typeface="Segoe UI"/>
              </a:rPr>
            </a:b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cs typeface="Segoe UI"/>
              </a:rPr>
              <a:t>23.0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and later</a:t>
            </a:r>
            <a:br>
              <a:rPr lang="en-US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en-US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9325D12-3820-BC4B-8C40-40B7E4455821}"/>
              </a:ext>
            </a:extLst>
          </p:cNvPr>
          <p:cNvSpPr/>
          <p:nvPr/>
        </p:nvSpPr>
        <p:spPr>
          <a:xfrm>
            <a:off x="5331805" y="4401656"/>
            <a:ext cx="2344964" cy="1044258"/>
          </a:xfrm>
          <a:prstGeom prst="roundRect">
            <a:avLst/>
          </a:prstGeom>
          <a:solidFill>
            <a:srgbClr val="D3A04A"/>
          </a:solidFill>
          <a:ln w="57150">
            <a:solidFill>
              <a:schemeClr val="bg1">
                <a:lumMod val="9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A7051B3-E6D5-CB34-90A2-BA676D1EDF5B}"/>
              </a:ext>
            </a:extLst>
          </p:cNvPr>
          <p:cNvSpPr txBox="1">
            <a:spLocks/>
          </p:cNvSpPr>
          <p:nvPr/>
        </p:nvSpPr>
        <p:spPr>
          <a:xfrm>
            <a:off x="5549633" y="4564058"/>
            <a:ext cx="1883028" cy="7354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>
                <a:solidFill>
                  <a:srgbClr val="FFFFFF"/>
                </a:solidFill>
              </a:rPr>
              <a:t>Analytics for LS Central</a:t>
            </a:r>
            <a:endParaRPr lang="en-US" sz="140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/>
              <a:t>2023.3 or earlier</a:t>
            </a:r>
          </a:p>
        </p:txBody>
      </p:sp>
      <p:pic>
        <p:nvPicPr>
          <p:cNvPr id="26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D5A08122-10B2-54AE-F7EB-9435F5E8E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90" y="2761249"/>
            <a:ext cx="1239568" cy="12337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E5224A27-98A8-5B29-4A92-34C8907F8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503" y="2761249"/>
            <a:ext cx="1239568" cy="12337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raphic 28" descr="Close with solid fill">
            <a:extLst>
              <a:ext uri="{FF2B5EF4-FFF2-40B4-BE49-F238E27FC236}">
                <a16:creationId xmlns:a16="http://schemas.microsoft.com/office/drawing/2014/main" id="{CE555524-B210-9D66-AA48-4F31675E3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4441080"/>
            <a:ext cx="914400" cy="914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745CB64-39CE-4511-305E-9D941ADB88AF}"/>
              </a:ext>
            </a:extLst>
          </p:cNvPr>
          <p:cNvGrpSpPr/>
          <p:nvPr/>
        </p:nvGrpSpPr>
        <p:grpSpPr>
          <a:xfrm>
            <a:off x="5331805" y="5711152"/>
            <a:ext cx="2344964" cy="1044258"/>
            <a:chOff x="5331805" y="5800603"/>
            <a:chExt cx="2344964" cy="104425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3414571-B458-0F83-F2E6-6DF14C44FBA5}"/>
                </a:ext>
              </a:extLst>
            </p:cNvPr>
            <p:cNvSpPr/>
            <p:nvPr/>
          </p:nvSpPr>
          <p:spPr>
            <a:xfrm>
              <a:off x="5331805" y="5800603"/>
              <a:ext cx="2344964" cy="1044258"/>
            </a:xfrm>
            <a:prstGeom prst="roundRect">
              <a:avLst/>
            </a:prstGeom>
            <a:solidFill>
              <a:srgbClr val="D3A04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77ABE688-ED12-C77C-D980-7B09AE987A99}"/>
                </a:ext>
              </a:extLst>
            </p:cNvPr>
            <p:cNvSpPr txBox="1">
              <a:spLocks/>
            </p:cNvSpPr>
            <p:nvPr/>
          </p:nvSpPr>
          <p:spPr>
            <a:xfrm>
              <a:off x="5562773" y="5964772"/>
              <a:ext cx="1883028" cy="73540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400" b="1">
                  <a:solidFill>
                    <a:srgbClr val="FFFFFF"/>
                  </a:solidFill>
                </a:rPr>
                <a:t>Analytics for LS Central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400" b="1"/>
                <a:t>2023.4 </a:t>
              </a:r>
              <a:r>
                <a:rPr lang="en-US" sz="1400"/>
                <a:t>or later</a:t>
              </a:r>
              <a:endParaRPr lang="en-US" sz="1400" b="1"/>
            </a:p>
          </p:txBody>
        </p:sp>
      </p:grpSp>
      <p:sp>
        <p:nvSpPr>
          <p:cNvPr id="30" name="Arrow: Down 29">
            <a:extLst>
              <a:ext uri="{FF2B5EF4-FFF2-40B4-BE49-F238E27FC236}">
                <a16:creationId xmlns:a16="http://schemas.microsoft.com/office/drawing/2014/main" id="{7A23AB40-2038-3C2E-9EFF-230C8AB15CDA}"/>
              </a:ext>
            </a:extLst>
          </p:cNvPr>
          <p:cNvSpPr/>
          <p:nvPr/>
        </p:nvSpPr>
        <p:spPr>
          <a:xfrm>
            <a:off x="6326971" y="5355480"/>
            <a:ext cx="411424" cy="484317"/>
          </a:xfrm>
          <a:prstGeom prst="downArrow">
            <a:avLst/>
          </a:prstGeom>
          <a:solidFill>
            <a:srgbClr val="138B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F8D088-3294-57D9-3A00-F4AA8C84EB25}"/>
              </a:ext>
            </a:extLst>
          </p:cNvPr>
          <p:cNvSpPr txBox="1"/>
          <p:nvPr/>
        </p:nvSpPr>
        <p:spPr>
          <a:xfrm>
            <a:off x="8235701" y="2962086"/>
            <a:ext cx="3457575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Steps:</a:t>
            </a:r>
          </a:p>
          <a:p>
            <a:pPr marL="457200" indent="-457200">
              <a:buAutoNum type="arabicPeriod"/>
            </a:pP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Upgrade Analytics</a:t>
            </a:r>
            <a:b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2023.4 or later</a:t>
            </a:r>
            <a:b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AutoNum type="arabicPeriod"/>
            </a:pP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Run the </a:t>
            </a:r>
            <a:r>
              <a: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Factory Reset </a:t>
            </a:r>
            <a:br>
              <a: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pipeline</a:t>
            </a:r>
            <a:b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105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Pro-Tip:</a:t>
            </a:r>
            <a:b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Boost your environment for 1 day </a:t>
            </a: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</a:t>
            </a:r>
            <a:endParaRPr lang="en-US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1174C74-14E9-8D16-B34D-3DE84D17B014}"/>
              </a:ext>
            </a:extLst>
          </p:cNvPr>
          <p:cNvSpPr/>
          <p:nvPr/>
        </p:nvSpPr>
        <p:spPr>
          <a:xfrm>
            <a:off x="8107813" y="927189"/>
            <a:ext cx="1950587" cy="1042288"/>
          </a:xfrm>
          <a:prstGeom prst="wedgeRoundRectCallout">
            <a:avLst>
              <a:gd name="adj1" fmla="val -87708"/>
              <a:gd name="adj2" fmla="val 74156"/>
              <a:gd name="adj3" fmla="val 16667"/>
            </a:avLst>
          </a:prstGeom>
          <a:solidFill>
            <a:srgbClr val="4927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latin typeface="Segoe UI"/>
                <a:cs typeface="Segoe UI"/>
              </a:rPr>
              <a:t>New SQL schema for extension companion tables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A574280-B021-77DC-D186-8EAD84F30BE8}"/>
              </a:ext>
            </a:extLst>
          </p:cNvPr>
          <p:cNvSpPr/>
          <p:nvPr/>
        </p:nvSpPr>
        <p:spPr>
          <a:xfrm>
            <a:off x="8107813" y="2878734"/>
            <a:ext cx="3928474" cy="3052077"/>
          </a:xfrm>
          <a:prstGeom prst="wedgeRoundRectCallout">
            <a:avLst>
              <a:gd name="adj1" fmla="val -48158"/>
              <a:gd name="adj2" fmla="val 33551"/>
              <a:gd name="adj3" fmla="val 16667"/>
            </a:avLst>
          </a:prstGeom>
          <a:solidFill>
            <a:srgbClr val="4927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Actions:</a:t>
            </a:r>
          </a:p>
          <a:p>
            <a:pPr marL="457200" indent="-457200">
              <a:buAutoNum type="arabicPeriod"/>
            </a:pP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Upgrade Analytics</a:t>
            </a:r>
            <a:b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2023.4 or later</a:t>
            </a:r>
            <a:b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AutoNum type="arabicPeriod"/>
            </a:pP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Run the </a:t>
            </a:r>
            <a:r>
              <a: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Factory Reset </a:t>
            </a:r>
            <a:br>
              <a: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pipeline</a:t>
            </a:r>
            <a:b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105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Pro-Tip:</a:t>
            </a:r>
            <a:b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Boost your environment for 1 day </a:t>
            </a: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</a:t>
            </a:r>
            <a:endParaRPr lang="en-US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9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/>
      <p:bldP spid="23" grpId="0" animBg="1"/>
      <p:bldP spid="23" grpId="1" animBg="1"/>
      <p:bldP spid="24" grpId="0"/>
      <p:bldP spid="30" grpId="0" animBg="1"/>
      <p:bldP spid="10" grpId="0"/>
      <p:bldP spid="5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D6F83-6153-26B0-ACAE-3719009EA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1A3845CF-DA1E-3426-4DD7-B48E09B55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70" y="249405"/>
            <a:ext cx="2956339" cy="28580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73B8D5-A00A-9A2F-070A-3A2AAC1F3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Upgrade to BC 23 – LSC SaaS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542AE941-A370-CC54-01BF-A2665FD55EFF}"/>
              </a:ext>
            </a:extLst>
          </p:cNvPr>
          <p:cNvSpPr/>
          <p:nvPr/>
        </p:nvSpPr>
        <p:spPr>
          <a:xfrm rot="16200000">
            <a:off x="3297659" y="1763809"/>
            <a:ext cx="1384894" cy="2422566"/>
          </a:xfrm>
          <a:prstGeom prst="downArrow">
            <a:avLst/>
          </a:prstGeom>
          <a:solidFill>
            <a:srgbClr val="138B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D221AD-E7C6-61FE-331B-3870AE65E03F}"/>
              </a:ext>
            </a:extLst>
          </p:cNvPr>
          <p:cNvSpPr/>
          <p:nvPr/>
        </p:nvSpPr>
        <p:spPr>
          <a:xfrm>
            <a:off x="282015" y="1610065"/>
            <a:ext cx="2344964" cy="2656070"/>
          </a:xfrm>
          <a:prstGeom prst="roundRect">
            <a:avLst/>
          </a:prstGeom>
          <a:solidFill>
            <a:srgbClr val="4927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57FC0-D46B-3207-4834-12828B46E7DD}"/>
              </a:ext>
            </a:extLst>
          </p:cNvPr>
          <p:cNvSpPr txBox="1"/>
          <p:nvPr/>
        </p:nvSpPr>
        <p:spPr>
          <a:xfrm>
            <a:off x="498724" y="1678406"/>
            <a:ext cx="18800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LS Central      SaaS    </a:t>
            </a:r>
            <a:r>
              <a:rPr lang="en-US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22.3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earlier</a:t>
            </a:r>
            <a:b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en-US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BFDE05E-BB05-D029-536C-17E8744D5668}"/>
              </a:ext>
            </a:extLst>
          </p:cNvPr>
          <p:cNvSpPr/>
          <p:nvPr/>
        </p:nvSpPr>
        <p:spPr>
          <a:xfrm>
            <a:off x="282015" y="4368601"/>
            <a:ext cx="2344964" cy="1044258"/>
          </a:xfrm>
          <a:prstGeom prst="roundRect">
            <a:avLst/>
          </a:prstGeom>
          <a:solidFill>
            <a:srgbClr val="D3A04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2401AA-C739-5863-E3C7-2FE8256843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953" y="4522500"/>
            <a:ext cx="1883028" cy="735405"/>
          </a:xfrm>
        </p:spPr>
        <p:txBody>
          <a:bodyPr/>
          <a:lstStyle/>
          <a:p>
            <a:pPr marL="0" indent="0" algn="ctr">
              <a:buNone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Analytics for LS Central</a:t>
            </a:r>
            <a:endParaRPr lang="en-US" sz="1400"/>
          </a:p>
          <a:p>
            <a:pPr marL="0" indent="0" algn="ctr">
              <a:buNone/>
            </a:pPr>
            <a:r>
              <a:rPr lang="en-US" sz="1400"/>
              <a:t>2023.3 or earlier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06D142D-376C-15B6-3B38-0E0D1E10B97D}"/>
              </a:ext>
            </a:extLst>
          </p:cNvPr>
          <p:cNvSpPr/>
          <p:nvPr/>
        </p:nvSpPr>
        <p:spPr>
          <a:xfrm>
            <a:off x="5331805" y="1610065"/>
            <a:ext cx="2344964" cy="2656070"/>
          </a:xfrm>
          <a:prstGeom prst="roundRect">
            <a:avLst/>
          </a:prstGeom>
          <a:solidFill>
            <a:srgbClr val="4927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8CDA11-037B-F98D-5D10-55F6ED6C9129}"/>
              </a:ext>
            </a:extLst>
          </p:cNvPr>
          <p:cNvSpPr txBox="1"/>
          <p:nvPr/>
        </p:nvSpPr>
        <p:spPr>
          <a:xfrm>
            <a:off x="5592637" y="1745586"/>
            <a:ext cx="18800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LS Central       SaaS             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23.0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and later</a:t>
            </a:r>
            <a:b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en-US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9325D12-3820-BC4B-8C40-40B7E4455821}"/>
              </a:ext>
            </a:extLst>
          </p:cNvPr>
          <p:cNvSpPr/>
          <p:nvPr/>
        </p:nvSpPr>
        <p:spPr>
          <a:xfrm>
            <a:off x="5331805" y="4368601"/>
            <a:ext cx="2344964" cy="1044258"/>
          </a:xfrm>
          <a:prstGeom prst="roundRect">
            <a:avLst/>
          </a:prstGeom>
          <a:solidFill>
            <a:srgbClr val="D3A04A"/>
          </a:solidFill>
          <a:ln w="5715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A7051B3-E6D5-CB34-90A2-BA676D1EDF5B}"/>
              </a:ext>
            </a:extLst>
          </p:cNvPr>
          <p:cNvSpPr txBox="1">
            <a:spLocks/>
          </p:cNvSpPr>
          <p:nvPr/>
        </p:nvSpPr>
        <p:spPr>
          <a:xfrm>
            <a:off x="5549633" y="4531003"/>
            <a:ext cx="1883028" cy="7354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>
                <a:solidFill>
                  <a:srgbClr val="FFFFFF"/>
                </a:solidFill>
              </a:rPr>
              <a:t>Analytics for LS Central</a:t>
            </a:r>
            <a:endParaRPr lang="en-US" sz="140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/>
              <a:t>2023.3 or earlier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B962B9E-9302-0FE7-D1EC-55194FD34B10}"/>
              </a:ext>
            </a:extLst>
          </p:cNvPr>
          <p:cNvGrpSpPr/>
          <p:nvPr/>
        </p:nvGrpSpPr>
        <p:grpSpPr>
          <a:xfrm>
            <a:off x="5331805" y="5692125"/>
            <a:ext cx="2344964" cy="1044258"/>
            <a:chOff x="5331805" y="5692125"/>
            <a:chExt cx="2344964" cy="104425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3414571-B458-0F83-F2E6-6DF14C44FBA5}"/>
                </a:ext>
              </a:extLst>
            </p:cNvPr>
            <p:cNvSpPr/>
            <p:nvPr/>
          </p:nvSpPr>
          <p:spPr>
            <a:xfrm>
              <a:off x="5331805" y="5692125"/>
              <a:ext cx="2344964" cy="1044258"/>
            </a:xfrm>
            <a:prstGeom prst="roundRect">
              <a:avLst/>
            </a:prstGeom>
            <a:solidFill>
              <a:srgbClr val="D3A04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77ABE688-ED12-C77C-D980-7B09AE987A99}"/>
                </a:ext>
              </a:extLst>
            </p:cNvPr>
            <p:cNvSpPr txBox="1">
              <a:spLocks/>
            </p:cNvSpPr>
            <p:nvPr/>
          </p:nvSpPr>
          <p:spPr>
            <a:xfrm>
              <a:off x="5549633" y="5850775"/>
              <a:ext cx="1883028" cy="73540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400" b="1">
                  <a:solidFill>
                    <a:srgbClr val="FFFFFF"/>
                  </a:solidFill>
                </a:rPr>
                <a:t>Analytics for LS Central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400" b="1"/>
                <a:t>2023.4 </a:t>
              </a:r>
              <a:r>
                <a:rPr lang="en-US" sz="1400"/>
                <a:t>or</a:t>
              </a:r>
              <a:r>
                <a:rPr lang="en-US" sz="1400" b="1"/>
                <a:t> 2024.1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E514DD-90AC-3BFC-F562-DF9600BE8355}"/>
              </a:ext>
            </a:extLst>
          </p:cNvPr>
          <p:cNvGrpSpPr/>
          <p:nvPr/>
        </p:nvGrpSpPr>
        <p:grpSpPr>
          <a:xfrm>
            <a:off x="5839605" y="2539958"/>
            <a:ext cx="1372287" cy="1569490"/>
            <a:chOff x="7297815" y="2004316"/>
            <a:chExt cx="1328601" cy="1571810"/>
          </a:xfrm>
        </p:grpSpPr>
        <p:pic>
          <p:nvPicPr>
            <p:cNvPr id="14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9DFE5882-B9D5-F3A9-54E5-A3ECBB2FD7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258" y="2004316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Dynamics 365 Business Central: Erste Details zur Release Wave 1 in 2020 -  ERP Blog">
              <a:extLst>
                <a:ext uri="{FF2B5EF4-FFF2-40B4-BE49-F238E27FC236}">
                  <a16:creationId xmlns:a16="http://schemas.microsoft.com/office/drawing/2014/main" id="{FA6C7448-BB2A-AB21-7B79-B6DF2A8808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815" y="2526904"/>
              <a:ext cx="1054194" cy="10492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Arrow: Down 29">
            <a:extLst>
              <a:ext uri="{FF2B5EF4-FFF2-40B4-BE49-F238E27FC236}">
                <a16:creationId xmlns:a16="http://schemas.microsoft.com/office/drawing/2014/main" id="{7A23AB40-2038-3C2E-9EFF-230C8AB15CDA}"/>
              </a:ext>
            </a:extLst>
          </p:cNvPr>
          <p:cNvSpPr/>
          <p:nvPr/>
        </p:nvSpPr>
        <p:spPr>
          <a:xfrm>
            <a:off x="6326971" y="5266408"/>
            <a:ext cx="411424" cy="553432"/>
          </a:xfrm>
          <a:prstGeom prst="downArrow">
            <a:avLst/>
          </a:prstGeom>
          <a:solidFill>
            <a:srgbClr val="138B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C14170-6109-B20A-06FC-250B88D7EED0}"/>
              </a:ext>
            </a:extLst>
          </p:cNvPr>
          <p:cNvSpPr txBox="1"/>
          <p:nvPr/>
        </p:nvSpPr>
        <p:spPr>
          <a:xfrm>
            <a:off x="3361477" y="4534952"/>
            <a:ext cx="25199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Webservices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C46CEDD-14C7-19FC-AE7E-0F3D3F7D8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234" y="4089335"/>
            <a:ext cx="414402" cy="41650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A736261-400E-E537-8F39-40CE79478763}"/>
              </a:ext>
            </a:extLst>
          </p:cNvPr>
          <p:cNvSpPr txBox="1"/>
          <p:nvPr/>
        </p:nvSpPr>
        <p:spPr>
          <a:xfrm>
            <a:off x="8235701" y="2962086"/>
            <a:ext cx="3457575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Segoe UI"/>
                <a:cs typeface="Segoe UI"/>
              </a:rPr>
              <a:t>No immediate action needed. </a:t>
            </a:r>
            <a:br>
              <a:rPr lang="en-US" sz="2000" b="1"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000" b="1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b="1">
                <a:solidFill>
                  <a:schemeClr val="bg1"/>
                </a:solidFill>
                <a:latin typeface="Segoe UI"/>
                <a:cs typeface="Segoe UI"/>
              </a:rPr>
              <a:t>We recommend upgrading</a:t>
            </a:r>
            <a:br>
              <a:rPr lang="en-US" sz="2000" b="1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b="1">
                <a:solidFill>
                  <a:schemeClr val="bg1"/>
                </a:solidFill>
                <a:latin typeface="Segoe UI"/>
                <a:cs typeface="Segoe UI"/>
              </a:rPr>
              <a:t>to get the latest version. </a:t>
            </a:r>
            <a:endParaRPr lang="en-US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L-Shape 4">
            <a:extLst>
              <a:ext uri="{FF2B5EF4-FFF2-40B4-BE49-F238E27FC236}">
                <a16:creationId xmlns:a16="http://schemas.microsoft.com/office/drawing/2014/main" id="{C8B8F844-C4DE-28E7-5942-16E8608EF1A9}"/>
              </a:ext>
            </a:extLst>
          </p:cNvPr>
          <p:cNvSpPr/>
          <p:nvPr/>
        </p:nvSpPr>
        <p:spPr>
          <a:xfrm rot="18715155">
            <a:off x="7193012" y="4653655"/>
            <a:ext cx="825316" cy="331735"/>
          </a:xfrm>
          <a:prstGeom prst="corner">
            <a:avLst/>
          </a:prstGeom>
          <a:solidFill>
            <a:srgbClr val="138B93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34CEAC-1DFA-634D-7C2D-4E8A4F15344C}"/>
              </a:ext>
            </a:extLst>
          </p:cNvPr>
          <p:cNvCxnSpPr/>
          <p:nvPr/>
        </p:nvCxnSpPr>
        <p:spPr>
          <a:xfrm flipH="1">
            <a:off x="4879025" y="3931253"/>
            <a:ext cx="452780" cy="158082"/>
          </a:xfrm>
          <a:prstGeom prst="straightConnector1">
            <a:avLst/>
          </a:prstGeom>
          <a:ln w="57150">
            <a:solidFill>
              <a:srgbClr val="138B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69C3F4-E5B4-483D-37DE-2C8C9B168632}"/>
              </a:ext>
            </a:extLst>
          </p:cNvPr>
          <p:cNvCxnSpPr>
            <a:cxnSpLocks/>
          </p:cNvCxnSpPr>
          <p:nvPr/>
        </p:nvCxnSpPr>
        <p:spPr>
          <a:xfrm>
            <a:off x="4950107" y="4285525"/>
            <a:ext cx="330566" cy="155831"/>
          </a:xfrm>
          <a:prstGeom prst="straightConnector1">
            <a:avLst/>
          </a:prstGeom>
          <a:ln w="57150">
            <a:solidFill>
              <a:srgbClr val="138B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6C0B5B23-3BD6-F573-6DE9-6CE0A3206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90" y="2761249"/>
            <a:ext cx="1239568" cy="12337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91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/>
      <p:bldP spid="23" grpId="0" animBg="1"/>
      <p:bldP spid="23" grpId="1" animBg="1"/>
      <p:bldP spid="24" grpId="0"/>
      <p:bldP spid="30" grpId="0" animBg="1"/>
      <p:bldP spid="10" grpId="0"/>
      <p:bldP spid="37" grpId="0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9A676-EAE6-3018-9187-93173ECC8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D639BE47-C8AC-D870-A2D5-32AC9C3831C2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Agenda</a:t>
            </a: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BB33D21D-58FA-DAC3-0C8C-EAB9A26ED5D6}"/>
              </a:ext>
            </a:extLst>
          </p:cNvPr>
          <p:cNvSpPr txBox="1">
            <a:spLocks/>
          </p:cNvSpPr>
          <p:nvPr/>
        </p:nvSpPr>
        <p:spPr>
          <a:xfrm>
            <a:off x="548640" y="1628775"/>
            <a:ext cx="6773186" cy="1152153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Reporting in BC and Analytics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>
                <a:latin typeface="Segoe UI"/>
              </a:rPr>
              <a:t>Analytics under the hood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>
                <a:latin typeface="Segoe UI"/>
              </a:rPr>
              <a:t>What’s new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>
                <a:latin typeface="Segoe UI"/>
              </a:rPr>
              <a:t>Architecture options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>
                <a:latin typeface="Segoe UI"/>
              </a:rPr>
              <a:t>The BC23 challenge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00">
              <a:latin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>
                <a:latin typeface="Segoe UI"/>
              </a:rPr>
              <a:t>How to get started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>
                <a:solidFill>
                  <a:schemeClr val="accent5"/>
                </a:solidFill>
                <a:latin typeface="Segoe UI"/>
              </a:rPr>
              <a:t>How to implement with success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400">
              <a:latin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>
                <a:latin typeface="Segoe U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192303-C4C0-7A14-3C82-DBA6586863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97" t="26632" r="-1" b="9541"/>
          <a:stretch/>
        </p:blipFill>
        <p:spPr>
          <a:xfrm>
            <a:off x="7195279" y="0"/>
            <a:ext cx="499672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10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EC7A3-E99C-468E-08F4-D81C83669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114427-5D8B-38B2-02FB-F9E563771A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75" b="218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19881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2A93E-25E8-1D67-E34B-EF6CAC7F9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66712F-6145-863D-6A3B-BFC9FAD9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38" b="284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90276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1A4FF2-FDFE-664C-5CA4-80E0D1398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br>
              <a:rPr lang="en-GB" sz="2400">
                <a:latin typeface="Segoe UI"/>
                <a:cs typeface="Segoe UI"/>
              </a:rPr>
            </a:br>
            <a:br>
              <a:rPr lang="en-GB" sz="2400">
                <a:latin typeface="Segoe UI"/>
                <a:cs typeface="Segoe UI"/>
              </a:rPr>
            </a:br>
            <a:br>
              <a:rPr lang="en-GB" sz="2400">
                <a:latin typeface="Segoe UI"/>
                <a:cs typeface="Segoe UI"/>
              </a:rPr>
            </a:br>
            <a:r>
              <a:rPr lang="en-GB" sz="2400">
                <a:latin typeface="Segoe UI"/>
                <a:cs typeface="Segoe UI"/>
              </a:rPr>
              <a:t>“Analytics for LS Central is so easy to install…</a:t>
            </a:r>
            <a:br>
              <a:rPr lang="en-GB" sz="2400">
                <a:latin typeface="Segoe UI"/>
                <a:cs typeface="Segoe UI"/>
              </a:rPr>
            </a:br>
            <a:r>
              <a:rPr lang="en-GB" sz="2400">
                <a:latin typeface="Segoe UI"/>
                <a:cs typeface="Segoe UI"/>
              </a:rPr>
              <a:t>why aren’t all my customers using it.”</a:t>
            </a:r>
          </a:p>
          <a:p>
            <a:endParaRPr lang="en-GB" sz="1800"/>
          </a:p>
          <a:p>
            <a:pPr marL="0" indent="0">
              <a:buNone/>
            </a:pPr>
            <a:r>
              <a:rPr lang="en-GB" sz="2400">
                <a:latin typeface="Segoe UI"/>
                <a:cs typeface="Segoe UI"/>
              </a:rPr>
              <a:t>Project plan in a nutshell</a:t>
            </a:r>
          </a:p>
          <a:p>
            <a:pPr marL="644525" lvl="1" indent="-187325" defTabSz="749808">
              <a:spcBef>
                <a:spcPts val="820"/>
              </a:spcBef>
            </a:pPr>
            <a:r>
              <a:rPr lang="en-GB" kern="1200">
                <a:solidFill>
                  <a:schemeClr val="bg1"/>
                </a:solidFill>
                <a:latin typeface="Segoe UI"/>
                <a:cs typeface="Segoe UI"/>
              </a:rPr>
              <a:t>Key </a:t>
            </a:r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decisions</a:t>
            </a:r>
            <a:r>
              <a:rPr lang="en-GB" kern="1200">
                <a:solidFill>
                  <a:schemeClr val="bg1"/>
                </a:solidFill>
                <a:latin typeface="Segoe UI"/>
                <a:cs typeface="Segoe UI"/>
              </a:rPr>
              <a:t> </a:t>
            </a:r>
          </a:p>
          <a:p>
            <a:pPr marL="644525" lvl="1" indent="-187325" defTabSz="749808">
              <a:spcBef>
                <a:spcPts val="820"/>
              </a:spcBef>
            </a:pPr>
            <a:r>
              <a:rPr lang="en-GB" kern="1200">
                <a:solidFill>
                  <a:schemeClr val="bg1"/>
                </a:solidFill>
                <a:latin typeface="Segoe UI"/>
                <a:cs typeface="Segoe UI"/>
              </a:rPr>
              <a:t>Prerequisites</a:t>
            </a:r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 </a:t>
            </a:r>
            <a:endParaRPr lang="en-GB" kern="1200">
              <a:solidFill>
                <a:schemeClr val="bg1"/>
              </a:solidFill>
            </a:endParaRPr>
          </a:p>
          <a:p>
            <a:pPr marL="644525" lvl="1" indent="-187325" defTabSz="749808">
              <a:spcBef>
                <a:spcPts val="820"/>
              </a:spcBef>
            </a:pPr>
            <a:r>
              <a:rPr lang="en-GB" kern="1200">
                <a:solidFill>
                  <a:schemeClr val="bg1"/>
                </a:solidFill>
                <a:latin typeface="Segoe UI"/>
                <a:cs typeface="Segoe UI"/>
              </a:rPr>
              <a:t>Installation/Configuration</a:t>
            </a:r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 </a:t>
            </a:r>
            <a:endParaRPr lang="en-GB" kern="1200">
              <a:solidFill>
                <a:schemeClr val="bg1"/>
              </a:solidFill>
            </a:endParaRPr>
          </a:p>
          <a:p>
            <a:pPr marL="644525" lvl="1" indent="-187325" defTabSz="749808">
              <a:spcBef>
                <a:spcPts val="820"/>
              </a:spcBef>
            </a:pPr>
            <a:r>
              <a:rPr lang="en-GB" kern="1200">
                <a:solidFill>
                  <a:schemeClr val="bg1"/>
                </a:solidFill>
                <a:latin typeface="Segoe UI"/>
                <a:cs typeface="Segoe UI"/>
              </a:rPr>
              <a:t>Go </a:t>
            </a:r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live</a:t>
            </a:r>
            <a:endParaRPr lang="en-GB" kern="1200">
              <a:solidFill>
                <a:schemeClr val="bg1"/>
              </a:solidFill>
            </a:endParaRPr>
          </a:p>
          <a:p>
            <a:endParaRPr lang="en-GB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97F4B7-D30D-2CDA-CED7-0093F282D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sz="3600">
                <a:solidFill>
                  <a:schemeClr val="bg1"/>
                </a:solidFill>
                <a:latin typeface="Segoe UI"/>
                <a:cs typeface="Segoe UI"/>
              </a:rPr>
              <a:t>Project plan</a:t>
            </a:r>
            <a:endParaRPr lang="en-GB" sz="3600">
              <a:solidFill>
                <a:schemeClr val="bg1"/>
              </a:solidFill>
            </a:endParaRPr>
          </a:p>
        </p:txBody>
      </p:sp>
      <p:pic>
        <p:nvPicPr>
          <p:cNvPr id="7170" name="Picture 2" descr="Construction of a longship | Viking ship, Boat building, Viking longship">
            <a:extLst>
              <a:ext uri="{FF2B5EF4-FFF2-40B4-BE49-F238E27FC236}">
                <a16:creationId xmlns:a16="http://schemas.microsoft.com/office/drawing/2014/main" id="{72BC44C0-1783-1BDB-EFA2-1D8F02FB3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7"/>
          <a:stretch/>
        </p:blipFill>
        <p:spPr bwMode="auto">
          <a:xfrm>
            <a:off x="6951991" y="1936059"/>
            <a:ext cx="5121691" cy="37976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0941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756" y="3073400"/>
            <a:ext cx="10317597" cy="3241942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Key Decisions:</a:t>
            </a:r>
          </a:p>
          <a:p>
            <a:r>
              <a:rPr lang="en-US" sz="2000"/>
              <a:t>LS Central on-prem </a:t>
            </a:r>
          </a:p>
          <a:p>
            <a:pPr marL="457200" lvl="1" indent="0">
              <a:buNone/>
            </a:pPr>
            <a:r>
              <a:rPr lang="en-US" sz="200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2000">
                <a:solidFill>
                  <a:schemeClr val="bg1"/>
                </a:solidFill>
              </a:rPr>
              <a:t>Analytics in Azure</a:t>
            </a:r>
          </a:p>
          <a:p>
            <a:pPr marL="457200" lvl="1" indent="0">
              <a:buNone/>
            </a:pPr>
            <a:r>
              <a:rPr lang="en-US" sz="200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2000">
                <a:solidFill>
                  <a:schemeClr val="bg1"/>
                </a:solidFill>
              </a:rPr>
              <a:t>Analytics database on-prem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r>
              <a:rPr lang="en-US" sz="2000"/>
              <a:t>LS Central SaaS </a:t>
            </a:r>
            <a:r>
              <a:rPr lang="en-US" sz="2000">
                <a:sym typeface="Wingdings" panose="05000000000000000000" pitchFamily="2" charset="2"/>
              </a:rPr>
              <a:t></a:t>
            </a:r>
            <a:r>
              <a:rPr lang="en-US" sz="2000"/>
              <a:t> Analytics in Azure</a:t>
            </a:r>
            <a:br>
              <a:rPr lang="en-US" sz="2000"/>
            </a:br>
            <a:endParaRPr lang="en-US" sz="800">
              <a:cs typeface="Calibri"/>
            </a:endParaRPr>
          </a:p>
          <a:p>
            <a:pPr marL="0" indent="0">
              <a:buNone/>
            </a:pPr>
            <a:r>
              <a:rPr lang="en-US" sz="2000" b="1"/>
              <a:t>Communication Server </a:t>
            </a:r>
            <a:br>
              <a:rPr lang="en-US" sz="2000" b="1"/>
            </a:br>
            <a:r>
              <a:rPr lang="en-US" sz="2000" b="1"/>
              <a:t>(for LS Central SaaS only)</a:t>
            </a:r>
          </a:p>
          <a:p>
            <a:r>
              <a:rPr lang="en-US" sz="2000"/>
              <a:t>Physical Server</a:t>
            </a:r>
          </a:p>
          <a:p>
            <a:r>
              <a:rPr lang="en-US" sz="2000"/>
              <a:t>VM in Azure</a:t>
            </a:r>
          </a:p>
          <a:p>
            <a:pPr marL="0" indent="0">
              <a:buNone/>
            </a:pPr>
            <a:endParaRPr lang="en-US" sz="2000"/>
          </a:p>
          <a:p>
            <a:endParaRPr lang="en-US" sz="2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A3B2D4-07EC-EC36-F06D-3D35CC352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Project phases</a:t>
            </a:r>
            <a:br>
              <a:rPr lang="en-US">
                <a:solidFill>
                  <a:schemeClr val="bg1"/>
                </a:solidFill>
              </a:rPr>
            </a:br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5F6F52C-A69E-4E30-BE06-422B4EE834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5470627"/>
              </p:ext>
            </p:extLst>
          </p:nvPr>
        </p:nvGraphicFramePr>
        <p:xfrm>
          <a:off x="851757" y="1098465"/>
          <a:ext cx="10823097" cy="206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1E1B770-9DAB-4D20-ACB8-E977CAF3B1F4}"/>
              </a:ext>
            </a:extLst>
          </p:cNvPr>
          <p:cNvSpPr txBox="1">
            <a:spLocks/>
          </p:cNvSpPr>
          <p:nvPr/>
        </p:nvSpPr>
        <p:spPr>
          <a:xfrm>
            <a:off x="120316" y="237813"/>
            <a:ext cx="9361488" cy="717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Double Brace 1">
            <a:extLst>
              <a:ext uri="{FF2B5EF4-FFF2-40B4-BE49-F238E27FC236}">
                <a16:creationId xmlns:a16="http://schemas.microsoft.com/office/drawing/2014/main" id="{878672FA-141C-48AF-B264-5BB9891A8BE8}"/>
              </a:ext>
            </a:extLst>
          </p:cNvPr>
          <p:cNvSpPr/>
          <p:nvPr/>
        </p:nvSpPr>
        <p:spPr>
          <a:xfrm>
            <a:off x="1083746" y="1003258"/>
            <a:ext cx="1479883" cy="372979"/>
          </a:xfrm>
          <a:prstGeom prst="bracePair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CA" sz="2800">
                <a:solidFill>
                  <a:schemeClr val="bg1"/>
                </a:solidFill>
              </a:rPr>
              <a:t>½ Hour</a:t>
            </a:r>
            <a:endParaRPr lang="en-C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33700" y="3067050"/>
            <a:ext cx="7702254" cy="326734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Segoe UI"/>
                <a:cs typeface="Segoe UI"/>
              </a:rPr>
              <a:t>Prerequisites (LS Retail):</a:t>
            </a:r>
          </a:p>
          <a:p>
            <a:r>
              <a:rPr lang="en-US" sz="2000">
                <a:latin typeface="Segoe UI"/>
                <a:cs typeface="Segoe UI"/>
              </a:rPr>
              <a:t>Register for the license</a:t>
            </a:r>
            <a:endParaRPr lang="en-US" sz="2000">
              <a:cs typeface="Calibri" panose="020F0502020204030204"/>
            </a:endParaRPr>
          </a:p>
          <a:p>
            <a:r>
              <a:rPr lang="en-US" sz="2000">
                <a:latin typeface="Segoe UI"/>
                <a:cs typeface="Segoe UI"/>
              </a:rPr>
              <a:t>Download the product package</a:t>
            </a:r>
            <a:endParaRPr lang="en-US" sz="2000">
              <a:cs typeface="Calibri"/>
            </a:endParaRPr>
          </a:p>
          <a:p>
            <a:r>
              <a:rPr lang="en-US" sz="2000">
                <a:latin typeface="Segoe UI"/>
                <a:cs typeface="Segoe UI"/>
              </a:rPr>
              <a:t>Procure/Spin Up – Communication Server</a:t>
            </a:r>
          </a:p>
          <a:p>
            <a:pPr marL="0" indent="0">
              <a:buNone/>
            </a:pPr>
            <a:r>
              <a:rPr lang="en-US" sz="2000" b="1">
                <a:latin typeface="Segoe UI"/>
                <a:cs typeface="Segoe UI"/>
              </a:rPr>
              <a:t>Prerequisites (Microsoft):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>
                <a:latin typeface="Segoe UI"/>
                <a:cs typeface="Segoe UI"/>
              </a:rPr>
              <a:t>Power BI Pro account (10 USD per person/month)</a:t>
            </a:r>
          </a:p>
          <a:p>
            <a:r>
              <a:rPr lang="en-US" sz="2000">
                <a:latin typeface="Segoe UI"/>
                <a:cs typeface="Segoe UI"/>
              </a:rPr>
              <a:t>Azure subscription     (~100 USD per month)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Data Factory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Azure SQL Database</a:t>
            </a:r>
          </a:p>
          <a:p>
            <a:endParaRPr lang="en-US" sz="2000">
              <a:cs typeface="Calibri" panose="020F0502020204030204"/>
            </a:endParaRPr>
          </a:p>
          <a:p>
            <a:pPr marL="0" indent="0">
              <a:buNone/>
            </a:pPr>
            <a:endParaRPr lang="en-US" sz="2000"/>
          </a:p>
          <a:p>
            <a:endParaRPr lang="en-US" sz="2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701141-3A97-E1DD-040C-1AA26F36B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Project phases</a:t>
            </a:r>
            <a:br>
              <a:rPr lang="en-CA"/>
            </a:br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5F6F52C-A69E-4E30-BE06-422B4EE834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0039932"/>
              </p:ext>
            </p:extLst>
          </p:nvPr>
        </p:nvGraphicFramePr>
        <p:xfrm>
          <a:off x="851757" y="1098465"/>
          <a:ext cx="10823097" cy="206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1E1B770-9DAB-4D20-ACB8-E977CAF3B1F4}"/>
              </a:ext>
            </a:extLst>
          </p:cNvPr>
          <p:cNvSpPr txBox="1">
            <a:spLocks/>
          </p:cNvSpPr>
          <p:nvPr/>
        </p:nvSpPr>
        <p:spPr>
          <a:xfrm>
            <a:off x="245108" y="190209"/>
            <a:ext cx="9361488" cy="717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CA"/>
          </a:p>
        </p:txBody>
      </p:sp>
      <p:sp>
        <p:nvSpPr>
          <p:cNvPr id="2" name="Double Brace 1">
            <a:extLst>
              <a:ext uri="{FF2B5EF4-FFF2-40B4-BE49-F238E27FC236}">
                <a16:creationId xmlns:a16="http://schemas.microsoft.com/office/drawing/2014/main" id="{0196BB0A-91E7-7034-09DB-B7CB7FCE9C67}"/>
              </a:ext>
            </a:extLst>
          </p:cNvPr>
          <p:cNvSpPr/>
          <p:nvPr/>
        </p:nvSpPr>
        <p:spPr>
          <a:xfrm>
            <a:off x="3215440" y="1003258"/>
            <a:ext cx="1503946" cy="372979"/>
          </a:xfrm>
          <a:prstGeom prst="bracePair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CA" sz="2800">
                <a:solidFill>
                  <a:schemeClr val="bg1"/>
                </a:solidFill>
              </a:rPr>
              <a:t>4 hours</a:t>
            </a:r>
            <a:endParaRPr lang="en-C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9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72075" y="3073400"/>
            <a:ext cx="5073354" cy="328004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Segoe UI"/>
                <a:cs typeface="Segoe UI"/>
              </a:rPr>
              <a:t>Installation:</a:t>
            </a:r>
            <a:br>
              <a:rPr lang="en-US" sz="2000" b="1">
                <a:latin typeface="Segoe UI"/>
                <a:cs typeface="Segoe UI"/>
              </a:rPr>
            </a:br>
            <a:r>
              <a:rPr lang="en-US" sz="2000" b="1">
                <a:latin typeface="Segoe UI"/>
                <a:cs typeface="Segoe UI"/>
              </a:rPr>
              <a:t>(only LS Central SaaS)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>
                <a:latin typeface="Segoe UI"/>
                <a:cs typeface="Segoe UI"/>
              </a:rPr>
              <a:t>Setup Communication Server </a:t>
            </a:r>
            <a:br>
              <a:rPr lang="en-US" sz="2000"/>
            </a:br>
            <a:r>
              <a:rPr lang="en-US" sz="2000">
                <a:latin typeface="Segoe UI"/>
                <a:cs typeface="Segoe UI"/>
              </a:rPr>
              <a:t>(Physical or VM)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SQL Server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LS Central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Data Director</a:t>
            </a:r>
            <a:br>
              <a:rPr lang="en-US" sz="2000"/>
            </a:br>
            <a:endParaRPr lang="en-US" sz="2000">
              <a:solidFill>
                <a:schemeClr val="bg1"/>
              </a:solidFill>
            </a:endParaRPr>
          </a:p>
          <a:p>
            <a:endParaRPr lang="en-US" sz="2000">
              <a:cs typeface="Calibri" panose="020F0502020204030204"/>
            </a:endParaRPr>
          </a:p>
          <a:p>
            <a:pPr marL="0" indent="0">
              <a:buNone/>
            </a:pPr>
            <a:endParaRPr lang="en-US" sz="2000"/>
          </a:p>
          <a:p>
            <a:endParaRPr lang="en-US" sz="2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1F58F7-D288-0B62-C2EB-687ECC061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Project phases</a:t>
            </a:r>
            <a:br>
              <a:rPr lang="en-US" sz="4000">
                <a:solidFill>
                  <a:schemeClr val="bg1"/>
                </a:solidFill>
              </a:rPr>
            </a:br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5F6F52C-A69E-4E30-BE06-422B4EE834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6440213"/>
              </p:ext>
            </p:extLst>
          </p:nvPr>
        </p:nvGraphicFramePr>
        <p:xfrm>
          <a:off x="851757" y="1098465"/>
          <a:ext cx="10823097" cy="206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5570792" y="1003258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1E1B770-9DAB-4D20-ACB8-E977CAF3B1F4}"/>
              </a:ext>
            </a:extLst>
          </p:cNvPr>
          <p:cNvSpPr txBox="1">
            <a:spLocks/>
          </p:cNvSpPr>
          <p:nvPr/>
        </p:nvSpPr>
        <p:spPr>
          <a:xfrm>
            <a:off x="261634" y="190209"/>
            <a:ext cx="9361488" cy="717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US" sz="4400">
              <a:solidFill>
                <a:schemeClr val="bg1"/>
              </a:solidFill>
            </a:endParaRPr>
          </a:p>
        </p:txBody>
      </p:sp>
      <p:sp>
        <p:nvSpPr>
          <p:cNvPr id="2" name="Double Brace 1">
            <a:extLst>
              <a:ext uri="{FF2B5EF4-FFF2-40B4-BE49-F238E27FC236}">
                <a16:creationId xmlns:a16="http://schemas.microsoft.com/office/drawing/2014/main" id="{CA950597-90C7-58DC-B90B-9ECAA90A87A9}"/>
              </a:ext>
            </a:extLst>
          </p:cNvPr>
          <p:cNvSpPr/>
          <p:nvPr/>
        </p:nvSpPr>
        <p:spPr>
          <a:xfrm>
            <a:off x="5172075" y="1019203"/>
            <a:ext cx="1648321" cy="372979"/>
          </a:xfrm>
          <a:prstGeom prst="bracePair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CA" sz="2800">
                <a:solidFill>
                  <a:schemeClr val="bg1"/>
                </a:solidFill>
              </a:rPr>
              <a:t>8 Hours</a:t>
            </a:r>
            <a:endParaRPr lang="en-C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6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77267" y="3082925"/>
            <a:ext cx="5073354" cy="328004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Segoe UI"/>
                <a:cs typeface="Segoe UI"/>
              </a:rPr>
              <a:t>Configuration: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>
                <a:latin typeface="Segoe UI"/>
                <a:cs typeface="Segoe UI"/>
              </a:rPr>
              <a:t>Get Azure login credentials</a:t>
            </a:r>
          </a:p>
          <a:p>
            <a:r>
              <a:rPr lang="en-US" sz="2000">
                <a:latin typeface="Segoe UI"/>
                <a:cs typeface="Segoe UI"/>
              </a:rPr>
              <a:t>Configure database connection</a:t>
            </a:r>
          </a:p>
          <a:p>
            <a:r>
              <a:rPr lang="en-US" sz="2000">
                <a:latin typeface="Segoe UI"/>
                <a:cs typeface="Segoe UI"/>
              </a:rPr>
              <a:t>Run scripts in Data Factory </a:t>
            </a:r>
            <a:endParaRPr lang="en-US" sz="2000"/>
          </a:p>
          <a:p>
            <a:r>
              <a:rPr lang="en-US" sz="2000">
                <a:latin typeface="Segoe UI"/>
                <a:cs typeface="Segoe UI"/>
              </a:rPr>
              <a:t>Assign users for Power BI</a:t>
            </a:r>
          </a:p>
          <a:p>
            <a:endParaRPr lang="en-US" sz="2000">
              <a:cs typeface="Calibri" panose="020F0502020204030204"/>
            </a:endParaRPr>
          </a:p>
          <a:p>
            <a:pPr marL="0" indent="0">
              <a:buNone/>
            </a:pPr>
            <a:endParaRPr lang="en-US" sz="2000"/>
          </a:p>
          <a:p>
            <a:endParaRPr lang="en-US" sz="2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1F58F7-D288-0B62-C2EB-687ECC061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Project phases</a:t>
            </a:r>
            <a:br>
              <a:rPr lang="en-US" sz="4000">
                <a:solidFill>
                  <a:schemeClr val="bg1"/>
                </a:solidFill>
              </a:rPr>
            </a:br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5F6F52C-A69E-4E30-BE06-422B4EE834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7723108"/>
              </p:ext>
            </p:extLst>
          </p:nvPr>
        </p:nvGraphicFramePr>
        <p:xfrm>
          <a:off x="851757" y="1098465"/>
          <a:ext cx="10823097" cy="206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5570792" y="1003258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1E1B770-9DAB-4D20-ACB8-E977CAF3B1F4}"/>
              </a:ext>
            </a:extLst>
          </p:cNvPr>
          <p:cNvSpPr txBox="1">
            <a:spLocks/>
          </p:cNvSpPr>
          <p:nvPr/>
        </p:nvSpPr>
        <p:spPr>
          <a:xfrm>
            <a:off x="261634" y="190209"/>
            <a:ext cx="9361488" cy="717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US" sz="4400">
              <a:solidFill>
                <a:schemeClr val="bg1"/>
              </a:solidFill>
            </a:endParaRPr>
          </a:p>
        </p:txBody>
      </p:sp>
      <p:sp>
        <p:nvSpPr>
          <p:cNvPr id="2" name="Double Brace 1">
            <a:extLst>
              <a:ext uri="{FF2B5EF4-FFF2-40B4-BE49-F238E27FC236}">
                <a16:creationId xmlns:a16="http://schemas.microsoft.com/office/drawing/2014/main" id="{CA950597-90C7-58DC-B90B-9ECAA90A87A9}"/>
              </a:ext>
            </a:extLst>
          </p:cNvPr>
          <p:cNvSpPr/>
          <p:nvPr/>
        </p:nvSpPr>
        <p:spPr>
          <a:xfrm>
            <a:off x="7277267" y="1019203"/>
            <a:ext cx="1648321" cy="372979"/>
          </a:xfrm>
          <a:prstGeom prst="bracePair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CA" sz="2800">
                <a:solidFill>
                  <a:schemeClr val="bg1"/>
                </a:solidFill>
              </a:rPr>
              <a:t>8 Hours</a:t>
            </a:r>
            <a:endParaRPr lang="en-C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6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60297" y="3088809"/>
            <a:ext cx="2419054" cy="336894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Segoe UI"/>
                <a:cs typeface="Segoe UI"/>
              </a:rPr>
              <a:t>GO LIVE:</a:t>
            </a:r>
          </a:p>
          <a:p>
            <a:r>
              <a:rPr lang="en-US" sz="2000">
                <a:latin typeface="Segoe UI"/>
                <a:cs typeface="Segoe UI"/>
              </a:rPr>
              <a:t>Relax, have coffee</a:t>
            </a:r>
            <a:endParaRPr lang="en-US" sz="2000"/>
          </a:p>
          <a:p>
            <a:r>
              <a:rPr lang="en-US" sz="2000">
                <a:latin typeface="Segoe UI"/>
                <a:cs typeface="Segoe UI"/>
              </a:rPr>
              <a:t>Enjoy the praise</a:t>
            </a:r>
          </a:p>
          <a:p>
            <a:r>
              <a:rPr lang="en-US" sz="2000">
                <a:latin typeface="Segoe UI"/>
                <a:cs typeface="Segoe UI"/>
              </a:rPr>
              <a:t>Look at the reports with your data</a:t>
            </a:r>
          </a:p>
          <a:p>
            <a:r>
              <a:rPr lang="en-US" sz="2000">
                <a:latin typeface="Segoe UI"/>
                <a:cs typeface="Segoe UI"/>
              </a:rPr>
              <a:t>Start building your own or modify existing</a:t>
            </a:r>
            <a:br>
              <a:rPr lang="en-US" sz="2000">
                <a:latin typeface="Segoe UI"/>
                <a:cs typeface="Segoe UI"/>
              </a:rPr>
            </a:br>
            <a:br>
              <a:rPr lang="en-US" sz="2000">
                <a:latin typeface="Segoe UI"/>
                <a:cs typeface="Segoe UI"/>
              </a:rPr>
            </a:br>
            <a:endParaRPr lang="en-US" sz="2000">
              <a:latin typeface="Segoe UI"/>
              <a:cs typeface="Segoe UI"/>
            </a:endParaRPr>
          </a:p>
          <a:p>
            <a:endParaRPr lang="en-US" sz="2000">
              <a:cs typeface="Calibri" panose="020F0502020204030204"/>
            </a:endParaRPr>
          </a:p>
          <a:p>
            <a:pPr marL="0" indent="0">
              <a:buNone/>
            </a:pPr>
            <a:endParaRPr lang="en-US" sz="2000"/>
          </a:p>
          <a:p>
            <a:endParaRPr lang="en-US" sz="2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B2987B-9D09-6417-7B65-E80500BC5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Project phases</a:t>
            </a:r>
            <a:br>
              <a:rPr lang="en-US">
                <a:solidFill>
                  <a:schemeClr val="bg1"/>
                </a:solidFill>
              </a:rPr>
            </a:br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5F6F52C-A69E-4E30-BE06-422B4EE834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0812660"/>
              </p:ext>
            </p:extLst>
          </p:nvPr>
        </p:nvGraphicFramePr>
        <p:xfrm>
          <a:off x="851757" y="1098465"/>
          <a:ext cx="10823097" cy="206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1E1B770-9DAB-4D20-ACB8-E977CAF3B1F4}"/>
              </a:ext>
            </a:extLst>
          </p:cNvPr>
          <p:cNvSpPr txBox="1">
            <a:spLocks/>
          </p:cNvSpPr>
          <p:nvPr/>
        </p:nvSpPr>
        <p:spPr>
          <a:xfrm>
            <a:off x="297729" y="190208"/>
            <a:ext cx="9361488" cy="717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Double Brace 1">
            <a:extLst>
              <a:ext uri="{FF2B5EF4-FFF2-40B4-BE49-F238E27FC236}">
                <a16:creationId xmlns:a16="http://schemas.microsoft.com/office/drawing/2014/main" id="{03E6D30A-AD37-D1BD-783A-37D2FD3D51BD}"/>
              </a:ext>
            </a:extLst>
          </p:cNvPr>
          <p:cNvSpPr/>
          <p:nvPr/>
        </p:nvSpPr>
        <p:spPr>
          <a:xfrm>
            <a:off x="9273816" y="1060365"/>
            <a:ext cx="1505884" cy="372979"/>
          </a:xfrm>
          <a:prstGeom prst="bracePair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CA" sz="2800">
                <a:solidFill>
                  <a:schemeClr val="bg1"/>
                </a:solidFill>
              </a:rPr>
              <a:t>0 Hours</a:t>
            </a:r>
            <a:endParaRPr lang="en-C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1A4FF2-FDFE-664C-5CA4-80E0D1398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2309832"/>
            <a:ext cx="10829062" cy="4548168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br>
              <a:rPr lang="en-GB" sz="1100" b="1"/>
            </a:br>
            <a:r>
              <a:rPr lang="en-GB" b="1">
                <a:latin typeface="Segoe UI"/>
                <a:cs typeface="Segoe UI"/>
              </a:rPr>
              <a:t>Is the project really over after going live?</a:t>
            </a:r>
            <a:br>
              <a:rPr lang="en-GB" b="1"/>
            </a:br>
            <a:br>
              <a:rPr lang="en-GB" sz="1050" b="1"/>
            </a:br>
            <a:br>
              <a:rPr lang="en-GB" sz="1400" b="1"/>
            </a:br>
            <a:r>
              <a:rPr lang="en-GB" b="1">
                <a:latin typeface="Segoe UI"/>
                <a:cs typeface="Segoe UI"/>
              </a:rPr>
              <a:t>Things to consider</a:t>
            </a:r>
          </a:p>
          <a:p>
            <a:pPr lvl="1"/>
            <a:r>
              <a:rPr lang="en-GB" sz="2200">
                <a:solidFill>
                  <a:schemeClr val="bg1"/>
                </a:solidFill>
                <a:latin typeface="Segoe UI"/>
                <a:cs typeface="Segoe UI"/>
              </a:rPr>
              <a:t>Updates</a:t>
            </a:r>
          </a:p>
          <a:p>
            <a:pPr lvl="1"/>
            <a:r>
              <a:rPr lang="en-GB" sz="2200">
                <a:solidFill>
                  <a:schemeClr val="bg1"/>
                </a:solidFill>
                <a:latin typeface="Segoe UI"/>
                <a:cs typeface="Segoe UI"/>
              </a:rPr>
              <a:t>Customization</a:t>
            </a:r>
          </a:p>
          <a:p>
            <a:pPr lvl="1"/>
            <a:r>
              <a:rPr lang="en-GB" sz="2200">
                <a:solidFill>
                  <a:schemeClr val="bg1"/>
                </a:solidFill>
                <a:latin typeface="Segoe UI"/>
                <a:cs typeface="Segoe UI"/>
              </a:rPr>
              <a:t>Monitoring </a:t>
            </a:r>
            <a:endParaRPr lang="en-GB" sz="2200">
              <a:solidFill>
                <a:schemeClr val="bg1"/>
              </a:solidFill>
            </a:endParaRPr>
          </a:p>
          <a:p>
            <a:pPr lvl="1"/>
            <a:r>
              <a:rPr lang="en-GB" sz="2200">
                <a:solidFill>
                  <a:schemeClr val="bg1"/>
                </a:solidFill>
                <a:latin typeface="Segoe UI"/>
                <a:cs typeface="Segoe UI"/>
              </a:rPr>
              <a:t>Maintenance</a:t>
            </a:r>
          </a:p>
          <a:p>
            <a:pPr lvl="1"/>
            <a:endParaRPr lang="en-GB" sz="16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>
                <a:latin typeface="Segoe UI"/>
                <a:cs typeface="Segoe UI"/>
              </a:rPr>
              <a:t>Analytics, like any other software, needs updates, </a:t>
            </a:r>
            <a:br>
              <a:rPr lang="en-GB"/>
            </a:br>
            <a:r>
              <a:rPr lang="en-GB">
                <a:latin typeface="Segoe UI"/>
                <a:cs typeface="Segoe UI"/>
              </a:rPr>
              <a:t>monitoring, and maintenance. Managed by partners</a:t>
            </a:r>
            <a:br>
              <a:rPr lang="en-GB"/>
            </a:br>
            <a:r>
              <a:rPr lang="en-GB">
                <a:latin typeface="Segoe UI"/>
                <a:cs typeface="Segoe UI"/>
              </a:rPr>
              <a:t>or customers.</a:t>
            </a:r>
          </a:p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97F4B7-D30D-2CDA-CED7-0093F282D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sz="3400"/>
              <a:t>Analytics - after Go Live</a:t>
            </a:r>
          </a:p>
        </p:txBody>
      </p:sp>
      <p:pic>
        <p:nvPicPr>
          <p:cNvPr id="5" name="Picture 4" descr="A hand reaching out to the inside of a computer&#10;&#10;Description automatically generated">
            <a:extLst>
              <a:ext uri="{FF2B5EF4-FFF2-40B4-BE49-F238E27FC236}">
                <a16:creationId xmlns:a16="http://schemas.microsoft.com/office/drawing/2014/main" id="{50682931-8C1C-2D88-E31B-CDF4920EFA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234" r="24034" b="2"/>
          <a:stretch/>
        </p:blipFill>
        <p:spPr>
          <a:xfrm>
            <a:off x="8581800" y="3514725"/>
            <a:ext cx="3610200" cy="3343275"/>
          </a:xfrm>
          <a:prstGeom prst="rect">
            <a:avLst/>
          </a:prstGeom>
          <a:noFill/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DD70EE9-5E19-80DC-41CD-F316D42A81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7073779"/>
              </p:ext>
            </p:extLst>
          </p:nvPr>
        </p:nvGraphicFramePr>
        <p:xfrm>
          <a:off x="190500" y="542658"/>
          <a:ext cx="11661209" cy="206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036288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ompt: one viking sailing on a boat towards the setting sun">
            <a:extLst>
              <a:ext uri="{FF2B5EF4-FFF2-40B4-BE49-F238E27FC236}">
                <a16:creationId xmlns:a16="http://schemas.microsoft.com/office/drawing/2014/main" id="{3B227424-2046-E977-5371-4D5366D07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" r="12769"/>
          <a:stretch/>
        </p:blipFill>
        <p:spPr bwMode="auto">
          <a:xfrm>
            <a:off x="0" y="0"/>
            <a:ext cx="49648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A59B16-DF81-947F-5092-769B8E4D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The future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sz="1400" b="1">
              <a:solidFill>
                <a:srgbClr val="138890"/>
              </a:solidFill>
            </a:endParaRPr>
          </a:p>
          <a:p>
            <a:r>
              <a:rPr lang="en-US" sz="2400" b="1"/>
              <a:t>Report packs</a:t>
            </a:r>
            <a:br>
              <a:rPr lang="en-US" sz="240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endParaRPr lang="en-US" sz="1600"/>
          </a:p>
          <a:p>
            <a:pPr lvl="1"/>
            <a:r>
              <a:rPr lang="en-US" sz="2000"/>
              <a:t>General improvements</a:t>
            </a:r>
            <a:endParaRPr lang="en-US" sz="1600"/>
          </a:p>
          <a:p>
            <a:pPr lvl="1"/>
            <a:r>
              <a:rPr lang="en-US" sz="2000" i="1"/>
              <a:t>Bookings</a:t>
            </a:r>
            <a:r>
              <a:rPr lang="en-US" sz="2000"/>
              <a:t> reporting pack </a:t>
            </a:r>
          </a:p>
          <a:p>
            <a:pPr marL="457200" lvl="1" indent="0">
              <a:buNone/>
            </a:pPr>
            <a:br>
              <a:rPr lang="en-US" sz="1200"/>
            </a:br>
            <a:endParaRPr lang="en-US" sz="500"/>
          </a:p>
          <a:p>
            <a:r>
              <a:rPr lang="en-US" sz="2400" b="1"/>
              <a:t>Aggregated Inventory</a:t>
            </a:r>
          </a:p>
          <a:p>
            <a:r>
              <a:rPr lang="en-US" sz="2400" b="1"/>
              <a:t>LS Retail Academy courses</a:t>
            </a:r>
          </a:p>
          <a:p>
            <a:endParaRPr lang="en-US" sz="2400" b="1"/>
          </a:p>
          <a:p>
            <a:pPr marL="0" indent="0">
              <a:buNone/>
            </a:pPr>
            <a:r>
              <a:rPr lang="en-US" sz="2400" b="1"/>
              <a:t>We listen to you!</a:t>
            </a:r>
            <a:br>
              <a:rPr lang="en-US" sz="2400" b="1"/>
            </a:br>
            <a:br>
              <a:rPr lang="en-US" sz="1600"/>
            </a:br>
            <a:endParaRPr lang="en-US" sz="16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8F14AB-6B18-D80B-C0F0-D9440F62D7C7}"/>
              </a:ext>
            </a:extLst>
          </p:cNvPr>
          <p:cNvGrpSpPr/>
          <p:nvPr/>
        </p:nvGrpSpPr>
        <p:grpSpPr>
          <a:xfrm>
            <a:off x="205646" y="4513011"/>
            <a:ext cx="4611629" cy="2260498"/>
            <a:chOff x="119921" y="388686"/>
            <a:chExt cx="4611629" cy="226049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0900D4F-DFA5-3642-83D4-0CEBE3138C86}"/>
                </a:ext>
              </a:extLst>
            </p:cNvPr>
            <p:cNvGrpSpPr/>
            <p:nvPr/>
          </p:nvGrpSpPr>
          <p:grpSpPr>
            <a:xfrm>
              <a:off x="119921" y="1416051"/>
              <a:ext cx="4611629" cy="1233133"/>
              <a:chOff x="119921" y="1416051"/>
              <a:chExt cx="4611629" cy="123313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2BD3FAF-2668-7C60-812E-14D0C962D6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000"/>
              <a:stretch/>
            </p:blipFill>
            <p:spPr>
              <a:xfrm>
                <a:off x="119921" y="1416051"/>
                <a:ext cx="1457262" cy="122222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1C92866-C5C3-1E88-2C5A-B09E2EEDB0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0443"/>
              <a:stretch/>
            </p:blipFill>
            <p:spPr>
              <a:xfrm>
                <a:off x="1697104" y="1416051"/>
                <a:ext cx="1457263" cy="123313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CADE890-3BFE-0B86-52A8-EBCE3A6CE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0443"/>
              <a:stretch/>
            </p:blipFill>
            <p:spPr>
              <a:xfrm>
                <a:off x="3274288" y="1416052"/>
                <a:ext cx="1457262" cy="12331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EA5BB8-F600-82DD-EF91-982BE7356AC5}"/>
                  </a:ext>
                </a:extLst>
              </p:cNvPr>
              <p:cNvSpPr txBox="1"/>
              <p:nvPr/>
            </p:nvSpPr>
            <p:spPr>
              <a:xfrm>
                <a:off x="3589082" y="1671117"/>
                <a:ext cx="816964" cy="307777"/>
              </a:xfrm>
              <a:prstGeom prst="rect">
                <a:avLst/>
              </a:prstGeom>
              <a:solidFill>
                <a:srgbClr val="EEEBF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2F1C53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CF-803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6748471-6CAD-A4FF-A43D-5DEF6C1A4B60}"/>
                  </a:ext>
                </a:extLst>
              </p:cNvPr>
              <p:cNvSpPr/>
              <p:nvPr/>
            </p:nvSpPr>
            <p:spPr>
              <a:xfrm>
                <a:off x="3356734" y="2125964"/>
                <a:ext cx="1289154" cy="52322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800" b="1">
                    <a:ln w="10160">
                      <a:noFill/>
                      <a:prstDash val="solid"/>
                    </a:ln>
                    <a:solidFill>
                      <a:srgbClr val="2A144A"/>
                    </a:solidFill>
                  </a:rPr>
                  <a:t>Soon</a:t>
                </a:r>
              </a:p>
            </p:txBody>
          </p:sp>
        </p:grp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A65730EC-5F49-92C1-CBBB-94C60C1DB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1021" y="388686"/>
              <a:ext cx="1093262" cy="918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503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B9D5EA-839D-FED0-2D37-C2CB853A9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Data load with Microsoft Fabric</a:t>
            </a:r>
            <a:br>
              <a:rPr lang="en-US" b="1"/>
            </a:br>
            <a:endParaRPr lang="en-US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A59B16-DF81-947F-5092-769B8E4D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future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D82AD4-B12C-C84B-67E8-DD12901D6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866" y="1997192"/>
            <a:ext cx="6625448" cy="381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7A14B69F-10A0-2C08-7901-0E28D0B05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9" y="3288923"/>
            <a:ext cx="1239568" cy="12337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3CA11C78-AE09-6F6F-74B5-1A429957AA9A}"/>
              </a:ext>
            </a:extLst>
          </p:cNvPr>
          <p:cNvSpPr txBox="1">
            <a:spLocks/>
          </p:cNvSpPr>
          <p:nvPr/>
        </p:nvSpPr>
        <p:spPr>
          <a:xfrm>
            <a:off x="288200" y="4572867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CCAF761-FF3E-0569-71B4-C297B4511E5E}"/>
              </a:ext>
            </a:extLst>
          </p:cNvPr>
          <p:cNvSpPr/>
          <p:nvPr/>
        </p:nvSpPr>
        <p:spPr>
          <a:xfrm>
            <a:off x="2178997" y="3558831"/>
            <a:ext cx="1828800" cy="693906"/>
          </a:xfrm>
          <a:prstGeom prst="rightArrow">
            <a:avLst/>
          </a:prstGeom>
          <a:solidFill>
            <a:srgbClr val="205A9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4E0EEE63-D0B2-95B1-E66F-9540245080AD}"/>
              </a:ext>
            </a:extLst>
          </p:cNvPr>
          <p:cNvSpPr txBox="1">
            <a:spLocks/>
          </p:cNvSpPr>
          <p:nvPr/>
        </p:nvSpPr>
        <p:spPr>
          <a:xfrm>
            <a:off x="2166542" y="4106121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Database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mirroring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43D6E9-D081-C3B5-E02F-587F94A21229}"/>
              </a:ext>
            </a:extLst>
          </p:cNvPr>
          <p:cNvSpPr/>
          <p:nvPr/>
        </p:nvSpPr>
        <p:spPr>
          <a:xfrm>
            <a:off x="6590606" y="2963694"/>
            <a:ext cx="2203198" cy="869004"/>
          </a:xfrm>
          <a:prstGeom prst="rect">
            <a:avLst/>
          </a:prstGeom>
          <a:solidFill>
            <a:srgbClr val="339E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Microsoft</a:t>
            </a:r>
            <a:br>
              <a:rPr lang="en-US" sz="2000"/>
            </a:br>
            <a:r>
              <a:rPr lang="en-US" sz="2000"/>
              <a:t>Fabric</a:t>
            </a:r>
          </a:p>
        </p:txBody>
      </p:sp>
    </p:spTree>
    <p:extLst>
      <p:ext uri="{BB962C8B-B14F-4D97-AF65-F5344CB8AC3E}">
        <p14:creationId xmlns:p14="http://schemas.microsoft.com/office/powerpoint/2010/main" val="1087828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0E2BD-D997-A610-DCDA-26D902CF5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5C6D3D-BF11-0AD8-0A39-E7351AE7FE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432" b="-259"/>
          <a:stretch/>
        </p:blipFill>
        <p:spPr>
          <a:xfrm>
            <a:off x="0" y="-1"/>
            <a:ext cx="12192000" cy="778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330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Your Questions please!</a:t>
            </a:r>
            <a:br>
              <a:rPr lang="en-US"/>
            </a:br>
            <a:r>
              <a:rPr lang="en-US"/>
              <a:t>(or feedback </a:t>
            </a:r>
            <a:r>
              <a:rPr lang="en-US">
                <a:sym typeface="Wingdings" panose="05000000000000000000" pitchFamily="2" charset="2"/>
              </a:rPr>
              <a:t>)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6289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D41C9-C427-D9A0-DD61-4A3DB1369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A50237-A5E4-8987-FDAA-8E7EA9E38E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37" b="230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78555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D41C9-C427-D9A0-DD61-4A3DB1369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A50237-A5E4-8987-FDAA-8E7EA9E38E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37" b="230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241CCC-4243-AA64-7770-B4F05C316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6600" y="2378991"/>
            <a:ext cx="10718799" cy="1185620"/>
          </a:xfrm>
        </p:spPr>
        <p:txBody>
          <a:bodyPr/>
          <a:lstStyle/>
          <a:p>
            <a:pPr marL="0" indent="0" algn="ctr">
              <a:buNone/>
            </a:pPr>
            <a:r>
              <a:rPr lang="en-IS" sz="11500" b="1">
                <a:ln w="19050">
                  <a:solidFill>
                    <a:schemeClr val="bg1">
                      <a:lumMod val="65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26233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7EFCA3-BF83-1EC1-3119-E5C276682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97" t="26632" r="-1" b="9541"/>
          <a:stretch/>
        </p:blipFill>
        <p:spPr>
          <a:xfrm>
            <a:off x="7195279" y="0"/>
            <a:ext cx="4996722" cy="6858001"/>
          </a:xfrm>
          <a:prstGeom prst="rect">
            <a:avLst/>
          </a:prstGeom>
        </p:spPr>
      </p:pic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Agenda</a:t>
            </a: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B7D9E7A4-C34D-23D7-CD91-806A16FB498D}"/>
              </a:ext>
            </a:extLst>
          </p:cNvPr>
          <p:cNvSpPr txBox="1">
            <a:spLocks/>
          </p:cNvSpPr>
          <p:nvPr/>
        </p:nvSpPr>
        <p:spPr>
          <a:xfrm>
            <a:off x="548640" y="1628775"/>
            <a:ext cx="6773186" cy="1152153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Reporting in BC and Analytics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>
                <a:latin typeface="Segoe UI"/>
              </a:rPr>
              <a:t>Analytics under the hood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>
                <a:latin typeface="Segoe UI"/>
              </a:rPr>
              <a:t>What’s new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>
                <a:latin typeface="Segoe UI"/>
              </a:rPr>
              <a:t>Architecture options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>
                <a:latin typeface="Segoe UI"/>
              </a:rPr>
              <a:t>The BC23 challenge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00">
              <a:latin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>
                <a:latin typeface="Segoe UI"/>
              </a:rPr>
              <a:t>How to get started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>
                <a:latin typeface="Segoe UI"/>
              </a:rPr>
              <a:t>How to implement with success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400">
              <a:latin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>
                <a:latin typeface="Segoe U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74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6223EA-6395-22E8-FD9D-2181C0F03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" b="6878"/>
          <a:stretch/>
        </p:blipFill>
        <p:spPr>
          <a:xfrm>
            <a:off x="1688369" y="825193"/>
            <a:ext cx="8706103" cy="42395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D374B1-F1BC-49E4-4C73-025FA63A89AF}"/>
              </a:ext>
            </a:extLst>
          </p:cNvPr>
          <p:cNvSpPr txBox="1"/>
          <p:nvPr/>
        </p:nvSpPr>
        <p:spPr>
          <a:xfrm>
            <a:off x="8250782" y="5012964"/>
            <a:ext cx="21233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Kennie Pontoppidan</a:t>
            </a:r>
            <a:br>
              <a:rPr lang="en-US" sz="1600"/>
            </a:br>
            <a:r>
              <a:rPr lang="en-US" sz="1600"/>
              <a:t>Principal Program Mgr. </a:t>
            </a:r>
            <a:br>
              <a:rPr lang="en-US" sz="1600"/>
            </a:br>
            <a:r>
              <a:rPr lang="en-US" sz="1600"/>
              <a:t>Microsoft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400C55-9FE0-69D7-080B-E5ADD06D3B3F}"/>
              </a:ext>
            </a:extLst>
          </p:cNvPr>
          <p:cNvSpPr/>
          <p:nvPr/>
        </p:nvSpPr>
        <p:spPr>
          <a:xfrm>
            <a:off x="5306902" y="928264"/>
            <a:ext cx="1469036" cy="584616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computer monitor with a black screen&#10;&#10;Description automatically generated">
            <a:extLst>
              <a:ext uri="{FF2B5EF4-FFF2-40B4-BE49-F238E27FC236}">
                <a16:creationId xmlns:a16="http://schemas.microsoft.com/office/drawing/2014/main" id="{A7B0AD6A-450A-A54E-3D27-0C2DCD959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215" y="-123568"/>
            <a:ext cx="14338430" cy="91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99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80247-51BD-6B1D-A430-BB729252B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E9C9F5D2-16DB-C00F-2267-BD3973D32BD2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Data </a:t>
            </a:r>
            <a:r>
              <a:rPr lang="en-US" b="1">
                <a:solidFill>
                  <a:sysClr val="window" lastClr="FFFFFF"/>
                </a:solidFill>
                <a:latin typeface="Segoe UI Bold"/>
              </a:rPr>
              <a:t>analysis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 in Business Central</a:t>
            </a:r>
          </a:p>
        </p:txBody>
      </p:sp>
      <p:pic>
        <p:nvPicPr>
          <p:cNvPr id="6" name="cX24 Analytics 1">
            <a:hlinkClick r:id="" action="ppaction://media"/>
            <a:extLst>
              <a:ext uri="{FF2B5EF4-FFF2-40B4-BE49-F238E27FC236}">
                <a16:creationId xmlns:a16="http://schemas.microsoft.com/office/drawing/2014/main" id="{299AC50A-0C19-E46B-D406-0146BED3AB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569" y="1470659"/>
            <a:ext cx="10240203" cy="578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0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80247-51BD-6B1D-A430-BB729252B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X24 Analytics 3">
            <a:hlinkClick r:id="" action="ppaction://media"/>
            <a:extLst>
              <a:ext uri="{FF2B5EF4-FFF2-40B4-BE49-F238E27FC236}">
                <a16:creationId xmlns:a16="http://schemas.microsoft.com/office/drawing/2014/main" id="{774249EE-65F9-33F3-0AEA-7679B0C5DF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569" y="1470658"/>
            <a:ext cx="10274341" cy="5387341"/>
          </a:xfrm>
          <a:prstGeom prst="rect">
            <a:avLst/>
          </a:prstGeom>
        </p:spPr>
      </p:pic>
      <p:sp>
        <p:nvSpPr>
          <p:cNvPr id="21" name="Title 11">
            <a:extLst>
              <a:ext uri="{FF2B5EF4-FFF2-40B4-BE49-F238E27FC236}">
                <a16:creationId xmlns:a16="http://schemas.microsoft.com/office/drawing/2014/main" id="{E9C9F5D2-16DB-C00F-2267-BD3973D32BD2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LS Central –Analysis </a:t>
            </a:r>
            <a:r>
              <a:rPr lang="en-US" b="1">
                <a:solidFill>
                  <a:sysClr val="window" lastClr="FFFFFF"/>
                </a:solidFill>
                <a:latin typeface="Segoe UI Bold"/>
              </a:rPr>
              <a:t>views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605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5C5FD05A-3634-F448-BDB5-C27CC61F903F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71F9C1AD-5526-F144-A340-EF64AA228DFB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E460B70-E7D2-EA41-B896-A43B50378A20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32FC006-03AF-7746-8B1A-26A282BC4DC2}"/>
    </a:ext>
  </a:extLst>
</a:theme>
</file>

<file path=ppt/theme/theme5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6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0A639FD1-BBAF-9F4B-89DE-34D07E50B51E}"/>
    </a:ext>
  </a:extLst>
</a:theme>
</file>

<file path=ppt/theme/theme7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D29D2342-208B-EC40-A077-AD3593248B92}"/>
    </a:ext>
  </a:extLst>
</a:theme>
</file>

<file path=ppt/theme/theme8.xml><?xml version="1.0" encoding="utf-8"?>
<a:theme xmlns:a="http://schemas.openxmlformats.org/drawingml/2006/main" name="2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e89fd82-aec5-4b3b-b0b3-b7f9193dc61c" xsi:nil="true"/>
    <lcf76f155ced4ddcb4097134ff3c332f xmlns="724e71b1-7852-457b-a379-b8a36dd80270">
      <Terms xmlns="http://schemas.microsoft.com/office/infopath/2007/PartnerControls"/>
    </lcf76f155ced4ddcb4097134ff3c332f>
    <SharedWithUsers xmlns="ce89fd82-aec5-4b3b-b0b3-b7f9193dc61c">
      <UserInfo>
        <DisplayName>Jonheidur Isleifsdottir</DisplayName>
        <AccountId>67</AccountId>
        <AccountType/>
      </UserInfo>
      <UserInfo>
        <DisplayName>Omair Zuberi</DisplayName>
        <AccountId>617</AccountId>
        <AccountType/>
      </UserInfo>
      <UserInfo>
        <DisplayName>Marina Pinheiro</DisplayName>
        <AccountId>691</AccountId>
        <AccountType/>
      </UserInfo>
      <UserInfo>
        <DisplayName>Gisli Olafsson</DisplayName>
        <AccountId>478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17" ma:contentTypeDescription="Create a new document." ma:contentTypeScope="" ma:versionID="6dfba433b6a99bfb46f05fe19b743311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c922446ee1b9a36e8f7b0aad3a1e6716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CDAC53-A9DA-42AE-9568-111514231D4D}">
  <ds:schemaRefs>
    <ds:schemaRef ds:uri="http://purl.org/dc/dcmitype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documentManagement/types"/>
    <ds:schemaRef ds:uri="ce89fd82-aec5-4b3b-b0b3-b7f9193dc61c"/>
    <ds:schemaRef ds:uri="http://purl.org/dc/terms/"/>
    <ds:schemaRef ds:uri="http://schemas.microsoft.com/office/infopath/2007/PartnerControls"/>
    <ds:schemaRef ds:uri="724e71b1-7852-457b-a379-b8a36dd80270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30B3104-484E-44C8-A288-3545BF157193}">
  <ds:schemaRefs>
    <ds:schemaRef ds:uri="724e71b1-7852-457b-a379-b8a36dd80270"/>
    <ds:schemaRef ds:uri="ce89fd82-aec5-4b3b-b0b3-b7f9193dc6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Purple slides</Template>
  <TotalTime>5</TotalTime>
  <Words>1529</Words>
  <Application>Microsoft Office PowerPoint</Application>
  <PresentationFormat>Widescreen</PresentationFormat>
  <Paragraphs>422</Paragraphs>
  <Slides>52</Slides>
  <Notes>49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52</vt:i4>
      </vt:variant>
    </vt:vector>
  </HeadingPairs>
  <TitlesOfParts>
    <vt:vector size="66" baseType="lpstr">
      <vt:lpstr>Arial</vt:lpstr>
      <vt:lpstr>Calibri</vt:lpstr>
      <vt:lpstr>Segoe UI</vt:lpstr>
      <vt:lpstr>Segoe UI Bold</vt:lpstr>
      <vt:lpstr>Symbol</vt:lpstr>
      <vt:lpstr>Wingdings</vt:lpstr>
      <vt:lpstr>Purple slides</vt:lpstr>
      <vt:lpstr>White slides</vt:lpstr>
      <vt:lpstr>Purple product slides</vt:lpstr>
      <vt:lpstr>White product slides</vt:lpstr>
      <vt:lpstr>1_Purple slides</vt:lpstr>
      <vt:lpstr>1_White slides</vt:lpstr>
      <vt:lpstr>Eggplant slides</vt:lpstr>
      <vt:lpstr>2_Purple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Analytics for LS Central</vt:lpstr>
      <vt:lpstr>Analytics for LS Central</vt:lpstr>
      <vt:lpstr>Analytics for LS Central  </vt:lpstr>
      <vt:lpstr>Analytics for LS Central</vt:lpstr>
      <vt:lpstr>Analytics for LS Central</vt:lpstr>
      <vt:lpstr>PowerPoint Presentation</vt:lpstr>
      <vt:lpstr>PowerPoint Presentation</vt:lpstr>
      <vt:lpstr>PowerPoint Presentation</vt:lpstr>
      <vt:lpstr>PowerPoint Presentation</vt:lpstr>
      <vt:lpstr>Analytics for LS Central</vt:lpstr>
      <vt:lpstr>Analytics for LS Central</vt:lpstr>
      <vt:lpstr>Aggregated Inventory </vt:lpstr>
      <vt:lpstr>Analytics for LS Central</vt:lpstr>
      <vt:lpstr>Customizations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Needed licenses/subscriptions</vt:lpstr>
      <vt:lpstr>PowerPoint Presentation</vt:lpstr>
      <vt:lpstr>Upgrade to BC 23 – LSC on-prem</vt:lpstr>
      <vt:lpstr>Upgrade to BC 23 – LSC SaaS</vt:lpstr>
      <vt:lpstr>PowerPoint Presentation</vt:lpstr>
      <vt:lpstr>PowerPoint Presentation</vt:lpstr>
      <vt:lpstr>Project plan</vt:lpstr>
      <vt:lpstr>Project phases </vt:lpstr>
      <vt:lpstr>Project phases </vt:lpstr>
      <vt:lpstr>Project phases </vt:lpstr>
      <vt:lpstr>Project phases </vt:lpstr>
      <vt:lpstr>Project phases </vt:lpstr>
      <vt:lpstr>Analytics - after Go Live</vt:lpstr>
      <vt:lpstr>The future</vt:lpstr>
      <vt:lpstr>The future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variations and where to find them</dc:title>
  <dc:creator>Elias Johann Jonsson</dc:creator>
  <cp:lastModifiedBy>Bjorn Jonsson</cp:lastModifiedBy>
  <cp:revision>23</cp:revision>
  <cp:lastPrinted>2024-05-07T15:12:21Z</cp:lastPrinted>
  <dcterms:created xsi:type="dcterms:W3CDTF">2022-12-13T13:44:05Z</dcterms:created>
  <dcterms:modified xsi:type="dcterms:W3CDTF">2024-06-06T17:36:27Z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MediaServiceImageTags">
    <vt:lpwstr/>
  </property>
  <property fmtid="{D5CDD505-2E9C-101B-9397-08002B2CF9AE}" pid="4" name="Order">
    <vt:lpwstr>63800.0000000000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