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5" r:id="rId10"/>
  </p:sldMasterIdLst>
  <p:notesMasterIdLst>
    <p:notesMasterId r:id="rId31"/>
  </p:notesMasterIdLst>
  <p:sldIdLst>
    <p:sldId id="299" r:id="rId11"/>
    <p:sldId id="426" r:id="rId12"/>
    <p:sldId id="2146845993" r:id="rId13"/>
    <p:sldId id="2146845994" r:id="rId14"/>
    <p:sldId id="2146845998" r:id="rId15"/>
    <p:sldId id="2146846013" r:id="rId16"/>
    <p:sldId id="2146845999" r:id="rId17"/>
    <p:sldId id="2146845996" r:id="rId18"/>
    <p:sldId id="2146846000" r:id="rId19"/>
    <p:sldId id="2146846010" r:id="rId20"/>
    <p:sldId id="2146846001" r:id="rId21"/>
    <p:sldId id="2146846002" r:id="rId22"/>
    <p:sldId id="2146846011" r:id="rId23"/>
    <p:sldId id="2146846012" r:id="rId24"/>
    <p:sldId id="2146846016" r:id="rId25"/>
    <p:sldId id="2146846015" r:id="rId26"/>
    <p:sldId id="2146846004" r:id="rId27"/>
    <p:sldId id="2146845960" r:id="rId28"/>
    <p:sldId id="2146846003" r:id="rId29"/>
    <p:sldId id="257" r:id="rId3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426"/>
            <p14:sldId id="2146845993"/>
            <p14:sldId id="2146845994"/>
            <p14:sldId id="2146845998"/>
            <p14:sldId id="2146846013"/>
            <p14:sldId id="2146845999"/>
            <p14:sldId id="2146845996"/>
            <p14:sldId id="2146846000"/>
            <p14:sldId id="2146846010"/>
            <p14:sldId id="2146846001"/>
            <p14:sldId id="2146846002"/>
            <p14:sldId id="2146846011"/>
            <p14:sldId id="2146846012"/>
            <p14:sldId id="2146846016"/>
            <p14:sldId id="2146846015"/>
            <p14:sldId id="2146846004"/>
            <p14:sldId id="2146845960"/>
            <p14:sldId id="2146846003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ADD50FF1-F5AB-3517-1486-42A7ABA4B2AD}" name="Olafur Jonsson" initials="OJ" userId="S::olafur@lsretail.com::8486563d-a172-43f3-8943-1d2f4da99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215467"/>
    <a:srgbClr val="467C95"/>
    <a:srgbClr val="F2A1C5"/>
    <a:srgbClr val="FED89E"/>
    <a:srgbClr val="943267"/>
    <a:srgbClr val="761449"/>
    <a:srgbClr val="D4A04A"/>
    <a:srgbClr val="F1BE71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09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7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295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18890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03048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4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14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440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2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64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53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33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61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5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64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E4F3-D032-E976-D341-5A4609E30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828666"/>
            <a:ext cx="5369472" cy="1554984"/>
          </a:xfrm>
        </p:spPr>
        <p:txBody>
          <a:bodyPr/>
          <a:lstStyle/>
          <a:p>
            <a:r>
              <a:rPr lang="en-IS" sz="6000">
                <a:solidFill>
                  <a:srgbClr val="351C5C"/>
                </a:solidFill>
              </a:rPr>
              <a:t>-DEMO-</a:t>
            </a:r>
          </a:p>
        </p:txBody>
      </p:sp>
    </p:spTree>
    <p:extLst>
      <p:ext uri="{BB962C8B-B14F-4D97-AF65-F5344CB8AC3E}">
        <p14:creationId xmlns:p14="http://schemas.microsoft.com/office/powerpoint/2010/main" val="113955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1841945" y="1654450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b="1"/>
              <a:t>start LS Central in a controlled way </a:t>
            </a:r>
            <a:br>
              <a:rPr lang="en-US" sz="2000" b="1"/>
            </a:br>
            <a:r>
              <a:rPr lang="en-US" sz="2000"/>
              <a:t>and in </a:t>
            </a:r>
            <a:r>
              <a:rPr lang="en-US" sz="2000" i="1" u="sng"/>
              <a:t>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6682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951" y="3089304"/>
            <a:ext cx="2517834" cy="16626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 Windows</a:t>
            </a:r>
            <a:br>
              <a:rPr lang="en-US" sz="1600"/>
            </a:br>
            <a:br>
              <a:rPr lang="en-US" sz="1600"/>
            </a:br>
            <a:endParaRPr lang="en-US" sz="16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is through Hardware Station for LS Central</a:t>
            </a:r>
          </a:p>
          <a:p>
            <a:pPr marL="0" indent="0">
              <a:buNone/>
            </a:pPr>
            <a:endParaRPr lang="en-US" sz="1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LS Central access to hardware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C10D3-068D-FA6F-93FA-557A3D7D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3" y="1831070"/>
            <a:ext cx="1550793" cy="85486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4121087" y="3433257"/>
            <a:ext cx="2799549" cy="9467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can be  through Hardware Station for LS Central </a:t>
            </a:r>
            <a:br>
              <a:rPr lang="en-US" sz="1400">
                <a:latin typeface="Segoe UI"/>
                <a:cs typeface="Segoe UI"/>
              </a:rPr>
            </a:br>
            <a:endParaRPr lang="en-US" sz="1400">
              <a:latin typeface="Segoe UI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9EBFB84-424A-0FFD-F15C-DC4E6DE94B4F}"/>
              </a:ext>
            </a:extLst>
          </p:cNvPr>
          <p:cNvSpPr txBox="1">
            <a:spLocks/>
          </p:cNvSpPr>
          <p:nvPr/>
        </p:nvSpPr>
        <p:spPr>
          <a:xfrm>
            <a:off x="7493242" y="3215584"/>
            <a:ext cx="2799549" cy="13246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         iOS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can be  through Hardware Station for LS Central </a:t>
            </a:r>
            <a:br>
              <a:rPr lang="en-US" sz="1400">
                <a:latin typeface="Segoe UI"/>
                <a:cs typeface="Segoe UI"/>
              </a:rPr>
            </a:br>
            <a:endParaRPr lang="en-US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F46DC3-FEE7-5EBE-DA27-2CEBF27E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36" y="1405192"/>
            <a:ext cx="646319" cy="13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0B0E6C-4E52-77EB-B2F5-36358097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1" y="1624024"/>
            <a:ext cx="611422" cy="13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54BB3BA-299F-60D6-55B8-2E3B210D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29" y="2987302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5586C50-8A43-4FD4-2063-9EAB26FF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3" y="2989659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74" y="2932917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1E0AA-D38C-645D-7FE0-708AB064A3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517" y="4893661"/>
            <a:ext cx="726695" cy="60283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9C1AFBB-03A8-C786-C74C-C4806C7E3BA4}"/>
              </a:ext>
            </a:extLst>
          </p:cNvPr>
          <p:cNvSpPr txBox="1">
            <a:spLocks/>
          </p:cNvSpPr>
          <p:nvPr/>
        </p:nvSpPr>
        <p:spPr>
          <a:xfrm>
            <a:off x="4112580" y="4062473"/>
            <a:ext cx="2799549" cy="3424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and additional direct hardware access: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Zebra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Epson</a:t>
            </a:r>
          </a:p>
          <a:p>
            <a:pPr marL="0">
              <a:spcBef>
                <a:spcPts val="0"/>
              </a:spcBef>
            </a:pPr>
            <a:r>
              <a:rPr lang="en-US" sz="1400" err="1"/>
              <a:t>Bixolon</a:t>
            </a:r>
            <a:endParaRPr lang="en-US" sz="1400"/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PED Printers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Android payment</a:t>
            </a:r>
            <a:br>
              <a:rPr lang="en-US" sz="1400"/>
            </a:br>
            <a:r>
              <a:rPr lang="en-US" sz="1400">
                <a:latin typeface="Segoe UI"/>
                <a:cs typeface="Segoe UI"/>
              </a:rPr>
              <a:t>     devices supported by LS Pay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37EC274-5A55-9BD7-F447-43FFE296EBC5}"/>
              </a:ext>
            </a:extLst>
          </p:cNvPr>
          <p:cNvSpPr txBox="1">
            <a:spLocks/>
          </p:cNvSpPr>
          <p:nvPr/>
        </p:nvSpPr>
        <p:spPr>
          <a:xfrm>
            <a:off x="7493241" y="4455182"/>
            <a:ext cx="2799549" cy="15158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and additional direct hardware access: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 err="1"/>
              <a:t>Bixolon</a:t>
            </a: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</p:txBody>
      </p:sp>
    </p:spTree>
    <p:extLst>
      <p:ext uri="{BB962C8B-B14F-4D97-AF65-F5344CB8AC3E}">
        <p14:creationId xmlns:p14="http://schemas.microsoft.com/office/powerpoint/2010/main" val="887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9139611" cy="678967"/>
          </a:xfrm>
        </p:spPr>
        <p:txBody>
          <a:bodyPr>
            <a:normAutofit/>
          </a:bodyPr>
          <a:lstStyle/>
          <a:p>
            <a:r>
              <a:rPr lang="en-US"/>
              <a:t>Android </a:t>
            </a:r>
            <a:r>
              <a:rPr lang="en-US" err="1"/>
              <a:t>AppShell</a:t>
            </a:r>
            <a:r>
              <a:rPr lang="en-US"/>
              <a:t> access to hardware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467358" y="2296903"/>
            <a:ext cx="5000382" cy="43294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can be through Hardware Station for LS Central.</a:t>
            </a:r>
          </a:p>
          <a:p>
            <a:pPr marL="0" indent="0">
              <a:buNone/>
            </a:pPr>
            <a:r>
              <a:rPr lang="en-US" sz="1400" err="1">
                <a:latin typeface="Segoe UI"/>
                <a:cs typeface="Segoe UI"/>
              </a:rPr>
              <a:t>AppShell</a:t>
            </a:r>
            <a:r>
              <a:rPr lang="en-US" sz="1400">
                <a:latin typeface="Segoe UI"/>
                <a:cs typeface="Segoe UI"/>
              </a:rPr>
              <a:t> has additional direct hardware access to a built-in </a:t>
            </a:r>
            <a:br>
              <a:rPr lang="en-US" sz="1400"/>
            </a:br>
            <a:r>
              <a:rPr lang="en-US" sz="1400">
                <a:latin typeface="Segoe UI"/>
                <a:cs typeface="Segoe UI"/>
              </a:rPr>
              <a:t>hardware or hardware connected via Bluetooth or </a:t>
            </a:r>
            <a:r>
              <a:rPr lang="en-US" sz="1400" err="1">
                <a:latin typeface="Segoe UI"/>
                <a:cs typeface="Segoe UI"/>
              </a:rPr>
              <a:t>WiFi</a:t>
            </a:r>
            <a:r>
              <a:rPr lang="en-US" sz="140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US" sz="1400">
                <a:latin typeface="Segoe UI Semibold"/>
                <a:cs typeface="Segoe UI Semibold"/>
              </a:rPr>
              <a:t>Printers supported:</a:t>
            </a:r>
          </a:p>
          <a:p>
            <a:pPr marL="0">
              <a:spcBef>
                <a:spcPts val="600"/>
              </a:spcBef>
            </a:pPr>
            <a:r>
              <a:rPr lang="en-US" sz="1400">
                <a:latin typeface="Segoe UI"/>
                <a:cs typeface="Segoe UI"/>
              </a:rPr>
              <a:t>Zebra </a:t>
            </a:r>
            <a:r>
              <a:rPr lang="en-US" sz="1400" err="1">
                <a:latin typeface="Segoe UI"/>
                <a:cs typeface="Segoe UI"/>
              </a:rPr>
              <a:t>LinkOS</a:t>
            </a:r>
            <a:r>
              <a:rPr lang="en-US" sz="1400">
                <a:latin typeface="Segoe UI"/>
                <a:cs typeface="Segoe UI"/>
              </a:rPr>
              <a:t> (Bluetooth or Network)</a:t>
            </a:r>
          </a:p>
          <a:p>
            <a:pPr marL="0">
              <a:spcBef>
                <a:spcPts val="600"/>
              </a:spcBef>
            </a:pPr>
            <a:r>
              <a:rPr lang="en-US" sz="1400">
                <a:latin typeface="Segoe UI"/>
                <a:cs typeface="Segoe UI"/>
              </a:rPr>
              <a:t>Epson Epos  (Bluetooth or Network)</a:t>
            </a:r>
          </a:p>
          <a:p>
            <a:pPr marL="0">
              <a:spcBef>
                <a:spcPts val="600"/>
              </a:spcBef>
            </a:pPr>
            <a:r>
              <a:rPr lang="en-US" sz="1400" err="1">
                <a:latin typeface="Segoe UI"/>
                <a:cs typeface="Segoe UI"/>
              </a:rPr>
              <a:t>Bixolon</a:t>
            </a:r>
            <a:r>
              <a:rPr lang="en-US" sz="1400">
                <a:latin typeface="Segoe UI"/>
                <a:cs typeface="Segoe UI"/>
              </a:rPr>
              <a:t> (Bluetooth)</a:t>
            </a:r>
          </a:p>
          <a:p>
            <a:pPr marL="0">
              <a:spcBef>
                <a:spcPts val="600"/>
              </a:spcBef>
            </a:pPr>
            <a:r>
              <a:rPr lang="en-US" sz="1400">
                <a:latin typeface="Segoe UI"/>
                <a:cs typeface="Segoe UI"/>
              </a:rPr>
              <a:t>PED Printers</a:t>
            </a:r>
          </a:p>
          <a:p>
            <a:pPr marL="0" indent="0">
              <a:buNone/>
            </a:pPr>
            <a:r>
              <a:rPr lang="en-US" sz="1400">
                <a:latin typeface="Segoe UI Semibold"/>
                <a:cs typeface="Segoe UI Semibold"/>
              </a:rPr>
              <a:t>Payments:</a:t>
            </a:r>
          </a:p>
          <a:p>
            <a:pPr marL="0">
              <a:spcBef>
                <a:spcPts val="60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  <a:p>
            <a:pPr marL="0">
              <a:spcBef>
                <a:spcPts val="600"/>
              </a:spcBef>
            </a:pPr>
            <a:r>
              <a:rPr lang="en-US" sz="1400">
                <a:latin typeface="Segoe UI"/>
                <a:cs typeface="Segoe UI"/>
              </a:rPr>
              <a:t>Android payment devices supported by LS Pay</a:t>
            </a:r>
          </a:p>
          <a:p>
            <a:pPr marL="0">
              <a:spcBef>
                <a:spcPts val="0"/>
              </a:spcBef>
            </a:pPr>
            <a:endParaRPr lang="en-US" sz="140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5" y="1507790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1E0AA-D38C-645D-7FE0-708AB064A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646" y="4226659"/>
            <a:ext cx="1085841" cy="900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3E67F-506F-F5AD-032F-BDDDDDB8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440" y="3845306"/>
            <a:ext cx="1241202" cy="1241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E6C60D-43FA-DF2B-4553-22FDAE151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430" y="2296903"/>
            <a:ext cx="1910419" cy="1430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CFAD26-4AE8-F9A4-9AC7-EBBAC47E1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786" y="1808141"/>
            <a:ext cx="2143125" cy="2143125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4358648-B87D-C6E1-0E08-21C4A0047D38}"/>
              </a:ext>
            </a:extLst>
          </p:cNvPr>
          <p:cNvSpPr txBox="1">
            <a:spLocks/>
          </p:cNvSpPr>
          <p:nvPr/>
        </p:nvSpPr>
        <p:spPr>
          <a:xfrm>
            <a:off x="1422567" y="1722588"/>
            <a:ext cx="2020429" cy="323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Android </a:t>
            </a:r>
            <a:r>
              <a:rPr lang="en-US" sz="1800" err="1"/>
              <a:t>AppShell</a:t>
            </a:r>
            <a:endParaRPr lang="en-US" sz="1800"/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2AD81EF4-7320-6B5D-1277-C9599C996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5712" y="2129936"/>
            <a:ext cx="1998187" cy="43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16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iOS </a:t>
            </a:r>
            <a:r>
              <a:rPr lang="en-US" err="1"/>
              <a:t>AppShell</a:t>
            </a:r>
            <a:r>
              <a:rPr lang="en-US"/>
              <a:t> access to hardware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E3120-E0A0-0535-3E2C-AFA5AD8F66D9}"/>
              </a:ext>
            </a:extLst>
          </p:cNvPr>
          <p:cNvSpPr txBox="1">
            <a:spLocks/>
          </p:cNvSpPr>
          <p:nvPr/>
        </p:nvSpPr>
        <p:spPr>
          <a:xfrm>
            <a:off x="340290" y="1551809"/>
            <a:ext cx="7366795" cy="4690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         </a:t>
            </a:r>
            <a:r>
              <a:rPr lang="en-US" sz="1800">
                <a:latin typeface="Segoe UI"/>
                <a:cs typeface="Segoe UI"/>
              </a:rPr>
              <a:t>iOS </a:t>
            </a:r>
            <a:r>
              <a:rPr lang="en-US" sz="1800" err="1">
                <a:latin typeface="Segoe UI"/>
                <a:cs typeface="Segoe UI"/>
              </a:rPr>
              <a:t>AppShell</a:t>
            </a:r>
            <a:endParaRPr lang="en-US" sz="18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1400"/>
          </a:p>
          <a:p>
            <a:r>
              <a:rPr lang="en-US" sz="1400">
                <a:latin typeface="Segoe UI"/>
                <a:cs typeface="Segoe UI"/>
              </a:rPr>
              <a:t>Access to hardware can be through Hardware Station for LS Central</a:t>
            </a:r>
            <a:endParaRPr lang="en-US" sz="1400"/>
          </a:p>
          <a:p>
            <a:r>
              <a:rPr lang="en-US" sz="1400">
                <a:latin typeface="Segoe UI"/>
                <a:cs typeface="Segoe UI"/>
              </a:rPr>
              <a:t>iOS </a:t>
            </a:r>
            <a:r>
              <a:rPr lang="en-US" sz="1400" err="1">
                <a:latin typeface="Segoe UI"/>
                <a:cs typeface="Segoe UI"/>
              </a:rPr>
              <a:t>AppShell</a:t>
            </a:r>
            <a:r>
              <a:rPr lang="en-US" sz="1400">
                <a:latin typeface="Segoe UI"/>
                <a:cs typeface="Segoe UI"/>
              </a:rPr>
              <a:t> can provide direct access:</a:t>
            </a:r>
          </a:p>
          <a:p>
            <a:pPr marL="0" indent="0">
              <a:buNone/>
            </a:pPr>
            <a:b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400">
                <a:latin typeface="Segoe UI Semibold"/>
                <a:cs typeface="Segoe UI Semibold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 err="1">
                <a:latin typeface="Segoe UI"/>
                <a:cs typeface="Segoe UI"/>
              </a:rPr>
              <a:t>Bixolon</a:t>
            </a:r>
            <a:r>
              <a:rPr lang="en-US" sz="1400">
                <a:latin typeface="Segoe UI"/>
                <a:cs typeface="Segoe UI"/>
              </a:rPr>
              <a:t> Bluetooth connected</a:t>
            </a:r>
          </a:p>
          <a:p>
            <a:pPr marL="0" indent="0">
              <a:buNone/>
            </a:pPr>
            <a:b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400">
                <a:latin typeface="Segoe UI Semibold"/>
                <a:cs typeface="Segoe UI Semibold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  <a:p>
            <a:endParaRPr lang="en-US" sz="1400"/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AC8EB8-D9AA-7B42-0CB9-07F26EF1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5" y="1298464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7F214-3BF8-CB68-7889-20639C10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06" y="256271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9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E4F3-D032-E976-D341-5A4609E30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881218"/>
            <a:ext cx="5369472" cy="1554984"/>
          </a:xfrm>
        </p:spPr>
        <p:txBody>
          <a:bodyPr/>
          <a:lstStyle/>
          <a:p>
            <a:r>
              <a:rPr lang="en-IS" sz="6000" dirty="0">
                <a:solidFill>
                  <a:srgbClr val="351C5C"/>
                </a:solidFill>
              </a:rPr>
              <a:t>-DEMO-</a:t>
            </a:r>
          </a:p>
        </p:txBody>
      </p:sp>
    </p:spTree>
    <p:extLst>
      <p:ext uri="{BB962C8B-B14F-4D97-AF65-F5344CB8AC3E}">
        <p14:creationId xmlns:p14="http://schemas.microsoft.com/office/powerpoint/2010/main" val="206531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1841945" y="1654450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b="1"/>
              <a:t>start LS Central in a controlled way </a:t>
            </a:r>
            <a:br>
              <a:rPr lang="en-US" sz="2000" b="1"/>
            </a:br>
            <a:r>
              <a:rPr lang="en-US" sz="2000"/>
              <a:t>and in </a:t>
            </a:r>
            <a:r>
              <a:rPr lang="en-US" sz="2000" b="1"/>
              <a:t>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08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logo&#10;&#10;Description automatically generated">
            <a:extLst>
              <a:ext uri="{FF2B5EF4-FFF2-40B4-BE49-F238E27FC236}">
                <a16:creationId xmlns:a16="http://schemas.microsoft.com/office/drawing/2014/main" id="{602FD3C2-9055-9337-B555-EC816D83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384" y="4154510"/>
            <a:ext cx="13273758" cy="297631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 txBox="1">
            <a:spLocks/>
          </p:cNvSpPr>
          <p:nvPr/>
        </p:nvSpPr>
        <p:spPr>
          <a:xfrm>
            <a:off x="340291" y="398660"/>
            <a:ext cx="11484279" cy="678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</a:rPr>
              <a:t>Roadmap</a:t>
            </a:r>
            <a:r>
              <a:rPr lang="en-US"/>
              <a:t> ..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2CF3CB8-18FD-3C67-C1AA-9CE376ECDDB7}"/>
              </a:ext>
            </a:extLst>
          </p:cNvPr>
          <p:cNvSpPr txBox="1">
            <a:spLocks/>
          </p:cNvSpPr>
          <p:nvPr/>
        </p:nvSpPr>
        <p:spPr>
          <a:xfrm>
            <a:off x="414779" y="1282044"/>
            <a:ext cx="9250429" cy="266804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Segoe UI"/>
                <a:cs typeface="Segoe UI"/>
              </a:rPr>
              <a:t>Development is driven by feedback from development/consulting, customers and partners </a:t>
            </a:r>
          </a:p>
          <a:p>
            <a:r>
              <a:rPr lang="en-US" sz="2400">
                <a:latin typeface="Segoe UI"/>
                <a:cs typeface="Segoe UI"/>
              </a:rPr>
              <a:t>Multi-environment support </a:t>
            </a:r>
            <a:endParaRPr lang="en-US"/>
          </a:p>
          <a:p>
            <a:r>
              <a:rPr lang="en-US" sz="2400">
                <a:latin typeface="Segoe UI"/>
                <a:cs typeface="Segoe UI"/>
              </a:rPr>
              <a:t>More printer support for Android and iOS versions</a:t>
            </a:r>
          </a:p>
          <a:p>
            <a:r>
              <a:rPr lang="en-US" sz="2400">
                <a:latin typeface="Segoe UI"/>
                <a:cs typeface="Segoe UI"/>
              </a:rPr>
              <a:t>Support for NFC reader in Android</a:t>
            </a:r>
          </a:p>
          <a:p>
            <a:r>
              <a:rPr lang="en-US" sz="2400">
                <a:latin typeface="Segoe UI"/>
                <a:cs typeface="Segoe UI"/>
              </a:rPr>
              <a:t>Thank you for your comments and feedback </a:t>
            </a:r>
            <a:r>
              <a:rPr lang="en-US" sz="2400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en-US" sz="2400">
              <a:latin typeface="Segoe UI"/>
              <a:cs typeface="Segoe U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Your questions please!</a:t>
            </a:r>
            <a:br>
              <a:rPr lang="en-US"/>
            </a:br>
            <a:r>
              <a:rPr lang="en-US">
                <a:latin typeface="Segoe UI"/>
                <a:cs typeface="Segoe UI"/>
              </a:rPr>
              <a:t>(or feedback </a:t>
            </a:r>
            <a:r>
              <a:rPr lang="en-US">
                <a:latin typeface="Segoe UI"/>
                <a:cs typeface="Segoe UI"/>
                <a:sym typeface="Wingdings" panose="05000000000000000000" pitchFamily="2" charset="2"/>
              </a:rPr>
              <a:t>)</a:t>
            </a:r>
            <a:endParaRPr lang="en-I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Frequently asked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F3CB8-18FD-3C67-C1AA-9CE376ECD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192490"/>
            <a:ext cx="11192503" cy="5575956"/>
          </a:xfrm>
        </p:spPr>
        <p:txBody>
          <a:bodyPr lIns="91440" tIns="45720" rIns="91440" bIns="45720" anchor="t"/>
          <a:lstStyle/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How is the browser engine used by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updated?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Browsers automatically update themselves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Is POS started in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slower than when it's started directly in a browser?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Overhead of </a:t>
            </a:r>
            <a:r>
              <a:rPr lang="en-US" sz="2000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 is minimum. Using a browser directly should have similar performance although browser specific implementations could have an effect.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What options are there for older operating systems?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The old windows based “LS Start” program can be used with older operating systems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Are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versions backwards compatible?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Yes, you can always update to the latest version and get the newest features and fixes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Is the iOS version of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now recommended?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LS Retail's preferred mobile operating system is Android, but the iOS version is in development although it is not as rich in supported devices.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194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7734DC-2124-7F31-7B59-EECD944DD9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Ólafur Jónsson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F4C898-2F36-7BB9-A195-840C23DD9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Principal Product Owner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1C8E84-CD7B-B249-AD84-53A83CCA23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Finnur Emil Bjorgvinsson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FA2D29-55BF-102A-AB05-DB92AC4039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Senior Developer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6BEA6DF-A921-20A0-1A16-A204DE03E3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Thorir Bjornsson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450618-8732-5431-1BBB-1F30A7B39C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Customer Technical Lead</a:t>
            </a:r>
          </a:p>
        </p:txBody>
      </p:sp>
      <p:pic>
        <p:nvPicPr>
          <p:cNvPr id="26" name="Picture Placeholder 25" descr="A person in a black shirt&#10;&#10;Description automatically generated">
            <a:extLst>
              <a:ext uri="{FF2B5EF4-FFF2-40B4-BE49-F238E27FC236}">
                <a16:creationId xmlns:a16="http://schemas.microsoft.com/office/drawing/2014/main" id="{BB17B356-E4EC-553D-38FD-56F28EEE49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-391" t="2808" r="-577"/>
          <a:stretch/>
        </p:blipFill>
        <p:spPr>
          <a:xfrm>
            <a:off x="7994675" y="2302700"/>
            <a:ext cx="2956242" cy="1896988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FA50280-61D9-9480-9A8A-8677021AC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0883A3F-90B8-90DF-82B3-10D008BF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Segoe UI"/>
                <a:cs typeface="Segoe UI"/>
              </a:rPr>
              <a:t>AppShell</a:t>
            </a:r>
            <a:r>
              <a:rPr lang="en-US" dirty="0">
                <a:latin typeface="Segoe UI"/>
                <a:cs typeface="Segoe UI"/>
              </a:rPr>
              <a:t> for LS Central - all you ever wanted to know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482019F-683C-2A9F-1D29-5653B20AD8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40D76-CF1D-D0E7-EFE8-8C384E128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183" y="2302700"/>
            <a:ext cx="2849634" cy="1896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1D330-24C1-8149-6908-B86BDA0F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648" y="2302700"/>
            <a:ext cx="2849633" cy="18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paper&#10;&#10;Description automatically generated">
            <a:extLst>
              <a:ext uri="{FF2B5EF4-FFF2-40B4-BE49-F238E27FC236}">
                <a16:creationId xmlns:a16="http://schemas.microsoft.com/office/drawing/2014/main" id="{D7A6FDDE-CA2F-B3A4-AE81-3314CC5C9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55A07DC-1ECC-F551-4FF8-BFE928D11CD4}"/>
              </a:ext>
            </a:extLst>
          </p:cNvPr>
          <p:cNvSpPr txBox="1">
            <a:spLocks/>
          </p:cNvSpPr>
          <p:nvPr/>
        </p:nvSpPr>
        <p:spPr>
          <a:xfrm>
            <a:off x="1686845" y="1366556"/>
            <a:ext cx="7637430" cy="325052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err="1">
                <a:latin typeface="Segoe UI"/>
                <a:cs typeface="Segoe UI"/>
              </a:rPr>
              <a:t>appshell</a:t>
            </a:r>
            <a:r>
              <a:rPr lang="en-US">
                <a:latin typeface="Segoe UI"/>
                <a:cs typeface="Segoe UI"/>
              </a:rPr>
              <a:t>  </a:t>
            </a:r>
            <a:r>
              <a:rPr lang="en-US">
                <a:solidFill>
                  <a:srgbClr val="467C95"/>
                </a:solidFill>
                <a:latin typeface="Segoe UI"/>
                <a:cs typeface="Segoe UI"/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  <a:latin typeface="Segoe UI"/>
                <a:cs typeface="Segoe UI"/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  <a:latin typeface="Segoe UI"/>
                <a:cs typeface="Segoe UI"/>
              </a:rPr>
              <a:t>plural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appshells</a:t>
            </a:r>
            <a:endParaRPr lang="en-US" b="1"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  <a:latin typeface="Segoe UI"/>
                <a:cs typeface="Segoe UI"/>
              </a:rPr>
              <a:t>Definition of </a:t>
            </a:r>
            <a:r>
              <a:rPr lang="en-US" b="1" i="1" err="1">
                <a:solidFill>
                  <a:srgbClr val="215467"/>
                </a:solidFill>
                <a:latin typeface="Segoe UI"/>
                <a:cs typeface="Segoe UI"/>
              </a:rPr>
              <a:t>appshell</a:t>
            </a:r>
            <a:endParaRPr lang="en-US" b="1" i="1">
              <a:solidFill>
                <a:srgbClr val="215467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: an App to start LS Central in a controlled way  </a:t>
            </a:r>
            <a:br>
              <a:rPr lang="en-US" sz="2000">
                <a:latin typeface="Segoe UI"/>
                <a:cs typeface="Segoe UI"/>
              </a:rPr>
            </a:br>
            <a:r>
              <a:rPr lang="en-US" sz="2000">
                <a:latin typeface="Segoe UI"/>
                <a:cs typeface="Segoe UI"/>
              </a:rPr>
              <a:t>  and in some scenarios provide direct access to hardware</a:t>
            </a:r>
          </a:p>
        </p:txBody>
      </p:sp>
    </p:spTree>
    <p:extLst>
      <p:ext uri="{BB962C8B-B14F-4D97-AF65-F5344CB8AC3E}">
        <p14:creationId xmlns:p14="http://schemas.microsoft.com/office/powerpoint/2010/main" val="119051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254" y="4189402"/>
            <a:ext cx="2496462" cy="74557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Windows 10 build 17763 or later</a:t>
            </a:r>
            <a:br>
              <a:rPr lang="en-US" sz="1600"/>
            </a:br>
            <a:br>
              <a:rPr lang="en-US" sz="1600"/>
            </a:b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App(s) for different operating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C10D3-068D-FA6F-93FA-557A3D7D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3" y="1915049"/>
            <a:ext cx="2159254" cy="119028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4394827" y="4189402"/>
            <a:ext cx="2496462" cy="608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Android 7.0 or later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9EBFB84-424A-0FFD-F15C-DC4E6DE94B4F}"/>
              </a:ext>
            </a:extLst>
          </p:cNvPr>
          <p:cNvSpPr txBox="1">
            <a:spLocks/>
          </p:cNvSpPr>
          <p:nvPr/>
        </p:nvSpPr>
        <p:spPr>
          <a:xfrm>
            <a:off x="7889400" y="4189402"/>
            <a:ext cx="2496462" cy="4615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>
                <a:latin typeface="Segoe UI"/>
                <a:cs typeface="Segoe UI"/>
              </a:rPr>
              <a:t>iOS 13.4 or later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F46DC3-FEE7-5EBE-DA27-2CEBF27E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27" y="1698036"/>
            <a:ext cx="646319" cy="13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0B0E6C-4E52-77EB-B2F5-36358097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51" y="1772239"/>
            <a:ext cx="611422" cy="13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54BB3BA-299F-60D6-55B8-2E3B210D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51" y="3346205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5586C50-8A43-4FD4-2063-9EAB26FF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40" y="3429000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45" y="3340764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is-IS">
                <a:latin typeface="Segoe UI"/>
                <a:cs typeface="Segoe UI"/>
              </a:rPr>
              <a:t>The </a:t>
            </a:r>
            <a:r>
              <a:rPr lang="is-IS" err="1">
                <a:latin typeface="Segoe UI"/>
                <a:cs typeface="Segoe UI"/>
              </a:rPr>
              <a:t>development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environment</a:t>
            </a:r>
            <a:endParaRPr lang="en-IS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5074F3-6B32-C579-68B8-741D2F170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889883"/>
            <a:ext cx="8846841" cy="19909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Android/iOS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Made as a single app using Microsoft </a:t>
            </a:r>
            <a:r>
              <a:rPr lang="en-US" b="1" err="1">
                <a:latin typeface="Segoe UI"/>
                <a:cs typeface="Segoe UI"/>
              </a:rPr>
              <a:t>.Net</a:t>
            </a:r>
            <a:r>
              <a:rPr lang="en-US" b="1">
                <a:latin typeface="Segoe UI"/>
                <a:cs typeface="Segoe UI"/>
              </a:rPr>
              <a:t> Maui 8</a:t>
            </a:r>
          </a:p>
          <a:p>
            <a:pPr lvl="1"/>
            <a:r>
              <a:rPr lang="en-US">
                <a:latin typeface="Segoe UI"/>
                <a:cs typeface="Segoe UI"/>
              </a:rPr>
              <a:t>Shares a </a:t>
            </a:r>
            <a:r>
              <a:rPr lang="en-US" b="1">
                <a:latin typeface="Segoe UI"/>
                <a:cs typeface="Segoe UI"/>
              </a:rPr>
              <a:t>single UI</a:t>
            </a:r>
            <a:r>
              <a:rPr lang="en-US">
                <a:latin typeface="Segoe UI"/>
                <a:cs typeface="Segoe UI"/>
              </a:rPr>
              <a:t>, uses native controls under the hood</a:t>
            </a:r>
          </a:p>
          <a:p>
            <a:pPr lvl="1"/>
            <a:r>
              <a:rPr lang="en-US">
                <a:latin typeface="Segoe UI"/>
                <a:cs typeface="Segoe UI"/>
              </a:rPr>
              <a:t>Released in </a:t>
            </a:r>
            <a:r>
              <a:rPr lang="en-US" b="1">
                <a:latin typeface="Segoe UI"/>
                <a:cs typeface="Segoe UI"/>
              </a:rPr>
              <a:t>Google Play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b="1">
                <a:latin typeface="Segoe UI"/>
                <a:cs typeface="Segoe UI"/>
              </a:rPr>
              <a:t>Apple App Store</a:t>
            </a:r>
            <a:r>
              <a:rPr lang="en-US">
                <a:latin typeface="Segoe UI"/>
                <a:cs typeface="Segoe UI"/>
              </a:rPr>
              <a:t>,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and LS Retail Partner Portal</a:t>
            </a:r>
            <a:endParaRPr lang="is-IS">
              <a:latin typeface="Segoe UI"/>
              <a:cs typeface="Segoe U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EE760F-2E7E-FA14-045B-FD007650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78" y="1134332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1085C41-9171-FE96-9C76-039FD02E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1" y="4011250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2530DA9-3DAC-CB0C-FF51-1893CAF7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1" y="1092098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oogle Play Badges – Google">
            <a:extLst>
              <a:ext uri="{FF2B5EF4-FFF2-40B4-BE49-F238E27FC236}">
                <a16:creationId xmlns:a16="http://schemas.microsoft.com/office/drawing/2014/main" id="{33C43978-3F7A-F8E9-A657-05D1A061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31" y="2958447"/>
            <a:ext cx="1095939" cy="4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pp Store logo and symbol, meaning ...">
            <a:extLst>
              <a:ext uri="{FF2B5EF4-FFF2-40B4-BE49-F238E27FC236}">
                <a16:creationId xmlns:a16="http://schemas.microsoft.com/office/drawing/2014/main" id="{C307C146-8C7D-071D-615A-1502FBE4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70" y="3013028"/>
            <a:ext cx="838431" cy="2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B5DE9-CAB0-8B4F-ECB6-B7E08B4C0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581" y="2150364"/>
            <a:ext cx="1176264" cy="678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79AE0-9B7B-E1D2-4A19-A6758F6D7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899" y="4886861"/>
            <a:ext cx="1000630" cy="421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21327-ECEE-69CC-2469-383899249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9712" y="4707820"/>
            <a:ext cx="1276148" cy="458440"/>
          </a:xfrm>
          <a:prstGeom prst="rect">
            <a:avLst/>
          </a:prstGeom>
        </p:spPr>
      </p:pic>
      <p:pic>
        <p:nvPicPr>
          <p:cNvPr id="6150" name="Picture 6" descr="Microsoft Store app badge logo ...">
            <a:extLst>
              <a:ext uri="{FF2B5EF4-FFF2-40B4-BE49-F238E27FC236}">
                <a16:creationId xmlns:a16="http://schemas.microsoft.com/office/drawing/2014/main" id="{76F7547D-F505-B288-B970-BE2B226F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09" y="5449846"/>
            <a:ext cx="1000630" cy="3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2B5AA-341C-907F-2126-79602F9EE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5404" y="3404727"/>
            <a:ext cx="970047" cy="246767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5860F71-E5C1-A6A5-8FD8-0F5A66772FE2}"/>
              </a:ext>
            </a:extLst>
          </p:cNvPr>
          <p:cNvSpPr txBox="1">
            <a:spLocks/>
          </p:cNvSpPr>
          <p:nvPr/>
        </p:nvSpPr>
        <p:spPr>
          <a:xfrm>
            <a:off x="345381" y="4578407"/>
            <a:ext cx="8998028" cy="1816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Windows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Created using the </a:t>
            </a:r>
            <a:r>
              <a:rPr lang="en-US" b="1">
                <a:latin typeface="Segoe UI"/>
                <a:cs typeface="Segoe UI"/>
              </a:rPr>
              <a:t>Windows App SDK </a:t>
            </a:r>
            <a:r>
              <a:rPr lang="en-US">
                <a:latin typeface="Segoe UI"/>
                <a:cs typeface="Segoe UI"/>
              </a:rPr>
              <a:t>and </a:t>
            </a:r>
            <a:r>
              <a:rPr lang="en-US" err="1">
                <a:latin typeface="Segoe UI"/>
                <a:cs typeface="Segoe UI"/>
              </a:rPr>
              <a:t>WinUI</a:t>
            </a:r>
            <a:r>
              <a:rPr lang="en-US">
                <a:latin typeface="Segoe UI"/>
                <a:cs typeface="Segoe UI"/>
              </a:rPr>
              <a:t> 3 Controls</a:t>
            </a:r>
          </a:p>
          <a:p>
            <a:pPr lvl="1"/>
            <a:r>
              <a:rPr lang="en-US">
                <a:latin typeface="Segoe UI"/>
                <a:cs typeface="Segoe UI"/>
              </a:rPr>
              <a:t>Released in the </a:t>
            </a:r>
            <a:r>
              <a:rPr lang="en-US" b="1">
                <a:latin typeface="Segoe UI"/>
                <a:cs typeface="Segoe UI"/>
              </a:rPr>
              <a:t>Microsoft Store</a:t>
            </a:r>
            <a:r>
              <a:rPr lang="en-US">
                <a:latin typeface="Segoe UI"/>
                <a:cs typeface="Segoe UI"/>
              </a:rPr>
              <a:t>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and LS Retail Partner Portal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s-IS"/>
          </a:p>
          <a:p>
            <a:pPr lvl="1"/>
            <a:endParaRPr lang="is-I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87662-8068-5120-3267-53A4DA850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0233" y="5449846"/>
            <a:ext cx="1138896" cy="2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What browser does the </a:t>
            </a:r>
            <a:r>
              <a:rPr lang="en-US" err="1"/>
              <a:t>AppShell</a:t>
            </a:r>
            <a:r>
              <a:rPr lang="en-US"/>
              <a:t> use?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68ACB99-DE73-ED8D-975A-DCB631A4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16" y="1256438"/>
            <a:ext cx="1198669" cy="1139330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86253F3-15AF-986D-26F2-A9976650E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1848" y="2768977"/>
            <a:ext cx="926137" cy="1661658"/>
          </a:xfrm>
        </p:spPr>
        <p:txBody>
          <a:bodyPr/>
          <a:lstStyle/>
          <a:p>
            <a:pPr marL="0" indent="0">
              <a:buNone/>
            </a:pPr>
            <a:r>
              <a:rPr lang="is-IS" sz="9600"/>
              <a:t>?</a:t>
            </a:r>
            <a:endParaRPr lang="en-US" sz="9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95806-C129-7F75-11BB-DC36A485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72" y="4450573"/>
            <a:ext cx="3448959" cy="192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86187-8D86-5AC8-5A17-4F650A0C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12" y="1764512"/>
            <a:ext cx="425434" cy="431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A80AD-18CA-E48C-A437-18CEDB0F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590" y="2466963"/>
            <a:ext cx="454008" cy="43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EDF13-74B7-F06B-C29C-99C58578A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590" y="3211186"/>
            <a:ext cx="454008" cy="425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ACDDA3-7D11-893E-4239-EF78ADF1C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702" y="3942709"/>
            <a:ext cx="431784" cy="4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What browser does the </a:t>
            </a:r>
            <a:r>
              <a:rPr lang="en-US" err="1"/>
              <a:t>AppShell</a:t>
            </a:r>
            <a:r>
              <a:rPr lang="en-US"/>
              <a:t> use?</a:t>
            </a:r>
            <a:endParaRPr lang="en-I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5074F3-6B32-C579-68B8-741D2F170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83" y="3880324"/>
            <a:ext cx="6116871" cy="1421218"/>
          </a:xfrm>
        </p:spPr>
        <p:txBody>
          <a:bodyPr/>
          <a:lstStyle/>
          <a:p>
            <a:pPr marL="0" indent="0">
              <a:buNone/>
            </a:pPr>
            <a:r>
              <a:rPr lang="is-IS" b="1" err="1"/>
              <a:t>iOS</a:t>
            </a:r>
            <a:r>
              <a:rPr lang="en-US" b="1"/>
              <a:t> </a:t>
            </a:r>
            <a:r>
              <a:rPr lang="en-US" b="1" err="1"/>
              <a:t>AppShell</a:t>
            </a:r>
            <a:endParaRPr lang="is-IS" b="1"/>
          </a:p>
          <a:p>
            <a:pPr lvl="1"/>
            <a:r>
              <a:rPr lang="en-US" sz="2000"/>
              <a:t>Uses the </a:t>
            </a:r>
            <a:r>
              <a:rPr lang="en-US" sz="2000" err="1"/>
              <a:t>WKWebView</a:t>
            </a:r>
            <a:r>
              <a:rPr lang="en-US" sz="2000"/>
              <a:t> control from Apple, uses the </a:t>
            </a:r>
            <a:r>
              <a:rPr lang="en-US" sz="2000" err="1"/>
              <a:t>WebKit</a:t>
            </a:r>
            <a:r>
              <a:rPr lang="en-US" sz="2000"/>
              <a:t> engine, same as Safari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939BB-12A4-CD5E-FBCC-A9B601CC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54" y="1560098"/>
            <a:ext cx="425434" cy="431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2DD61-E306-8BF8-3BC1-96BDDF50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32" y="1560098"/>
            <a:ext cx="454008" cy="438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AB7E11-8A4B-07FD-3834-14175860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370" y="1597836"/>
            <a:ext cx="431784" cy="422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3C7C7E6-9733-AB74-2EAE-D5474157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2" y="2457940"/>
            <a:ext cx="1441868" cy="3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5EB26-8D25-C339-AB45-231FD0668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500" y="1622008"/>
            <a:ext cx="431784" cy="4230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0571AD-75B1-D8B3-2B88-FC549AFD9EB5}"/>
              </a:ext>
            </a:extLst>
          </p:cNvPr>
          <p:cNvCxnSpPr>
            <a:cxnSpLocks/>
          </p:cNvCxnSpPr>
          <p:nvPr/>
        </p:nvCxnSpPr>
        <p:spPr>
          <a:xfrm>
            <a:off x="1106229" y="2104103"/>
            <a:ext cx="0" cy="277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D2C227-3C9D-69CC-696A-65888D144963}"/>
              </a:ext>
            </a:extLst>
          </p:cNvPr>
          <p:cNvCxnSpPr/>
          <p:nvPr/>
        </p:nvCxnSpPr>
        <p:spPr>
          <a:xfrm>
            <a:off x="1711134" y="2104103"/>
            <a:ext cx="0" cy="265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FB394B-3EF3-621D-E8C2-386EDDCF2958}"/>
              </a:ext>
            </a:extLst>
          </p:cNvPr>
          <p:cNvCxnSpPr>
            <a:cxnSpLocks/>
          </p:cNvCxnSpPr>
          <p:nvPr/>
        </p:nvCxnSpPr>
        <p:spPr>
          <a:xfrm flipH="1">
            <a:off x="2356046" y="2090228"/>
            <a:ext cx="114221" cy="31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DE1AE1-1ACB-824F-1B75-710BDC1348E1}"/>
              </a:ext>
            </a:extLst>
          </p:cNvPr>
          <p:cNvCxnSpPr>
            <a:cxnSpLocks/>
          </p:cNvCxnSpPr>
          <p:nvPr/>
        </p:nvCxnSpPr>
        <p:spPr>
          <a:xfrm>
            <a:off x="1820590" y="2816639"/>
            <a:ext cx="0" cy="555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4E6686-0101-1224-C256-89545BC15B50}"/>
              </a:ext>
            </a:extLst>
          </p:cNvPr>
          <p:cNvCxnSpPr/>
          <p:nvPr/>
        </p:nvCxnSpPr>
        <p:spPr>
          <a:xfrm>
            <a:off x="4133387" y="2085382"/>
            <a:ext cx="0" cy="33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C0CBBA-F097-1699-FB03-09CB5BF3F73E}"/>
              </a:ext>
            </a:extLst>
          </p:cNvPr>
          <p:cNvCxnSpPr/>
          <p:nvPr/>
        </p:nvCxnSpPr>
        <p:spPr>
          <a:xfrm>
            <a:off x="4675515" y="2090228"/>
            <a:ext cx="0" cy="33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679899-F253-BF05-97E6-013061428880}"/>
              </a:ext>
            </a:extLst>
          </p:cNvPr>
          <p:cNvCxnSpPr>
            <a:cxnSpLocks/>
          </p:cNvCxnSpPr>
          <p:nvPr/>
        </p:nvCxnSpPr>
        <p:spPr>
          <a:xfrm>
            <a:off x="4333413" y="3093294"/>
            <a:ext cx="0" cy="27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068ACB99-DE73-ED8D-975A-DCB631A43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944" y="1590360"/>
            <a:ext cx="431784" cy="410409"/>
          </a:xfrm>
          <a:prstGeom prst="rect">
            <a:avLst/>
          </a:prstGeom>
        </p:spPr>
      </p:pic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EF2E02D-8A62-A203-2621-1F03EBEA127B}"/>
              </a:ext>
            </a:extLst>
          </p:cNvPr>
          <p:cNvSpPr txBox="1">
            <a:spLocks/>
          </p:cNvSpPr>
          <p:nvPr/>
        </p:nvSpPr>
        <p:spPr>
          <a:xfrm>
            <a:off x="6232783" y="1590045"/>
            <a:ext cx="6116871" cy="22902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Windows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 sz="2000">
                <a:latin typeface="Segoe UI"/>
                <a:cs typeface="Segoe UI"/>
              </a:rPr>
              <a:t>Chromium engine through the WebView2 runtime from Microsoft</a:t>
            </a:r>
          </a:p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Android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is-IS" b="1">
              <a:latin typeface="Segoe UI"/>
              <a:cs typeface="Segoe UI"/>
            </a:endParaRPr>
          </a:p>
          <a:p>
            <a:pPr lvl="1"/>
            <a:r>
              <a:rPr lang="en-US" sz="2000">
                <a:latin typeface="Segoe UI"/>
                <a:cs typeface="Segoe UI"/>
              </a:rPr>
              <a:t>Chromium engine through Android </a:t>
            </a:r>
            <a:r>
              <a:rPr lang="en-US" sz="2000" err="1">
                <a:latin typeface="Segoe UI"/>
                <a:cs typeface="Segoe UI"/>
              </a:rPr>
              <a:t>Webview</a:t>
            </a:r>
            <a:r>
              <a:rPr lang="en-US" sz="2000">
                <a:latin typeface="Segoe UI"/>
                <a:cs typeface="Segoe UI"/>
              </a:rPr>
              <a:t> provided by Google</a:t>
            </a:r>
          </a:p>
          <a:p>
            <a:pPr lvl="1"/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D20BE-5333-AE20-4552-1D563AF72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6206" y="2464531"/>
            <a:ext cx="1048574" cy="589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6ED88-A6AC-4F87-3E5B-5251EA06CC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556" y="3618448"/>
            <a:ext cx="3448959" cy="19290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46404C-5781-F5FB-837E-5AC5F42A9C0C}"/>
              </a:ext>
            </a:extLst>
          </p:cNvPr>
          <p:cNvCxnSpPr>
            <a:cxnSpLocks/>
          </p:cNvCxnSpPr>
          <p:nvPr/>
        </p:nvCxnSpPr>
        <p:spPr>
          <a:xfrm flipV="1">
            <a:off x="317995" y="2825031"/>
            <a:ext cx="453286" cy="815506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BBED48-93F8-75D6-B339-E96DAE723967}"/>
              </a:ext>
            </a:extLst>
          </p:cNvPr>
          <p:cNvCxnSpPr>
            <a:cxnSpLocks/>
          </p:cNvCxnSpPr>
          <p:nvPr/>
        </p:nvCxnSpPr>
        <p:spPr>
          <a:xfrm flipH="1" flipV="1">
            <a:off x="5183473" y="2893447"/>
            <a:ext cx="514023" cy="678674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2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169046-AC58-2746-ACC6-114A843A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73" y="1757362"/>
            <a:ext cx="3343276" cy="334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46B7E-D4D9-7459-8C44-5109505D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77" y="1757362"/>
            <a:ext cx="3343276" cy="3343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486A8-719D-2DF9-D727-53B536B4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681" y="1757362"/>
            <a:ext cx="3343276" cy="334327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9B813B8-E75A-C34B-8B9F-6DC2AB298BA8}"/>
              </a:ext>
            </a:extLst>
          </p:cNvPr>
          <p:cNvSpPr txBox="1">
            <a:spLocks/>
          </p:cNvSpPr>
          <p:nvPr/>
        </p:nvSpPr>
        <p:spPr>
          <a:xfrm>
            <a:off x="340291" y="514531"/>
            <a:ext cx="11484279" cy="6789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AI : explain the browser libraries with a simple image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88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2056549" y="1729736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i="1" u="sng"/>
              <a:t>start LS Central in a controlled way </a:t>
            </a:r>
            <a:br>
              <a:rPr lang="en-US" sz="2000" i="1" u="sng"/>
            </a:br>
            <a:r>
              <a:rPr lang="en-US" sz="2000"/>
              <a:t>  and in 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2812204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microsoft.com/office/infopath/2007/PartnerControls"/>
    <ds:schemaRef ds:uri="http://purl.org/dc/elements/1.1/"/>
    <ds:schemaRef ds:uri="ce89fd82-aec5-4b3b-b0b3-b7f9193dc61c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724e71b1-7852-457b-a379-b8a36dd8027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224</TotalTime>
  <Words>715</Words>
  <Application>Microsoft Office PowerPoint</Application>
  <PresentationFormat>Widescreen</PresentationFormat>
  <Paragraphs>121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Purple slides</vt:lpstr>
      <vt:lpstr>PowerPoint Presentation</vt:lpstr>
      <vt:lpstr>AppShell for LS Central - all you ever wanted to know</vt:lpstr>
      <vt:lpstr>PowerPoint Presentation</vt:lpstr>
      <vt:lpstr>App(s) for different operating systems</vt:lpstr>
      <vt:lpstr>The development environment</vt:lpstr>
      <vt:lpstr>What browser does the AppShell use?</vt:lpstr>
      <vt:lpstr>What browser does the AppShell use?</vt:lpstr>
      <vt:lpstr>PowerPoint Presentation</vt:lpstr>
      <vt:lpstr>PowerPoint Presentation</vt:lpstr>
      <vt:lpstr>PowerPoint Presentation</vt:lpstr>
      <vt:lpstr>PowerPoint Presentation</vt:lpstr>
      <vt:lpstr>LS Central access to hardware</vt:lpstr>
      <vt:lpstr>Android AppShell access to hardware</vt:lpstr>
      <vt:lpstr>iOS AppShell access to hardware</vt:lpstr>
      <vt:lpstr>PowerPoint Presentation</vt:lpstr>
      <vt:lpstr>PowerPoint Presentation</vt:lpstr>
      <vt:lpstr>PowerPoint Presentation</vt:lpstr>
      <vt:lpstr>PowerPoint Presentation</vt:lpstr>
      <vt:lpstr>Frequently asked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Olafur Jonsson</dc:creator>
  <cp:lastModifiedBy>Bjorn Jonsson</cp:lastModifiedBy>
  <cp:revision>3</cp:revision>
  <dcterms:created xsi:type="dcterms:W3CDTF">2024-03-25T11:29:59Z</dcterms:created>
  <dcterms:modified xsi:type="dcterms:W3CDTF">2024-05-15T20:59:29Z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