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21"/>
  </p:notesMasterIdLst>
  <p:sldIdLst>
    <p:sldId id="2147480778" r:id="rId10"/>
    <p:sldId id="2147480779" r:id="rId11"/>
    <p:sldId id="429" r:id="rId12"/>
    <p:sldId id="2147480773" r:id="rId13"/>
    <p:sldId id="2147480775" r:id="rId14"/>
    <p:sldId id="443" r:id="rId15"/>
    <p:sldId id="2147480776" r:id="rId16"/>
    <p:sldId id="2147474866" r:id="rId17"/>
    <p:sldId id="304" r:id="rId18"/>
    <p:sldId id="2147480777" r:id="rId19"/>
    <p:sldId id="299" r:id="rId20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147480778"/>
            <p14:sldId id="2147480779"/>
            <p14:sldId id="429"/>
            <p14:sldId id="2147480773"/>
            <p14:sldId id="2147480775"/>
            <p14:sldId id="443"/>
            <p14:sldId id="2147480776"/>
            <p14:sldId id="2147474866"/>
            <p14:sldId id="304"/>
            <p14:sldId id="2147480777"/>
            <p14:sldId id="299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F2A1C5"/>
    <a:srgbClr val="751448"/>
    <a:srgbClr val="D4A04A"/>
    <a:srgbClr val="FED89E"/>
    <a:srgbClr val="943267"/>
    <a:srgbClr val="761449"/>
    <a:srgbClr val="F1BE71"/>
    <a:srgbClr val="928BE9"/>
    <a:srgbClr val="C6C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E007D7-5F4B-58E7-BAC2-61D6EBBF5FAA}" v="130" dt="2024-04-29T09:51:19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85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4531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820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7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9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2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8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3414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6" r:id="rId16"/>
    <p:sldLayoutId id="2147483807" r:id="rId17"/>
    <p:sldLayoutId id="214748380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Segoe UI"/>
                <a:cs typeface="Segoe UI"/>
              </a:rPr>
              <a:t>What is LS Central for pharmacies?</a:t>
            </a:r>
            <a:endParaRPr lang="en-IS">
              <a:latin typeface="Segoe UI"/>
              <a:cs typeface="Segoe UI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2F3F3E-219B-0E23-B93E-0186F0609F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is-IS" sz="2400">
                <a:latin typeface="Segoe UI"/>
                <a:cs typeface="Segoe UI"/>
              </a:rPr>
              <a:t>Henrik </a:t>
            </a:r>
            <a:r>
              <a:rPr lang="is-IS" sz="2400" err="1">
                <a:latin typeface="Segoe UI"/>
                <a:cs typeface="Segoe UI"/>
              </a:rPr>
              <a:t>Oskar</a:t>
            </a:r>
            <a:r>
              <a:rPr lang="is-IS" sz="2400">
                <a:latin typeface="Segoe UI"/>
                <a:cs typeface="Segoe UI"/>
              </a:rPr>
              <a:t> Thordarson</a:t>
            </a:r>
            <a:endParaRPr lang="is-IS" sz="2400" b="0">
              <a:solidFill>
                <a:srgbClr val="000000"/>
              </a:solidFill>
              <a:latin typeface="Segoe UI"/>
              <a:cs typeface="Segoe UI"/>
            </a:endParaRPr>
          </a:p>
          <a:p>
            <a:r>
              <a:rPr lang="is-IS" sz="2400">
                <a:latin typeface="Segoe UI"/>
                <a:cs typeface="Segoe UI"/>
              </a:rPr>
              <a:t>Stefan Georgsson</a:t>
            </a:r>
            <a:endParaRPr lang="is-IS" sz="2400"/>
          </a:p>
        </p:txBody>
      </p:sp>
    </p:spTree>
    <p:extLst>
      <p:ext uri="{BB962C8B-B14F-4D97-AF65-F5344CB8AC3E}">
        <p14:creationId xmlns:p14="http://schemas.microsoft.com/office/powerpoint/2010/main" val="341888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23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1309-1734-626E-5AAA-353D8105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Our vision for innovation in pharmacy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6DA4C9C-C264-D24D-95AE-92E38103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449" y="3058469"/>
            <a:ext cx="487858" cy="1511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52AE7-BA13-BD44-94C8-4252BD69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85" y="3345473"/>
            <a:ext cx="612000" cy="12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B49A0-712D-CB40-8821-6826E9FB7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51" y="3387349"/>
            <a:ext cx="2060575" cy="184562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5F1CC5-A85A-8E49-BF08-5D4BF2DA7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18" y="4069888"/>
            <a:ext cx="1060916" cy="1060916"/>
          </a:xfrm>
          <a:prstGeom prst="rect">
            <a:avLst/>
          </a:prstGeom>
          <a:solidFill>
            <a:srgbClr val="BFFFD9"/>
          </a:solidFill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3B671DC-9502-6E43-93E7-C08DAA640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618" y="2784880"/>
            <a:ext cx="1060916" cy="106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CA13C-D2F0-B64D-BA5B-B757881D1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618" y="1499872"/>
            <a:ext cx="1060916" cy="1060916"/>
          </a:xfrm>
          <a:prstGeom prst="rect">
            <a:avLst/>
          </a:prstGeom>
          <a:solidFill>
            <a:srgbClr val="FFC9BF"/>
          </a:solidFill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35FDA88-25B5-5841-98C5-3B9D4091B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618" y="5354897"/>
            <a:ext cx="1060916" cy="10609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3E48B6-BB24-8140-9A67-0F95509AE9B0}"/>
              </a:ext>
            </a:extLst>
          </p:cNvPr>
          <p:cNvSpPr txBox="1"/>
          <p:nvPr/>
        </p:nvSpPr>
        <p:spPr>
          <a:xfrm>
            <a:off x="1825313" y="2217498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Traditional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E0C21-A1B0-4344-832A-CAC08B84088B}"/>
              </a:ext>
            </a:extLst>
          </p:cNvPr>
          <p:cNvSpPr txBox="1"/>
          <p:nvPr/>
        </p:nvSpPr>
        <p:spPr>
          <a:xfrm>
            <a:off x="1825313" y="3502506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</a:t>
            </a: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ocial 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6BEBFD-8273-EF40-AF7C-17ACE530B377}"/>
              </a:ext>
            </a:extLst>
          </p:cNvPr>
          <p:cNvSpPr txBox="1"/>
          <p:nvPr/>
        </p:nvSpPr>
        <p:spPr>
          <a:xfrm>
            <a:off x="1825313" y="4787513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0904B5-ECB5-114C-9F9B-1835FD423978}"/>
              </a:ext>
            </a:extLst>
          </p:cNvPr>
          <p:cNvSpPr txBox="1"/>
          <p:nvPr/>
        </p:nvSpPr>
        <p:spPr>
          <a:xfrm>
            <a:off x="1825313" y="6072524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B3D847CB-8336-AA44-875C-ECF810E904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1950" y="20303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39F41E4E-7CA8-EF4F-AC36-3310025B9E2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269502" y="20303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16617C-B356-FA40-B9F8-3F9BBDA8C4CB}"/>
              </a:ext>
            </a:extLst>
          </p:cNvPr>
          <p:cNvCxnSpPr>
            <a:cxnSpLocks/>
          </p:cNvCxnSpPr>
          <p:nvPr/>
        </p:nvCxnSpPr>
        <p:spPr>
          <a:xfrm>
            <a:off x="3496151" y="3957841"/>
            <a:ext cx="362971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AE71C0-E94F-5849-AA2C-139039B192C6}"/>
              </a:ext>
            </a:extLst>
          </p:cNvPr>
          <p:cNvCxnSpPr>
            <a:cxnSpLocks/>
          </p:cNvCxnSpPr>
          <p:nvPr/>
        </p:nvCxnSpPr>
        <p:spPr>
          <a:xfrm>
            <a:off x="1351449" y="3957841"/>
            <a:ext cx="336452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5A9379-BD06-7F43-ABA1-AA8866A6D1D0}"/>
              </a:ext>
            </a:extLst>
          </p:cNvPr>
          <p:cNvSpPr txBox="1"/>
          <p:nvPr/>
        </p:nvSpPr>
        <p:spPr>
          <a:xfrm>
            <a:off x="4097401" y="2030329"/>
            <a:ext cx="1465729" cy="1112649"/>
          </a:xfrm>
          <a:prstGeom prst="rect">
            <a:avLst/>
          </a:prstGeom>
          <a:solidFill>
            <a:schemeClr val="bg1"/>
          </a:solidFill>
          <a:ln>
            <a:solidFill>
              <a:srgbClr val="265888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S" sz="14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Prescription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S" sz="14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Retail</a:t>
            </a: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lang="en-IS" sz="14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S" sz="14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Click &amp; collect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BCCE78-A3E0-8D4F-A66F-DEB931ACB04C}"/>
              </a:ext>
            </a:extLst>
          </p:cNvPr>
          <p:cNvCxnSpPr>
            <a:cxnSpLocks/>
          </p:cNvCxnSpPr>
          <p:nvPr/>
        </p:nvCxnSpPr>
        <p:spPr>
          <a:xfrm flipV="1">
            <a:off x="4829980" y="3142978"/>
            <a:ext cx="0" cy="667305"/>
          </a:xfrm>
          <a:prstGeom prst="line">
            <a:avLst/>
          </a:prstGeom>
          <a:ln>
            <a:solidFill>
              <a:srgbClr val="265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7D7496-CB33-FC4A-93FB-AB4CDF020458}"/>
              </a:ext>
            </a:extLst>
          </p:cNvPr>
          <p:cNvCxnSpPr>
            <a:cxnSpLocks/>
          </p:cNvCxnSpPr>
          <p:nvPr/>
        </p:nvCxnSpPr>
        <p:spPr>
          <a:xfrm>
            <a:off x="5793781" y="3957841"/>
            <a:ext cx="379050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950DF4-674E-114A-9D0F-E3124E2390DC}"/>
              </a:ext>
            </a:extLst>
          </p:cNvPr>
          <p:cNvSpPr txBox="1"/>
          <p:nvPr/>
        </p:nvSpPr>
        <p:spPr>
          <a:xfrm>
            <a:off x="7363504" y="1074674"/>
            <a:ext cx="3858698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351C5C"/>
                </a:solidFill>
                <a:latin typeface="Segoe UI"/>
                <a:cs typeface="Segoe UI"/>
              </a:rPr>
              <a:t>All-in-one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lang="en-US" sz="1600" b="1">
                <a:solidFill>
                  <a:srgbClr val="351C5C"/>
                </a:solidFill>
                <a:latin typeface="Segoe UI"/>
                <a:cs typeface="Segoe UI"/>
              </a:rPr>
              <a:t>pharmacy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suite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959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ERP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959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Finance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Warehousing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Shipping Notification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Dispensing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E-prescriptions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Rx master data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Dose dispensing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Localization for prescription &amp; insurance gateways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Health and beauty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Loyalty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360-degree view of the customer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Clienteling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Personalized service on the pharmacy floor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Appointments and reservations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eCommerce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 and prescriptions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76FB3C-71B6-8C45-91D2-9C2BE9827E85}"/>
              </a:ext>
            </a:extLst>
          </p:cNvPr>
          <p:cNvSpPr txBox="1"/>
          <p:nvPr/>
        </p:nvSpPr>
        <p:spPr>
          <a:xfrm>
            <a:off x="479406" y="46822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Customer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918ABD-E446-0C46-A9B0-B5288DC374EA}"/>
              </a:ext>
            </a:extLst>
          </p:cNvPr>
          <p:cNvSpPr txBox="1"/>
          <p:nvPr/>
        </p:nvSpPr>
        <p:spPr>
          <a:xfrm>
            <a:off x="6061488" y="46822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S" sz="1400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2AF612-3E9C-C747-9132-3701FBE29534}"/>
              </a:ext>
            </a:extLst>
          </p:cNvPr>
          <p:cNvSpPr/>
          <p:nvPr/>
        </p:nvSpPr>
        <p:spPr>
          <a:xfrm>
            <a:off x="4078350" y="5600355"/>
            <a:ext cx="2631944" cy="569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 know dispensing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B55A3-E5C5-FF60-8876-F5234CCD0220}"/>
              </a:ext>
            </a:extLst>
          </p:cNvPr>
          <p:cNvSpPr txBox="1"/>
          <p:nvPr/>
        </p:nvSpPr>
        <p:spPr>
          <a:xfrm>
            <a:off x="340292" y="705342"/>
            <a:ext cx="622706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GB" sz="2400">
                <a:solidFill>
                  <a:srgbClr val="351C5C"/>
                </a:solidFill>
                <a:latin typeface="Segoe UI"/>
                <a:cs typeface="Segoe UI"/>
              </a:rPr>
              <a:t>Unified Pharmacy</a:t>
            </a:r>
            <a:endParaRPr lang="en-GB" sz="1400" b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7224983F-56E5-EF69-1E56-5F1B5380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" r="3744"/>
          <a:stretch/>
        </p:blipFill>
        <p:spPr>
          <a:xfrm>
            <a:off x="0" y="153988"/>
            <a:ext cx="4178300" cy="67040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AA770-1B65-0C4E-B6FC-CFD8B67C61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30221" y="1598693"/>
            <a:ext cx="6203950" cy="391286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227965" lvl="1"/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Each component in the system is like a Lego brick with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seamless data integration </a:t>
            </a:r>
          </a:p>
          <a:p>
            <a:pPr marL="227965" lvl="1"/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For customers, this means that it is now possible to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update the system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 without a major upgrade project</a:t>
            </a:r>
          </a:p>
          <a:p>
            <a:pPr marL="227965" lvl="1"/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Works both as a standalone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pharmacy solution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 and a complete ERP, retail, and pharmacy solution</a:t>
            </a:r>
          </a:p>
          <a:p>
            <a:pPr marL="227965" lvl="1"/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Unifies all channels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 &amp; runs them from the same back-end solution</a:t>
            </a:r>
          </a:p>
          <a:p>
            <a:pPr marL="227965" lvl="1"/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Member management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/loyalty program is an integrated part of the solution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82196A-5F5B-64DA-36C3-790B732D4CFF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b="1">
                <a:solidFill>
                  <a:prstClr val="white"/>
                </a:solidFill>
                <a:latin typeface="Segoe UI"/>
              </a:rPr>
              <a:t>LS Central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A7806B-ED08-E39C-B1BB-AE34D640B316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b="1">
                <a:solidFill>
                  <a:prstClr val="white"/>
                </a:solidFill>
                <a:latin typeface="Segoe UI"/>
              </a:rPr>
              <a:t>Country </a:t>
            </a:r>
          </a:p>
          <a:p>
            <a:pPr algn="ctr" defTabSz="914377"/>
            <a:r>
              <a:rPr lang="en-GB" b="1">
                <a:solidFill>
                  <a:prstClr val="white"/>
                </a:solidFill>
                <a:latin typeface="Segoe UI"/>
              </a:rPr>
              <a:t>Integration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74B656-92F1-B809-C3E2-B6C5A65EB33A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b="1">
                <a:solidFill>
                  <a:prstClr val="white"/>
                </a:solidFill>
                <a:latin typeface="Segoe UI"/>
              </a:rPr>
              <a:t>MS Dynamics 365 Business Central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81FE08-6EE0-54A4-83C9-0A98394CD8D0}"/>
              </a:ext>
            </a:extLst>
          </p:cNvPr>
          <p:cNvSpPr/>
          <p:nvPr/>
        </p:nvSpPr>
        <p:spPr>
          <a:xfrm>
            <a:off x="3117930" y="1923098"/>
            <a:ext cx="2122083" cy="776093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GB" b="1">
                <a:solidFill>
                  <a:prstClr val="white"/>
                </a:solidFill>
                <a:latin typeface="Segoe UI"/>
              </a:rPr>
              <a:t>Customer Integrations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05C058-1B93-6D3A-DE11-48D803674F56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r>
              <a:rPr lang="en-GB" b="1">
                <a:solidFill>
                  <a:prstClr val="white"/>
                </a:solidFill>
                <a:latin typeface="Segoe UI"/>
              </a:rPr>
              <a:t>Pharmacy module</a:t>
            </a:r>
          </a:p>
        </p:txBody>
      </p:sp>
      <p:sp>
        <p:nvSpPr>
          <p:cNvPr id="28" name="Title 24">
            <a:extLst>
              <a:ext uri="{FF2B5EF4-FFF2-40B4-BE49-F238E27FC236}">
                <a16:creationId xmlns:a16="http://schemas.microsoft.com/office/drawing/2014/main" id="{2259D295-F07F-C81F-BA24-9D813EEF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013" y="212186"/>
            <a:ext cx="6781840" cy="588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b="0">
                <a:latin typeface="Segoe UI Semibold" panose="020B0702040204020203" pitchFamily="34" charset="0"/>
                <a:cs typeface="Segoe UI Semibold" panose="020B0702040204020203" pitchFamily="34" charset="0"/>
              </a:rPr>
              <a:t>Modular design of LS Central</a:t>
            </a:r>
          </a:p>
        </p:txBody>
      </p:sp>
    </p:spTree>
    <p:extLst>
      <p:ext uri="{BB962C8B-B14F-4D97-AF65-F5344CB8AC3E}">
        <p14:creationId xmlns:p14="http://schemas.microsoft.com/office/powerpoint/2010/main" val="427856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57FB8-BC55-E1BF-663B-656B11FC0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7FB49284-DC2D-E02A-0A97-175714B1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" r="3744"/>
          <a:stretch/>
        </p:blipFill>
        <p:spPr>
          <a:xfrm>
            <a:off x="0" y="153988"/>
            <a:ext cx="4178300" cy="67040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0BE3A-5A5A-48F8-8C3E-5434854E07C1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F4E3E8-A3AD-3F75-4708-3F0C95F07DD8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Country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C678B4-ABB7-CAD6-91DD-25AC1EB44DB8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Dynamics 365 Business Central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A2B5E8-5488-D4F8-5780-3F918F50E0D8}"/>
              </a:ext>
            </a:extLst>
          </p:cNvPr>
          <p:cNvSpPr/>
          <p:nvPr/>
        </p:nvSpPr>
        <p:spPr>
          <a:xfrm>
            <a:off x="3117930" y="1923098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 Integrations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E483EAAD-CFCD-B6C7-2F4B-1C1E7A40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812" y="212186"/>
            <a:ext cx="6600758" cy="588637"/>
          </a:xfrm>
        </p:spPr>
        <p:txBody>
          <a:bodyPr>
            <a:noAutofit/>
          </a:bodyPr>
          <a:lstStyle/>
          <a:p>
            <a:r>
              <a:rPr lang="en-GB" sz="3800">
                <a:latin typeface="Segoe UI Semibold"/>
                <a:cs typeface="Segoe UI Semibold"/>
              </a:rPr>
              <a:t>LS Central for pharmacies</a:t>
            </a:r>
            <a:endParaRPr lang="en-GB" sz="380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4DCE779-665A-8277-8B94-9AF623841465}"/>
              </a:ext>
            </a:extLst>
          </p:cNvPr>
          <p:cNvSpPr txBox="1">
            <a:spLocks/>
          </p:cNvSpPr>
          <p:nvPr/>
        </p:nvSpPr>
        <p:spPr>
          <a:xfrm>
            <a:off x="6096000" y="1115933"/>
            <a:ext cx="5761037" cy="46183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Contains general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processes commonly used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by all 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localizations</a:t>
            </a:r>
            <a:endParaRPr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Prescription handling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 with or without connection to 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centralized 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ePrescription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 entity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 </a:t>
            </a:r>
            <a:endParaRPr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BC24/SaaS available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 </a:t>
            </a:r>
            <a:endParaRPr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Fully integrated to the LS Retail 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product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 portfolio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Can be used as a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standalone solution</a:t>
            </a:r>
            <a:endParaRPr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Ready for localizations or integrations</a:t>
            </a:r>
            <a:endParaRPr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Now available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cs typeface="Segoe UI"/>
              </a:rPr>
              <a:t> all over the world by LS Retail and the LS Retail Partner Network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A3EDA-714A-237F-CB5E-A6E788C0D25D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rgbClr val="D4A0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Pharmacy</a:t>
            </a:r>
            <a:r>
              <a:rPr lang="en-GB" b="1">
                <a:solidFill>
                  <a:prstClr val="white"/>
                </a:solidFill>
                <a:latin typeface="Segoe UI"/>
                <a:cs typeface="Segoe UI"/>
              </a:rPr>
              <a:t> module</a:t>
            </a:r>
            <a:endParaRPr lang="en-GB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1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055CF-47C1-5AA4-0292-9C558697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CCCE795D-30B6-3BD4-2D0A-C392C27C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4" r="3744"/>
          <a:stretch/>
        </p:blipFill>
        <p:spPr>
          <a:xfrm>
            <a:off x="0" y="153988"/>
            <a:ext cx="4178300" cy="67040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94194F-43EF-60B3-A6A9-82729B69692A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cs typeface="Segoe UI"/>
              </a:rPr>
              <a:t>Pharmacy</a:t>
            </a:r>
            <a:r>
              <a:rPr lang="en-GB" b="1">
                <a:solidFill>
                  <a:prstClr val="white"/>
                </a:solidFill>
                <a:latin typeface="Segoe UI"/>
                <a:cs typeface="Segoe UI"/>
              </a:rPr>
              <a:t> module</a:t>
            </a:r>
            <a:endParaRPr lang="en-GB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D50D1-410B-E26E-4A9E-7FC8B39C2855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C6549-129E-F69D-6246-EF42BA56AAE2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Dynamics 365 Business Central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BE3F0C-AD2D-9FE4-3B92-C235A1CDBBF7}"/>
              </a:ext>
            </a:extLst>
          </p:cNvPr>
          <p:cNvSpPr/>
          <p:nvPr/>
        </p:nvSpPr>
        <p:spPr>
          <a:xfrm>
            <a:off x="3117930" y="1923098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 Integrations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74E20DE-A450-8E17-574E-82C5CC91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013" y="212186"/>
            <a:ext cx="6781840" cy="588637"/>
          </a:xfrm>
        </p:spPr>
        <p:txBody>
          <a:bodyPr>
            <a:noAutofit/>
          </a:bodyPr>
          <a:lstStyle/>
          <a:p>
            <a:r>
              <a:rPr lang="en-GB" sz="3800">
                <a:latin typeface="Segoe UI Semibold" panose="020B0702040204020203" pitchFamily="34" charset="0"/>
                <a:cs typeface="Segoe UI Semibold" panose="020B0702040204020203" pitchFamily="34" charset="0"/>
              </a:rPr>
              <a:t>Localizations and integrations</a:t>
            </a:r>
            <a:endParaRPr lang="en-GB" sz="380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D5AF41E-C5A3-A55D-21E0-7EE6DA9E3026}"/>
              </a:ext>
            </a:extLst>
          </p:cNvPr>
          <p:cNvSpPr txBox="1">
            <a:spLocks/>
          </p:cNvSpPr>
          <p:nvPr/>
        </p:nvSpPr>
        <p:spPr>
          <a:xfrm>
            <a:off x="5995686" y="1066800"/>
            <a:ext cx="5861351" cy="50677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UI"/>
                <a:cs typeface="Segoe UI"/>
              </a:rPr>
              <a:t>Localizations developed by LS Retail and supported by LS Retail to include any changes needed as local regulations evolve</a:t>
            </a:r>
          </a:p>
          <a:p>
            <a:pPr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Available for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Iceland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Norway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Sweden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UK – England, Scotland and Wales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75000"/>
                  <a:lumOff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Next countries?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75000"/>
                  <a:lumOff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75000"/>
                  <a:lumOff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2AC666-0FF1-E108-1C3D-09395ECA4213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rgbClr val="D4A0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Country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09635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9AD7D9-022A-994C-4B14-4A58DC98D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Key functionality areas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610FC4-2A45-C0B6-A4C0-C05EDD7D8D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1140784"/>
            <a:ext cx="7193391" cy="5420347"/>
          </a:xfrm>
        </p:spPr>
        <p:txBody>
          <a:bodyPr lIns="91440" tIns="45720" rIns="91440" bIns="45720" anchor="t"/>
          <a:lstStyle/>
          <a:p>
            <a:pPr marL="0" indent="0" defTabSz="914377">
              <a:buNone/>
              <a:defRPr/>
            </a:pPr>
            <a:r>
              <a:rPr lang="en-GB" sz="2000">
                <a:solidFill>
                  <a:srgbClr val="361D5C"/>
                </a:solidFill>
                <a:latin typeface="Segoe UI Semibold"/>
                <a:cs typeface="Segoe UI"/>
              </a:rPr>
              <a:t>All standard prescription processes</a:t>
            </a:r>
            <a:endParaRPr lang="en-US"/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Prescription handling</a:t>
            </a:r>
          </a:p>
          <a:p>
            <a:pPr marL="1097280" lvl="2" indent="-285750" defTabSz="914377"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/>
                <a:cs typeface="Segoe UI"/>
              </a:rPr>
              <a:t>paper, electronic, emergency, animal, etc.</a:t>
            </a: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Generic substitution</a:t>
            </a:r>
            <a:endParaRPr lang="en-GB" sz="18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Pharmaceutical control</a:t>
            </a:r>
            <a:endParaRPr lang="en-GB" sz="18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control</a:t>
            </a:r>
            <a:endParaRPr lang="en-GB" sz="1800">
              <a:solidFill>
                <a:srgbClr val="361D5C"/>
              </a:solidFill>
            </a:endParaRPr>
          </a:p>
          <a:p>
            <a:pPr marL="1142365" lvl="2" indent="-227965" defTabSz="914377"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FMD Control</a:t>
            </a:r>
            <a:endParaRPr lang="en-GB" sz="14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Order requests when item is not in stock and subscriptions</a:t>
            </a: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Pharmacy specific user permissions </a:t>
            </a:r>
            <a:endParaRPr lang="en-GB" sz="1800">
              <a:solidFill>
                <a:srgbClr val="361D5C"/>
              </a:solidFill>
            </a:endParaRPr>
          </a:p>
          <a:p>
            <a:pPr marL="0" indent="0" defTabSz="914377">
              <a:buNone/>
              <a:defRPr/>
            </a:pPr>
            <a:r>
              <a:rPr lang="en-GB" sz="2000">
                <a:solidFill>
                  <a:srgbClr val="361D5C"/>
                </a:solidFill>
                <a:latin typeface="Segoe UI Semibold"/>
                <a:cs typeface="Segoe UI"/>
              </a:rPr>
              <a:t>Customer identification</a:t>
            </a: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Pharmacy customer database or link to national registry</a:t>
            </a:r>
            <a:endParaRPr lang="en-GB" sz="18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Handling of Power of Attorney and care units</a:t>
            </a:r>
          </a:p>
          <a:p>
            <a:pPr marL="0" indent="0" defTabSz="914377">
              <a:lnSpc>
                <a:spcPct val="100000"/>
              </a:lnSpc>
              <a:buNone/>
              <a:defRPr/>
            </a:pPr>
            <a:r>
              <a:rPr lang="en-GB" sz="2000">
                <a:solidFill>
                  <a:srgbClr val="361D5C"/>
                </a:solidFill>
                <a:latin typeface="Segoe UI Semibold"/>
                <a:cs typeface="Segoe UI"/>
              </a:rPr>
              <a:t>Master data import and management</a:t>
            </a:r>
          </a:p>
          <a:p>
            <a:pPr marL="685165" lvl="1" indent="-227965" defTabSz="914377">
              <a:buFont typeface="Arial" panose="020B0604020202020204" pitchFamily="34" charset="0"/>
              <a:buChar char="•"/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Master data for prescription handling</a:t>
            </a:r>
          </a:p>
          <a:p>
            <a:pPr marL="913765" lvl="2" indent="-226695" defTabSz="914377">
              <a:lnSpc>
                <a:spcPct val="100000"/>
              </a:lnSpc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Pharmaceutical Items</a:t>
            </a:r>
            <a:endParaRPr lang="en-GB" sz="1400">
              <a:solidFill>
                <a:srgbClr val="361D5C"/>
              </a:solidFill>
            </a:endParaRPr>
          </a:p>
          <a:p>
            <a:pPr marL="913765" lvl="2" indent="-226695" defTabSz="914377">
              <a:lnSpc>
                <a:spcPct val="100000"/>
              </a:lnSpc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 Groups including ATC and Substance Groups</a:t>
            </a:r>
            <a:endParaRPr lang="en-GB" sz="1400">
              <a:solidFill>
                <a:srgbClr val="361D5C"/>
              </a:solidFill>
            </a:endParaRPr>
          </a:p>
          <a:p>
            <a:pPr marL="913765" lvl="2" indent="-226695" defTabSz="914377">
              <a:lnSpc>
                <a:spcPct val="100000"/>
              </a:lnSpc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Personnel</a:t>
            </a:r>
            <a:endParaRPr lang="en-GB" sz="1400">
              <a:solidFill>
                <a:srgbClr val="361D5C"/>
              </a:solidFill>
            </a:endParaRPr>
          </a:p>
          <a:p>
            <a:pPr defTabSz="914377">
              <a:defRPr/>
            </a:pPr>
            <a:endParaRPr lang="is-IS" sz="2000">
              <a:solidFill>
                <a:schemeClr val="bg1"/>
              </a:solidFill>
              <a:latin typeface="Segoe UI"/>
            </a:endParaRPr>
          </a:p>
          <a:p>
            <a:endParaRPr lang="en-GB"/>
          </a:p>
        </p:txBody>
      </p:sp>
      <p:pic>
        <p:nvPicPr>
          <p:cNvPr id="12" name="Picture Placeholder 11" descr="A picture containing text, person, indoor, shop&#10;&#10;Description automatically generated">
            <a:extLst>
              <a:ext uri="{FF2B5EF4-FFF2-40B4-BE49-F238E27FC236}">
                <a16:creationId xmlns:a16="http://schemas.microsoft.com/office/drawing/2014/main" id="{07DEE822-3E28-6F22-18D0-C0ABB3F84E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392" r="27392"/>
          <a:stretch/>
        </p:blipFill>
        <p:spPr/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2DB6F6-6EEF-0702-6398-7338E1DC0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331" y="6364954"/>
            <a:ext cx="1510871" cy="3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49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C0EAE3-EF15-20E6-D225-FE3F241C381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s-IS" b="1">
                <a:ea typeface="Calibri Light"/>
                <a:cs typeface="Calibri Light"/>
              </a:rPr>
              <a:t>D</a:t>
            </a:r>
            <a:r>
              <a:rPr lang="en-GB" b="1">
                <a:ea typeface="Calibri Light"/>
                <a:cs typeface="Calibri Light"/>
              </a:rPr>
              <a:t>EMO</a:t>
            </a:r>
          </a:p>
        </p:txBody>
      </p:sp>
    </p:spTree>
    <p:extLst>
      <p:ext uri="{BB962C8B-B14F-4D97-AF65-F5344CB8AC3E}">
        <p14:creationId xmlns:p14="http://schemas.microsoft.com/office/powerpoint/2010/main" val="74263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7389B-F8B4-248C-A383-328E268E9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29B9D8-C033-3A27-8AFB-34AAA642C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3" y="989862"/>
            <a:ext cx="5592838" cy="5339901"/>
          </a:xfrm>
          <a:solidFill>
            <a:srgbClr val="FFFFFF"/>
          </a:solidFill>
        </p:spPr>
        <p:txBody>
          <a:bodyPr lIns="91440" tIns="45720" rIns="91440" bIns="45720" anchor="t"/>
          <a:lstStyle/>
          <a:p>
            <a:r>
              <a:rPr lang="en-US" b="1"/>
              <a:t>Built on </a:t>
            </a:r>
            <a:r>
              <a:rPr lang="en-US"/>
              <a:t>Microsoft Business Central and </a:t>
            </a:r>
            <a:r>
              <a:rPr lang="en-US" b="1"/>
              <a:t>LS Central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Browser based, low footprint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Available as SaaS in Microsoft Azure 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Easy integration with Power BI and other Microsoft apps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Continuous updates from Microsoft and LS Retail</a:t>
            </a:r>
          </a:p>
          <a:p>
            <a:pPr marL="228600" lvl="1">
              <a:spcBef>
                <a:spcPts val="1000"/>
              </a:spcBef>
            </a:pPr>
            <a:r>
              <a:rPr lang="en-US" b="1"/>
              <a:t>Security 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Built on server and client from Microsoft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MS SQL database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User traceability</a:t>
            </a:r>
          </a:p>
          <a:p>
            <a:pPr lvl="2">
              <a:buFont typeface="Calibri,Sans-Serif" panose="020B0604020202020204" pitchFamily="34" charset="0"/>
              <a:buChar char="-"/>
            </a:pPr>
            <a:r>
              <a:rPr lang="en-US">
                <a:latin typeface="Segoe UI"/>
                <a:cs typeface="Segoe UI"/>
              </a:rPr>
              <a:t>Possibility to use RFID and MFA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Pharmacy access restricted by roles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Barcode control for safety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20975C-1F14-B476-0635-5DF5A7C5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W</a:t>
            </a:r>
            <a:r>
              <a:rPr lang="en-US" err="1"/>
              <a:t>hy</a:t>
            </a:r>
            <a:r>
              <a:rPr lang="en-US"/>
              <a:t> LS Central for pharmacies?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90919AB-788C-E743-13E4-B45A3FD99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2" y="6398355"/>
            <a:ext cx="1510871" cy="38338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89EA1D1-7C4E-D001-419C-D99694B3C1C6}"/>
              </a:ext>
            </a:extLst>
          </p:cNvPr>
          <p:cNvSpPr txBox="1">
            <a:spLocks/>
          </p:cNvSpPr>
          <p:nvPr/>
        </p:nvSpPr>
        <p:spPr>
          <a:xfrm>
            <a:off x="6093170" y="997527"/>
            <a:ext cx="5592838" cy="531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Efficient</a:t>
            </a:r>
            <a:r>
              <a:rPr lang="en-US"/>
              <a:t> flow for prescription </a:t>
            </a:r>
            <a:br>
              <a:rPr lang="en-US"/>
            </a:br>
            <a:r>
              <a:rPr lang="en-US"/>
              <a:t>handling</a:t>
            </a:r>
          </a:p>
          <a:p>
            <a:endParaRPr lang="en-US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Segoe UI"/>
              </a:rPr>
              <a:t>Has been sold to nearly </a:t>
            </a:r>
            <a:r>
              <a:rPr lang="en-US" b="1">
                <a:latin typeface="Segoe UI"/>
                <a:cs typeface="Segoe UI"/>
              </a:rPr>
              <a:t>3,000</a:t>
            </a:r>
            <a:r>
              <a:rPr lang="en-US">
                <a:latin typeface="Segoe UI"/>
                <a:cs typeface="Segoe UI"/>
              </a:rPr>
              <a:t> pharmacies</a:t>
            </a:r>
            <a:endParaRPr lang="en-US"/>
          </a:p>
          <a:p>
            <a:endParaRPr lang="en-US">
              <a:latin typeface="Segoe UI"/>
              <a:cs typeface="Segoe UI"/>
            </a:endParaRPr>
          </a:p>
          <a:p>
            <a:r>
              <a:rPr lang="en-US" b="1">
                <a:latin typeface="Segoe UI"/>
                <a:cs typeface="Segoe UI"/>
              </a:rPr>
              <a:t>A-Z single solution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1">
              <a:buFont typeface="Calibri,Sans-Serif" panose="020B0604020202020204" pitchFamily="34" charset="0"/>
              <a:buChar char="-"/>
            </a:pPr>
            <a:r>
              <a:rPr lang="en-US">
                <a:latin typeface="Segoe UI"/>
                <a:cs typeface="Segoe UI"/>
              </a:rPr>
              <a:t>ERP, POS, retail, and prescriptions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endParaRPr lang="en-US"/>
          </a:p>
          <a:p>
            <a:pPr lvl="1">
              <a:buFont typeface="Calibri" panose="020B0604020202020204" pitchFamily="34" charset="0"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3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1838" y="3775973"/>
            <a:ext cx="5369472" cy="635389"/>
          </a:xfrm>
        </p:spPr>
        <p:txBody>
          <a:bodyPr/>
          <a:lstStyle/>
          <a:p>
            <a:r>
              <a:rPr lang="is-IS" err="1"/>
              <a:t>Questions</a:t>
            </a:r>
            <a:r>
              <a:rPr lang="is-IS"/>
              <a:t>?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1703807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schemas.microsoft.com/office/2006/documentManagement/types"/>
    <ds:schemaRef ds:uri="724e71b1-7852-457b-a379-b8a36dd80270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ce89fd82-aec5-4b3b-b0b3-b7f9193dc61c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3</TotalTime>
  <Words>480</Words>
  <Application>Microsoft Office PowerPoint</Application>
  <PresentationFormat>Widescreen</PresentationFormat>
  <Paragraphs>126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Calibri,Sans-Serif</vt:lpstr>
      <vt:lpstr>Segoe UI</vt:lpstr>
      <vt:lpstr>Segoe UI Light</vt:lpstr>
      <vt:lpstr>Segoe UI Semibold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Our vision for innovation in pharmacy</vt:lpstr>
      <vt:lpstr>Modular design of LS Central</vt:lpstr>
      <vt:lpstr>LS Central for pharmacies</vt:lpstr>
      <vt:lpstr>Localizations and integrations</vt:lpstr>
      <vt:lpstr>PowerPoint Presentation</vt:lpstr>
      <vt:lpstr>DEMO</vt:lpstr>
      <vt:lpstr>Why LS Central for pharmacies?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Henrik Oskar Thordarson</dc:creator>
  <cp:lastModifiedBy>Bjorn Jonsson</cp:lastModifiedBy>
  <cp:revision>3</cp:revision>
  <dcterms:created xsi:type="dcterms:W3CDTF">2024-03-19T11:19:04Z</dcterms:created>
  <dcterms:modified xsi:type="dcterms:W3CDTF">2024-05-15T15:56:11Z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