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12" r:id="rId10"/>
    <p:sldMasterId id="2147483828" r:id="rId11"/>
    <p:sldMasterId id="2147483842" r:id="rId12"/>
    <p:sldMasterId id="2147483872" r:id="rId13"/>
  </p:sldMasterIdLst>
  <p:notesMasterIdLst>
    <p:notesMasterId r:id="rId45"/>
  </p:notesMasterIdLst>
  <p:sldIdLst>
    <p:sldId id="2146846026" r:id="rId14"/>
    <p:sldId id="2146845968" r:id="rId15"/>
    <p:sldId id="2146846038" r:id="rId16"/>
    <p:sldId id="314" r:id="rId17"/>
    <p:sldId id="365" r:id="rId18"/>
    <p:sldId id="368" r:id="rId19"/>
    <p:sldId id="401" r:id="rId20"/>
    <p:sldId id="369" r:id="rId21"/>
    <p:sldId id="399" r:id="rId22"/>
    <p:sldId id="397" r:id="rId23"/>
    <p:sldId id="398" r:id="rId24"/>
    <p:sldId id="336" r:id="rId25"/>
    <p:sldId id="376" r:id="rId26"/>
    <p:sldId id="374" r:id="rId27"/>
    <p:sldId id="2146846025" r:id="rId28"/>
    <p:sldId id="317" r:id="rId29"/>
    <p:sldId id="344" r:id="rId30"/>
    <p:sldId id="403" r:id="rId31"/>
    <p:sldId id="405" r:id="rId32"/>
    <p:sldId id="327" r:id="rId33"/>
    <p:sldId id="353" r:id="rId34"/>
    <p:sldId id="354" r:id="rId35"/>
    <p:sldId id="324" r:id="rId36"/>
    <p:sldId id="356" r:id="rId37"/>
    <p:sldId id="406" r:id="rId38"/>
    <p:sldId id="360" r:id="rId39"/>
    <p:sldId id="2146846022" r:id="rId40"/>
    <p:sldId id="2146846033" r:id="rId41"/>
    <p:sldId id="2146845977" r:id="rId42"/>
    <p:sldId id="2146846034" r:id="rId43"/>
    <p:sldId id="2146846039" r:id="rId4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C858B8-D5E6-EF80-AE62-0B203ACB1A40}" name="Matthias Matthiasson" initials="MM" userId="246fdcc46933598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2F6"/>
    <a:srgbClr val="EFBC6E"/>
    <a:srgbClr val="007488"/>
    <a:srgbClr val="361D5C"/>
    <a:srgbClr val="082D4D"/>
    <a:srgbClr val="D24A74"/>
    <a:srgbClr val="006793"/>
    <a:srgbClr val="00706E"/>
    <a:srgbClr val="01BCB5"/>
    <a:srgbClr val="922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9EA09-D9B1-41D1-9CB2-313A33C8DF79}" v="59" dt="2025-01-28T18:06:00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9" autoAdjust="0"/>
    <p:restoredTop sz="91481" autoAdjust="0"/>
  </p:normalViewPr>
  <p:slideViewPr>
    <p:cSldViewPr snapToGrid="0" snapToObjects="1">
      <p:cViewPr varScale="1">
        <p:scale>
          <a:sx n="58" d="100"/>
          <a:sy n="58" d="100"/>
        </p:scale>
        <p:origin x="350" y="2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246fdcc469335985" providerId="LiveId" clId="{AD79EA09-D9B1-41D1-9CB2-313A33C8DF79}"/>
    <pc:docChg chg="custSel addSld delSld modSld">
      <pc:chgData name="Matthias Matthiasson" userId="246fdcc469335985" providerId="LiveId" clId="{AD79EA09-D9B1-41D1-9CB2-313A33C8DF79}" dt="2025-01-28T15:01:25.271" v="263" actId="20577"/>
      <pc:docMkLst>
        <pc:docMk/>
      </pc:docMkLst>
      <pc:sldChg chg="modSp mod">
        <pc:chgData name="Matthias Matthiasson" userId="246fdcc469335985" providerId="LiveId" clId="{AD79EA09-D9B1-41D1-9CB2-313A33C8DF79}" dt="2025-01-28T15:01:25.271" v="263" actId="20577"/>
        <pc:sldMkLst>
          <pc:docMk/>
          <pc:sldMk cId="3281542510" sldId="317"/>
        </pc:sldMkLst>
        <pc:spChg chg="mod">
          <ac:chgData name="Matthias Matthiasson" userId="246fdcc469335985" providerId="LiveId" clId="{AD79EA09-D9B1-41D1-9CB2-313A33C8DF79}" dt="2025-01-28T15:01:25.271" v="263" actId="20577"/>
          <ac:spMkLst>
            <pc:docMk/>
            <pc:sldMk cId="3281542510" sldId="317"/>
            <ac:spMk id="2" creationId="{EEFB5771-1A60-33F3-98F6-20F76671AAFF}"/>
          </ac:spMkLst>
        </pc:spChg>
      </pc:sldChg>
      <pc:sldChg chg="modSp mod">
        <pc:chgData name="Matthias Matthiasson" userId="246fdcc469335985" providerId="LiveId" clId="{AD79EA09-D9B1-41D1-9CB2-313A33C8DF79}" dt="2025-01-28T14:46:36.558" v="254" actId="20577"/>
        <pc:sldMkLst>
          <pc:docMk/>
          <pc:sldMk cId="3285209115" sldId="336"/>
        </pc:sldMkLst>
        <pc:spChg chg="mod">
          <ac:chgData name="Matthias Matthiasson" userId="246fdcc469335985" providerId="LiveId" clId="{AD79EA09-D9B1-41D1-9CB2-313A33C8DF79}" dt="2025-01-28T14:46:36.558" v="254" actId="20577"/>
          <ac:spMkLst>
            <pc:docMk/>
            <pc:sldMk cId="3285209115" sldId="336"/>
            <ac:spMk id="2" creationId="{2AC0A1A6-16D6-3911-9592-0411E7B8BEFA}"/>
          </ac:spMkLst>
        </pc:spChg>
      </pc:sldChg>
      <pc:sldChg chg="modAnim">
        <pc:chgData name="Matthias Matthiasson" userId="246fdcc469335985" providerId="LiveId" clId="{AD79EA09-D9B1-41D1-9CB2-313A33C8DF79}" dt="2025-01-27T19:06:33.555" v="46"/>
        <pc:sldMkLst>
          <pc:docMk/>
          <pc:sldMk cId="3473941354" sldId="344"/>
        </pc:sldMkLst>
      </pc:sldChg>
      <pc:sldChg chg="addSp modSp mod modAnim">
        <pc:chgData name="Matthias Matthiasson" userId="246fdcc469335985" providerId="LiveId" clId="{AD79EA09-D9B1-41D1-9CB2-313A33C8DF79}" dt="2025-01-27T19:28:49.082" v="202" actId="255"/>
        <pc:sldMkLst>
          <pc:docMk/>
          <pc:sldMk cId="4097937333" sldId="360"/>
        </pc:sldMkLst>
        <pc:spChg chg="mod">
          <ac:chgData name="Matthias Matthiasson" userId="246fdcc469335985" providerId="LiveId" clId="{AD79EA09-D9B1-41D1-9CB2-313A33C8DF79}" dt="2025-01-27T19:28:49.082" v="202" actId="255"/>
          <ac:spMkLst>
            <pc:docMk/>
            <pc:sldMk cId="4097937333" sldId="360"/>
            <ac:spMk id="3" creationId="{AED0521F-8C11-DACB-4F6F-C909D2F5DB76}"/>
          </ac:spMkLst>
        </pc:spChg>
        <pc:spChg chg="add mod">
          <ac:chgData name="Matthias Matthiasson" userId="246fdcc469335985" providerId="LiveId" clId="{AD79EA09-D9B1-41D1-9CB2-313A33C8DF79}" dt="2025-01-27T19:16:37.937" v="116" actId="1076"/>
          <ac:spMkLst>
            <pc:docMk/>
            <pc:sldMk cId="4097937333" sldId="360"/>
            <ac:spMk id="5" creationId="{69804DA1-2950-A304-A9EB-30EE211AA2B4}"/>
          </ac:spMkLst>
        </pc:spChg>
        <pc:picChg chg="mod">
          <ac:chgData name="Matthias Matthiasson" userId="246fdcc469335985" providerId="LiveId" clId="{AD79EA09-D9B1-41D1-9CB2-313A33C8DF79}" dt="2025-01-27T19:14:01.890" v="108" actId="1038"/>
          <ac:picMkLst>
            <pc:docMk/>
            <pc:sldMk cId="4097937333" sldId="360"/>
            <ac:picMk id="4" creationId="{56FE6C0A-2D52-A1B1-4406-0AACB60BC923}"/>
          </ac:picMkLst>
        </pc:picChg>
      </pc:sldChg>
      <pc:sldChg chg="modSp">
        <pc:chgData name="Matthias Matthiasson" userId="246fdcc469335985" providerId="LiveId" clId="{AD79EA09-D9B1-41D1-9CB2-313A33C8DF79}" dt="2025-01-28T14:34:07.446" v="226" actId="20577"/>
        <pc:sldMkLst>
          <pc:docMk/>
          <pc:sldMk cId="2477685166" sldId="368"/>
        </pc:sldMkLst>
        <pc:spChg chg="mod">
          <ac:chgData name="Matthias Matthiasson" userId="246fdcc469335985" providerId="LiveId" clId="{AD79EA09-D9B1-41D1-9CB2-313A33C8DF79}" dt="2025-01-28T14:34:07.446" v="226" actId="20577"/>
          <ac:spMkLst>
            <pc:docMk/>
            <pc:sldMk cId="2477685166" sldId="368"/>
            <ac:spMk id="3" creationId="{089251C8-8A1C-8442-FAA4-B9431364585C}"/>
          </ac:spMkLst>
        </pc:spChg>
      </pc:sldChg>
      <pc:sldChg chg="modSp mod">
        <pc:chgData name="Matthias Matthiasson" userId="246fdcc469335985" providerId="LiveId" clId="{AD79EA09-D9B1-41D1-9CB2-313A33C8DF79}" dt="2025-01-28T14:41:15.526" v="247" actId="108"/>
        <pc:sldMkLst>
          <pc:docMk/>
          <pc:sldMk cId="1002527097" sldId="369"/>
        </pc:sldMkLst>
        <pc:spChg chg="mod">
          <ac:chgData name="Matthias Matthiasson" userId="246fdcc469335985" providerId="LiveId" clId="{AD79EA09-D9B1-41D1-9CB2-313A33C8DF79}" dt="2025-01-28T14:41:15.526" v="247" actId="108"/>
          <ac:spMkLst>
            <pc:docMk/>
            <pc:sldMk cId="1002527097" sldId="369"/>
            <ac:spMk id="3" creationId="{0CD7BFB2-6D3F-75CA-A1F8-27DACC7B1616}"/>
          </ac:spMkLst>
        </pc:spChg>
      </pc:sldChg>
      <pc:sldChg chg="addSp delSp modSp mod modAnim">
        <pc:chgData name="Matthias Matthiasson" userId="246fdcc469335985" providerId="LiveId" clId="{AD79EA09-D9B1-41D1-9CB2-313A33C8DF79}" dt="2025-01-28T14:52:33.997" v="262" actId="108"/>
        <pc:sldMkLst>
          <pc:docMk/>
          <pc:sldMk cId="1369653522" sldId="376"/>
        </pc:sldMkLst>
        <pc:spChg chg="mod">
          <ac:chgData name="Matthias Matthiasson" userId="246fdcc469335985" providerId="LiveId" clId="{AD79EA09-D9B1-41D1-9CB2-313A33C8DF79}" dt="2025-01-28T14:52:33.997" v="262" actId="108"/>
          <ac:spMkLst>
            <pc:docMk/>
            <pc:sldMk cId="1369653522" sldId="376"/>
            <ac:spMk id="3" creationId="{63C3493E-C13B-B806-6AF8-B8B1C6EF28FD}"/>
          </ac:spMkLst>
        </pc:spChg>
        <pc:spChg chg="add 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29" creationId="{7627DD16-C6A2-5166-86E7-863612FF8F7B}"/>
          </ac:spMkLst>
        </pc:spChg>
        <pc:spChg chg="add 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30" creationId="{FDE0DFEB-DD2E-AB65-B835-CDED51D817D0}"/>
          </ac:spMkLst>
        </pc:spChg>
        <pc:spChg chg="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37" creationId="{483409AC-16B4-8A5F-29A3-4098BA50EDF5}"/>
          </ac:spMkLst>
        </pc:spChg>
        <pc:spChg chg="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38" creationId="{E25C5286-BC7A-4C08-7829-B52D20768E72}"/>
          </ac:spMkLst>
        </pc:spChg>
        <pc:spChg chg="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41" creationId="{5C6130D1-F7A5-6D93-E46C-FC130C293603}"/>
          </ac:spMkLst>
        </pc:spChg>
        <pc:spChg chg="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42" creationId="{D4351A1A-B960-B6DA-CE23-A14C59D51F77}"/>
          </ac:spMkLst>
        </pc:spChg>
        <pc:spChg chg="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45" creationId="{EF36F3C7-FFEF-94AE-C8FA-E80C3F5E1D11}"/>
          </ac:spMkLst>
        </pc:spChg>
        <pc:spChg chg="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46" creationId="{A7C4E9FA-5753-E1B8-B0F2-17DA1ECAFFD3}"/>
          </ac:spMkLst>
        </pc:spChg>
        <pc:spChg chg="add mod">
          <ac:chgData name="Matthias Matthiasson" userId="246fdcc469335985" providerId="LiveId" clId="{AD79EA09-D9B1-41D1-9CB2-313A33C8DF79}" dt="2025-01-27T18:56:56.395" v="29"/>
          <ac:spMkLst>
            <pc:docMk/>
            <pc:sldMk cId="1369653522" sldId="376"/>
            <ac:spMk id="52" creationId="{2C4AB6A8-A01C-FA26-0D3C-5F3E05CE1257}"/>
          </ac:spMkLst>
        </pc:spChg>
        <pc:grpChg chg="del">
          <ac:chgData name="Matthias Matthiasson" userId="246fdcc469335985" providerId="LiveId" clId="{AD79EA09-D9B1-41D1-9CB2-313A33C8DF79}" dt="2025-01-27T18:56:26.740" v="28" actId="478"/>
          <ac:grpSpMkLst>
            <pc:docMk/>
            <pc:sldMk cId="1369653522" sldId="376"/>
            <ac:grpSpMk id="5" creationId="{60A13789-771B-A9A2-BA47-C387C7ED6EB5}"/>
          </ac:grpSpMkLst>
        </pc:grpChg>
        <pc:picChg chg="add mod">
          <ac:chgData name="Matthias Matthiasson" userId="246fdcc469335985" providerId="LiveId" clId="{AD79EA09-D9B1-41D1-9CB2-313A33C8DF79}" dt="2025-01-27T18:56:56.395" v="29"/>
          <ac:picMkLst>
            <pc:docMk/>
            <pc:sldMk cId="1369653522" sldId="376"/>
            <ac:picMk id="50" creationId="{863B0685-9C9E-6AAA-4969-F0EC96DFA00E}"/>
          </ac:picMkLst>
        </pc:picChg>
      </pc:sldChg>
      <pc:sldChg chg="modSp mod">
        <pc:chgData name="Matthias Matthiasson" userId="246fdcc469335985" providerId="LiveId" clId="{AD79EA09-D9B1-41D1-9CB2-313A33C8DF79}" dt="2025-01-28T14:35:19.414" v="234" actId="20577"/>
        <pc:sldMkLst>
          <pc:docMk/>
          <pc:sldMk cId="2342144145" sldId="401"/>
        </pc:sldMkLst>
        <pc:spChg chg="mod">
          <ac:chgData name="Matthias Matthiasson" userId="246fdcc469335985" providerId="LiveId" clId="{AD79EA09-D9B1-41D1-9CB2-313A33C8DF79}" dt="2025-01-28T14:35:19.414" v="234" actId="20577"/>
          <ac:spMkLst>
            <pc:docMk/>
            <pc:sldMk cId="2342144145" sldId="401"/>
            <ac:spMk id="2" creationId="{80497055-0286-EA07-70A3-A4237A2809A6}"/>
          </ac:spMkLst>
        </pc:spChg>
      </pc:sldChg>
      <pc:sldChg chg="modSp mod">
        <pc:chgData name="Matthias Matthiasson" userId="246fdcc469335985" providerId="LiveId" clId="{AD79EA09-D9B1-41D1-9CB2-313A33C8DF79}" dt="2025-01-27T19:11:37.104" v="48" actId="6549"/>
        <pc:sldMkLst>
          <pc:docMk/>
          <pc:sldMk cId="963614823" sldId="406"/>
        </pc:sldMkLst>
        <pc:spChg chg="mod">
          <ac:chgData name="Matthias Matthiasson" userId="246fdcc469335985" providerId="LiveId" clId="{AD79EA09-D9B1-41D1-9CB2-313A33C8DF79}" dt="2025-01-27T19:11:37.104" v="48" actId="6549"/>
          <ac:spMkLst>
            <pc:docMk/>
            <pc:sldMk cId="963614823" sldId="406"/>
            <ac:spMk id="3" creationId="{55412D05-DE38-087F-7810-E247030159ED}"/>
          </ac:spMkLst>
        </pc:spChg>
      </pc:sldChg>
      <pc:sldChg chg="modSp mod modNotesTx">
        <pc:chgData name="Matthias Matthiasson" userId="246fdcc469335985" providerId="LiveId" clId="{AD79EA09-D9B1-41D1-9CB2-313A33C8DF79}" dt="2025-01-28T14:28:19.479" v="218" actId="27636"/>
        <pc:sldMkLst>
          <pc:docMk/>
          <pc:sldMk cId="2170767538" sldId="2146845968"/>
        </pc:sldMkLst>
        <pc:spChg chg="mod">
          <ac:chgData name="Matthias Matthiasson" userId="246fdcc469335985" providerId="LiveId" clId="{AD79EA09-D9B1-41D1-9CB2-313A33C8DF79}" dt="2025-01-28T14:28:19.479" v="218" actId="27636"/>
          <ac:spMkLst>
            <pc:docMk/>
            <pc:sldMk cId="2170767538" sldId="2146845968"/>
            <ac:spMk id="4" creationId="{40A7FFB2-5589-294C-C6E8-9B521242C386}"/>
          </ac:spMkLst>
        </pc:spChg>
      </pc:sldChg>
      <pc:sldChg chg="modNotesTx">
        <pc:chgData name="Matthias Matthiasson" userId="246fdcc469335985" providerId="LiveId" clId="{AD79EA09-D9B1-41D1-9CB2-313A33C8DF79}" dt="2025-01-27T19:14:57.308" v="111" actId="6549"/>
        <pc:sldMkLst>
          <pc:docMk/>
          <pc:sldMk cId="895389873" sldId="2146846033"/>
        </pc:sldMkLst>
      </pc:sldChg>
      <pc:sldChg chg="modSp mod">
        <pc:chgData name="Matthias Matthiasson" userId="246fdcc469335985" providerId="LiveId" clId="{AD79EA09-D9B1-41D1-9CB2-313A33C8DF79}" dt="2025-01-27T19:21:30.719" v="156" actId="14100"/>
        <pc:sldMkLst>
          <pc:docMk/>
          <pc:sldMk cId="2926081353" sldId="2146846034"/>
        </pc:sldMkLst>
        <pc:spChg chg="mod">
          <ac:chgData name="Matthias Matthiasson" userId="246fdcc469335985" providerId="LiveId" clId="{AD79EA09-D9B1-41D1-9CB2-313A33C8DF79}" dt="2025-01-27T19:21:30.719" v="156" actId="14100"/>
          <ac:spMkLst>
            <pc:docMk/>
            <pc:sldMk cId="2926081353" sldId="2146846034"/>
            <ac:spMk id="2" creationId="{5233C102-24A3-2081-E33B-90317E570D9B}"/>
          </ac:spMkLst>
        </pc:spChg>
      </pc:sldChg>
      <pc:sldChg chg="modAnim">
        <pc:chgData name="Matthias Matthiasson" userId="246fdcc469335985" providerId="LiveId" clId="{AD79EA09-D9B1-41D1-9CB2-313A33C8DF79}" dt="2025-01-28T14:29:10.075" v="223"/>
        <pc:sldMkLst>
          <pc:docMk/>
          <pc:sldMk cId="3026016919" sldId="2146846038"/>
        </pc:sldMkLst>
      </pc:sldChg>
      <pc:sldChg chg="modSp del modAnim">
        <pc:chgData name="Matthias Matthiasson" userId="246fdcc469335985" providerId="LiveId" clId="{AD79EA09-D9B1-41D1-9CB2-313A33C8DF79}" dt="2025-01-27T18:57:38.987" v="30" actId="47"/>
        <pc:sldMkLst>
          <pc:docMk/>
          <pc:sldMk cId="884327496" sldId="2146846039"/>
        </pc:sldMkLst>
        <pc:spChg chg="mod">
          <ac:chgData name="Matthias Matthiasson" userId="246fdcc469335985" providerId="LiveId" clId="{AD79EA09-D9B1-41D1-9CB2-313A33C8DF79}" dt="2025-01-27T18:54:32.730" v="25"/>
          <ac:spMkLst>
            <pc:docMk/>
            <pc:sldMk cId="884327496" sldId="2146846039"/>
            <ac:spMk id="3" creationId="{FE74A6BF-E3C5-C3F3-874F-3AB4FFF7F3E6}"/>
          </ac:spMkLst>
        </pc:spChg>
      </pc:sldChg>
      <pc:sldChg chg="modSp add mod">
        <pc:chgData name="Matthias Matthiasson" userId="246fdcc469335985" providerId="LiveId" clId="{AD79EA09-D9B1-41D1-9CB2-313A33C8DF79}" dt="2025-01-27T19:23:18.017" v="188" actId="404"/>
        <pc:sldMkLst>
          <pc:docMk/>
          <pc:sldMk cId="4183441433" sldId="2146846039"/>
        </pc:sldMkLst>
        <pc:spChg chg="mod">
          <ac:chgData name="Matthias Matthiasson" userId="246fdcc469335985" providerId="LiveId" clId="{AD79EA09-D9B1-41D1-9CB2-313A33C8DF79}" dt="2025-01-27T19:23:18.017" v="188" actId="404"/>
          <ac:spMkLst>
            <pc:docMk/>
            <pc:sldMk cId="4183441433" sldId="2146846039"/>
            <ac:spMk id="2" creationId="{68249A62-2E9E-D68D-A298-7F9AFDA865B6}"/>
          </ac:spMkLst>
        </pc:spChg>
      </pc:sldChg>
      <pc:sldChg chg="addSp modSp add del mod modClrScheme chgLayout">
        <pc:chgData name="Matthias Matthiasson" userId="246fdcc469335985" providerId="LiveId" clId="{AD79EA09-D9B1-41D1-9CB2-313A33C8DF79}" dt="2025-01-27T19:26:59.989" v="193" actId="47"/>
        <pc:sldMkLst>
          <pc:docMk/>
          <pc:sldMk cId="2042862203" sldId="2146846040"/>
        </pc:sldMkLst>
        <pc:spChg chg="mod ord">
          <ac:chgData name="Matthias Matthiasson" userId="246fdcc469335985" providerId="LiveId" clId="{AD79EA09-D9B1-41D1-9CB2-313A33C8DF79}" dt="2025-01-27T19:24:39.390" v="190" actId="700"/>
          <ac:spMkLst>
            <pc:docMk/>
            <pc:sldMk cId="2042862203" sldId="2146846040"/>
            <ac:spMk id="2" creationId="{9D38CE13-62EE-3044-6290-DB8445A26D42}"/>
          </ac:spMkLst>
        </pc:spChg>
        <pc:spChg chg="add mod ord">
          <ac:chgData name="Matthias Matthiasson" userId="246fdcc469335985" providerId="LiveId" clId="{AD79EA09-D9B1-41D1-9CB2-313A33C8DF79}" dt="2025-01-27T19:24:39.390" v="190" actId="700"/>
          <ac:spMkLst>
            <pc:docMk/>
            <pc:sldMk cId="2042862203" sldId="2146846040"/>
            <ac:spMk id="3" creationId="{2BC7554E-D335-965B-0A6E-8CD952891D79}"/>
          </ac:spMkLst>
        </pc:spChg>
        <pc:spChg chg="add mod ord">
          <ac:chgData name="Matthias Matthiasson" userId="246fdcc469335985" providerId="LiveId" clId="{AD79EA09-D9B1-41D1-9CB2-313A33C8DF79}" dt="2025-01-27T19:24:39.390" v="190" actId="700"/>
          <ac:spMkLst>
            <pc:docMk/>
            <pc:sldMk cId="2042862203" sldId="2146846040"/>
            <ac:spMk id="4" creationId="{D0874761-5836-FA22-1D91-3BF92F470A7A}"/>
          </ac:spMkLst>
        </pc:spChg>
        <pc:spChg chg="add mod ord">
          <ac:chgData name="Matthias Matthiasson" userId="246fdcc469335985" providerId="LiveId" clId="{AD79EA09-D9B1-41D1-9CB2-313A33C8DF79}" dt="2025-01-27T19:24:39.390" v="190" actId="700"/>
          <ac:spMkLst>
            <pc:docMk/>
            <pc:sldMk cId="2042862203" sldId="2146846040"/>
            <ac:spMk id="5" creationId="{925390FF-0F24-EAC7-2EF8-265C371F3BE5}"/>
          </ac:spMkLst>
        </pc:spChg>
      </pc:sldChg>
      <pc:sldChg chg="addSp delSp modSp add del mod modClrScheme chgLayout">
        <pc:chgData name="Matthias Matthiasson" userId="246fdcc469335985" providerId="LiveId" clId="{AD79EA09-D9B1-41D1-9CB2-313A33C8DF79}" dt="2025-01-27T19:26:59.989" v="193" actId="47"/>
        <pc:sldMkLst>
          <pc:docMk/>
          <pc:sldMk cId="701518540" sldId="2146846041"/>
        </pc:sldMkLst>
        <pc:spChg chg="mod ord">
          <ac:chgData name="Matthias Matthiasson" userId="246fdcc469335985" providerId="LiveId" clId="{AD79EA09-D9B1-41D1-9CB2-313A33C8DF79}" dt="2025-01-27T19:26:26.398" v="192" actId="700"/>
          <ac:spMkLst>
            <pc:docMk/>
            <pc:sldMk cId="701518540" sldId="2146846041"/>
            <ac:spMk id="2" creationId="{33053988-FF4A-5804-2AFC-CEDA17E384F7}"/>
          </ac:spMkLst>
        </pc:spChg>
        <pc:spChg chg="del mod ord">
          <ac:chgData name="Matthias Matthiasson" userId="246fdcc469335985" providerId="LiveId" clId="{AD79EA09-D9B1-41D1-9CB2-313A33C8DF79}" dt="2025-01-27T19:26:26.398" v="192" actId="700"/>
          <ac:spMkLst>
            <pc:docMk/>
            <pc:sldMk cId="701518540" sldId="2146846041"/>
            <ac:spMk id="3" creationId="{949D0BF2-B1C8-A815-7F6C-86F9FEBE6F2B}"/>
          </ac:spMkLst>
        </pc:spChg>
        <pc:spChg chg="del mod ord">
          <ac:chgData name="Matthias Matthiasson" userId="246fdcc469335985" providerId="LiveId" clId="{AD79EA09-D9B1-41D1-9CB2-313A33C8DF79}" dt="2025-01-27T19:26:26.398" v="192" actId="700"/>
          <ac:spMkLst>
            <pc:docMk/>
            <pc:sldMk cId="701518540" sldId="2146846041"/>
            <ac:spMk id="4" creationId="{900E7472-0DAE-3EBA-D9FB-FC2697A3276A}"/>
          </ac:spMkLst>
        </pc:spChg>
        <pc:spChg chg="del mod ord">
          <ac:chgData name="Matthias Matthiasson" userId="246fdcc469335985" providerId="LiveId" clId="{AD79EA09-D9B1-41D1-9CB2-313A33C8DF79}" dt="2025-01-27T19:26:26.398" v="192" actId="700"/>
          <ac:spMkLst>
            <pc:docMk/>
            <pc:sldMk cId="701518540" sldId="2146846041"/>
            <ac:spMk id="5" creationId="{C349A6C2-3CC1-BA3B-38AF-36F9A428ED48}"/>
          </ac:spMkLst>
        </pc:spChg>
        <pc:spChg chg="add mod ord">
          <ac:chgData name="Matthias Matthiasson" userId="246fdcc469335985" providerId="LiveId" clId="{AD79EA09-D9B1-41D1-9CB2-313A33C8DF79}" dt="2025-01-27T19:26:26.398" v="192" actId="700"/>
          <ac:spMkLst>
            <pc:docMk/>
            <pc:sldMk cId="701518540" sldId="2146846041"/>
            <ac:spMk id="6" creationId="{F4FDB18E-2DA6-A1A0-3782-B3B4613CC5AF}"/>
          </ac:spMkLst>
        </pc:spChg>
        <pc:spChg chg="add mod ord">
          <ac:chgData name="Matthias Matthiasson" userId="246fdcc469335985" providerId="LiveId" clId="{AD79EA09-D9B1-41D1-9CB2-313A33C8DF79}" dt="2025-01-27T19:26:26.398" v="192" actId="700"/>
          <ac:spMkLst>
            <pc:docMk/>
            <pc:sldMk cId="701518540" sldId="2146846041"/>
            <ac:spMk id="7" creationId="{D5C6B2F5-A4FF-1D85-B0E8-0631FDA75EB7}"/>
          </ac:spMkLst>
        </pc:spChg>
        <pc:spChg chg="add mod ord">
          <ac:chgData name="Matthias Matthiasson" userId="246fdcc469335985" providerId="LiveId" clId="{AD79EA09-D9B1-41D1-9CB2-313A33C8DF79}" dt="2025-01-27T19:26:26.398" v="192" actId="700"/>
          <ac:spMkLst>
            <pc:docMk/>
            <pc:sldMk cId="701518540" sldId="2146846041"/>
            <ac:spMk id="8" creationId="{89314641-77C6-0B2E-6F1B-AA2F0A3078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01/28/2025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49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6545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5526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4186F-837D-6B3D-9B23-1324913DB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0AFEA-BCFC-7F0A-4E2C-310BBBFEB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98E46D-34DD-0282-1325-A48F4F164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71AE5-4C36-74AF-38EB-9AEADA799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9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1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9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8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6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5.png"/><Relationship Id="rId4" Type="http://schemas.openxmlformats.org/officeDocument/2006/relationships/image" Target="../media/image48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5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48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48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1.png"/><Relationship Id="rId4" Type="http://schemas.openxmlformats.org/officeDocument/2006/relationships/image" Target="../media/image4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48.emf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3.png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48.emf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3.png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8.emf"/><Relationship Id="rId4" Type="http://schemas.openxmlformats.org/officeDocument/2006/relationships/image" Target="../media/image53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48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48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7.png"/><Relationship Id="rId4" Type="http://schemas.openxmlformats.org/officeDocument/2006/relationships/image" Target="../media/image48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0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8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0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8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8.png"/><Relationship Id="rId4" Type="http://schemas.openxmlformats.org/officeDocument/2006/relationships/image" Target="../media/image48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90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4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80692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247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227812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5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7371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766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04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91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632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413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3860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41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02967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505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34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52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21266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62664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6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16558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37659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14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34811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83643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050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490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719433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637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71597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03625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4465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513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864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773040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30045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554329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811044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444150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80459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44184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73776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921341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097262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422341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323418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878228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437733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020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4272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 dirty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378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87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810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7337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3298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196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8473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5614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255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03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2299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0056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54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 dirty="0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40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0456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3109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36822321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07676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690465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3217142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50420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981332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51176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image" Target="../media/image29.svg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image" Target="../media/image31.svg"/><Relationship Id="rId10" Type="http://schemas.openxmlformats.org/officeDocument/2006/relationships/slideLayout" Target="../slideLayouts/slideLayout141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31.sv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9.sv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2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31" Type="http://schemas.openxmlformats.org/officeDocument/2006/relationships/image" Target="../media/image47.emf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slideLayout" Target="../slideLayouts/slideLayout130.xml"/><Relationship Id="rId30" Type="http://schemas.openxmlformats.org/officeDocument/2006/relationships/image" Target="../media/image4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1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  <p:sldLayoutId id="2147483868" r:id="rId26"/>
    <p:sldLayoutId id="2147483870" r:id="rId27"/>
    <p:sldLayoutId id="214748387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14.png"/><Relationship Id="rId7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1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14.png"/><Relationship Id="rId7" Type="http://schemas.openxmlformats.org/officeDocument/2006/relationships/image" Target="../media/image12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15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svg"/><Relationship Id="rId7" Type="http://schemas.openxmlformats.org/officeDocument/2006/relationships/image" Target="../media/image12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8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svg"/><Relationship Id="rId7" Type="http://schemas.openxmlformats.org/officeDocument/2006/relationships/image" Target="../media/image12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8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mailto:SaaSResourcePage@lsretail.com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portal.lsretail.com/products/ls-central/saas-resource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sv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26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19437-C577-5F78-6724-34080168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787B-CA64-ECA2-B961-E0C9502E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EE263-AE60-C343-F241-6501BAA5F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687233" cy="55441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Segoe UI"/>
                <a:cs typeface="Segoe UI"/>
              </a:rPr>
              <a:t>Step 1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egoe UI"/>
                <a:cs typeface="Segoe UI"/>
              </a:rPr>
              <a:t>Create Replication Requests</a:t>
            </a:r>
          </a:p>
          <a:p>
            <a:pPr>
              <a:lnSpc>
                <a:spcPct val="150000"/>
              </a:lnSpc>
            </a:pPr>
            <a:endParaRPr lang="en-US" dirty="0">
              <a:latin typeface="Segoe UI"/>
              <a:cs typeface="Segoe UI"/>
            </a:endParaRPr>
          </a:p>
          <a:p>
            <a:pPr>
              <a:lnSpc>
                <a:spcPct val="150000"/>
              </a:lnSpc>
            </a:pPr>
            <a:endParaRPr lang="en-US" dirty="0"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82DE6-A61C-EC8B-56BA-79F68FDC0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950" y="962526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30428A-884A-64FB-A11C-07E41E1C61C1}"/>
              </a:ext>
            </a:extLst>
          </p:cNvPr>
          <p:cNvSpPr/>
          <p:nvPr/>
        </p:nvSpPr>
        <p:spPr>
          <a:xfrm>
            <a:off x="2294335" y="4894438"/>
            <a:ext cx="149084" cy="25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Graphic 1071">
            <a:extLst>
              <a:ext uri="{FF2B5EF4-FFF2-40B4-BE49-F238E27FC236}">
                <a16:creationId xmlns:a16="http://schemas.microsoft.com/office/drawing/2014/main" id="{FE9D908D-9812-2571-DCE9-BF2EAAECF481}"/>
              </a:ext>
            </a:extLst>
          </p:cNvPr>
          <p:cNvSpPr/>
          <p:nvPr/>
        </p:nvSpPr>
        <p:spPr>
          <a:xfrm>
            <a:off x="1174055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6A0608-72B5-B891-8599-8FA11B93326E}"/>
              </a:ext>
            </a:extLst>
          </p:cNvPr>
          <p:cNvGrpSpPr/>
          <p:nvPr/>
        </p:nvGrpSpPr>
        <p:grpSpPr>
          <a:xfrm>
            <a:off x="1543041" y="3796767"/>
            <a:ext cx="1076559" cy="499646"/>
            <a:chOff x="4617920" y="2290896"/>
            <a:chExt cx="559285" cy="33712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E06A45-1FCD-0C58-92C7-01C864A971B3}"/>
                </a:ext>
              </a:extLst>
            </p:cNvPr>
            <p:cNvSpPr/>
            <p:nvPr/>
          </p:nvSpPr>
          <p:spPr>
            <a:xfrm>
              <a:off x="4617920" y="2290896"/>
              <a:ext cx="408347" cy="2923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ABF215-329E-89EC-D12B-6A2DA93543F9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WS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30ACFC-D143-FA61-1164-C27E97B301A5}"/>
              </a:ext>
            </a:extLst>
          </p:cNvPr>
          <p:cNvGrpSpPr/>
          <p:nvPr/>
        </p:nvGrpSpPr>
        <p:grpSpPr>
          <a:xfrm>
            <a:off x="1541677" y="4282126"/>
            <a:ext cx="1076559" cy="433222"/>
            <a:chOff x="4611164" y="2299686"/>
            <a:chExt cx="559285" cy="2923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0E1B79-0766-DFFD-DA9E-A072F4F79F83}"/>
                </a:ext>
              </a:extLst>
            </p:cNvPr>
            <p:cNvSpPr/>
            <p:nvPr/>
          </p:nvSpPr>
          <p:spPr>
            <a:xfrm>
              <a:off x="4611167" y="2299686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7DB892-7E41-8EB0-7AF0-9DD99EFCE97F}"/>
                </a:ext>
              </a:extLst>
            </p:cNvPr>
            <p:cNvSpPr txBox="1"/>
            <p:nvPr/>
          </p:nvSpPr>
          <p:spPr>
            <a:xfrm>
              <a:off x="4611164" y="2336327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Table</a:t>
              </a:r>
            </a:p>
          </p:txBody>
        </p:sp>
      </p:grpSp>
      <p:sp>
        <p:nvSpPr>
          <p:cNvPr id="13" name="Graphic 1071">
            <a:extLst>
              <a:ext uri="{FF2B5EF4-FFF2-40B4-BE49-F238E27FC236}">
                <a16:creationId xmlns:a16="http://schemas.microsoft.com/office/drawing/2014/main" id="{7D4BC7A1-37E9-FFCD-36CF-2746E5601972}"/>
              </a:ext>
            </a:extLst>
          </p:cNvPr>
          <p:cNvSpPr/>
          <p:nvPr/>
        </p:nvSpPr>
        <p:spPr>
          <a:xfrm>
            <a:off x="6776279" y="3511716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12D121-30AA-FCCA-35CE-C82885AA16CF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75E50-CD64-26FA-DC4B-4C19CA2435F5}"/>
              </a:ext>
            </a:extLst>
          </p:cNvPr>
          <p:cNvSpPr txBox="1"/>
          <p:nvPr/>
        </p:nvSpPr>
        <p:spPr>
          <a:xfrm>
            <a:off x="6877487" y="3112556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Destination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43D77-84D8-EC6C-9568-CDE3D91D6724}"/>
              </a:ext>
            </a:extLst>
          </p:cNvPr>
          <p:cNvSpPr txBox="1"/>
          <p:nvPr/>
        </p:nvSpPr>
        <p:spPr>
          <a:xfrm>
            <a:off x="7369950" y="669032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Scheduler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24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1F568-8BE7-833C-FA90-F5CB6E97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E0F7-0441-059B-3CB4-7C585209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F183-28C5-3CA3-F583-59EE4F8BE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922410" cy="19615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Segoe UI"/>
                <a:cs typeface="Segoe UI"/>
              </a:rPr>
              <a:t>Step 2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Segoe UI"/>
                <a:cs typeface="Segoe UI"/>
              </a:rPr>
              <a:t>Data Replicated by </a:t>
            </a:r>
            <a:br>
              <a:rPr lang="en-US" dirty="0">
                <a:latin typeface="Segoe UI"/>
                <a:cs typeface="Segoe UI"/>
              </a:rPr>
            </a:br>
            <a:r>
              <a:rPr lang="en-US" dirty="0">
                <a:latin typeface="Segoe UI"/>
                <a:cs typeface="Segoe UI"/>
              </a:rPr>
              <a:t>Web Replication Module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Segoe UI"/>
              <a:cs typeface="Segoe UI"/>
            </a:endParaRPr>
          </a:p>
          <a:p>
            <a:pPr>
              <a:lnSpc>
                <a:spcPct val="150000"/>
              </a:lnSpc>
            </a:pPr>
            <a:endParaRPr lang="en-US" dirty="0">
              <a:latin typeface="Segoe UI"/>
              <a:cs typeface="Segoe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32F9A-2CD0-C4BD-394C-9EFACC12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606" y="1198773"/>
            <a:ext cx="3753374" cy="104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Graphic 1071">
            <a:extLst>
              <a:ext uri="{FF2B5EF4-FFF2-40B4-BE49-F238E27FC236}">
                <a16:creationId xmlns:a16="http://schemas.microsoft.com/office/drawing/2014/main" id="{B57A3A46-FCAD-CD73-2A4B-AC7C1593111F}"/>
              </a:ext>
            </a:extLst>
          </p:cNvPr>
          <p:cNvSpPr/>
          <p:nvPr/>
        </p:nvSpPr>
        <p:spPr>
          <a:xfrm>
            <a:off x="1171575" y="3536100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970DC-455E-1DF7-2573-3D5CCD9B960E}"/>
              </a:ext>
            </a:extLst>
          </p:cNvPr>
          <p:cNvGrpSpPr/>
          <p:nvPr/>
        </p:nvGrpSpPr>
        <p:grpSpPr>
          <a:xfrm>
            <a:off x="1540561" y="3808957"/>
            <a:ext cx="1076559" cy="499616"/>
            <a:chOff x="4617920" y="2290914"/>
            <a:chExt cx="559285" cy="33710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E607DD-6FF4-7CA1-6A3D-D36DECA50C9D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75C10E-D533-469F-C940-97D1F7D635B6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WS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A8BEE9-968F-A00C-0CF6-2EA12B43B7E2}"/>
              </a:ext>
            </a:extLst>
          </p:cNvPr>
          <p:cNvGrpSpPr/>
          <p:nvPr/>
        </p:nvGrpSpPr>
        <p:grpSpPr>
          <a:xfrm>
            <a:off x="1539200" y="4320322"/>
            <a:ext cx="1076559" cy="433222"/>
            <a:chOff x="4617920" y="2290914"/>
            <a:chExt cx="559285" cy="29231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3E16C5-0ED5-B423-AC78-44C94536BB2B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3B2600-B8A9-F587-82CD-4CBD1C9F45B3}"/>
                </a:ext>
              </a:extLst>
            </p:cNvPr>
            <p:cNvSpPr txBox="1"/>
            <p:nvPr/>
          </p:nvSpPr>
          <p:spPr>
            <a:xfrm>
              <a:off x="4617920" y="2312930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rgbClr val="242C2F"/>
                  </a:solidFill>
                  <a:latin typeface="Aptos" panose="02110004020202020204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Table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B3AE2-E750-DC32-4130-2A3E297EE5EC}"/>
              </a:ext>
            </a:extLst>
          </p:cNvPr>
          <p:cNvGrpSpPr/>
          <p:nvPr/>
        </p:nvGrpSpPr>
        <p:grpSpPr>
          <a:xfrm>
            <a:off x="1534866" y="4906630"/>
            <a:ext cx="1082254" cy="959693"/>
            <a:chOff x="1534866" y="4906630"/>
            <a:chExt cx="1082254" cy="9596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3A55D6-3CF0-2E43-504F-2354BCEFD425}"/>
                </a:ext>
              </a:extLst>
            </p:cNvPr>
            <p:cNvSpPr/>
            <p:nvPr/>
          </p:nvSpPr>
          <p:spPr>
            <a:xfrm>
              <a:off x="2291855" y="4906630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68B086-28B6-4D3E-8278-C6AFB66323E4}"/>
                </a:ext>
              </a:extLst>
            </p:cNvPr>
            <p:cNvGrpSpPr/>
            <p:nvPr/>
          </p:nvGrpSpPr>
          <p:grpSpPr>
            <a:xfrm>
              <a:off x="1540561" y="4960738"/>
              <a:ext cx="1076559" cy="433222"/>
              <a:chOff x="4617920" y="2290914"/>
              <a:chExt cx="559285" cy="2923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53CE2B1-D55C-4CDE-0890-AC630A311B20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0C0D8B-D0BA-DEF4-23BC-9C7AA579480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Scheduler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 dirty="0">
                  <a:solidFill>
                    <a:srgbClr val="242C2F"/>
                  </a:solidFill>
                  <a:latin typeface="Aptos" panose="0211000402020202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dirty="0">
                    <a:solidFill>
                      <a:srgbClr val="242C2F"/>
                    </a:solidFill>
                    <a:latin typeface="Aptos" panose="02110004020202020204"/>
                  </a:rPr>
                  <a:t>Job – Repl.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 dirty="0">
                  <a:solidFill>
                    <a:srgbClr val="242C2F"/>
                  </a:solidFill>
                  <a:latin typeface="Aptos" panose="0211000402020202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dirty="0">
                    <a:solidFill>
                      <a:srgbClr val="242C2F"/>
                    </a:solidFill>
                    <a:latin typeface="Aptos" panose="02110004020202020204"/>
                  </a:rPr>
                  <a:t>Function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744C26-6358-6D88-8C4A-33FE478A25B7}"/>
                </a:ext>
              </a:extLst>
            </p:cNvPr>
            <p:cNvGrpSpPr/>
            <p:nvPr/>
          </p:nvGrpSpPr>
          <p:grpSpPr>
            <a:xfrm>
              <a:off x="1534866" y="5433101"/>
              <a:ext cx="1076559" cy="433222"/>
              <a:chOff x="4608915" y="2290914"/>
              <a:chExt cx="559285" cy="2923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57DE65-5F23-35C5-AF29-4811AFD8BCCA}"/>
                  </a:ext>
                </a:extLst>
              </p:cNvPr>
              <p:cNvSpPr/>
              <p:nvPr/>
            </p:nvSpPr>
            <p:spPr>
              <a:xfrm>
                <a:off x="4611164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D76FAF9-CBD4-E622-0455-9CF997FC69A2}"/>
                  </a:ext>
                </a:extLst>
              </p:cNvPr>
              <p:cNvSpPr txBox="1"/>
              <p:nvPr/>
            </p:nvSpPr>
            <p:spPr>
              <a:xfrm>
                <a:off x="4608915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Web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 dirty="0">
                  <a:solidFill>
                    <a:srgbClr val="242C2F"/>
                  </a:solidFill>
                  <a:latin typeface="Aptos" panose="0211000402020202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Replication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 dirty="0">
                  <a:solidFill>
                    <a:srgbClr val="242C2F"/>
                  </a:solidFill>
                  <a:latin typeface="Aptos" panose="0211000402020202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Queue</a:t>
                </a:r>
              </a:p>
            </p:txBody>
          </p:sp>
        </p:grpSp>
      </p:grpSp>
      <p:sp>
        <p:nvSpPr>
          <p:cNvPr id="19" name="Graphic 1071">
            <a:extLst>
              <a:ext uri="{FF2B5EF4-FFF2-40B4-BE49-F238E27FC236}">
                <a16:creationId xmlns:a16="http://schemas.microsoft.com/office/drawing/2014/main" id="{C7430889-B4E4-9E77-436E-E944982E714B}"/>
              </a:ext>
            </a:extLst>
          </p:cNvPr>
          <p:cNvSpPr/>
          <p:nvPr/>
        </p:nvSpPr>
        <p:spPr>
          <a:xfrm>
            <a:off x="6773799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5C4DF-D58F-1B68-DCEB-94B146B99F53}"/>
              </a:ext>
            </a:extLst>
          </p:cNvPr>
          <p:cNvGrpSpPr/>
          <p:nvPr/>
        </p:nvGrpSpPr>
        <p:grpSpPr>
          <a:xfrm>
            <a:off x="7142785" y="4349211"/>
            <a:ext cx="1088200" cy="905585"/>
            <a:chOff x="7142785" y="4349211"/>
            <a:chExt cx="1088200" cy="9055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0D62AC-A340-8155-FF91-20B928E9F654}"/>
                </a:ext>
              </a:extLst>
            </p:cNvPr>
            <p:cNvGrpSpPr/>
            <p:nvPr/>
          </p:nvGrpSpPr>
          <p:grpSpPr>
            <a:xfrm>
              <a:off x="7142785" y="4349211"/>
              <a:ext cx="1076559" cy="433222"/>
              <a:chOff x="4617920" y="2290914"/>
              <a:chExt cx="559285" cy="29231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02CCDDA-26C7-80FA-46DD-4573057C6DA6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56AF55C-F2C2-7B75-7E1F-DA4D10FEDE8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1125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IS"/>
                </a:defPPr>
                <a:lvl1pPr marR="0" lvl="0" indent="0" fontAlgn="auto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>
                    <a:solidFill>
                      <a:srgbClr val="242C2F"/>
                    </a:solidFill>
                    <a:latin typeface="Aptos" panose="02110004020202020204"/>
                  </a:defRPr>
                </a:lvl1pPr>
              </a:lstStyle>
              <a:p>
                <a:r>
                  <a:rPr lang="en-US" dirty="0"/>
                  <a:t>Web Replic.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Packet Data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DCAE04-1A08-717F-C5EB-FF8A5FCE0EEE}"/>
                </a:ext>
              </a:extLst>
            </p:cNvPr>
            <p:cNvGrpSpPr/>
            <p:nvPr/>
          </p:nvGrpSpPr>
          <p:grpSpPr>
            <a:xfrm>
              <a:off x="7154426" y="4821574"/>
              <a:ext cx="1076559" cy="433222"/>
              <a:chOff x="4617920" y="2290914"/>
              <a:chExt cx="559285" cy="29231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C3E474-7E33-9B8E-4B94-805CDC8FAB4A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A084571-BC86-8022-BA08-742172494EDD}"/>
                  </a:ext>
                </a:extLst>
              </p:cNvPr>
              <p:cNvSpPr txBox="1"/>
              <p:nvPr/>
            </p:nvSpPr>
            <p:spPr>
              <a:xfrm>
                <a:off x="4617920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dirty="0">
                    <a:solidFill>
                      <a:srgbClr val="242C2F"/>
                    </a:solidFill>
                    <a:latin typeface="Aptos" panose="02110004020202020204"/>
                  </a:rPr>
                  <a:t>Update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 dirty="0">
                  <a:solidFill>
                    <a:srgbClr val="242C2F"/>
                  </a:solidFill>
                  <a:latin typeface="Aptos" panose="0211000402020202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dirty="0">
                    <a:solidFill>
                      <a:srgbClr val="242C2F"/>
                    </a:solidFill>
                    <a:latin typeface="Aptos" panose="02110004020202020204"/>
                  </a:rPr>
                  <a:t>destination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 dirty="0">
                  <a:solidFill>
                    <a:srgbClr val="242C2F"/>
                  </a:solidFill>
                  <a:latin typeface="Aptos" panose="0211000402020202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dirty="0">
                    <a:solidFill>
                      <a:srgbClr val="242C2F"/>
                    </a:solidFill>
                    <a:latin typeface="Aptos" panose="02110004020202020204"/>
                  </a:rPr>
                  <a:t>table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" name="Picture 4" descr="Image result for moving truck icon">
            <a:extLst>
              <a:ext uri="{FF2B5EF4-FFF2-40B4-BE49-F238E27FC236}">
                <a16:creationId xmlns:a16="http://schemas.microsoft.com/office/drawing/2014/main" id="{B37475BF-B372-EBF6-F9FC-E3BB3079F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3458503" y="4064953"/>
            <a:ext cx="2535382" cy="13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06942C-BC33-EB1A-1A57-5A6B358389C0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14A45-49E1-3757-4197-807EC807C246}"/>
              </a:ext>
            </a:extLst>
          </p:cNvPr>
          <p:cNvSpPr txBox="1"/>
          <p:nvPr/>
        </p:nvSpPr>
        <p:spPr>
          <a:xfrm>
            <a:off x="6877487" y="3112556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Destination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C2FB46-25FF-A60E-0BB0-616F89657E91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338223" y="4729457"/>
            <a:ext cx="1120280" cy="88135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0D0744-D739-6CE1-47CB-EA6EF3BBF60B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 flipV="1">
            <a:off x="5993885" y="4538390"/>
            <a:ext cx="1150219" cy="191067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FD36F7-94C7-3062-9E79-FDA8B33E7C4F}"/>
              </a:ext>
            </a:extLst>
          </p:cNvPr>
          <p:cNvSpPr txBox="1"/>
          <p:nvPr/>
        </p:nvSpPr>
        <p:spPr>
          <a:xfrm>
            <a:off x="3542309" y="5689838"/>
            <a:ext cx="227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Defined in </a:t>
            </a:r>
            <a:br>
              <a:rPr lang="en-US" dirty="0"/>
            </a:br>
            <a:r>
              <a:rPr lang="en-US" dirty="0"/>
              <a:t>Distribution 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F71FF-E806-460C-22A7-F7358004D348}"/>
              </a:ext>
            </a:extLst>
          </p:cNvPr>
          <p:cNvSpPr txBox="1"/>
          <p:nvPr/>
        </p:nvSpPr>
        <p:spPr>
          <a:xfrm>
            <a:off x="3776641" y="4095360"/>
            <a:ext cx="1439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ptos Black" panose="020B0004020202020204" pitchFamily="34" charset="0"/>
              </a:rPr>
              <a:t>Web </a:t>
            </a:r>
          </a:p>
          <a:p>
            <a:r>
              <a:rPr lang="en-US" b="1" dirty="0">
                <a:solidFill>
                  <a:schemeClr val="bg1"/>
                </a:solidFill>
                <a:latin typeface="Aptos Black" panose="020B0004020202020204" pitchFamily="34" charset="0"/>
              </a:rPr>
              <a:t>Replication</a:t>
            </a:r>
            <a:br>
              <a:rPr lang="en-US" b="1" dirty="0">
                <a:solidFill>
                  <a:schemeClr val="bg1"/>
                </a:solidFill>
                <a:latin typeface="Aptos Black" panose="020B00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ptos Black" panose="020B0004020202020204" pitchFamily="34" charset="0"/>
              </a:rPr>
              <a:t>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F1EFA-96B2-4735-3B9F-4E1350467A65}"/>
              </a:ext>
            </a:extLst>
          </p:cNvPr>
          <p:cNvSpPr txBox="1"/>
          <p:nvPr/>
        </p:nvSpPr>
        <p:spPr>
          <a:xfrm>
            <a:off x="7369950" y="782761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Scheduler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E550-9A10-792C-256D-769A285B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A1A6-16D6-3911-9592-0411E7B8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Point to Point </a:t>
            </a:r>
            <a:r>
              <a:rPr lang="en-US" sz="3100" dirty="0">
                <a:latin typeface="Aptos Display" panose="020B0004020202020204" pitchFamily="34" charset="0"/>
              </a:rPr>
              <a:t>(P2P)</a:t>
            </a:r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83A7-3004-EC64-2ECF-2795C402B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631727" cy="5544152"/>
          </a:xfrm>
        </p:spPr>
        <p:txBody>
          <a:bodyPr/>
          <a:lstStyle/>
          <a:p>
            <a:r>
              <a:rPr lang="en-US" dirty="0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Distribution Location record the Web Replication Method is set to Web Services (Odata 4)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r>
              <a:rPr lang="en-US" dirty="0">
                <a:latin typeface="+mj-lt"/>
              </a:rPr>
              <a:t>Replicate between two BC Environment</a:t>
            </a:r>
          </a:p>
          <a:p>
            <a:endParaRPr lang="en-US" sz="1200" dirty="0"/>
          </a:p>
          <a:p>
            <a:r>
              <a:rPr lang="en-US" dirty="0">
                <a:latin typeface="+mj-lt"/>
              </a:rPr>
              <a:t>Destination table modified automatically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C2D71-DD01-2252-9671-A3483BF3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869" y="1764290"/>
            <a:ext cx="4868840" cy="10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FEE84E3C-0F78-DAA5-CC7D-074D4CED7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5E0677-2AC9-9B73-6E53-AA55DB63CCD3}"/>
              </a:ext>
            </a:extLst>
          </p:cNvPr>
          <p:cNvGrpSpPr/>
          <p:nvPr/>
        </p:nvGrpSpPr>
        <p:grpSpPr>
          <a:xfrm>
            <a:off x="7558833" y="3551971"/>
            <a:ext cx="3328623" cy="1041948"/>
            <a:chOff x="2767377" y="737621"/>
            <a:chExt cx="3328623" cy="104194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B6617DB-C196-1008-3CB2-22D9CAA78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7377" y="737621"/>
              <a:ext cx="1070977" cy="104194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506C68-F0C9-A081-AB21-29E85A295B81}"/>
                </a:ext>
              </a:extLst>
            </p:cNvPr>
            <p:cNvGrpSpPr/>
            <p:nvPr/>
          </p:nvGrpSpPr>
          <p:grpSpPr>
            <a:xfrm>
              <a:off x="3321042" y="1335010"/>
              <a:ext cx="396262" cy="440086"/>
              <a:chOff x="2631778" y="4317121"/>
              <a:chExt cx="396262" cy="4400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7535603-A00A-B7EA-305B-03ED5B82F09B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5D9C67-EFB7-BB87-516A-29E6694BC884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2C42B9-29F4-69DF-F953-9D897A5F5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5023" y="737621"/>
              <a:ext cx="1070977" cy="104194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3BC0B2-ED4B-B3AF-2629-C25B0DF08D14}"/>
                </a:ext>
              </a:extLst>
            </p:cNvPr>
            <p:cNvGrpSpPr/>
            <p:nvPr/>
          </p:nvGrpSpPr>
          <p:grpSpPr>
            <a:xfrm>
              <a:off x="5132124" y="1335010"/>
              <a:ext cx="396262" cy="440086"/>
              <a:chOff x="2631778" y="4317121"/>
              <a:chExt cx="396262" cy="44008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ADD440D-FE2A-87E4-F731-867575DABA65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08334D-4D7C-A429-AE96-8594F06A8970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11" name="Picture 4" descr="Image result for moving truck icon">
              <a:extLst>
                <a:ext uri="{FF2B5EF4-FFF2-40B4-BE49-F238E27FC236}">
                  <a16:creationId xmlns:a16="http://schemas.microsoft.com/office/drawing/2014/main" id="{B7901750-DAD8-2CF6-2753-EE77461EFC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4097371" y="1136491"/>
              <a:ext cx="673429" cy="35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5D7719-FE46-7E0D-2594-E9080CC1F1B6}"/>
                </a:ext>
              </a:extLst>
            </p:cNvPr>
            <p:cNvGrpSpPr/>
            <p:nvPr/>
          </p:nvGrpSpPr>
          <p:grpSpPr>
            <a:xfrm>
              <a:off x="4198236" y="789906"/>
              <a:ext cx="444108" cy="332663"/>
              <a:chOff x="2555189" y="4317121"/>
              <a:chExt cx="710900" cy="50083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FCF100B-665C-D16E-DA29-C0D9680A4492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81C179-C2FE-AB05-E3D6-25FF6EEEB439}"/>
                  </a:ext>
                </a:extLst>
              </p:cNvPr>
              <p:cNvSpPr txBox="1"/>
              <p:nvPr/>
            </p:nvSpPr>
            <p:spPr>
              <a:xfrm>
                <a:off x="2555189" y="4346575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  <a:b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EB4795-DE91-04B3-4945-E6E9770F2F8E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2" y="1335010"/>
              <a:ext cx="361471" cy="154482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92A583-172F-C821-06D2-60944AF79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0255" y="1364465"/>
              <a:ext cx="361471" cy="122945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ABDAE0-759A-10BA-96A0-EF1C7BAE68C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3725296" y="1312992"/>
              <a:ext cx="372075" cy="35940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54E1C0-F0D1-796D-E01B-B015847D7CC4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770800" y="1312992"/>
              <a:ext cx="361324" cy="51473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2EBD2C-B345-70E7-E533-1848044969FD}"/>
                </a:ext>
              </a:extLst>
            </p:cNvPr>
            <p:cNvSpPr txBox="1"/>
            <p:nvPr/>
          </p:nvSpPr>
          <p:spPr>
            <a:xfrm>
              <a:off x="4147401" y="1441726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P2P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AE8C70-BC30-1749-78A0-7BBD4F8E3416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Distribution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0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F19BC-3E71-F601-B898-58CBED05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FC04-2BB7-9C03-2BAE-68CAA56C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ptos Display" panose="020B0004020202020204" pitchFamily="34" charset="0"/>
              </a:rPr>
              <a:t>Azure Storage (AzS)</a:t>
            </a:r>
            <a:endParaRPr lang="en-US" sz="4800" b="1" dirty="0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3493E-C13B-B806-6AF8-B8B1C6EF2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371594" cy="554415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Prerequisite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Distribution Location record the Web Replication Method is set to </a:t>
            </a:r>
            <a:br>
              <a:rPr lang="en-US" dirty="0"/>
            </a:br>
            <a:r>
              <a:rPr lang="en-US" dirty="0"/>
              <a:t>Azure Storage</a:t>
            </a:r>
          </a:p>
          <a:p>
            <a:pPr marL="457200" lvl="1" indent="0">
              <a:buNone/>
            </a:pPr>
            <a:endParaRPr lang="en-US" sz="1200" dirty="0"/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Used for replication to Offline POS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Two step process</a:t>
            </a:r>
          </a:p>
          <a:p>
            <a:pPr marL="457200" lvl="1" indent="0">
              <a:buNone/>
            </a:pPr>
            <a:endParaRPr lang="en-US" sz="1200" dirty="0"/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POS: Trigger replication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POS background session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Scheduler job </a:t>
            </a:r>
          </a:p>
          <a:p>
            <a:pPr marL="457200" lvl="1" indent="0">
              <a:buNone/>
            </a:pPr>
            <a:endParaRPr lang="en-US" sz="1200" dirty="0"/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Azure Storage costs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less than $10 per month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1 million Items, 8 full and 120 deltas replication</a:t>
            </a:r>
          </a:p>
        </p:txBody>
      </p:sp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447A72AB-68C4-2897-7238-7398D0E20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718D7E9-1160-0D67-01E5-CE14CECC11B5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811459"/>
            <a:ext cx="4868841" cy="1066953"/>
            <a:chOff x="1327918" y="2886376"/>
            <a:chExt cx="7835274" cy="1717014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3153FA0C-2977-E803-AFF0-B03E7591CC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" t="-1" r="9806" b="3241"/>
            <a:stretch/>
          </p:blipFill>
          <p:spPr bwMode="auto">
            <a:xfrm>
              <a:off x="1374512" y="2886376"/>
              <a:ext cx="7740367" cy="16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8220B0D-69A0-174E-F59D-4BA844502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7918" y="4322883"/>
              <a:ext cx="3341407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4EDDD6D-AC11-622A-7E0A-5BC7813E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0000">
              <a:off x="9045401" y="4307481"/>
              <a:ext cx="117791" cy="29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6A0EE9-E094-5470-31F1-8F442536E567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Distribution Location</a:t>
            </a:r>
            <a:endParaRPr lang="en-US" dirty="0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7627DD16-C6A2-5166-86E7-863612FF8F7B}"/>
              </a:ext>
            </a:extLst>
          </p:cNvPr>
          <p:cNvSpPr/>
          <p:nvPr/>
        </p:nvSpPr>
        <p:spPr>
          <a:xfrm>
            <a:off x="8502985" y="4935890"/>
            <a:ext cx="899816" cy="413931"/>
          </a:xfrm>
          <a:prstGeom prst="cloudCallout">
            <a:avLst>
              <a:gd name="adj1" fmla="val -2589"/>
              <a:gd name="adj2" fmla="val 12279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E0DFEB-DD2E-AB65-B835-CDED51D817D0}"/>
              </a:ext>
            </a:extLst>
          </p:cNvPr>
          <p:cNvSpPr/>
          <p:nvPr/>
        </p:nvSpPr>
        <p:spPr>
          <a:xfrm>
            <a:off x="8851466" y="5381824"/>
            <a:ext cx="177744" cy="30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BA9635A-EAC5-0462-8C45-04B81744A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5777" y="3639173"/>
            <a:ext cx="1276862" cy="12483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EF9F3D5-20D2-3086-BDA5-D73D1B1801EB}"/>
              </a:ext>
            </a:extLst>
          </p:cNvPr>
          <p:cNvGrpSpPr/>
          <p:nvPr/>
        </p:nvGrpSpPr>
        <p:grpSpPr>
          <a:xfrm>
            <a:off x="7633334" y="4354908"/>
            <a:ext cx="472440" cy="527269"/>
            <a:chOff x="2631778" y="4317121"/>
            <a:chExt cx="396262" cy="4400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3409AC-16B4-8A5F-29A3-4098BA50EDF5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5C5286-BC7A-4C08-7829-B52D20768E72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5DD5F95D-316C-E31C-E1C4-E71B7084B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7434" y="3639173"/>
            <a:ext cx="1276862" cy="12483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61A31BC-AD29-67A8-DC9D-03C0694CD570}"/>
              </a:ext>
            </a:extLst>
          </p:cNvPr>
          <p:cNvGrpSpPr/>
          <p:nvPr/>
        </p:nvGrpSpPr>
        <p:grpSpPr>
          <a:xfrm>
            <a:off x="9785124" y="4354908"/>
            <a:ext cx="472440" cy="527269"/>
            <a:chOff x="2631778" y="4317121"/>
            <a:chExt cx="396262" cy="44008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6130D1-F7A5-6D93-E46C-FC130C293603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351A1A-B960-B6DA-CE23-A14C59D51F77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43" name="Picture 4" descr="Image result for moving truck icon">
            <a:extLst>
              <a:ext uri="{FF2B5EF4-FFF2-40B4-BE49-F238E27FC236}">
                <a16:creationId xmlns:a16="http://schemas.microsoft.com/office/drawing/2014/main" id="{7F22047A-F316-15F2-0DBA-CEF947323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407324" y="488117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480F5E4-CAA1-54E6-DB0C-CBC43D39B533}"/>
              </a:ext>
            </a:extLst>
          </p:cNvPr>
          <p:cNvGrpSpPr/>
          <p:nvPr/>
        </p:nvGrpSpPr>
        <p:grpSpPr>
          <a:xfrm>
            <a:off x="8730523" y="5095791"/>
            <a:ext cx="529484" cy="398569"/>
            <a:chOff x="2555189" y="4317121"/>
            <a:chExt cx="710900" cy="50084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F36F3C7-FFEF-94AE-C8FA-E80C3F5E1D11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C4E9FA-5753-E1B8-B0F2-17DA1ECAFFD3}"/>
                </a:ext>
              </a:extLst>
            </p:cNvPr>
            <p:cNvSpPr txBox="1"/>
            <p:nvPr/>
          </p:nvSpPr>
          <p:spPr>
            <a:xfrm>
              <a:off x="2555189" y="4346580"/>
              <a:ext cx="710900" cy="47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444AA45-012B-FBD1-9B27-BBCFC492D566}"/>
              </a:ext>
            </a:extLst>
          </p:cNvPr>
          <p:cNvCxnSpPr>
            <a:cxnSpLocks/>
          </p:cNvCxnSpPr>
          <p:nvPr/>
        </p:nvCxnSpPr>
        <p:spPr>
          <a:xfrm>
            <a:off x="7438593" y="4354908"/>
            <a:ext cx="430960" cy="185086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29CF091-139E-3952-BCE1-8B50F63B0F97}"/>
              </a:ext>
            </a:extLst>
          </p:cNvPr>
          <p:cNvCxnSpPr>
            <a:cxnSpLocks/>
          </p:cNvCxnSpPr>
          <p:nvPr/>
        </p:nvCxnSpPr>
        <p:spPr>
          <a:xfrm flipV="1">
            <a:off x="10021344" y="4390198"/>
            <a:ext cx="430960" cy="14730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D8D877-1813-043E-DE4F-56563704F31D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8105774" y="4608490"/>
            <a:ext cx="301550" cy="363993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Image result for moving truck icon">
            <a:extLst>
              <a:ext uri="{FF2B5EF4-FFF2-40B4-BE49-F238E27FC236}">
                <a16:creationId xmlns:a16="http://schemas.microsoft.com/office/drawing/2014/main" id="{863B0685-9C9E-6AAA-4969-F0EC96DFA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9162646" y="488753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6A450EA-CC89-87C0-579E-EE1591E31E19}"/>
              </a:ext>
            </a:extLst>
          </p:cNvPr>
          <p:cNvCxnSpPr>
            <a:cxnSpLocks/>
            <a:stCxn id="50" idx="3"/>
            <a:endCxn id="41" idx="1"/>
          </p:cNvCxnSpPr>
          <p:nvPr/>
        </p:nvCxnSpPr>
        <p:spPr>
          <a:xfrm flipV="1">
            <a:off x="9509316" y="4618543"/>
            <a:ext cx="279218" cy="360300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4AB6A8-A01C-FA26-0D3C-5F3E05CE1257}"/>
              </a:ext>
            </a:extLst>
          </p:cNvPr>
          <p:cNvSpPr txBox="1"/>
          <p:nvPr/>
        </p:nvSpPr>
        <p:spPr>
          <a:xfrm>
            <a:off x="8636090" y="4589669"/>
            <a:ext cx="564100" cy="36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AzS</a:t>
            </a:r>
          </a:p>
        </p:txBody>
      </p:sp>
    </p:spTree>
    <p:extLst>
      <p:ext uri="{BB962C8B-B14F-4D97-AF65-F5344CB8AC3E}">
        <p14:creationId xmlns:p14="http://schemas.microsoft.com/office/powerpoint/2010/main" val="13696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F2CDE-C0DA-AD26-B0C6-5E6BA147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C8142-6480-EF7A-2952-11961786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Company to Company </a:t>
            </a:r>
            <a:r>
              <a:rPr lang="en-US" sz="3100" dirty="0">
                <a:latin typeface="+mj-lt"/>
              </a:rPr>
              <a:t>(C2C)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69A56-D708-BDA1-2256-4669D33CB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557023" cy="5544152"/>
          </a:xfrm>
        </p:spPr>
        <p:txBody>
          <a:bodyPr/>
          <a:lstStyle/>
          <a:p>
            <a:r>
              <a:rPr lang="en-US" dirty="0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Distribution Location record the Web Replication Method is set to Company to Company</a:t>
            </a:r>
          </a:p>
          <a:p>
            <a:pPr lvl="1"/>
            <a:endParaRPr lang="en-US" sz="1200" dirty="0"/>
          </a:p>
          <a:p>
            <a:r>
              <a:rPr lang="en-US" dirty="0">
                <a:latin typeface="+mj-lt"/>
              </a:rPr>
              <a:t>Replicate between two BC Companies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in same Environment/SQL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dirty="0">
                <a:latin typeface="+mj-lt"/>
              </a:rPr>
              <a:t>Destination table modified automatically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8635D-9355-B777-3128-1BA2FDA06623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764290"/>
            <a:ext cx="4868841" cy="996337"/>
            <a:chOff x="1374512" y="850962"/>
            <a:chExt cx="7740368" cy="1583953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D88182AF-F3D8-DBDA-7245-4F86A1CB6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r="9055" b="2565"/>
            <a:stretch/>
          </p:blipFill>
          <p:spPr bwMode="auto">
            <a:xfrm>
              <a:off x="1374512" y="850962"/>
              <a:ext cx="7740367" cy="15777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FC1843-63F7-0863-4061-00EDBCFE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4512" y="2178752"/>
              <a:ext cx="3294813" cy="249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2D395A-284B-E6C3-C339-6B89D9F43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2662" y="2203269"/>
              <a:ext cx="92218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4" descr="Image result for moving truck icon">
            <a:extLst>
              <a:ext uri="{FF2B5EF4-FFF2-40B4-BE49-F238E27FC236}">
                <a16:creationId xmlns:a16="http://schemas.microsoft.com/office/drawing/2014/main" id="{789B25DD-8E09-121C-0BCE-15DD9B449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B8BEDAC-A38C-9715-4572-0786B4481017}"/>
              </a:ext>
            </a:extLst>
          </p:cNvPr>
          <p:cNvGrpSpPr>
            <a:grpSpLocks noChangeAspect="1"/>
          </p:cNvGrpSpPr>
          <p:nvPr/>
        </p:nvGrpSpPr>
        <p:grpSpPr>
          <a:xfrm>
            <a:off x="8339850" y="3300796"/>
            <a:ext cx="1766584" cy="1718701"/>
            <a:chOff x="4306364" y="4217855"/>
            <a:chExt cx="1361152" cy="1324258"/>
          </a:xfrm>
        </p:grpSpPr>
        <p:pic>
          <p:nvPicPr>
            <p:cNvPr id="16" name="Picture 4" descr="Image result for moving truck icon">
              <a:extLst>
                <a:ext uri="{FF2B5EF4-FFF2-40B4-BE49-F238E27FC236}">
                  <a16:creationId xmlns:a16="http://schemas.microsoft.com/office/drawing/2014/main" id="{76FCB95D-F66C-27FE-A522-05B31F2D8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5097987" y="4927938"/>
              <a:ext cx="290772" cy="15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70517CC-7E04-14CC-C7E6-129ABED0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6364" y="4217855"/>
              <a:ext cx="1361152" cy="132425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3D1D3A6-ED62-8283-141A-4B78964B6FC4}"/>
                </a:ext>
              </a:extLst>
            </p:cNvPr>
            <p:cNvGrpSpPr/>
            <p:nvPr/>
          </p:nvGrpSpPr>
          <p:grpSpPr>
            <a:xfrm>
              <a:off x="4642344" y="4494314"/>
              <a:ext cx="444108" cy="332666"/>
              <a:chOff x="2555189" y="4317121"/>
              <a:chExt cx="710900" cy="50084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FAE207-5713-BC91-60E7-5CA1627BA410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4FCE5E-D8E8-532F-D882-9493480D5F99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 dirty="0"/>
                  <a:t>-----</a:t>
                </a:r>
                <a:br>
                  <a:rPr lang="en-US" sz="800" dirty="0"/>
                </a:br>
                <a:r>
                  <a:rPr lang="en-US" sz="800" dirty="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 dirty="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 dirty="0"/>
                  <a:t>-----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C7E93F-ACCB-23BF-636B-CEF044D3BC06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4813965" y="4718219"/>
              <a:ext cx="284022" cy="285928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062DFC-88D1-56BB-DF03-337568B4A3E4}"/>
                </a:ext>
              </a:extLst>
            </p:cNvPr>
            <p:cNvGrpSpPr/>
            <p:nvPr/>
          </p:nvGrpSpPr>
          <p:grpSpPr>
            <a:xfrm>
              <a:off x="4646579" y="5171650"/>
              <a:ext cx="444108" cy="332666"/>
              <a:chOff x="2555189" y="4317121"/>
              <a:chExt cx="710900" cy="50084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85067F-3536-A6F7-3CA5-64260A13488E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D9DFED-0553-FA3C-25CB-2EBD7E914D94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 dirty="0"/>
                  <a:t>-----</a:t>
                </a:r>
                <a:br>
                  <a:rPr lang="en-US" sz="800" dirty="0"/>
                </a:br>
                <a:r>
                  <a:rPr lang="en-US" sz="800" dirty="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 dirty="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 dirty="0"/>
                  <a:t>-----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514F7F3-87B6-DB7E-C7AB-97865DB0D7A5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4864398" y="5004147"/>
              <a:ext cx="233589" cy="299565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1464621-870C-75E6-53C2-B7E4B8A9C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4398" y="5326773"/>
              <a:ext cx="292208" cy="11796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535BA6-1CD9-DDEB-5692-DFB2A42E07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2702" y="4712101"/>
              <a:ext cx="251530" cy="3000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B3E2F5-427E-FE46-9DF6-9CC2042E0420}"/>
              </a:ext>
            </a:extLst>
          </p:cNvPr>
          <p:cNvGrpSpPr/>
          <p:nvPr/>
        </p:nvGrpSpPr>
        <p:grpSpPr>
          <a:xfrm>
            <a:off x="340291" y="5571790"/>
            <a:ext cx="2043028" cy="1096591"/>
            <a:chOff x="364449" y="3730389"/>
            <a:chExt cx="2043028" cy="1096591"/>
          </a:xfrm>
        </p:grpSpPr>
        <p:pic>
          <p:nvPicPr>
            <p:cNvPr id="29" name="Picture 28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1F805CF0-B516-5B53-4A8A-3851CA109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62E0C8-2D5D-6D91-AA2E-284885EF0E74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67F5EC-80C3-0950-A653-88FD8C3CBFE6}"/>
                </a:ext>
              </a:extLst>
            </p:cNvPr>
            <p:cNvSpPr txBox="1"/>
            <p:nvPr/>
          </p:nvSpPr>
          <p:spPr>
            <a:xfrm>
              <a:off x="1636167" y="4242202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  <a:endParaRPr lang="en-US" dirty="0">
                <a:solidFill>
                  <a:schemeClr val="bg1"/>
                </a:solidFill>
                <a:latin typeface="Aptos Black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392CCCF-9912-7EB6-1345-1B9B7A8550AA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Distribution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87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34C90-4324-EB48-6E4D-97AD479C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FFE8-C6BE-75DD-AC20-8297234A2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Replication Monitor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F064-202C-2A3B-1307-204EC99FE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541700" cy="5544152"/>
          </a:xfrm>
        </p:spPr>
        <p:txBody>
          <a:bodyPr/>
          <a:lstStyle/>
          <a:p>
            <a:r>
              <a:rPr lang="en-US" dirty="0">
                <a:latin typeface="+mj-lt"/>
              </a:rPr>
              <a:t>Monitor web replication tasks and send notifications if needed</a:t>
            </a:r>
          </a:p>
          <a:p>
            <a:endParaRPr lang="en-US" sz="1200" dirty="0"/>
          </a:p>
          <a:p>
            <a:r>
              <a:rPr lang="en-US" dirty="0">
                <a:latin typeface="+mj-lt"/>
              </a:rPr>
              <a:t>Setup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Define threshold for monitor</a:t>
            </a:r>
          </a:p>
          <a:p>
            <a:pPr lvl="1"/>
            <a:endParaRPr lang="en-US" dirty="0"/>
          </a:p>
          <a:p>
            <a:r>
              <a:rPr lang="en-US" dirty="0">
                <a:latin typeface="+mj-lt"/>
              </a:rPr>
              <a:t>Monitor Dashboard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Gives a good overview for issues that need resolving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Can send emails </a:t>
            </a: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27A0DB-9F37-9D34-3593-2B95BF27E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988"/>
          <a:stretch/>
        </p:blipFill>
        <p:spPr bwMode="auto">
          <a:xfrm>
            <a:off x="6310011" y="741404"/>
            <a:ext cx="5767267" cy="268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210EC-1AD6-2E60-121F-80E7FEC95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238" r="7012" b="-1"/>
          <a:stretch/>
        </p:blipFill>
        <p:spPr bwMode="auto">
          <a:xfrm>
            <a:off x="6305462" y="3615234"/>
            <a:ext cx="5767267" cy="277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31F55-CDD5-AE21-8A5E-EB4DA0975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B5771-1A60-33F3-98F6-20F76671AAFF}"/>
              </a:ext>
            </a:extLst>
          </p:cNvPr>
          <p:cNvSpPr txBox="1"/>
          <p:nvPr/>
        </p:nvSpPr>
        <p:spPr>
          <a:xfrm>
            <a:off x="4417047" y="1690688"/>
            <a:ext cx="3357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FBC6E"/>
                </a:solidFill>
              </a:rPr>
              <a:t>Timestamps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54322DB-7F05-F029-2E7F-BAD51C4C8CC9}"/>
              </a:ext>
            </a:extLst>
          </p:cNvPr>
          <p:cNvSpPr txBox="1">
            <a:spLocks/>
          </p:cNvSpPr>
          <p:nvPr/>
        </p:nvSpPr>
        <p:spPr>
          <a:xfrm>
            <a:off x="2203015" y="2862532"/>
            <a:ext cx="7938370" cy="3070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4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1845-53E6-8831-D7E7-118D9A1C9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71B5-D6B1-635D-249B-70E3B0CB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Timestamp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75B4B-B9EE-B528-5A18-9ACE6F662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9444411" cy="554415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LS Central 26 will support using timestamps instead of </a:t>
            </a:r>
            <a:br>
              <a:rPr lang="en-US" dirty="0">
                <a:latin typeface="Aptos Display" panose="020B0004020202020204" pitchFamily="34" charset="0"/>
              </a:rPr>
            </a:br>
            <a:r>
              <a:rPr lang="en-US" dirty="0">
                <a:latin typeface="Aptos Display" panose="020B0004020202020204" pitchFamily="34" charset="0"/>
              </a:rPr>
              <a:t>Pre-actions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Uses SQL timestamp of record insert or modification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All record deletes logged in a deleted record table</a:t>
            </a:r>
          </a:p>
          <a:p>
            <a:r>
              <a:rPr lang="en-US" dirty="0">
                <a:latin typeface="Aptos Display" panose="020B0004020202020204" pitchFamily="34" charset="0"/>
              </a:rPr>
              <a:t>Use of timestamps can be activated for a specific distribution location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Most likely head office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Other distribution locations can continue to use pre-actions</a:t>
            </a:r>
          </a:p>
          <a:p>
            <a:r>
              <a:rPr lang="en-US" dirty="0">
                <a:latin typeface="Aptos Display" panose="020B0004020202020204" pitchFamily="34" charset="0"/>
              </a:rPr>
              <a:t>Why timestamps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 dirty="0"/>
              <a:t>Less table locking resulting from pre-action table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 dirty="0"/>
              <a:t>Pre-action table can grow very large</a:t>
            </a:r>
          </a:p>
          <a:p>
            <a:r>
              <a:rPr lang="en-US" dirty="0">
                <a:latin typeface="Aptos Display" panose="020B0004020202020204" pitchFamily="34" charset="0"/>
              </a:rPr>
              <a:t>Risk</a:t>
            </a:r>
          </a:p>
          <a:p>
            <a:pPr lvl="1">
              <a:lnSpc>
                <a:spcPct val="120000"/>
              </a:lnSpc>
              <a:buFont typeface="Segoe UI" panose="020B0502040204020203" pitchFamily="34" charset="0"/>
              <a:buChar char="‐"/>
            </a:pPr>
            <a:r>
              <a:rPr lang="en-US" dirty="0"/>
              <a:t>Any extension/integrations relying on pre-action technology will not 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625111-E52D-5EFF-F7F0-A8F1F5F116A4}"/>
              </a:ext>
            </a:extLst>
          </p:cNvPr>
          <p:cNvGrpSpPr/>
          <p:nvPr/>
        </p:nvGrpSpPr>
        <p:grpSpPr>
          <a:xfrm>
            <a:off x="10031687" y="1205063"/>
            <a:ext cx="2043028" cy="1096591"/>
            <a:chOff x="364449" y="3730389"/>
            <a:chExt cx="2043028" cy="1096591"/>
          </a:xfrm>
        </p:grpSpPr>
        <p:pic>
          <p:nvPicPr>
            <p:cNvPr id="5" name="Picture 4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D62C4BAB-C03C-E6D4-524A-2687D40B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6B2179-642C-6528-5A08-6FD38E0E031C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CBA31C-A2D2-5EE6-83C5-A3BDF23600D0}"/>
                </a:ext>
              </a:extLst>
            </p:cNvPr>
            <p:cNvSpPr txBox="1"/>
            <p:nvPr/>
          </p:nvSpPr>
          <p:spPr>
            <a:xfrm>
              <a:off x="1622520" y="4276994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94916-BBF7-94C8-F5F0-56559B84E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CA954-5C35-D783-3983-24F409C2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Timestamp - Replicate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04F81-F2CB-576A-F2E6-B93890D1B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If timestamp is activated in source distribution location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Then timestamp and delete table will be used to select record instead of pre-action table</a:t>
            </a:r>
          </a:p>
          <a:p>
            <a:pPr lvl="1"/>
            <a:endParaRPr lang="en-US" dirty="0"/>
          </a:p>
          <a:p>
            <a:r>
              <a:rPr lang="en-US" dirty="0">
                <a:latin typeface="Aptos Display (Headings)"/>
              </a:rPr>
              <a:t>Replicating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Scheduler Job</a:t>
            </a:r>
          </a:p>
          <a:p>
            <a:pPr lvl="2"/>
            <a:r>
              <a:rPr lang="en-US" dirty="0"/>
              <a:t>Object setup is codeunit 9900893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Scheduler Subjob </a:t>
            </a:r>
          </a:p>
          <a:p>
            <a:pPr lvl="2"/>
            <a:r>
              <a:rPr lang="en-US" dirty="0"/>
              <a:t>Method is by action</a:t>
            </a:r>
          </a:p>
          <a:p>
            <a:pPr lvl="2"/>
            <a:r>
              <a:rPr lang="en-US" dirty="0"/>
              <a:t>Replicating by pre-action table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7A11FC-0DE5-F8A2-0165-A2BB5F53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031" y="2261225"/>
            <a:ext cx="3820058" cy="154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27ED0-E563-DA13-94C4-E7713DF8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721" y="4443608"/>
            <a:ext cx="3750678" cy="149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6C6D3-EFCC-0AA0-A32C-B4090D68B4C2}"/>
              </a:ext>
            </a:extLst>
          </p:cNvPr>
          <p:cNvSpPr txBox="1"/>
          <p:nvPr/>
        </p:nvSpPr>
        <p:spPr>
          <a:xfrm>
            <a:off x="7055657" y="1945633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Scheduler Job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F354E-E03E-5B5F-81FF-133BB3C579A6}"/>
              </a:ext>
            </a:extLst>
          </p:cNvPr>
          <p:cNvSpPr txBox="1"/>
          <p:nvPr/>
        </p:nvSpPr>
        <p:spPr>
          <a:xfrm>
            <a:off x="7129031" y="4054979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Scheduler </a:t>
            </a:r>
            <a:r>
              <a:rPr lang="en-US" sz="1400" dirty="0" err="1"/>
              <a:t>Subjob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19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B33CD-DD40-3ECC-5A5B-5D7CD384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BE89-9636-0F36-870D-6E6AB014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Timestamp – Pre-actions to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D5448-1939-A5C1-2C6A-DE2DAD0518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404220" cy="5544152"/>
          </a:xfrm>
        </p:spPr>
        <p:txBody>
          <a:bodyPr/>
          <a:lstStyle/>
          <a:p>
            <a:r>
              <a:rPr lang="en-US" dirty="0">
                <a:latin typeface="Aptos Display (Headings)"/>
              </a:rPr>
              <a:t>If timestamp is activated in source distribution location</a:t>
            </a:r>
          </a:p>
          <a:p>
            <a:pPr lvl="1"/>
            <a:endParaRPr lang="en-US" dirty="0"/>
          </a:p>
          <a:p>
            <a:r>
              <a:rPr lang="en-US" dirty="0">
                <a:latin typeface="Aptos Display (Headings)"/>
              </a:rPr>
              <a:t>Pre-actions to 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Scheduler Job</a:t>
            </a:r>
          </a:p>
          <a:p>
            <a:pPr lvl="2"/>
            <a:r>
              <a:rPr lang="en-US" dirty="0"/>
              <a:t>Object setup is codeunit 99001560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No Subjobs needed</a:t>
            </a:r>
          </a:p>
          <a:p>
            <a:pPr lvl="2"/>
            <a:r>
              <a:rPr lang="en-US" dirty="0"/>
              <a:t>Takes all Pre-actions defined in Table Distribution Setup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BD733-B5FF-2A8B-B97A-70576286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120" y="2395430"/>
            <a:ext cx="3848637" cy="152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DA66B-A03A-60DF-B6B7-075CAB3D6AE7}"/>
              </a:ext>
            </a:extLst>
          </p:cNvPr>
          <p:cNvSpPr txBox="1"/>
          <p:nvPr/>
        </p:nvSpPr>
        <p:spPr>
          <a:xfrm>
            <a:off x="7136120" y="1995674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Scheduler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1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975BE-5710-E7BC-9F48-742A6A484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dirty="0">
                <a:latin typeface="Segoe UI"/>
                <a:cs typeface="Segoe UI"/>
              </a:rPr>
              <a:t>Matthias Matthiasson</a:t>
            </a:r>
            <a:endParaRPr lang="en-US" dirty="0"/>
          </a:p>
          <a:p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D36D-B46F-F0AF-0135-078348616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7344" y="4649448"/>
            <a:ext cx="2956243" cy="303738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dirty="0">
                <a:latin typeface="Segoe UI"/>
                <a:cs typeface="Segoe UI"/>
              </a:rPr>
              <a:t>Director Partner Experience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A20345-14A8-C8CF-AA16-2128973486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Ricardo Moinhos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7FFB2-5589-294C-C6E8-9B521242C3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Senior Onboarding Specialist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273438-5073-E492-CDCB-A036FA3A15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sz="1700" dirty="0">
                <a:latin typeface="Segoe UI"/>
                <a:cs typeface="Segoe UI"/>
              </a:rPr>
              <a:t>Aðalbjörg Karlsdóttir</a:t>
            </a:r>
            <a:endParaRPr lang="en-US" sz="17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99B35F-8BA2-99BF-EA6F-B356156034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700" dirty="0"/>
              <a:t>Onboarding Lead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07E3210-A67B-05D0-3F49-BDC55963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333" y="536895"/>
            <a:ext cx="10127174" cy="1407285"/>
          </a:xfrm>
        </p:spPr>
        <p:txBody>
          <a:bodyPr>
            <a:noAutofit/>
          </a:bodyPr>
          <a:lstStyle/>
          <a:p>
            <a:r>
              <a:rPr lang="en-US" sz="4000" dirty="0">
                <a:latin typeface="Segoe UI"/>
                <a:cs typeface="Segoe UI"/>
              </a:rPr>
              <a:t>LS Retail Office Hours</a:t>
            </a:r>
            <a:br>
              <a:rPr lang="en-US" sz="4000" dirty="0">
                <a:latin typeface="Segoe UI"/>
                <a:cs typeface="Segoe UI"/>
              </a:rPr>
            </a:br>
            <a:r>
              <a:rPr lang="en-US" sz="2800" b="0" dirty="0"/>
              <a:t>Overview of Replication in SaaS without Data Director</a:t>
            </a:r>
            <a:br>
              <a:rPr lang="en-US" sz="2800" b="0" dirty="0"/>
            </a:br>
            <a:br>
              <a:rPr lang="en-US" sz="4000" dirty="0">
                <a:latin typeface="Segoe UI"/>
                <a:cs typeface="Segoe UI"/>
              </a:rPr>
            </a:br>
            <a:endParaRPr lang="en-US" sz="4000" dirty="0">
              <a:latin typeface="Segoe UI"/>
              <a:cs typeface="Segoe UI"/>
            </a:endParaRPr>
          </a:p>
        </p:txBody>
      </p:sp>
      <p:pic>
        <p:nvPicPr>
          <p:cNvPr id="6" name="Picture Placeholder 5" descr="A person with long hair wearing a black sweater&#10;&#10;Description automatically generated">
            <a:extLst>
              <a:ext uri="{FF2B5EF4-FFF2-40B4-BE49-F238E27FC236}">
                <a16:creationId xmlns:a16="http://schemas.microsoft.com/office/drawing/2014/main" id="{9C40B86D-F9D9-5EC1-CE68-01DA586F7A3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320" r="1320"/>
          <a:stretch/>
        </p:blipFill>
        <p:spPr>
          <a:xfrm>
            <a:off x="7988413" y="2247893"/>
            <a:ext cx="2956243" cy="2020920"/>
          </a:xfrm>
          <a:noFill/>
        </p:spPr>
      </p:pic>
      <p:pic>
        <p:nvPicPr>
          <p:cNvPr id="17" name="Picture Placeholder 16" descr="A person in a suit&#10;&#10;Description automatically generated">
            <a:extLst>
              <a:ext uri="{FF2B5EF4-FFF2-40B4-BE49-F238E27FC236}">
                <a16:creationId xmlns:a16="http://schemas.microsoft.com/office/drawing/2014/main" id="{36A61534-B075-BC69-D3D1-59128A3EAA2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5429" b="27111"/>
          <a:stretch/>
        </p:blipFill>
        <p:spPr>
          <a:xfrm>
            <a:off x="4616798" y="2247893"/>
            <a:ext cx="2949046" cy="2016000"/>
          </a:xfrm>
        </p:spPr>
      </p:pic>
      <p:pic>
        <p:nvPicPr>
          <p:cNvPr id="11" name="Picture Placeholder 10" descr="A person in a button up shirt&#10;&#10;Description automatically generated">
            <a:extLst>
              <a:ext uri="{FF2B5EF4-FFF2-40B4-BE49-F238E27FC236}">
                <a16:creationId xmlns:a16="http://schemas.microsoft.com/office/drawing/2014/main" id="{D3767B38-B413-C11F-8D8C-4B0C32E0E7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1244" r="1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0767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66B0-D5D0-736F-1402-621AD450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06BFC1-A169-71EA-31B7-426D2254A62A}"/>
              </a:ext>
            </a:extLst>
          </p:cNvPr>
          <p:cNvSpPr txBox="1"/>
          <p:nvPr/>
        </p:nvSpPr>
        <p:spPr>
          <a:xfrm>
            <a:off x="2661406" y="1690688"/>
            <a:ext cx="68691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EFBC6E"/>
                </a:solidFill>
              </a:rPr>
              <a:t>Send POS Transactions to </a:t>
            </a:r>
          </a:p>
          <a:p>
            <a:pPr algn="ctr"/>
            <a:r>
              <a:rPr lang="en-US" sz="4400" b="1" dirty="0">
                <a:solidFill>
                  <a:srgbClr val="EFBC6E"/>
                </a:solidFill>
              </a:rPr>
              <a:t>Head Office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2CEF8EC-2179-8EDA-B2D7-D1AE9791B4B2}"/>
              </a:ext>
            </a:extLst>
          </p:cNvPr>
          <p:cNvSpPr txBox="1">
            <a:spLocks/>
          </p:cNvSpPr>
          <p:nvPr/>
        </p:nvSpPr>
        <p:spPr>
          <a:xfrm>
            <a:off x="2203015" y="2862532"/>
            <a:ext cx="7938370" cy="3070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03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5E49-2C33-0840-4577-9C046CFD4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B67A-79E3-5ED4-91B8-EA5B739BF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POS Transactions (Send Transaction)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DDF1D-69FA-5F2F-6372-BB0FFD2CC8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451159" cy="5544152"/>
          </a:xfrm>
        </p:spPr>
        <p:txBody>
          <a:bodyPr/>
          <a:lstStyle/>
          <a:p>
            <a:r>
              <a:rPr lang="en-US" dirty="0">
                <a:latin typeface="Aptos Display" panose="020B0004020202020204" pitchFamily="34" charset="0"/>
              </a:rPr>
              <a:t>Web Request Send Transaction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Can be run</a:t>
            </a:r>
          </a:p>
          <a:p>
            <a:pPr lvl="2"/>
            <a:r>
              <a:rPr lang="en-US" dirty="0"/>
              <a:t>Directly </a:t>
            </a:r>
          </a:p>
          <a:p>
            <a:pPr lvl="2"/>
            <a:r>
              <a:rPr lang="en-US" dirty="0"/>
              <a:t>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xmlport defines tables and fields. </a:t>
            </a:r>
          </a:p>
          <a:p>
            <a:endParaRPr lang="en-US" sz="2800" dirty="0"/>
          </a:p>
          <a:p>
            <a:r>
              <a:rPr lang="en-US" sz="2800" dirty="0">
                <a:latin typeface="Aptos Display" panose="020B0004020202020204" pitchFamily="34" charset="0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 dirty="0"/>
              <a:t>New xmlport</a:t>
            </a:r>
            <a:r>
              <a:rPr lang="en-US" dirty="0"/>
              <a:t>, implementing all fields and table </a:t>
            </a:r>
            <a:r>
              <a:rPr lang="en-US" sz="2000" dirty="0"/>
              <a:t>(SendTransactionXML)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 dirty="0"/>
              <a:t>New codeunit </a:t>
            </a:r>
            <a:r>
              <a:rPr lang="en-US" dirty="0"/>
              <a:t>to publish the new xmlport </a:t>
            </a:r>
            <a:r>
              <a:rPr lang="en-US" sz="2000" dirty="0"/>
              <a:t>(SendTransaction)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 dirty="0"/>
              <a:t>Extension</a:t>
            </a:r>
            <a:r>
              <a:rPr lang="en-US" dirty="0"/>
              <a:t> (codeunit)to </a:t>
            </a:r>
            <a:br>
              <a:rPr lang="en-US" dirty="0"/>
            </a:br>
            <a:r>
              <a:rPr lang="en-US" dirty="0"/>
              <a:t>standard SendTransactionUtils</a:t>
            </a:r>
            <a:br>
              <a:rPr lang="en-US" dirty="0"/>
            </a:br>
            <a:r>
              <a:rPr lang="en-US" dirty="0"/>
              <a:t>	 Use events to implement changes 	</a:t>
            </a:r>
            <a:r>
              <a:rPr lang="en-US" sz="2000" dirty="0"/>
              <a:t>(SendTransactionUtils) - POS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751EC-C354-0CF3-FA81-18ABD07B2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17" b="1370"/>
          <a:stretch/>
        </p:blipFill>
        <p:spPr>
          <a:xfrm>
            <a:off x="8430309" y="1332864"/>
            <a:ext cx="2245423" cy="65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0ED62F-EA32-BCEC-ACE9-CAEF7EABEB7D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44B2007-E12A-3EBD-D0E2-D533C708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AE3D92-8BF2-3B5D-3ABB-2440FB2637EB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3113424B-9417-4515-16B3-1EB3C1B2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A4B1B50D-ABFE-E63C-76FC-0C8DAEA365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6415EFF-B622-6F30-153A-CED5AF181B6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9804A6-6A79-DEF2-C40B-FAAD9C479812}"/>
              </a:ext>
            </a:extLst>
          </p:cNvPr>
          <p:cNvSpPr txBox="1"/>
          <p:nvPr/>
        </p:nvSpPr>
        <p:spPr>
          <a:xfrm>
            <a:off x="8430309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POS functional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48C9-50DF-9B44-FED0-E44539177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F60C1-0ABC-1B7E-1AF9-DCFD48E0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POS Transactions (Web Replication)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BC0F8-37E3-9FFB-7971-0FF7F8E184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879784" cy="5544152"/>
          </a:xfrm>
        </p:spPr>
        <p:txBody>
          <a:bodyPr/>
          <a:lstStyle/>
          <a:p>
            <a:r>
              <a:rPr lang="en-US" dirty="0">
                <a:latin typeface="Aptos Display" panose="020B0004020202020204" pitchFamily="34" charset="0"/>
              </a:rPr>
              <a:t>Web Replication in 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No xmlport 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Includes all fields for selected tables. </a:t>
            </a:r>
          </a:p>
          <a:p>
            <a:endParaRPr lang="en-US" sz="2800" dirty="0"/>
          </a:p>
          <a:p>
            <a:r>
              <a:rPr lang="en-US" dirty="0">
                <a:latin typeface="Aptos Display" panose="020B0004020202020204" pitchFamily="34" charset="0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New codeunit to define additional tables in the replication local procedure OnAfterLoadTransactionTables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A4E6B-9323-519C-234A-54E2ABF0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821" y="1313095"/>
            <a:ext cx="2248214" cy="62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AF6F63-9C84-E3F0-E15C-928771D720B2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48AEA37-A8A4-31EF-80F1-18031553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FE713A-FBE4-A9EE-A9A5-682C67927901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8B2F8D49-DC06-3114-F5EA-CA96FF630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63966C8F-DE8A-197C-97C0-8FC22928C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8A6813-382B-67C2-7CF6-CC2B123598F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A72F7A-D73D-261E-51EB-1549411AF647}"/>
              </a:ext>
            </a:extLst>
          </p:cNvPr>
          <p:cNvSpPr txBox="1"/>
          <p:nvPr/>
        </p:nvSpPr>
        <p:spPr>
          <a:xfrm>
            <a:off x="8481488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POS functional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4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66B0-D5D0-736F-1402-621AD450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06BFC1-A169-71EA-31B7-426D2254A62A}"/>
              </a:ext>
            </a:extLst>
          </p:cNvPr>
          <p:cNvSpPr txBox="1"/>
          <p:nvPr/>
        </p:nvSpPr>
        <p:spPr>
          <a:xfrm>
            <a:off x="2970273" y="1690688"/>
            <a:ext cx="625145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EFBC6E"/>
                </a:solidFill>
              </a:rPr>
              <a:t>Send POS Transactions </a:t>
            </a:r>
          </a:p>
          <a:p>
            <a:r>
              <a:rPr lang="en-US" sz="4400" b="1" dirty="0">
                <a:solidFill>
                  <a:srgbClr val="EFBC6E"/>
                </a:solidFill>
              </a:rPr>
              <a:t>through Service Bus </a:t>
            </a:r>
          </a:p>
          <a:p>
            <a:pPr algn="ctr"/>
            <a:r>
              <a:rPr lang="en-US" sz="4400" b="1" dirty="0">
                <a:solidFill>
                  <a:srgbClr val="EFBC6E"/>
                </a:solidFill>
              </a:rPr>
              <a:t>to Head Office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2CEF8EC-2179-8EDA-B2D7-D1AE9791B4B2}"/>
              </a:ext>
            </a:extLst>
          </p:cNvPr>
          <p:cNvSpPr txBox="1">
            <a:spLocks/>
          </p:cNvSpPr>
          <p:nvPr/>
        </p:nvSpPr>
        <p:spPr>
          <a:xfrm>
            <a:off x="2203015" y="3429000"/>
            <a:ext cx="7938370" cy="2504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2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C731-3BF2-AC70-158B-9AC3CA74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EDFB-76AE-61A4-7BCB-1507A1B7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POS Transactions through </a:t>
            </a:r>
            <a:br>
              <a:rPr lang="en-US" dirty="0"/>
            </a:br>
            <a:r>
              <a:rPr lang="en-US" dirty="0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4839E-5EB6-D5CF-F726-FD8F35073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/>
          <a:lstStyle/>
          <a:p>
            <a:r>
              <a:rPr lang="en-US" dirty="0">
                <a:latin typeface="+mj-lt"/>
              </a:rPr>
              <a:t>Planned for LS Central 26 (April 2025)</a:t>
            </a:r>
          </a:p>
          <a:p>
            <a:r>
              <a:rPr lang="en-US" dirty="0">
                <a:latin typeface="+mj-lt"/>
              </a:rPr>
              <a:t>POS send transaction to the head office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POS creates a package on Azure Storage with transaction details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POS creates a message in Azure Service Bus</a:t>
            </a:r>
          </a:p>
          <a:p>
            <a:pPr lvl="2"/>
            <a:r>
              <a:rPr lang="en-US" dirty="0"/>
              <a:t>Pointing to Azure Storage package</a:t>
            </a:r>
          </a:p>
          <a:p>
            <a:r>
              <a:rPr lang="en-US" dirty="0">
                <a:latin typeface="+mj-lt"/>
              </a:rPr>
              <a:t>Head office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HO reads Azure Service Bus message on transactions to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HO imports transaction detail in the Azure Storage package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F06F6-13E2-5212-F262-8C1A09F6736A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E15E3117-3C79-FA13-D567-C4E8B93C4984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638F69-56D0-D6B7-2BCC-8C7ABEEB0007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42FDE1-5760-DF8E-D2C4-E8A7478B8BA3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593BF4-FF9D-EA78-3960-32B9A1114198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D0F271-5B0F-92BA-F844-EFA36BC93BD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 dirty="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 dirty="0"/>
            </a:p>
            <a:p>
              <a:pPr>
                <a:lnSpc>
                  <a:spcPts val="400"/>
                </a:lnSpc>
              </a:pPr>
              <a:r>
                <a:rPr lang="en-US" sz="800" dirty="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B0CC2-91D1-9F6A-DF33-ED62ACF5780E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E8EFE5-5CE0-AE89-46E7-D5836BFC06FA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3C2078-205B-F7C7-8054-26ECA89010C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 dirty="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 dirty="0"/>
            </a:p>
            <a:p>
              <a:pPr>
                <a:lnSpc>
                  <a:spcPts val="400"/>
                </a:lnSpc>
              </a:pPr>
              <a:r>
                <a:rPr lang="en-US" sz="800" dirty="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0845383C-F1FE-8157-013D-48ABD276F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BCD18-C435-87B2-3E0C-63B4E31ADC3B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39D5E3A0-26FF-5810-0B47-A0D3501F6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D977CC63-35EE-C393-238A-F55B49A8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63B974-8F80-7A59-AC8C-98475739327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60333-3382-EA47-77B5-EC9F39FC24C7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2B3D03-B4E3-B797-DE93-8BFA991830C7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50F7F3-4684-016F-EF0B-D9234BE20FFD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07002F-002A-3E60-7504-1641BCF9D8D9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D1998E-0EF2-DC67-1D96-2CB8A652B620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22" name="Picture 21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1ACDB90F-6A9E-8C77-4B1A-809E7C6CF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2166D8-EC35-1ADB-5795-8FD1F9BA9C54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C9D4E5-4995-0225-EEFE-06F6C1E17905}"/>
                  </a:ext>
                </a:extLst>
              </p:cNvPr>
              <p:cNvSpPr txBox="1"/>
              <p:nvPr/>
            </p:nvSpPr>
            <p:spPr>
              <a:xfrm>
                <a:off x="1636167" y="4245149"/>
                <a:ext cx="4828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ptos Black" panose="020F0502020204030204" pitchFamily="34" charset="0"/>
                  </a:rPr>
                  <a:t>26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653528-2FFC-BD77-050C-D6837503A985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CF4AE-D4C2-1AD0-D6BB-279AF564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54D6-894E-3152-F7F3-85453344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POS Transactions through </a:t>
            </a:r>
            <a:br>
              <a:rPr lang="en-US" dirty="0"/>
            </a:br>
            <a:r>
              <a:rPr lang="en-US" dirty="0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12D05-DE38-087F-7810-E24703015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/>
          <a:lstStyle/>
          <a:p>
            <a:r>
              <a:rPr lang="en-US" dirty="0">
                <a:latin typeface="+mj-lt"/>
              </a:rPr>
              <a:t>High availability for POS to send transactions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Service Bus and Azure Storage is designed for high volume and availability</a:t>
            </a:r>
          </a:p>
          <a:p>
            <a:endParaRPr lang="en-US" dirty="0"/>
          </a:p>
          <a:p>
            <a:r>
              <a:rPr lang="en-US" dirty="0">
                <a:latin typeface="+mj-lt"/>
              </a:rPr>
              <a:t>HO controls the speed of transaction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Gives more control over how the HO system performance is impacted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FCC55-30A7-72DA-3766-7655EDCFFB5E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E8EDC9D7-7F9E-BB8B-D790-04044BF63112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C40B3E-D0D1-AA3A-D664-862FC02599B3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ADA02-0E18-4B48-803A-06813F2B0909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0B85BA-1CEE-4B2A-8C1F-5753D7E1644F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1ABD6A-CCB1-86CC-B128-EE2FAE1E6263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 dirty="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 dirty="0"/>
            </a:p>
            <a:p>
              <a:pPr>
                <a:lnSpc>
                  <a:spcPts val="400"/>
                </a:lnSpc>
              </a:pPr>
              <a:r>
                <a:rPr lang="en-US" sz="800" dirty="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D1FA33-7FCC-D8A1-37F3-4ED5BC74234F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6F49FE-423B-D29B-1C79-0BF25EDD216C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AA904C-349A-0674-0479-825204A89E3F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 dirty="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 dirty="0"/>
            </a:p>
            <a:p>
              <a:pPr>
                <a:lnSpc>
                  <a:spcPts val="400"/>
                </a:lnSpc>
              </a:pPr>
              <a:r>
                <a:rPr lang="en-US" sz="800" dirty="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F4B3264-B3E4-F423-9F9A-3CC808F46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0F9A5CF-2366-8DCD-9446-BA64384E981D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58FDD7A3-F23D-3BDA-6712-E1AEBCE1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958F21DE-FE54-E71B-4CFF-10611021C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E8E0DD-B606-6233-9410-D57187BA732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74F2F3-D9EE-C1F0-1FFC-0BA241392E98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446187-F1B6-8137-2A3B-273F6ABE05A8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ADE49A-D219-BE4E-CC73-72ED9396EB7F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FC8127-9665-099B-DC28-B5E16FED212E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490EB1-661B-1D2F-35C8-B9D11CA133D8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30" name="Picture 29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18D6542F-DE37-50C3-D12D-D483EBAB6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4116FE6-C592-B1D2-FF52-183202E09297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3DD29D-C750-A82D-432B-742B3A6BD99C}"/>
                  </a:ext>
                </a:extLst>
              </p:cNvPr>
              <p:cNvSpPr txBox="1"/>
              <p:nvPr/>
            </p:nvSpPr>
            <p:spPr>
              <a:xfrm>
                <a:off x="1636167" y="4243253"/>
                <a:ext cx="4828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ptos Black" panose="020F0502020204030204" pitchFamily="34" charset="0"/>
                  </a:rPr>
                  <a:t>26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893FEF-2D42-F421-962C-AFBCED9863DF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61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FE6CA-9489-D561-8754-8E91809E8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2BF8D-C6EF-1D52-E97E-D876E9BD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871595" cy="588637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61D5C"/>
                </a:solidFill>
                <a:effectLst/>
              </a:rPr>
              <a:t>SaaS: Resources for migration and </a:t>
            </a:r>
            <a:br>
              <a:rPr lang="en-US" b="1" i="0" dirty="0">
                <a:solidFill>
                  <a:srgbClr val="361D5C"/>
                </a:solidFill>
                <a:effectLst/>
              </a:rPr>
            </a:br>
            <a:r>
              <a:rPr lang="en-US" b="1" i="0" dirty="0">
                <a:solidFill>
                  <a:srgbClr val="361D5C"/>
                </a:solidFill>
                <a:effectLst/>
              </a:rPr>
              <a:t>new customers</a:t>
            </a:r>
            <a:br>
              <a:rPr lang="en-US" b="0" i="0" dirty="0">
                <a:solidFill>
                  <a:srgbClr val="361D5C"/>
                </a:solidFill>
                <a:effectLst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521F-8C11-DACB-4F6F-C909D2F5D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321266"/>
            <a:ext cx="10680134" cy="5185412"/>
          </a:xfrm>
        </p:spPr>
        <p:txBody>
          <a:bodyPr/>
          <a:lstStyle/>
          <a:p>
            <a:r>
              <a:rPr lang="en-US" dirty="0">
                <a:latin typeface="+mj-lt"/>
              </a:rPr>
              <a:t>Topics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Migration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New customers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Licensing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Sale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Marketing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Consulting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FAQ</a:t>
            </a:r>
          </a:p>
          <a:p>
            <a:pPr lvl="2"/>
            <a:r>
              <a:rPr lang="en-US" dirty="0"/>
              <a:t>Technical</a:t>
            </a:r>
          </a:p>
          <a:p>
            <a:pPr lvl="2"/>
            <a:r>
              <a:rPr lang="en-US" dirty="0"/>
              <a:t>License</a:t>
            </a:r>
          </a:p>
          <a:p>
            <a:r>
              <a:rPr lang="en-US" dirty="0">
                <a:latin typeface="+mj-lt"/>
              </a:rPr>
              <a:t>Please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your feedback</a:t>
            </a:r>
            <a:br>
              <a:rPr lang="en-US" dirty="0">
                <a:latin typeface="+mj-lt"/>
              </a:rPr>
            </a:br>
            <a:br>
              <a:rPr lang="en-US" sz="800" dirty="0">
                <a:latin typeface="+mj-lt"/>
              </a:rPr>
            </a:br>
            <a:r>
              <a:rPr lang="en-US" sz="1600" dirty="0">
                <a:hlinkClick r:id="rId2"/>
              </a:rPr>
              <a:t>SaaSResourcePage@lsretail.com</a:t>
            </a:r>
            <a:r>
              <a:rPr lang="en-US" sz="1600" dirty="0"/>
              <a:t> </a:t>
            </a:r>
            <a:endParaRPr lang="en-US" sz="2000" dirty="0"/>
          </a:p>
          <a:p>
            <a:endParaRPr lang="en-US" dirty="0">
              <a:latin typeface="+mj-lt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hlinkClick r:id="rId2"/>
              </a:rPr>
              <a:t>SaaSResourcePage@lsretail.com</a:t>
            </a:r>
            <a:r>
              <a:rPr lang="en-US" sz="2800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E6C0A-2D52-A1B1-4406-0AACB60BC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94" y="1606492"/>
            <a:ext cx="9855215" cy="477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804DA1-2950-A304-A9EB-30EE211AA2B4}"/>
              </a:ext>
            </a:extLst>
          </p:cNvPr>
          <p:cNvSpPr txBox="1"/>
          <p:nvPr/>
        </p:nvSpPr>
        <p:spPr>
          <a:xfrm>
            <a:off x="5680358" y="1120397"/>
            <a:ext cx="677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https://portal.lsretail.com/products/ls-central/saas-resources/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9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urple and blue background with white text&#10;&#10;AI-generated content may be incorrect.">
            <a:extLst>
              <a:ext uri="{FF2B5EF4-FFF2-40B4-BE49-F238E27FC236}">
                <a16:creationId xmlns:a16="http://schemas.microsoft.com/office/drawing/2014/main" id="{C484CB6B-CF38-02E9-8812-DB6B71B766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851833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C6E33-CE39-8014-6C3E-4A3A90FFB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B6B691A-CB0D-528B-49D9-F4DD455921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77201" y="5740159"/>
            <a:ext cx="3743670" cy="303738"/>
          </a:xfrm>
        </p:spPr>
        <p:txBody>
          <a:bodyPr/>
          <a:lstStyle/>
          <a:p>
            <a:r>
              <a:rPr lang="en-US" sz="3200" b="0" dirty="0"/>
              <a:t>March 2025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54010B-10A1-041C-F300-B712AA56A05C}"/>
              </a:ext>
            </a:extLst>
          </p:cNvPr>
          <p:cNvSpPr/>
          <p:nvPr/>
        </p:nvSpPr>
        <p:spPr>
          <a:xfrm>
            <a:off x="6532418" y="568036"/>
            <a:ext cx="3671455" cy="1233055"/>
          </a:xfrm>
          <a:prstGeom prst="rect">
            <a:avLst/>
          </a:prstGeom>
          <a:solidFill>
            <a:srgbClr val="F4F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11">
            <a:extLst>
              <a:ext uri="{FF2B5EF4-FFF2-40B4-BE49-F238E27FC236}">
                <a16:creationId xmlns:a16="http://schemas.microsoft.com/office/drawing/2014/main" id="{0D1DDA5C-99CB-ABA5-9634-832F8489A082}"/>
              </a:ext>
            </a:extLst>
          </p:cNvPr>
          <p:cNvSpPr txBox="1">
            <a:spLocks/>
          </p:cNvSpPr>
          <p:nvPr/>
        </p:nvSpPr>
        <p:spPr>
          <a:xfrm>
            <a:off x="4114800" y="1130140"/>
            <a:ext cx="807720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LS Retail Office Hours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D3F159B-9816-BF57-AF96-432D9A6223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83" b="-1"/>
          <a:stretch/>
        </p:blipFill>
        <p:spPr>
          <a:xfrm>
            <a:off x="2486023" y="4170218"/>
            <a:ext cx="6277851" cy="172489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2571028-BD7F-BD5E-479D-53C7D416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1699898"/>
            <a:ext cx="8077200" cy="4119011"/>
          </a:xfrm>
        </p:spPr>
        <p:txBody>
          <a:bodyPr anchor="ctr">
            <a:noAutofit/>
          </a:bodyPr>
          <a:lstStyle/>
          <a:p>
            <a:br>
              <a:rPr lang="en-US" sz="5400" b="0" dirty="0">
                <a:latin typeface="+mj-lt"/>
              </a:rPr>
            </a:br>
            <a:r>
              <a:rPr lang="en-US" sz="5400" b="0" dirty="0">
                <a:latin typeface="+mj-lt"/>
              </a:rPr>
              <a:t>How to </a:t>
            </a:r>
            <a:br>
              <a:rPr lang="en-US" sz="5400" b="0" dirty="0">
                <a:latin typeface="+mj-lt"/>
              </a:rPr>
            </a:br>
            <a:r>
              <a:rPr lang="en-US" sz="5400" b="0" dirty="0">
                <a:latin typeface="+mj-lt"/>
              </a:rPr>
              <a:t>Proof Performance </a:t>
            </a:r>
            <a:br>
              <a:rPr lang="en-US" sz="5400" b="0" dirty="0">
                <a:latin typeface="+mj-lt"/>
              </a:rPr>
            </a:br>
            <a:r>
              <a:rPr lang="en-US" sz="5400" b="0" dirty="0">
                <a:latin typeface="+mj-lt"/>
              </a:rPr>
              <a:t>in SaaS</a:t>
            </a:r>
            <a:br>
              <a:rPr lang="en-US" sz="5400" b="0" dirty="0">
                <a:latin typeface="+mj-lt"/>
              </a:rPr>
            </a:br>
            <a:br>
              <a:rPr lang="en-US" sz="5400" dirty="0">
                <a:latin typeface="Segoe UI"/>
                <a:cs typeface="Segoe UI"/>
              </a:rPr>
            </a:br>
            <a:endParaRPr lang="en-US" sz="54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9538987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C5F6D-1C2E-E133-2EE2-92DF39FA3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5306463"/>
            <a:ext cx="5369472" cy="452438"/>
          </a:xfrm>
        </p:spPr>
        <p:txBody>
          <a:bodyPr/>
          <a:lstStyle/>
          <a:p>
            <a:r>
              <a:rPr lang="en-IS"/>
              <a:t>Book a session with the</a:t>
            </a:r>
            <a:endParaRPr lang="en-US"/>
          </a:p>
          <a:p>
            <a:r>
              <a:rPr lang="en-IS" sz="4800" b="1"/>
              <a:t>CAP team</a:t>
            </a:r>
          </a:p>
        </p:txBody>
      </p:sp>
      <p:pic>
        <p:nvPicPr>
          <p:cNvPr id="2" name="Picture Placeholder 16">
            <a:extLst>
              <a:ext uri="{FF2B5EF4-FFF2-40B4-BE49-F238E27FC236}">
                <a16:creationId xmlns:a16="http://schemas.microsoft.com/office/drawing/2014/main" id="{A0067DA0-81E3-6DE4-C349-20989DC7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3" r="1233"/>
          <a:stretch/>
        </p:blipFill>
        <p:spPr>
          <a:xfrm>
            <a:off x="7549645" y="1789969"/>
            <a:ext cx="2968025" cy="2028974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CD4FFF09-8D7E-06DC-38AB-C8995E438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5" r="12021"/>
          <a:stretch/>
        </p:blipFill>
        <p:spPr>
          <a:xfrm>
            <a:off x="7549646" y="3818943"/>
            <a:ext cx="2968024" cy="2028974"/>
          </a:xfrm>
          <a:prstGeom prst="rect">
            <a:avLst/>
          </a:prstGeom>
        </p:spPr>
      </p:pic>
      <p:pic>
        <p:nvPicPr>
          <p:cNvPr id="5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99E145E5-FD86-D549-D924-5BB13553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72" y="2236573"/>
            <a:ext cx="2586498" cy="25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FCA4-9E71-D266-659D-4C362689D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phic 63">
            <a:extLst>
              <a:ext uri="{FF2B5EF4-FFF2-40B4-BE49-F238E27FC236}">
                <a16:creationId xmlns:a16="http://schemas.microsoft.com/office/drawing/2014/main" id="{2B51BC9A-BFB4-66D6-0794-4A538CD2B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201" y="1069074"/>
            <a:ext cx="6779608" cy="34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68AB3-1FF4-9783-503F-A22B6821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Big SaaS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65BC5-CA63-841D-AF19-CC342F141B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755709" cy="554415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LS Central SaaS</a:t>
            </a:r>
          </a:p>
          <a:p>
            <a:pPr lvl="1"/>
            <a:r>
              <a:rPr lang="en-US" dirty="0">
                <a:latin typeface="+mj-lt"/>
              </a:rPr>
              <a:t>BC SaaS</a:t>
            </a:r>
          </a:p>
          <a:p>
            <a:pPr lvl="1"/>
            <a:r>
              <a:rPr lang="en-US" dirty="0">
                <a:latin typeface="+mj-lt"/>
              </a:rPr>
              <a:t>Azure Storage</a:t>
            </a:r>
          </a:p>
          <a:p>
            <a:pPr lvl="1"/>
            <a:r>
              <a:rPr lang="en-US" dirty="0">
                <a:latin typeface="+mj-lt"/>
              </a:rPr>
              <a:t>Service Bus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+mj-lt"/>
              </a:rPr>
              <a:t>Update Service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Hosted on-premise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Azure Service (plans)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latin typeface="+mj-lt"/>
              </a:rPr>
              <a:t>Commerce Service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Hosted on-premise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Connect directly to BC Server</a:t>
            </a:r>
          </a:p>
          <a:p>
            <a:pPr lvl="3"/>
            <a:r>
              <a:rPr lang="en-US" dirty="0"/>
              <a:t>Mobile Inventory (supported)</a:t>
            </a:r>
          </a:p>
          <a:p>
            <a:pPr lvl="3"/>
            <a:r>
              <a:rPr lang="en-US" dirty="0"/>
              <a:t>Other (plans)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3D13DC-0411-8DA4-EAF3-70846C017FEB}"/>
              </a:ext>
            </a:extLst>
          </p:cNvPr>
          <p:cNvCxnSpPr>
            <a:cxnSpLocks/>
          </p:cNvCxnSpPr>
          <p:nvPr/>
        </p:nvCxnSpPr>
        <p:spPr>
          <a:xfrm>
            <a:off x="6548287" y="3920232"/>
            <a:ext cx="5669938" cy="122078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9D1910A-FB13-D78C-FD6C-84749745F60B}"/>
              </a:ext>
            </a:extLst>
          </p:cNvPr>
          <p:cNvSpPr txBox="1"/>
          <p:nvPr/>
        </p:nvSpPr>
        <p:spPr>
          <a:xfrm>
            <a:off x="9914495" y="4139085"/>
            <a:ext cx="177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STORE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A96C20-1A10-2C59-6AC5-7481682B0173}"/>
              </a:ext>
            </a:extLst>
          </p:cNvPr>
          <p:cNvGrpSpPr/>
          <p:nvPr/>
        </p:nvGrpSpPr>
        <p:grpSpPr>
          <a:xfrm>
            <a:off x="7077266" y="4176251"/>
            <a:ext cx="2966698" cy="1452901"/>
            <a:chOff x="2338324" y="5157226"/>
            <a:chExt cx="2966698" cy="14529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BF7258-C3E9-E13F-D5F7-E2BDA3D5944F}"/>
                </a:ext>
              </a:extLst>
            </p:cNvPr>
            <p:cNvSpPr txBox="1"/>
            <p:nvPr/>
          </p:nvSpPr>
          <p:spPr>
            <a:xfrm>
              <a:off x="2338324" y="6302350"/>
              <a:ext cx="1334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O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nline</a:t>
              </a:r>
              <a:r>
                <a:rPr kumimoji="0" lang="en-I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 POS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64405C-670A-A684-4BB2-BBFC9198A644}"/>
                </a:ext>
              </a:extLst>
            </p:cNvPr>
            <p:cNvSpPr txBox="1"/>
            <p:nvPr/>
          </p:nvSpPr>
          <p:spPr>
            <a:xfrm>
              <a:off x="3970112" y="6301401"/>
              <a:ext cx="1334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Offline POS</a:t>
              </a:r>
            </a:p>
          </p:txBody>
        </p:sp>
        <p:pic>
          <p:nvPicPr>
            <p:cNvPr id="9" name="Picture 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F128251-601C-09FC-880E-DA966A5E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8305" y="5784839"/>
              <a:ext cx="711727" cy="577898"/>
            </a:xfrm>
            <a:prstGeom prst="rect">
              <a:avLst/>
            </a:prstGeom>
          </p:spPr>
        </p:pic>
        <p:pic>
          <p:nvPicPr>
            <p:cNvPr id="10" name="Picture 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E3B33B4-73E2-D99D-F9A3-BBD04F5D6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5349" y="5784935"/>
              <a:ext cx="711727" cy="577898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C5C86057-D1AB-E6EC-BBDF-246B6D92C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1561" y="5157226"/>
              <a:ext cx="517019" cy="52237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184DDA-1FA8-6B90-60AD-CD6BDC1976DD}"/>
              </a:ext>
            </a:extLst>
          </p:cNvPr>
          <p:cNvGrpSpPr/>
          <p:nvPr/>
        </p:nvGrpSpPr>
        <p:grpSpPr>
          <a:xfrm>
            <a:off x="6487110" y="2461427"/>
            <a:ext cx="1900074" cy="1067088"/>
            <a:chOff x="13915320" y="966989"/>
            <a:chExt cx="1900074" cy="1067088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4B39958-4AB3-F271-A153-E4364575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15320" y="966989"/>
              <a:ext cx="1900074" cy="10670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BB7658-3882-571E-7149-AC3E0E58F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74205" y="1416884"/>
              <a:ext cx="559700" cy="533972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6F4A072-EB31-77C1-48E3-9D1C29D67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503315" y="1214739"/>
              <a:ext cx="830451" cy="7816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1ADD17-3062-2A95-0764-2B9C62EA1249}"/>
                </a:ext>
              </a:extLst>
            </p:cNvPr>
            <p:cNvSpPr txBox="1"/>
            <p:nvPr/>
          </p:nvSpPr>
          <p:spPr>
            <a:xfrm>
              <a:off x="13976497" y="1444681"/>
              <a:ext cx="69770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</a:t>
              </a: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pdate</a:t>
              </a:r>
              <a:r>
                <a:rPr kumimoji="0" lang="en-I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</a:t>
              </a: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ervice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srgbClr val="FFFF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Planned</a:t>
              </a:r>
              <a:endParaRPr kumimoji="0" lang="en-IS" sz="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2A59EC-4CBF-8BD7-11AE-C072593C172E}"/>
              </a:ext>
            </a:extLst>
          </p:cNvPr>
          <p:cNvGrpSpPr/>
          <p:nvPr/>
        </p:nvGrpSpPr>
        <p:grpSpPr>
          <a:xfrm>
            <a:off x="4667267" y="1951415"/>
            <a:ext cx="1578224" cy="781601"/>
            <a:chOff x="6539962" y="3179430"/>
            <a:chExt cx="1578224" cy="78160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3835CB-3CBA-45F6-1041-6FB2B9DD3BCA}"/>
                </a:ext>
              </a:extLst>
            </p:cNvPr>
            <p:cNvGrpSpPr/>
            <p:nvPr/>
          </p:nvGrpSpPr>
          <p:grpSpPr>
            <a:xfrm>
              <a:off x="6539962" y="3179430"/>
              <a:ext cx="1578224" cy="781601"/>
              <a:chOff x="13845592" y="1207361"/>
              <a:chExt cx="1578224" cy="781601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30BED982-A22A-3B59-CECF-35545E06A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593365" y="1207361"/>
                <a:ext cx="830451" cy="78160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6820EC-A778-BA26-8561-1967B715D9B1}"/>
                  </a:ext>
                </a:extLst>
              </p:cNvPr>
              <p:cNvSpPr txBox="1"/>
              <p:nvPr/>
            </p:nvSpPr>
            <p:spPr>
              <a:xfrm>
                <a:off x="13845592" y="1378778"/>
                <a:ext cx="104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Commerce</a:t>
                </a:r>
                <a:b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Service</a:t>
                </a:r>
                <a:endParaRPr kumimoji="0" lang="en-I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D927C6-D8E4-52F0-DED5-ACC8C520F7F6}"/>
                </a:ext>
              </a:extLst>
            </p:cNvPr>
            <p:cNvSpPr/>
            <p:nvPr/>
          </p:nvSpPr>
          <p:spPr>
            <a:xfrm rot="3051899">
              <a:off x="7553985" y="3255138"/>
              <a:ext cx="305731" cy="378763"/>
            </a:xfrm>
            <a:custGeom>
              <a:avLst/>
              <a:gdLst>
                <a:gd name="connsiteX0" fmla="*/ 0 w 238237"/>
                <a:gd name="connsiteY0" fmla="*/ 0 h 143308"/>
                <a:gd name="connsiteX1" fmla="*/ 238237 w 238237"/>
                <a:gd name="connsiteY1" fmla="*/ 0 h 143308"/>
                <a:gd name="connsiteX2" fmla="*/ 238237 w 238237"/>
                <a:gd name="connsiteY2" fmla="*/ 143308 h 143308"/>
                <a:gd name="connsiteX3" fmla="*/ 0 w 238237"/>
                <a:gd name="connsiteY3" fmla="*/ 143308 h 143308"/>
                <a:gd name="connsiteX4" fmla="*/ 0 w 238237"/>
                <a:gd name="connsiteY4" fmla="*/ 0 h 143308"/>
                <a:gd name="connsiteX0" fmla="*/ 0 w 274846"/>
                <a:gd name="connsiteY0" fmla="*/ 136494 h 279802"/>
                <a:gd name="connsiteX1" fmla="*/ 274846 w 274846"/>
                <a:gd name="connsiteY1" fmla="*/ 0 h 279802"/>
                <a:gd name="connsiteX2" fmla="*/ 238237 w 274846"/>
                <a:gd name="connsiteY2" fmla="*/ 279802 h 279802"/>
                <a:gd name="connsiteX3" fmla="*/ 0 w 274846"/>
                <a:gd name="connsiteY3" fmla="*/ 279802 h 279802"/>
                <a:gd name="connsiteX4" fmla="*/ 0 w 274846"/>
                <a:gd name="connsiteY4" fmla="*/ 136494 h 279802"/>
                <a:gd name="connsiteX0" fmla="*/ 14126 w 274846"/>
                <a:gd name="connsiteY0" fmla="*/ 100834 h 279802"/>
                <a:gd name="connsiteX1" fmla="*/ 274846 w 274846"/>
                <a:gd name="connsiteY1" fmla="*/ 0 h 279802"/>
                <a:gd name="connsiteX2" fmla="*/ 238237 w 274846"/>
                <a:gd name="connsiteY2" fmla="*/ 279802 h 279802"/>
                <a:gd name="connsiteX3" fmla="*/ 0 w 274846"/>
                <a:gd name="connsiteY3" fmla="*/ 279802 h 279802"/>
                <a:gd name="connsiteX4" fmla="*/ 14126 w 274846"/>
                <a:gd name="connsiteY4" fmla="*/ 100834 h 279802"/>
                <a:gd name="connsiteX0" fmla="*/ 45011 w 305731"/>
                <a:gd name="connsiteY0" fmla="*/ 100834 h 378763"/>
                <a:gd name="connsiteX1" fmla="*/ 305731 w 305731"/>
                <a:gd name="connsiteY1" fmla="*/ 0 h 378763"/>
                <a:gd name="connsiteX2" fmla="*/ 269122 w 305731"/>
                <a:gd name="connsiteY2" fmla="*/ 279802 h 378763"/>
                <a:gd name="connsiteX3" fmla="*/ 0 w 305731"/>
                <a:gd name="connsiteY3" fmla="*/ 378763 h 378763"/>
                <a:gd name="connsiteX4" fmla="*/ 45011 w 305731"/>
                <a:gd name="connsiteY4" fmla="*/ 100834 h 37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31" h="378763">
                  <a:moveTo>
                    <a:pt x="45011" y="100834"/>
                  </a:moveTo>
                  <a:lnTo>
                    <a:pt x="305731" y="0"/>
                  </a:lnTo>
                  <a:lnTo>
                    <a:pt x="269122" y="279802"/>
                  </a:lnTo>
                  <a:lnTo>
                    <a:pt x="0" y="378763"/>
                  </a:lnTo>
                  <a:lnTo>
                    <a:pt x="45011" y="100834"/>
                  </a:lnTo>
                  <a:close/>
                </a:path>
              </a:pathLst>
            </a:custGeom>
            <a:solidFill>
              <a:srgbClr val="03A4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F4773F-D6E4-D6BE-BFE5-7A4B2AAFFCDF}"/>
              </a:ext>
            </a:extLst>
          </p:cNvPr>
          <p:cNvGrpSpPr/>
          <p:nvPr/>
        </p:nvGrpSpPr>
        <p:grpSpPr>
          <a:xfrm>
            <a:off x="7819360" y="2460447"/>
            <a:ext cx="1900074" cy="1067088"/>
            <a:chOff x="7027655" y="2753192"/>
            <a:chExt cx="1900074" cy="1067088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97789281-9666-692B-D71A-CA373F55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655" y="2753192"/>
              <a:ext cx="1900074" cy="10670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D19A41-4F38-0445-ACBC-E25476E47394}"/>
                </a:ext>
              </a:extLst>
            </p:cNvPr>
            <p:cNvSpPr txBox="1"/>
            <p:nvPr/>
          </p:nvSpPr>
          <p:spPr>
            <a:xfrm>
              <a:off x="7116968" y="3231312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BC/LS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endParaRPr kumimoji="0" lang="en-I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4AEFDF-5D7D-3B69-9420-B7595A7A84F2}"/>
              </a:ext>
            </a:extLst>
          </p:cNvPr>
          <p:cNvGrpSpPr/>
          <p:nvPr/>
        </p:nvGrpSpPr>
        <p:grpSpPr>
          <a:xfrm>
            <a:off x="9183145" y="2458880"/>
            <a:ext cx="1900074" cy="1067088"/>
            <a:chOff x="9217993" y="2802623"/>
            <a:chExt cx="1900074" cy="1067088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048A2187-D7AA-2A4A-B39D-62D8F5943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7993" y="2802623"/>
              <a:ext cx="1900074" cy="106708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021CC3-2E30-2364-756A-B3A1CEE783EE}"/>
                </a:ext>
              </a:extLst>
            </p:cNvPr>
            <p:cNvSpPr txBox="1"/>
            <p:nvPr/>
          </p:nvSpPr>
          <p:spPr>
            <a:xfrm>
              <a:off x="9308320" y="3285638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Storage</a:t>
              </a:r>
              <a:endParaRPr kumimoji="0" lang="en-I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871AEB-68E3-5FC2-7A96-5721D54ED779}"/>
              </a:ext>
            </a:extLst>
          </p:cNvPr>
          <p:cNvGrpSpPr/>
          <p:nvPr/>
        </p:nvGrpSpPr>
        <p:grpSpPr>
          <a:xfrm>
            <a:off x="10523351" y="2459664"/>
            <a:ext cx="1900074" cy="1067088"/>
            <a:chOff x="4374738" y="2600792"/>
            <a:chExt cx="1900074" cy="1067088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38B86156-57B6-3B43-6D61-EE7034381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4738" y="2600792"/>
              <a:ext cx="1900074" cy="10670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19EB68-8E44-84BF-43E3-C7AA08103197}"/>
                </a:ext>
              </a:extLst>
            </p:cNvPr>
            <p:cNvSpPr txBox="1"/>
            <p:nvPr/>
          </p:nvSpPr>
          <p:spPr>
            <a:xfrm>
              <a:off x="4464051" y="3102763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Service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Bus</a:t>
              </a:r>
              <a:endParaRPr kumimoji="0" lang="en-I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93C4E1-1133-DC16-6E53-51E86C74DD42}"/>
              </a:ext>
            </a:extLst>
          </p:cNvPr>
          <p:cNvGrpSpPr/>
          <p:nvPr/>
        </p:nvGrpSpPr>
        <p:grpSpPr>
          <a:xfrm>
            <a:off x="4914932" y="2685006"/>
            <a:ext cx="1357269" cy="781601"/>
            <a:chOff x="13976497" y="1214739"/>
            <a:chExt cx="1357269" cy="781601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03C579C4-F234-C0DF-8AD5-663525B8C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503315" y="1214739"/>
              <a:ext cx="830451" cy="7816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79580D-A088-4990-FA84-5F9978D5D715}"/>
                </a:ext>
              </a:extLst>
            </p:cNvPr>
            <p:cNvSpPr txBox="1"/>
            <p:nvPr/>
          </p:nvSpPr>
          <p:spPr>
            <a:xfrm>
              <a:off x="13976497" y="1444681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Service</a:t>
              </a:r>
              <a:endParaRPr kumimoji="0" lang="en-IS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F0CCB47-CCF9-FEEE-312F-D00CEBAFC603}"/>
              </a:ext>
            </a:extLst>
          </p:cNvPr>
          <p:cNvSpPr txBox="1"/>
          <p:nvPr/>
        </p:nvSpPr>
        <p:spPr>
          <a:xfrm>
            <a:off x="9934375" y="1385376"/>
            <a:ext cx="177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AZURE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B47DC99-ABBE-43DE-5223-2FD67C6324C4}"/>
              </a:ext>
            </a:extLst>
          </p:cNvPr>
          <p:cNvCxnSpPr>
            <a:cxnSpLocks/>
          </p:cNvCxnSpPr>
          <p:nvPr/>
        </p:nvCxnSpPr>
        <p:spPr>
          <a:xfrm>
            <a:off x="7437147" y="3544163"/>
            <a:ext cx="243008" cy="1275445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B3A5E5-C32A-CDD0-17B7-D7B9A72D69CC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5856976" y="3466607"/>
            <a:ext cx="1823179" cy="1337353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F32D937-4805-B0AD-43BE-1F707626AC61}"/>
              </a:ext>
            </a:extLst>
          </p:cNvPr>
          <p:cNvCxnSpPr>
            <a:cxnSpLocks/>
            <a:stCxn id="23" idx="2"/>
            <a:endCxn id="10" idx="0"/>
          </p:cNvCxnSpPr>
          <p:nvPr/>
        </p:nvCxnSpPr>
        <p:spPr>
          <a:xfrm flipH="1">
            <a:off x="7680155" y="3527535"/>
            <a:ext cx="1089242" cy="1276425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8E302B-00C8-80A3-3BDA-EDF9DD9A1E26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>
            <a:off x="7437147" y="3528515"/>
            <a:ext cx="1961866" cy="647736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4E33AF9-9D50-E810-13AD-A2FF55C5CA7C}"/>
              </a:ext>
            </a:extLst>
          </p:cNvPr>
          <p:cNvCxnSpPr>
            <a:cxnSpLocks/>
          </p:cNvCxnSpPr>
          <p:nvPr/>
        </p:nvCxnSpPr>
        <p:spPr>
          <a:xfrm flipH="1" flipV="1">
            <a:off x="5843077" y="3445294"/>
            <a:ext cx="3555936" cy="718268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FEA1E53-32E2-D8B6-4570-AAB7C52C70EB}"/>
              </a:ext>
            </a:extLst>
          </p:cNvPr>
          <p:cNvCxnSpPr>
            <a:cxnSpLocks/>
            <a:stCxn id="23" idx="2"/>
            <a:endCxn id="11" idx="0"/>
          </p:cNvCxnSpPr>
          <p:nvPr/>
        </p:nvCxnSpPr>
        <p:spPr>
          <a:xfrm>
            <a:off x="8769397" y="3527535"/>
            <a:ext cx="629616" cy="648716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08FED6D-817D-20C1-A272-EBA7A252C75D}"/>
              </a:ext>
            </a:extLst>
          </p:cNvPr>
          <p:cNvCxnSpPr>
            <a:cxnSpLocks/>
            <a:stCxn id="29" idx="2"/>
            <a:endCxn id="11" idx="0"/>
          </p:cNvCxnSpPr>
          <p:nvPr/>
        </p:nvCxnSpPr>
        <p:spPr>
          <a:xfrm flipH="1">
            <a:off x="9399013" y="3526752"/>
            <a:ext cx="2074375" cy="649499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30D7BFE-0983-8D48-EB0D-9EC98F247035}"/>
              </a:ext>
            </a:extLst>
          </p:cNvPr>
          <p:cNvCxnSpPr>
            <a:cxnSpLocks/>
            <a:stCxn id="26" idx="2"/>
            <a:endCxn id="11" idx="0"/>
          </p:cNvCxnSpPr>
          <p:nvPr/>
        </p:nvCxnSpPr>
        <p:spPr>
          <a:xfrm flipH="1">
            <a:off x="9399013" y="3525968"/>
            <a:ext cx="734169" cy="650283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0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EFAD1-ECDC-EDB0-1533-42C7539D2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C102-24A3-2081-E33B-90317E57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2643"/>
            <a:ext cx="8385232" cy="6663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5400" dirty="0"/>
              <a:t>Time for QUESTIONS</a:t>
            </a:r>
            <a:endParaRPr lang="en-IS" sz="5400" dirty="0"/>
          </a:p>
        </p:txBody>
      </p:sp>
    </p:spTree>
    <p:extLst>
      <p:ext uri="{BB962C8B-B14F-4D97-AF65-F5344CB8AC3E}">
        <p14:creationId xmlns:p14="http://schemas.microsoft.com/office/powerpoint/2010/main" val="2926081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0E45C-0FBA-5BDC-2DBD-19C034C1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9A62-2E9E-D68D-A298-7F9AFDA8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2643"/>
            <a:ext cx="6877740" cy="6663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IS" sz="5400" dirty="0"/>
              <a:t>Thank you</a:t>
            </a:r>
            <a:br>
              <a:rPr lang="en-US" sz="5400" dirty="0"/>
            </a:br>
            <a:br>
              <a:rPr lang="en-US" sz="5400" dirty="0"/>
            </a:br>
            <a:r>
              <a:rPr lang="en-US" sz="2800" b="0" dirty="0">
                <a:latin typeface="Aptos" panose="020B0004020202020204" pitchFamily="34" charset="0"/>
              </a:rPr>
              <a:t>matti@lsretail.com</a:t>
            </a:r>
            <a:endParaRPr lang="en-IS" sz="5400" b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4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350E1-5DC6-E0B9-8BCE-1AEF33332D05}"/>
              </a:ext>
            </a:extLst>
          </p:cNvPr>
          <p:cNvSpPr txBox="1"/>
          <p:nvPr/>
        </p:nvSpPr>
        <p:spPr>
          <a:xfrm>
            <a:off x="2310669" y="1690688"/>
            <a:ext cx="75706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EFBC6E"/>
                </a:solidFill>
              </a:rPr>
              <a:t>Fundamentals of Replication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035476-AA59-D7DC-A66B-8A5D33330CC1}"/>
              </a:ext>
            </a:extLst>
          </p:cNvPr>
          <p:cNvSpPr txBox="1">
            <a:spLocks/>
          </p:cNvSpPr>
          <p:nvPr/>
        </p:nvSpPr>
        <p:spPr>
          <a:xfrm>
            <a:off x="2203015" y="2862532"/>
            <a:ext cx="7938370" cy="3070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6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17FF2-E6B6-9371-700A-7FEBA9691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2915-28FE-CCA5-09FA-420956C0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Scheduler 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45452-E4A2-CCD5-C0C1-0350E5494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/>
            <a:r>
              <a:rPr lang="en-US" dirty="0">
                <a:latin typeface="+mj-lt"/>
              </a:rPr>
              <a:t>When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When the Scheduler Job is run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+mj-lt"/>
              </a:rPr>
              <a:t>Defines Destination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Location / Distribution Location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Locations / Distribution Groups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+mj-lt"/>
              </a:rPr>
              <a:t>What is replicated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 dirty="0"/>
              <a:t>Scheduler subjobs</a:t>
            </a:r>
          </a:p>
          <a:p>
            <a:pPr lvl="2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7FA7C-8896-7B1E-D3B4-0022F10B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00823"/>
            <a:ext cx="6841680" cy="276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2286A-99F9-F7A5-4528-4125DD4E8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4375353"/>
            <a:ext cx="8826046" cy="304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CC8C-BAE3-1372-B6D8-053EBCFD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B360-160A-FF35-48EE-2CEBAF4B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Scheduler Subjob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1C8-8A1C-8442-FAA4-B94313645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056657" cy="5544152"/>
          </a:xfrm>
        </p:spPr>
        <p:txBody>
          <a:bodyPr/>
          <a:lstStyle/>
          <a:p>
            <a:r>
              <a:rPr lang="en-US" dirty="0">
                <a:latin typeface="+mj-lt"/>
              </a:rPr>
              <a:t>Replication Methods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Normal</a:t>
            </a:r>
          </a:p>
          <a:p>
            <a:pPr lvl="2"/>
            <a:r>
              <a:rPr lang="en-US" dirty="0"/>
              <a:t>All data </a:t>
            </a:r>
          </a:p>
          <a:p>
            <a:pPr lvl="2"/>
            <a:r>
              <a:rPr lang="en-US" dirty="0"/>
              <a:t>By Replication Counter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By Action</a:t>
            </a:r>
          </a:p>
          <a:p>
            <a:pPr lvl="2"/>
            <a:r>
              <a:rPr lang="en-US" dirty="0"/>
              <a:t>Pre-Actions</a:t>
            </a:r>
          </a:p>
          <a:p>
            <a:pPr lvl="2"/>
            <a:r>
              <a:rPr lang="en-US" dirty="0"/>
              <a:t>Actions</a:t>
            </a:r>
          </a:p>
          <a:p>
            <a:pPr lvl="2"/>
            <a:r>
              <a:rPr lang="en-US" dirty="0"/>
              <a:t>Preload-Actions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3B7D6-D987-48F9-3AA0-2D6AB731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1" b="5207"/>
          <a:stretch/>
        </p:blipFill>
        <p:spPr>
          <a:xfrm>
            <a:off x="5680358" y="1320870"/>
            <a:ext cx="5486406" cy="131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3578A-E8A5-B1CF-D980-4D747056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88" y="3367838"/>
            <a:ext cx="3772426" cy="73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A257C-F19A-7307-C6C6-5F1CA5785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261" y="4337875"/>
            <a:ext cx="3781953" cy="70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200E4-EAF3-C547-2A98-A1EFF5215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95" y="5279333"/>
            <a:ext cx="3810532" cy="78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6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775C1-F575-5F14-7355-FA02C713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97055-0286-EA07-70A3-A4237A2809A6}"/>
              </a:ext>
            </a:extLst>
          </p:cNvPr>
          <p:cNvSpPr txBox="1"/>
          <p:nvPr/>
        </p:nvSpPr>
        <p:spPr>
          <a:xfrm>
            <a:off x="2940938" y="1690688"/>
            <a:ext cx="64255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Replicating Master 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Web Replication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6F194A1-23BC-48DD-6E1F-A22ED852DC1C}"/>
              </a:ext>
            </a:extLst>
          </p:cNvPr>
          <p:cNvSpPr txBox="1">
            <a:spLocks/>
          </p:cNvSpPr>
          <p:nvPr/>
        </p:nvSpPr>
        <p:spPr>
          <a:xfrm>
            <a:off x="2203015" y="2862532"/>
            <a:ext cx="7938370" cy="3070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4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D3AEC-3A0E-4AAB-A631-070CC7FE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54A7-B7C7-0BD2-A5C7-7D7DAD71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7BFB2-6D3F-75CA-A1F8-27DACC7B1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765359" cy="554415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+mj-lt"/>
                <a:cs typeface="Segoe UI"/>
              </a:rPr>
              <a:t>Activate Web Replication on the </a:t>
            </a:r>
            <a:r>
              <a:rPr lang="en-US" dirty="0">
                <a:solidFill>
                  <a:schemeClr val="tx1"/>
                </a:solidFill>
                <a:latin typeface="+mj-lt"/>
                <a:cs typeface="Segoe UI"/>
              </a:rPr>
              <a:t>Sc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Segoe UI"/>
              </a:rPr>
              <a:t>heduler job card</a:t>
            </a:r>
          </a:p>
          <a:p>
            <a:endParaRPr lang="en-US" sz="1100" dirty="0">
              <a:solidFill>
                <a:schemeClr val="tx1"/>
              </a:solidFill>
              <a:latin typeface="+mj-lt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+mj-lt"/>
                <a:cs typeface="Segoe UI"/>
              </a:rPr>
              <a:t>Only </a:t>
            </a:r>
            <a:r>
              <a:rPr lang="en-US" dirty="0">
                <a:latin typeface="+mj-lt"/>
                <a:cs typeface="Segoe UI"/>
              </a:rPr>
              <a:t>push from the current location</a:t>
            </a:r>
          </a:p>
          <a:p>
            <a:pPr>
              <a:lnSpc>
                <a:spcPct val="150000"/>
              </a:lnSpc>
            </a:pPr>
            <a:endParaRPr lang="en-US" sz="1100" dirty="0">
              <a:latin typeface="+mj-lt"/>
              <a:cs typeface="Segoe UI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  <a:cs typeface="Segoe UI"/>
              </a:rPr>
              <a:t>Only to the same table and field at the destination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Segoe UI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EAEA4-AB82-4D27-D04B-1C718DB2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841" y="1255562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EF34F-0435-5E8D-8560-1002B8B04300}"/>
              </a:ext>
            </a:extLst>
          </p:cNvPr>
          <p:cNvSpPr txBox="1"/>
          <p:nvPr/>
        </p:nvSpPr>
        <p:spPr>
          <a:xfrm>
            <a:off x="7190841" y="947785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Scheduler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52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C94E-0BDA-231C-613C-FF3756151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1E9C-16A1-1400-E970-A9F89837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708E-1264-A185-2576-87AEE9D99E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202671" cy="55441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0" dirty="0">
                <a:solidFill>
                  <a:schemeClr val="tx1"/>
                </a:solidFill>
                <a:effectLst/>
                <a:latin typeface="+mj-lt"/>
              </a:rPr>
              <a:t>The normal job now supports deletes</a:t>
            </a:r>
            <a:endParaRPr lang="en-US" dirty="0">
              <a:solidFill>
                <a:schemeClr val="tx1"/>
              </a:solidFill>
              <a:latin typeface="+mj-lt"/>
              <a:cs typeface="Segoe UI"/>
            </a:endParaRPr>
          </a:p>
          <a:p>
            <a:pPr lvl="2">
              <a:buFont typeface="Segoe UI" panose="020B0502040204020203" pitchFamily="34" charset="0"/>
              <a:buChar char="‐"/>
            </a:pPr>
            <a:r>
              <a:rPr lang="en-US" sz="2400" dirty="0"/>
              <a:t>Deletes all data in the destination table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tx1"/>
              </a:solidFill>
              <a:latin typeface="+mj-lt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+mj-lt"/>
                <a:cs typeface="Segoe UI"/>
              </a:rPr>
              <a:t>Data inserted/updated without Data Validation</a:t>
            </a:r>
          </a:p>
          <a:p>
            <a:endParaRPr lang="en-US" sz="1100" dirty="0">
              <a:solidFill>
                <a:schemeClr val="tx1"/>
              </a:solidFill>
              <a:latin typeface="+mj-lt"/>
              <a:cs typeface="Segoe UI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  <a:cs typeface="Segoe UI"/>
              </a:rPr>
              <a:t>Solution implemented within BC/AL</a:t>
            </a:r>
          </a:p>
          <a:p>
            <a:endParaRPr lang="en-US" sz="2800" dirty="0">
              <a:solidFill>
                <a:schemeClr val="tx1"/>
              </a:solidFill>
              <a:latin typeface="+mj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64371941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10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7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8.xml><?xml version="1.0" encoding="utf-8"?>
<a:theme xmlns:a="http://schemas.openxmlformats.org/drawingml/2006/main" name="1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7DCBC5CD60DD49A4D380E2F21DFE4E" ma:contentTypeVersion="8" ma:contentTypeDescription="Create a new document." ma:contentTypeScope="" ma:versionID="1ce9b1fb2d91bc74587925f3affced2e">
  <xsd:schema xmlns:xsd="http://www.w3.org/2001/XMLSchema" xmlns:xs="http://www.w3.org/2001/XMLSchema" xmlns:p="http://schemas.microsoft.com/office/2006/metadata/properties" xmlns:ns2="ce1d204b-4e16-460b-bce5-0fdb4220d0db" xmlns:ns3="f97f726d-b352-4701-80a3-a1170069a51d" targetNamespace="http://schemas.microsoft.com/office/2006/metadata/properties" ma:root="true" ma:fieldsID="8cd94070460a692cb0e29eb673115b62" ns2:_="" ns3:_="">
    <xsd:import namespace="ce1d204b-4e16-460b-bce5-0fdb4220d0db"/>
    <xsd:import namespace="f97f726d-b352-4701-80a3-a1170069a5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d204b-4e16-460b-bce5-0fdb4220d0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f726d-b352-4701-80a3-a1170069a5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36D2673-8D6F-4B34-BA91-ECECC1A215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1d204b-4e16-460b-bce5-0fdb4220d0db"/>
    <ds:schemaRef ds:uri="f97f726d-b352-4701-80a3-a1170069a5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f97f726d-b352-4701-80a3-a1170069a51d"/>
    <ds:schemaRef ds:uri="http://www.w3.org/XML/1998/namespace"/>
    <ds:schemaRef ds:uri="ce1d204b-4e16-460b-bce5-0fdb4220d0db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2024</Template>
  <TotalTime>2853</TotalTime>
  <Words>988</Words>
  <Application>Microsoft Office PowerPoint</Application>
  <PresentationFormat>Widescreen</PresentationFormat>
  <Paragraphs>324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Aptos</vt:lpstr>
      <vt:lpstr>Aptos Black</vt:lpstr>
      <vt:lpstr>Aptos Display</vt:lpstr>
      <vt:lpstr>Aptos Display (Headings)</vt:lpstr>
      <vt:lpstr>Aptos ExtraBold</vt:lpstr>
      <vt:lpstr>Aptos Light</vt:lpstr>
      <vt:lpstr>Arial</vt:lpstr>
      <vt:lpstr>Calibri</vt:lpstr>
      <vt:lpstr>Segoe UI</vt:lpstr>
      <vt:lpstr>Segoe UI Black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1_Grey slides</vt:lpstr>
      <vt:lpstr>1_Presenter image title slides</vt:lpstr>
      <vt:lpstr>1_Custom Design</vt:lpstr>
      <vt:lpstr>1_Eggplant slides</vt:lpstr>
      <vt:lpstr>PowerPoint Presentation</vt:lpstr>
      <vt:lpstr>LS Retail Office Hours Overview of Replication in SaaS without Data Director  </vt:lpstr>
      <vt:lpstr>The Big SaaS Picture</vt:lpstr>
      <vt:lpstr>PowerPoint Presentation</vt:lpstr>
      <vt:lpstr>Scheduler Job</vt:lpstr>
      <vt:lpstr>Scheduler Subjob</vt:lpstr>
      <vt:lpstr>PowerPoint Presentation</vt:lpstr>
      <vt:lpstr>Web Replication</vt:lpstr>
      <vt:lpstr>Web Replication</vt:lpstr>
      <vt:lpstr>Web Replication</vt:lpstr>
      <vt:lpstr>Web Replication</vt:lpstr>
      <vt:lpstr>Point to Point (P2P)</vt:lpstr>
      <vt:lpstr>Azure Storage (AzS)</vt:lpstr>
      <vt:lpstr>Company to Company (C2C)</vt:lpstr>
      <vt:lpstr>Web Replication Monitor</vt:lpstr>
      <vt:lpstr>PowerPoint Presentation</vt:lpstr>
      <vt:lpstr>Timestamp</vt:lpstr>
      <vt:lpstr>Timestamp - Replicate</vt:lpstr>
      <vt:lpstr>Timestamp – Pre-actions to Actions</vt:lpstr>
      <vt:lpstr>PowerPoint Presentation</vt:lpstr>
      <vt:lpstr>Send POS Transactions (Send Transaction)</vt:lpstr>
      <vt:lpstr>Send POS Transactions (Web Replication)</vt:lpstr>
      <vt:lpstr>PowerPoint Presentation</vt:lpstr>
      <vt:lpstr>Send POS Transactions through  Azure Service Bus</vt:lpstr>
      <vt:lpstr>Send POS Transactions through  Azure Service Bus</vt:lpstr>
      <vt:lpstr>SaaS: Resources for migration and  new customers </vt:lpstr>
      <vt:lpstr>PowerPoint Presentation</vt:lpstr>
      <vt:lpstr> How to  Proof Performance  in SaaS  </vt:lpstr>
      <vt:lpstr>PowerPoint Presentation</vt:lpstr>
      <vt:lpstr>Time for QUESTIONS</vt:lpstr>
      <vt:lpstr>Thank you  matti@lsretail.com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Matthias Matthiasson</dc:creator>
  <cp:lastModifiedBy>Matthias Matthiasson</cp:lastModifiedBy>
  <cp:revision>6</cp:revision>
  <dcterms:created xsi:type="dcterms:W3CDTF">2025-01-08T15:24:27Z</dcterms:created>
  <dcterms:modified xsi:type="dcterms:W3CDTF">2025-01-28T18:06:13Z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0x010100F77DCBC5CD60DD49A4D380E2F21DFE4E</vt:lpwstr>
  </property>
  <property fmtid="{D5CDD505-2E9C-101B-9397-08002B2CF9AE}" pid="3" name="_dlc_DocIdItemGuid">
    <vt:lpwstr>c1ba7755-03e4-4373-a2c6-e3291bf0ac95</vt:lpwstr>
  </property>
</Properties>
</file>