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36"/>
  </p:notesMasterIdLst>
  <p:sldIdLst>
    <p:sldId id="299" r:id="rId10"/>
    <p:sldId id="349" r:id="rId11"/>
    <p:sldId id="366" r:id="rId12"/>
    <p:sldId id="313" r:id="rId13"/>
    <p:sldId id="318" r:id="rId14"/>
    <p:sldId id="358" r:id="rId15"/>
    <p:sldId id="363" r:id="rId16"/>
    <p:sldId id="368" r:id="rId17"/>
    <p:sldId id="360" r:id="rId18"/>
    <p:sldId id="362" r:id="rId19"/>
    <p:sldId id="336" r:id="rId20"/>
    <p:sldId id="340" r:id="rId21"/>
    <p:sldId id="333" r:id="rId22"/>
    <p:sldId id="335" r:id="rId23"/>
    <p:sldId id="348" r:id="rId24"/>
    <p:sldId id="338" r:id="rId25"/>
    <p:sldId id="369" r:id="rId26"/>
    <p:sldId id="337" r:id="rId27"/>
    <p:sldId id="315" r:id="rId28"/>
    <p:sldId id="339" r:id="rId29"/>
    <p:sldId id="370" r:id="rId30"/>
    <p:sldId id="341" r:id="rId31"/>
    <p:sldId id="314" r:id="rId32"/>
    <p:sldId id="320" r:id="rId33"/>
    <p:sldId id="345" r:id="rId34"/>
    <p:sldId id="367" r:id="rId3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99"/>
          </p14:sldIdLst>
        </p14:section>
        <p14:section name="Anna" id="{6909B725-AA00-4486-95CC-7553B27AA4A0}">
          <p14:sldIdLst>
            <p14:sldId id="349"/>
            <p14:sldId id="366"/>
            <p14:sldId id="313"/>
            <p14:sldId id="318"/>
          </p14:sldIdLst>
        </p14:section>
        <p14:section name="Sergio" id="{B096E6AA-D178-4984-9A2D-078E008B45BC}">
          <p14:sldIdLst>
            <p14:sldId id="358"/>
            <p14:sldId id="363"/>
            <p14:sldId id="368"/>
            <p14:sldId id="360"/>
            <p14:sldId id="362"/>
          </p14:sldIdLst>
        </p14:section>
        <p14:section name="Anna" id="{CCE7057C-0413-44DF-BDEC-D531754D278D}">
          <p14:sldIdLst>
            <p14:sldId id="336"/>
            <p14:sldId id="340"/>
            <p14:sldId id="333"/>
            <p14:sldId id="335"/>
            <p14:sldId id="348"/>
            <p14:sldId id="338"/>
            <p14:sldId id="369"/>
            <p14:sldId id="337"/>
            <p14:sldId id="315"/>
            <p14:sldId id="339"/>
            <p14:sldId id="370"/>
            <p14:sldId id="341"/>
            <p14:sldId id="314"/>
          </p14:sldIdLst>
        </p14:section>
        <p14:section name="Anna- closing" id="{315C14A0-A89A-49FF-9832-A392214F0E6F}">
          <p14:sldIdLst>
            <p14:sldId id="320"/>
            <p14:sldId id="345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1CD50AA7-ECFD-29BE-4641-AB1E045EBAE8}" name="Alejandro Vazquez" initials="AV" userId="S::alejandrova@lsretail.com::37305020-e960-42a8-8ec7-a672ace352e5" providerId="AD"/>
  <p188:author id="{AD9936D2-6D6D-DAE5-2768-E9A75E43479F}" name="Bjarni Asmundsson" initials="BÁ" userId="S::Bjarni@lsretail.com::6a8719c8-66d4-4128-a50a-e4c11da2f60f" providerId="AD"/>
  <p188:author id="{A32A97EA-AF55-CADC-E13A-29A8B9C37D0D}" name="Urdur Anna Bjornsdottir" initials="UB" userId="S::urdur@lsretail.com::75a0066e-fea1-4153-a356-05f494bd3c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1449"/>
    <a:srgbClr val="F3F2F5"/>
    <a:srgbClr val="928BE9"/>
    <a:srgbClr val="351C5C"/>
    <a:srgbClr val="F2A1C5"/>
    <a:srgbClr val="FED89E"/>
    <a:srgbClr val="943267"/>
    <a:srgbClr val="D4A04A"/>
    <a:srgbClr val="F1BE71"/>
    <a:srgbClr val="C6C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3B92A-4A71-0329-4BD7-400DB0B32336}" v="48" dt="2024-10-07T10:12:59.325"/>
    <p1510:client id="{0AC91FAA-FA57-45A3-CEB7-36AD56502C5D}" v="2" dt="2024-10-08T11:06:05.496"/>
    <p1510:client id="{3038212E-BF77-1F99-156A-E941731DFA18}" v="34" dt="2024-10-07T10:20:27.983"/>
    <p1510:client id="{51BCF10C-8FF4-7F1F-CA76-DE8A4582687B}" v="153" dt="2024-10-09T06:07:10.453"/>
    <p1510:client id="{846BF836-1EE1-3870-98FC-D1BE394C729D}" v="1" dt="2024-10-08T21:15:03.144"/>
    <p1510:client id="{9BC1FBC7-A0B0-7D7D-7533-F5AC7F99BC8C}" v="13" dt="2024-10-07T10:39:46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10/14/2024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6150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8143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2586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82107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4411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72403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2345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8199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0198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58068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546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5929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98189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6845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948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4617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74995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734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5907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58784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4371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4477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46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6.svg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</a:p>
          <a:p>
            <a:pPr lvl="3"/>
            <a:r>
              <a:rPr lang="en-US"/>
              <a:t>click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39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1899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64521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0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9.jpeg"/><Relationship Id="rId4" Type="http://schemas.openxmlformats.org/officeDocument/2006/relationships/image" Target="../media/image6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training/modules/test-dynamics-365-implementatio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earn.microsoft.com/en-us/training/paths/continuous-integration/" TargetMode="External"/><Relationship Id="rId5" Type="http://schemas.openxmlformats.org/officeDocument/2006/relationships/image" Target="../media/image70.jpeg"/><Relationship Id="rId4" Type="http://schemas.openxmlformats.org/officeDocument/2006/relationships/hyperlink" Target="https://learn.microsoft.com/en-us/training/modules/introduction-test-automat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CC8C14C-467E-E1AD-79E9-515EA3EFCB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386" t="-1019" r="-386" b="-1019"/>
          <a:stretch/>
        </p:blipFill>
        <p:spPr>
          <a:xfrm>
            <a:off x="4614120" y="1283942"/>
            <a:ext cx="7146738" cy="484883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17B64D-73EF-60C0-183E-0781F56C22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en-US">
                <a:latin typeface="Segoe UI"/>
                <a:cs typeface="Segoe UI"/>
              </a:rPr>
              <a:t>Development - local</a:t>
            </a:r>
          </a:p>
          <a:p>
            <a:r>
              <a:rPr lang="en-US">
                <a:latin typeface="Segoe UI"/>
                <a:cs typeface="Segoe UI"/>
              </a:rPr>
              <a:t>QA</a:t>
            </a:r>
          </a:p>
          <a:p>
            <a:r>
              <a:rPr lang="en-US">
                <a:latin typeface="Segoe UI"/>
                <a:cs typeface="Segoe UI"/>
              </a:rPr>
              <a:t>UAT</a:t>
            </a:r>
          </a:p>
          <a:p>
            <a:r>
              <a:rPr lang="en-US">
                <a:latin typeface="Segoe UI"/>
                <a:cs typeface="Segoe UI"/>
              </a:rPr>
              <a:t>Pre-Production</a:t>
            </a:r>
          </a:p>
          <a:p>
            <a:r>
              <a:rPr lang="en-US">
                <a:latin typeface="Segoe UI"/>
                <a:cs typeface="Segoe UI"/>
              </a:rPr>
              <a:t>Production</a:t>
            </a:r>
          </a:p>
          <a:p>
            <a:r>
              <a:rPr lang="en-US">
                <a:latin typeface="Segoe UI"/>
                <a:cs typeface="Segoe UI"/>
              </a:rPr>
              <a:t>Unrelated? Test/Sandbox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233822-4F48-617E-C2E2-3B4A754A78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/>
              <a:t>Hotfixes via Master branch</a:t>
            </a:r>
          </a:p>
          <a:p>
            <a:r>
              <a:rPr lang="en-US" sz="1800"/>
              <a:t>Development branch into UAT</a:t>
            </a:r>
          </a:p>
          <a:p>
            <a:r>
              <a:rPr lang="en-US" sz="1800"/>
              <a:t>Feature brand into QA</a:t>
            </a:r>
          </a:p>
          <a:p>
            <a:r>
              <a:rPr lang="en-US" sz="1800"/>
              <a:t>Auto-testing</a:t>
            </a:r>
            <a:endParaRPr lang="en-GB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866FCC-A001-4A24-B56D-411A1572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“</a:t>
            </a:r>
            <a:r>
              <a:rPr lang="en-US" cap="small"/>
              <a:t>toolkit</a:t>
            </a:r>
            <a:r>
              <a:rPr lang="en-US"/>
              <a:t>” – Release Management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682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3E412-E320-0B7D-B5D8-1AE877D4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020" y="2860874"/>
            <a:ext cx="6367959" cy="2443427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Segoe UI"/>
                <a:cs typeface="Segoe UI"/>
              </a:rPr>
              <a:t>What</a:t>
            </a:r>
            <a:r>
              <a:rPr lang="en-US" sz="4400">
                <a:latin typeface="Segoe UI"/>
                <a:cs typeface="Segoe UI"/>
              </a:rPr>
              <a:t> can LS Retail Consulting services</a:t>
            </a:r>
            <a:br>
              <a:rPr lang="en-US" sz="4400"/>
            </a:br>
            <a:r>
              <a:rPr lang="en-US" sz="4400">
                <a:latin typeface="Segoe UI"/>
                <a:cs typeface="Segoe UI"/>
              </a:rPr>
              <a:t>do for you?</a:t>
            </a:r>
          </a:p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4B6F1D9-76B1-A68C-594F-B35B5E36BA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747" y="1159731"/>
            <a:ext cx="1352503" cy="10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65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5C64-774E-2EDE-3D72-C308CE303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7597618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200">
                <a:solidFill>
                  <a:srgbClr val="761449"/>
                </a:solidFill>
                <a:latin typeface="Segoe UI Semibold"/>
                <a:cs typeface="Segoe UI Semibold"/>
              </a:rPr>
              <a:t>Training </a:t>
            </a: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Partner certifications are offered by LS Retail Academy but in-depth or customized training on specific LS Central modules and functionality.</a:t>
            </a:r>
          </a:p>
          <a:p>
            <a:r>
              <a:rPr lang="en-US">
                <a:latin typeface="Segoe UI"/>
                <a:cs typeface="Segoe UI"/>
              </a:rPr>
              <a:t>Deliver needed training for partner</a:t>
            </a:r>
          </a:p>
          <a:p>
            <a:r>
              <a:rPr lang="en-US">
                <a:latin typeface="Segoe UI"/>
                <a:cs typeface="Segoe UI"/>
              </a:rPr>
              <a:t>Design courses specific to your needs</a:t>
            </a:r>
          </a:p>
          <a:p>
            <a:r>
              <a:rPr lang="en-US">
                <a:latin typeface="Segoe UI"/>
                <a:cs typeface="Segoe UI"/>
              </a:rPr>
              <a:t>Create teaching materials based on actual issues</a:t>
            </a:r>
          </a:p>
          <a:p>
            <a:endParaRPr lang="en-US" sz="3200"/>
          </a:p>
          <a:p>
            <a:endParaRPr lang="en-US" sz="3200"/>
          </a:p>
          <a:p>
            <a:endParaRPr lang="en-US" sz="3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5340A4-E75E-1AC9-0C89-5C3F191D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/>
              <a:t>What do we offer? </a:t>
            </a:r>
          </a:p>
        </p:txBody>
      </p:sp>
      <p:pic>
        <p:nvPicPr>
          <p:cNvPr id="2" name="Picture 1" descr="A person in a suit holding a sword&#10;&#10;Description automatically generated">
            <a:extLst>
              <a:ext uri="{FF2B5EF4-FFF2-40B4-BE49-F238E27FC236}">
                <a16:creationId xmlns:a16="http://schemas.microsoft.com/office/drawing/2014/main" id="{25FBA2A2-91AB-6792-6840-9D489389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498" y="800823"/>
            <a:ext cx="4011502" cy="60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ogo with a circle and text&#10;&#10;Description automatically generated">
            <a:extLst>
              <a:ext uri="{FF2B5EF4-FFF2-40B4-BE49-F238E27FC236}">
                <a16:creationId xmlns:a16="http://schemas.microsoft.com/office/drawing/2014/main" id="{9A38283B-60DD-AC31-A88A-E7076FE6FD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56" b="556"/>
          <a:stretch/>
        </p:blipFill>
        <p:spPr>
          <a:xfrm>
            <a:off x="8189087" y="4216187"/>
            <a:ext cx="2958728" cy="2007404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9BDBFA-AEB6-A407-32E4-757362BB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Training examples 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DF993-9060-D60F-01FE-0F9379949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AL programming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Replenishment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Bookings for LS Central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LS Central for hotels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Membership management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Kitchen displays and printing </a:t>
            </a:r>
          </a:p>
          <a:p>
            <a:r>
              <a:rPr lang="en-US">
                <a:latin typeface="Segoe UI"/>
                <a:cs typeface="Segoe UI"/>
              </a:rPr>
              <a:t>Analytics for LS Central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Telemetry 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7" name="Picture 16" descr="A logo with colorful dots&#10;&#10;Description automatically generated">
            <a:extLst>
              <a:ext uri="{FF2B5EF4-FFF2-40B4-BE49-F238E27FC236}">
                <a16:creationId xmlns:a16="http://schemas.microsoft.com/office/drawing/2014/main" id="{5546F9C6-BFFC-3391-55B9-D5CB3069D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242" y="1061484"/>
            <a:ext cx="2944573" cy="236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936A85-1E8C-CD61-DD3C-D267FFFE2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037359" cy="503281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800" b="1">
                <a:solidFill>
                  <a:srgbClr val="761449"/>
                </a:solidFill>
                <a:latin typeface="Segoe UI"/>
                <a:cs typeface="Segoe UI"/>
              </a:rPr>
              <a:t>Presales assistance and analysis </a:t>
            </a:r>
            <a:endParaRPr lang="en-US" sz="2800">
              <a:solidFill>
                <a:srgbClr val="761449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Our consultants have extensive knowledge and experience on LS Central modules, functionality, and implementations. Therefore, they can: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Give customized presentations and demos for certain functionality </a:t>
            </a:r>
          </a:p>
          <a:p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Pinpoint the needs along the chain with Fit/gap analysis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Identify solutions to those needs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Create an implementation strategy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Document processes and areas for both standard solutions and customized systems</a:t>
            </a:r>
            <a:endParaRPr lang="en-US" sz="2000">
              <a:latin typeface="Segoe UI"/>
              <a:cs typeface="Segoe UI"/>
            </a:endParaRPr>
          </a:p>
          <a:p>
            <a:endParaRPr lang="en-US" sz="2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34F6B4-86A2-EAF6-98B7-CACE7DC3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What do we offer? </a:t>
            </a:r>
            <a:endParaRPr lang="en-US"/>
          </a:p>
        </p:txBody>
      </p:sp>
      <p:pic>
        <p:nvPicPr>
          <p:cNvPr id="6" name="Picture 5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8F43C611-2E20-0065-F15E-D377CA20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261" y="3364024"/>
            <a:ext cx="5791791" cy="34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FEA966-39E7-84F2-4ECC-8D4238225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Presales presentations </a:t>
            </a:r>
          </a:p>
          <a:p>
            <a:r>
              <a:rPr lang="en-US">
                <a:latin typeface="Segoe UI"/>
                <a:cs typeface="Segoe UI"/>
              </a:rPr>
              <a:t>Fit and gap analysis </a:t>
            </a:r>
          </a:p>
          <a:p>
            <a:r>
              <a:rPr lang="en-US">
                <a:latin typeface="Segoe UI"/>
                <a:cs typeface="Segoe UI"/>
              </a:rPr>
              <a:t>Project scoping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Architecture guidance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ECDB7-968D-3E0B-B972-0464441FE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25D53C-860E-D4B1-0A4D-0814F8C49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/>
                <a:cs typeface="Segoe UI"/>
              </a:rPr>
              <a:t>National Trust for Scotland - </a:t>
            </a:r>
            <a:r>
              <a:rPr lang="en-US" dirty="0" err="1">
                <a:latin typeface="Segoe UI"/>
                <a:cs typeface="Segoe UI"/>
              </a:rPr>
              <a:t>iDyam</a:t>
            </a:r>
            <a:endParaRPr lang="en-US" err="1"/>
          </a:p>
        </p:txBody>
      </p:sp>
      <p:pic>
        <p:nvPicPr>
          <p:cNvPr id="16" name="Picture 15" descr="A logo with a hexagon and a hexagon&#10;&#10;Description automatically generated">
            <a:extLst>
              <a:ext uri="{FF2B5EF4-FFF2-40B4-BE49-F238E27FC236}">
                <a16:creationId xmlns:a16="http://schemas.microsoft.com/office/drawing/2014/main" id="{CB277A4A-328E-EF70-6956-F7424E5F6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9049"/>
            <a:ext cx="4141177" cy="2488889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B7EC3C8-1464-043A-E1A1-5F3FFBFCFE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5031" r="5031"/>
          <a:stretch/>
        </p:blipFill>
        <p:spPr/>
      </p:pic>
    </p:spTree>
    <p:extLst>
      <p:ext uri="{BB962C8B-B14F-4D97-AF65-F5344CB8AC3E}">
        <p14:creationId xmlns:p14="http://schemas.microsoft.com/office/powerpoint/2010/main" val="259180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computer&#10;&#10;Description automatically generated">
            <a:extLst>
              <a:ext uri="{FF2B5EF4-FFF2-40B4-BE49-F238E27FC236}">
                <a16:creationId xmlns:a16="http://schemas.microsoft.com/office/drawing/2014/main" id="{705DD61C-08A2-6238-75E3-5B21B9331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006" y="3673741"/>
            <a:ext cx="5335994" cy="31842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5C64-774E-2EDE-3D72-C308CE303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7871723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200" b="1">
                <a:solidFill>
                  <a:srgbClr val="761449"/>
                </a:solidFill>
                <a:latin typeface="Segoe UI"/>
                <a:cs typeface="Segoe UI"/>
              </a:rPr>
              <a:t>Configuration</a:t>
            </a:r>
            <a:endParaRPr lang="en-US" sz="3200">
              <a:solidFill>
                <a:srgbClr val="761449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Our consultants are the experts of LS Central and its modules and know how to:</a:t>
            </a:r>
            <a:endParaRPr lang="en-US">
              <a:latin typeface="Segoe UI"/>
              <a:cs typeface="Segoe UI"/>
            </a:endParaRP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Setup the solution to give the best functionality</a:t>
            </a:r>
            <a:endParaRPr lang="en-US">
              <a:latin typeface="Segoe UI"/>
              <a:cs typeface="Segoe UI"/>
            </a:endParaRP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Tailor functions to each customer’s needs</a:t>
            </a:r>
            <a:endParaRPr lang="en-US">
              <a:latin typeface="Segoe UI"/>
              <a:cs typeface="Segoe UI"/>
            </a:endParaRP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Configure and test a system for optimal performance</a:t>
            </a:r>
            <a:endParaRPr lang="en-US">
              <a:latin typeface="Segoe UI"/>
              <a:cs typeface="Segoe UI"/>
            </a:endParaRP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Create, run, and document evaluations for functions</a:t>
            </a:r>
            <a:endParaRPr lang="en-US">
              <a:latin typeface="Segoe UI"/>
              <a:cs typeface="Segoe UI"/>
            </a:endParaRPr>
          </a:p>
          <a:p>
            <a:endParaRPr lang="en-US" sz="3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5340A4-E75E-1AC9-0C89-5C3F191D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What do we offer?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0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DEE457-7F30-A861-377C-3E1E71A6C5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A39EF3-9731-CEF1-B3C4-B57609DD1B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Pets Corner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Segoe UI"/>
                <a:cs typeface="Segoe UI"/>
              </a:rPr>
              <a:t>160+ retail stores</a:t>
            </a:r>
          </a:p>
          <a:p>
            <a:r>
              <a:rPr lang="en-US" dirty="0">
                <a:latin typeface="Segoe UI"/>
                <a:cs typeface="Segoe UI"/>
              </a:rPr>
              <a:t>Dogwood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Segoe UI"/>
                <a:cs typeface="Segoe UI"/>
              </a:rPr>
              <a:t>Around 50 Dogwood stores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Segoe UI"/>
                <a:cs typeface="Segoe UI"/>
              </a:rPr>
              <a:t>Pet Treatments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i="1" dirty="0">
                <a:latin typeface="Segoe UI"/>
                <a:cs typeface="Segoe UI"/>
              </a:rPr>
              <a:t>Bath &amp; Brush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i="1" dirty="0">
                <a:latin typeface="Segoe UI"/>
                <a:cs typeface="Segoe UI"/>
              </a:rPr>
              <a:t>Groom 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i="1" dirty="0">
                <a:latin typeface="Segoe UI"/>
                <a:cs typeface="Segoe UI"/>
              </a:rPr>
              <a:t>Trim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i="1" dirty="0">
                <a:latin typeface="Segoe UI"/>
                <a:cs typeface="Segoe UI"/>
              </a:rPr>
              <a:t>Nail Clipping 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i="1" dirty="0">
                <a:latin typeface="Segoe UI"/>
                <a:cs typeface="Segoe UI"/>
              </a:rPr>
              <a:t>Etc..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Segoe UI"/>
                <a:cs typeface="Segoe UI"/>
              </a:rPr>
              <a:t>About 10.000 monthly appointments</a:t>
            </a:r>
            <a:endParaRPr lang="en-US" i="1" dirty="0">
              <a:latin typeface="Segoe UI"/>
              <a:cs typeface="Segoe U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FA8B74-B7DA-6CCA-CAC1-3824EF9E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Pet Family</a:t>
            </a:r>
            <a:endParaRPr lang="en-US" dirty="0"/>
          </a:p>
        </p:txBody>
      </p:sp>
      <p:pic>
        <p:nvPicPr>
          <p:cNvPr id="7" name="Picture Placeholder 7" descr="A close-up of a store&#10;&#10;Description automatically generated">
            <a:extLst>
              <a:ext uri="{FF2B5EF4-FFF2-40B4-BE49-F238E27FC236}">
                <a16:creationId xmlns:a16="http://schemas.microsoft.com/office/drawing/2014/main" id="{3298049E-949F-80FC-9011-AC8DDD8B95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6" r="726"/>
          <a:stretch>
            <a:fillRect/>
          </a:stretch>
        </p:blipFill>
        <p:spPr>
          <a:xfrm>
            <a:off x="5676380" y="13252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2349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typing on a computer&#10;&#10;Description automatically generated">
            <a:extLst>
              <a:ext uri="{FF2B5EF4-FFF2-40B4-BE49-F238E27FC236}">
                <a16:creationId xmlns:a16="http://schemas.microsoft.com/office/drawing/2014/main" id="{3CD667D4-92E0-615F-63CC-F1885DE7C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386" y="3706838"/>
            <a:ext cx="5724070" cy="324599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936A85-1E8C-CD61-DD3C-D267FFFE2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7143110" cy="241158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200" b="1">
                <a:solidFill>
                  <a:srgbClr val="761449"/>
                </a:solidFill>
                <a:latin typeface="Segoe UI"/>
                <a:cs typeface="Segoe UI"/>
              </a:rPr>
              <a:t>Implementation &amp; deployment</a:t>
            </a:r>
            <a:endParaRPr lang="en-US" sz="3200">
              <a:solidFill>
                <a:srgbClr val="761449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Our consultants ensure resilient software implementations from the start through:</a:t>
            </a:r>
            <a:endParaRPr lang="en-US">
              <a:latin typeface="Segoe UI"/>
              <a:cs typeface="Segoe UI"/>
            </a:endParaRP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Architectural guidance </a:t>
            </a:r>
            <a:endParaRPr lang="en-US">
              <a:latin typeface="Segoe UI"/>
              <a:cs typeface="Segoe UI"/>
            </a:endParaRP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Release management advising </a:t>
            </a: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Work on data migration</a:t>
            </a:r>
            <a:endParaRPr lang="en-US">
              <a:latin typeface="Segoe UI"/>
              <a:cs typeface="Segoe UI"/>
            </a:endParaRP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Installing the software and its hardware </a:t>
            </a:r>
          </a:p>
          <a:p>
            <a:r>
              <a:rPr lang="en-US">
                <a:solidFill>
                  <a:srgbClr val="242D2F"/>
                </a:solidFill>
                <a:latin typeface="Segoe UI"/>
                <a:cs typeface="Segoe UI"/>
              </a:rPr>
              <a:t>On-site guidance and support when the project goes live</a:t>
            </a:r>
            <a:endParaRPr lang="en-US">
              <a:latin typeface="Segoe UI"/>
              <a:cs typeface="Segoe UI"/>
            </a:endParaRPr>
          </a:p>
          <a:p>
            <a:endParaRPr lang="en-US" sz="3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34F6B4-86A2-EAF6-98B7-CACE7DC3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71256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What do we offer?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A625E5-DEE2-A64C-1FE4-874989811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4661" y="3932305"/>
            <a:ext cx="3821285" cy="1913351"/>
          </a:xfrm>
        </p:spPr>
        <p:txBody>
          <a:bodyPr lIns="91440" tIns="45720" rIns="91440" bIns="45720" anchor="t"/>
          <a:lstStyle/>
          <a:p>
            <a:r>
              <a:rPr lang="is-IS">
                <a:solidFill>
                  <a:schemeClr val="bg1"/>
                </a:solidFill>
                <a:latin typeface="Segoe UI"/>
                <a:cs typeface="Segoe UI"/>
              </a:rPr>
              <a:t>Beauty and cosmetics chain </a:t>
            </a:r>
            <a:endParaRPr lang="is-IS">
              <a:solidFill>
                <a:schemeClr val="bg1"/>
              </a:solidFill>
            </a:endParaRPr>
          </a:p>
          <a:p>
            <a:r>
              <a:rPr lang="is-IS">
                <a:solidFill>
                  <a:schemeClr val="bg1"/>
                </a:solidFill>
                <a:latin typeface="Segoe UI"/>
                <a:cs typeface="Segoe UI"/>
              </a:rPr>
              <a:t>Major SaaS project </a:t>
            </a:r>
            <a:endParaRPr lang="is-IS">
              <a:solidFill>
                <a:schemeClr val="bg1"/>
              </a:solidFill>
            </a:endParaRPr>
          </a:p>
          <a:p>
            <a:r>
              <a:rPr lang="is-IS">
                <a:solidFill>
                  <a:schemeClr val="bg1"/>
                </a:solidFill>
                <a:latin typeface="Segoe UI"/>
                <a:cs typeface="Segoe UI"/>
              </a:rPr>
              <a:t>Experience on SaaS needed</a:t>
            </a:r>
          </a:p>
          <a:p>
            <a:r>
              <a:rPr lang="is-IS">
                <a:solidFill>
                  <a:schemeClr val="bg1"/>
                </a:solidFill>
                <a:latin typeface="Segoe UI"/>
                <a:cs typeface="Segoe UI"/>
              </a:rPr>
              <a:t>Use of Update Service for LS Central</a:t>
            </a:r>
            <a:endParaRPr lang="is-IS">
              <a:solidFill>
                <a:schemeClr val="bg1"/>
              </a:solidFill>
            </a:endParaRPr>
          </a:p>
          <a:p>
            <a:r>
              <a:rPr lang="is-IS">
                <a:solidFill>
                  <a:schemeClr val="bg1"/>
                </a:solidFill>
                <a:latin typeface="Segoe UI"/>
                <a:cs typeface="Segoe UI"/>
              </a:rPr>
              <a:t>Customizations</a:t>
            </a:r>
          </a:p>
          <a:p>
            <a:endParaRPr lang="is-I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E1ACBC8-62E2-217D-CA25-55FD2996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latin typeface="Segoe UI"/>
                <a:cs typeface="Segoe UI"/>
              </a:rPr>
              <a:t>VITA with Bedege </a:t>
            </a:r>
            <a:endParaRPr lang="en-US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2334E35-9C07-9AA7-AE09-09E7DCA3F7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838" r="2838"/>
          <a:stretch/>
        </p:blipFill>
        <p:spPr/>
      </p:pic>
      <p:pic>
        <p:nvPicPr>
          <p:cNvPr id="4" name="Picture 3" descr="Bedege">
            <a:extLst>
              <a:ext uri="{FF2B5EF4-FFF2-40B4-BE49-F238E27FC236}">
                <a16:creationId xmlns:a16="http://schemas.microsoft.com/office/drawing/2014/main" id="{9944E7CB-1685-FD4A-8C94-66D1810D9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9" y="1721322"/>
            <a:ext cx="2008608" cy="1290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51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C1FBBE-DA9A-ECD3-5801-D5B65ED8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29" y="2627582"/>
            <a:ext cx="8446349" cy="1415814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latin typeface="Segoe UI"/>
                <a:cs typeface="Segoe UI"/>
              </a:rPr>
              <a:t>Around 14-35% of all IT </a:t>
            </a:r>
            <a:br>
              <a:rPr lang="en-US" sz="4400">
                <a:latin typeface="Segoe UI"/>
                <a:cs typeface="Segoe UI"/>
              </a:rPr>
            </a:br>
            <a:r>
              <a:rPr lang="en-US" sz="4400">
                <a:latin typeface="Segoe UI"/>
                <a:cs typeface="Segoe UI"/>
              </a:rPr>
              <a:t>projects fail to succeed </a:t>
            </a:r>
            <a:endParaRPr lang="en-US" sz="4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72607-EA00-1787-9C1B-A03FA4E2B891}"/>
              </a:ext>
            </a:extLst>
          </p:cNvPr>
          <p:cNvSpPr txBox="1"/>
          <p:nvPr/>
        </p:nvSpPr>
        <p:spPr>
          <a:xfrm>
            <a:off x="1770232" y="6419719"/>
            <a:ext cx="5030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>
                <a:solidFill>
                  <a:schemeClr val="bg1"/>
                </a:solidFill>
                <a:effectLst/>
                <a:latin typeface="Söhne"/>
              </a:rPr>
              <a:t>Source; Pulse of the Profession report 2021 by Project Management Institute </a:t>
            </a:r>
            <a:endParaRPr lang="en-US" sz="11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57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tablet&#10;&#10;Description automatically generated">
            <a:extLst>
              <a:ext uri="{FF2B5EF4-FFF2-40B4-BE49-F238E27FC236}">
                <a16:creationId xmlns:a16="http://schemas.microsoft.com/office/drawing/2014/main" id="{3C4F8097-3A30-00FD-2BE7-5DE053BA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983" y="2608158"/>
            <a:ext cx="6199372" cy="371844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5C64-774E-2EDE-3D72-C308CE303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>
              <a:buNone/>
            </a:pPr>
            <a:r>
              <a:rPr lang="en-US" sz="3200" b="1">
                <a:solidFill>
                  <a:srgbClr val="761449"/>
                </a:solidFill>
                <a:latin typeface="Segoe UI"/>
                <a:cs typeface="Segoe UI"/>
              </a:rPr>
              <a:t>Customizations</a:t>
            </a:r>
            <a:endParaRPr lang="en-US" sz="3200" b="1">
              <a:solidFill>
                <a:srgbClr val="761449"/>
              </a:solidFill>
            </a:endParaRPr>
          </a:p>
          <a:p>
            <a:pPr>
              <a:buNone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Each customer is different and some of their needs don’t fit within the standard solution. </a:t>
            </a:r>
          </a:p>
          <a:p>
            <a:pPr>
              <a:buNone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Our</a:t>
            </a:r>
            <a:r>
              <a:rPr lang="en-US" sz="2000">
                <a:latin typeface="Segoe UI"/>
                <a:cs typeface="Segoe UI"/>
              </a:rPr>
              <a:t> </a:t>
            </a: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consultants assist with solving these challenges by:</a:t>
            </a:r>
            <a:endParaRPr lang="en-US" sz="2000"/>
          </a:p>
          <a:p>
            <a:pPr>
              <a:buFont typeface="Arial"/>
              <a:buChar char="•"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Designing new functionality within the solution </a:t>
            </a:r>
            <a:endParaRPr lang="en-US" sz="2000">
              <a:solidFill>
                <a:srgbClr val="242D2F"/>
              </a:solidFill>
            </a:endParaRPr>
          </a:p>
          <a:p>
            <a:pPr>
              <a:buFont typeface="Arial"/>
              <a:buChar char="•"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Customizing current and new LS Retail products</a:t>
            </a:r>
          </a:p>
          <a:p>
            <a:pPr>
              <a:buFont typeface="Arial"/>
              <a:buChar char="•"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Testing and delivering new developments </a:t>
            </a:r>
          </a:p>
          <a:p>
            <a:pPr>
              <a:buFont typeface="Arial"/>
              <a:buChar char="•"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Advising on implementing new solutions</a:t>
            </a:r>
            <a:endParaRPr lang="en-US" sz="2000">
              <a:solidFill>
                <a:srgbClr val="242D2F"/>
              </a:solidFill>
            </a:endParaRPr>
          </a:p>
          <a:p>
            <a:pPr>
              <a:buFont typeface="Arial"/>
              <a:buChar char="•"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Developing customized integrations</a:t>
            </a:r>
            <a:endParaRPr lang="en-US" sz="2000">
              <a:solidFill>
                <a:srgbClr val="242D2F"/>
              </a:solidFill>
            </a:endParaRPr>
          </a:p>
          <a:p>
            <a:pPr>
              <a:buFont typeface="Arial"/>
              <a:buChar char="•"/>
            </a:pPr>
            <a:endParaRPr lang="en-US" sz="1600">
              <a:solidFill>
                <a:srgbClr val="242D2F"/>
              </a:solidFill>
            </a:endParaRPr>
          </a:p>
          <a:p>
            <a:pPr marL="0" indent="0">
              <a:buNone/>
            </a:pPr>
            <a:endParaRPr lang="en-US" sz="1600">
              <a:solidFill>
                <a:srgbClr val="242D2F"/>
              </a:solidFill>
            </a:endParaRPr>
          </a:p>
          <a:p>
            <a:pPr marL="0" indent="0">
              <a:buNone/>
            </a:pPr>
            <a:endParaRPr lang="en-US" sz="2800" b="1">
              <a:solidFill>
                <a:srgbClr val="361D5C"/>
              </a:solidFill>
            </a:endParaRPr>
          </a:p>
          <a:p>
            <a:endParaRPr lang="en-US" sz="2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5340A4-E75E-1AC9-0C89-5C3F191D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What do we offer?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849316-BC9E-6789-C81B-B991C62C89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sz="3200" dirty="0">
                <a:latin typeface="Segoe UI"/>
                <a:cs typeface="Segoe UI"/>
              </a:rPr>
              <a:t>Hotel channel manager API platform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 dirty="0">
                <a:latin typeface="Segoe UI"/>
                <a:cs typeface="Segoe UI"/>
              </a:rPr>
              <a:t>Supports selling and managing rooms online via 3rd party channels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 dirty="0">
                <a:latin typeface="Segoe UI"/>
                <a:cs typeface="Segoe UI"/>
              </a:rPr>
              <a:t>Integration done in cooperation with Blue Lagoon</a:t>
            </a:r>
            <a:endParaRPr lang="en-US" sz="3200" dirty="0"/>
          </a:p>
          <a:p>
            <a:r>
              <a:rPr lang="en-US" sz="3200" dirty="0">
                <a:latin typeface="Segoe UI"/>
                <a:cs typeface="Segoe UI"/>
              </a:rPr>
              <a:t>Coming out in v.25</a:t>
            </a:r>
            <a:endParaRPr lang="en-US" sz="32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347BC5-55DC-64B4-DB87-BFFE7730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Segoe UI"/>
                <a:cs typeface="Segoe UI"/>
              </a:rPr>
              <a:t>Channex</a:t>
            </a:r>
            <a:endParaRPr lang="en-US" dirty="0" err="1"/>
          </a:p>
        </p:txBody>
      </p:sp>
      <p:pic>
        <p:nvPicPr>
          <p:cNvPr id="4" name="Picture 3" descr="Channex - White Label Channel Manager API for PMS systems">
            <a:extLst>
              <a:ext uri="{FF2B5EF4-FFF2-40B4-BE49-F238E27FC236}">
                <a16:creationId xmlns:a16="http://schemas.microsoft.com/office/drawing/2014/main" id="{331BAD05-F50F-0F7C-A587-896B3849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545" y="3927087"/>
            <a:ext cx="8482361" cy="23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2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computer&#10;&#10;Description automatically generated">
            <a:extLst>
              <a:ext uri="{FF2B5EF4-FFF2-40B4-BE49-F238E27FC236}">
                <a16:creationId xmlns:a16="http://schemas.microsoft.com/office/drawing/2014/main" id="{D3855476-F3D6-5D75-4263-CB85F3E3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523" y="3427523"/>
            <a:ext cx="5715000" cy="3429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5C64-774E-2EDE-3D72-C308CE303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702346" cy="5317815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sz="3200" b="1">
                <a:solidFill>
                  <a:srgbClr val="761449"/>
                </a:solidFill>
                <a:latin typeface="Segoe UI"/>
                <a:cs typeface="Segoe UI"/>
              </a:rPr>
              <a:t>Project management</a:t>
            </a:r>
            <a:endParaRPr lang="en-US" sz="3200" b="1">
              <a:solidFill>
                <a:srgbClr val="761449"/>
              </a:solidFill>
            </a:endParaRPr>
          </a:p>
          <a:p>
            <a:pPr>
              <a:buNone/>
            </a:pP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Our team can give you a hand as management leads or as support during each phase of the project.</a:t>
            </a:r>
            <a:endParaRPr lang="en-US" sz="2000">
              <a:latin typeface="Segoe UI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2000" b="1">
                <a:solidFill>
                  <a:srgbClr val="242D2F"/>
                </a:solidFill>
                <a:latin typeface="Segoe UI"/>
                <a:cs typeface="Segoe UI"/>
              </a:rPr>
              <a:t>Initiation</a:t>
            </a: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: from developing a business case, to feasibility studies, to phase reviews.</a:t>
            </a:r>
            <a:endParaRPr lang="en-US" sz="2000">
              <a:latin typeface="Segoe UI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2000" b="1">
                <a:solidFill>
                  <a:srgbClr val="242D2F"/>
                </a:solidFill>
                <a:latin typeface="Segoe UI"/>
                <a:cs typeface="Segoe UI"/>
              </a:rPr>
              <a:t>Planning</a:t>
            </a: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: creating plans to manage resources, finances, communication, risks, quality control, and more.</a:t>
            </a:r>
            <a:endParaRPr lang="en-US" sz="2000">
              <a:latin typeface="Segoe UI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2000" b="1">
                <a:solidFill>
                  <a:srgbClr val="242D2F"/>
                </a:solidFill>
                <a:latin typeface="Segoe UI"/>
                <a:cs typeface="Segoe UI"/>
              </a:rPr>
              <a:t>Execution</a:t>
            </a: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: ensuring the project goes according to plan in terms of times, costs, quality, and internal acceptance.</a:t>
            </a:r>
            <a:endParaRPr lang="en-US" sz="2000">
              <a:latin typeface="Segoe UI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2000" b="1">
                <a:solidFill>
                  <a:srgbClr val="242D2F"/>
                </a:solidFill>
                <a:latin typeface="Segoe UI"/>
                <a:cs typeface="Segoe UI"/>
              </a:rPr>
              <a:t>Closure</a:t>
            </a:r>
            <a:r>
              <a:rPr lang="en-US" sz="2000">
                <a:solidFill>
                  <a:srgbClr val="242D2F"/>
                </a:solidFill>
                <a:latin typeface="Segoe UI"/>
                <a:cs typeface="Segoe UI"/>
              </a:rPr>
              <a:t>: delivering the project to the end.</a:t>
            </a:r>
            <a:endParaRPr lang="en-US" sz="2000">
              <a:latin typeface="Segoe UI"/>
              <a:cs typeface="Segoe UI"/>
            </a:endParaRPr>
          </a:p>
          <a:p>
            <a:pPr>
              <a:buNone/>
            </a:pPr>
            <a:endParaRPr lang="en-US" sz="2800" b="1">
              <a:solidFill>
                <a:srgbClr val="361D5C"/>
              </a:solidFill>
            </a:endParaRPr>
          </a:p>
          <a:p>
            <a:pPr>
              <a:buNone/>
            </a:pPr>
            <a:endParaRPr lang="en-US" sz="2800"/>
          </a:p>
          <a:p>
            <a:pPr marL="0" indent="0">
              <a:buNone/>
            </a:pPr>
            <a:endParaRPr lang="en-US" sz="2800" b="1">
              <a:solidFill>
                <a:srgbClr val="361D5C"/>
              </a:solidFill>
              <a:latin typeface="Segoe UI"/>
              <a:cs typeface="Segoe UI"/>
            </a:endParaRPr>
          </a:p>
          <a:p>
            <a:endParaRPr lang="en-US" sz="2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5340A4-E75E-1AC9-0C89-5C3F191D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What do we offer?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2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75615D-A4D3-FA96-6371-F0B3C8DC83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777" y="1333488"/>
            <a:ext cx="3672161" cy="2095512"/>
          </a:xfrm>
        </p:spPr>
        <p:txBody>
          <a:bodyPr lIns="91440" tIns="45720" rIns="91440" bIns="45720" anchor="t"/>
          <a:lstStyle/>
          <a:p>
            <a:r>
              <a:rPr lang="is-IS">
                <a:latin typeface="Segoe UI"/>
                <a:cs typeface="Segoe UI"/>
              </a:rPr>
              <a:t>Presales and analysis </a:t>
            </a:r>
            <a:endParaRPr lang="is-IS"/>
          </a:p>
          <a:p>
            <a:r>
              <a:rPr lang="is-IS">
                <a:latin typeface="Segoe UI"/>
                <a:cs typeface="Segoe UI"/>
              </a:rPr>
              <a:t>Certain modules expertise </a:t>
            </a:r>
            <a:endParaRPr lang="is-IS"/>
          </a:p>
          <a:p>
            <a:r>
              <a:rPr lang="is-IS">
                <a:latin typeface="Segoe UI"/>
                <a:cs typeface="Segoe UI"/>
              </a:rPr>
              <a:t>Customization </a:t>
            </a:r>
            <a:endParaRPr lang="is-IS"/>
          </a:p>
          <a:p>
            <a:r>
              <a:rPr lang="is-IS">
                <a:latin typeface="Segoe UI"/>
                <a:cs typeface="Segoe UI"/>
              </a:rPr>
              <a:t>Architecture consulting </a:t>
            </a:r>
            <a:endParaRPr lang="is-IS"/>
          </a:p>
          <a:p>
            <a:r>
              <a:rPr lang="en-US">
                <a:latin typeface="Segoe UI"/>
                <a:cs typeface="Segoe UI"/>
              </a:rPr>
              <a:t>Project management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A8814F-AED8-F869-BDD1-AFE54F9A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latin typeface="Segoe UI"/>
                <a:cs typeface="Segoe UI"/>
              </a:rPr>
              <a:t>Peninsula Hot Springs with MicroChannel </a:t>
            </a:r>
            <a:endParaRPr lang="en-US"/>
          </a:p>
        </p:txBody>
      </p:sp>
      <p:pic>
        <p:nvPicPr>
          <p:cNvPr id="11" name="Picture Placeholder 10" descr="Two women wearing white robes walking on a path in the woods&#10;&#10;Description automatically generated">
            <a:extLst>
              <a:ext uri="{FF2B5EF4-FFF2-40B4-BE49-F238E27FC236}">
                <a16:creationId xmlns:a16="http://schemas.microsoft.com/office/drawing/2014/main" id="{992F255A-3275-2190-D22E-9E7460090A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593" b="7593"/>
          <a:stretch>
            <a:fillRect/>
          </a:stretch>
        </p:blipFill>
        <p:spPr/>
      </p:pic>
      <p:pic>
        <p:nvPicPr>
          <p:cNvPr id="8" name="Picture 7" descr="A green and white logo&#10;&#10;Description automatically generated">
            <a:extLst>
              <a:ext uri="{FF2B5EF4-FFF2-40B4-BE49-F238E27FC236}">
                <a16:creationId xmlns:a16="http://schemas.microsoft.com/office/drawing/2014/main" id="{81FFD967-6791-CDF8-107E-B91EAE222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130" y="3866918"/>
            <a:ext cx="4229418" cy="23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85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E8070-E994-E3B2-2286-E93447EDDF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is-IS">
                <a:latin typeface="Segoe UI"/>
                <a:cs typeface="Segoe UI"/>
              </a:rPr>
              <a:t>Summary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A75786-CCAF-6029-D850-8E1B975112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Project toolkit  </a:t>
            </a:r>
          </a:p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Architectural guidance</a:t>
            </a:r>
          </a:p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LS Pay integrations </a:t>
            </a:r>
          </a:p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Performance review </a:t>
            </a:r>
            <a:endParaRPr lang="en-US"/>
          </a:p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Customized training and consulting</a:t>
            </a:r>
            <a:endParaRPr lang="en-US"/>
          </a:p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Presales assistance and fit gap analysis</a:t>
            </a:r>
            <a:endParaRPr lang="en-US"/>
          </a:p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Functional and technical consulting </a:t>
            </a:r>
            <a:endParaRPr lang="en-US"/>
          </a:p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Customization design and development</a:t>
            </a:r>
          </a:p>
          <a:p>
            <a:pPr marL="342900" indent="-342900">
              <a:buFont typeface="Arial"/>
            </a:pPr>
            <a:r>
              <a:rPr lang="en-US">
                <a:latin typeface="Segoe UI"/>
                <a:cs typeface="Segoe UI"/>
              </a:rPr>
              <a:t>Project planning, scoping, and management</a:t>
            </a:r>
          </a:p>
          <a:p>
            <a:pPr marL="342900" indent="-342900">
              <a:buFont typeface="Arial"/>
            </a:pPr>
            <a:endParaRPr lang="en-US">
              <a:latin typeface="Segoe UI"/>
              <a:cs typeface="Segoe UI"/>
            </a:endParaRPr>
          </a:p>
          <a:p>
            <a:pPr marL="342900" indent="-342900">
              <a:buFont typeface="Arial"/>
            </a:pPr>
            <a:endParaRPr lang="en-US"/>
          </a:p>
          <a:p>
            <a:endParaRPr lang="is-IS"/>
          </a:p>
          <a:p>
            <a:endParaRPr lang="is-IS"/>
          </a:p>
          <a:p>
            <a:endParaRPr lang="en-US"/>
          </a:p>
        </p:txBody>
      </p:sp>
      <p:pic>
        <p:nvPicPr>
          <p:cNvPr id="9" name="Picture Placeholder 8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9177472E-F055-54DD-044B-BFED36700C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599" r="24599"/>
          <a:stretch>
            <a:fillRect/>
          </a:stretch>
        </p:blipFill>
        <p:spPr/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F9872CB-7E6F-8CD6-F9E4-5BEF1EF7A3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32228" y="187206"/>
            <a:ext cx="1373949" cy="6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5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894D0-B7DA-15F3-3C32-0C4F04482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711" y="2119852"/>
            <a:ext cx="7733807" cy="396966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Extensive offering of services available to our partners.  </a:t>
            </a:r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Extend your capabilities and ensure you have the knowledge, skills, and resources needed to succeed. 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How can we help you succeed? </a:t>
            </a:r>
          </a:p>
          <a:p>
            <a:pPr marL="0" indent="0">
              <a:buNone/>
            </a:pPr>
            <a:endParaRPr lang="en-US" b="1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Reach out to us directly or pmeurope@lsretail.com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CB205F-228A-229C-CFCA-80CF50A8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09" y="684744"/>
            <a:ext cx="10065726" cy="1238405"/>
          </a:xfrm>
        </p:spPr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Our aim is to increase the success of our partners and customers! </a:t>
            </a:r>
            <a:endParaRPr lang="en-US" sz="2700" b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5A0EB3-8E52-E518-E47E-E588B7D5C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1746" y="3744260"/>
            <a:ext cx="3087173" cy="2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16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E65640-62AD-8EAA-60B2-2A4ADDB27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How LS Retail Consulting Services can help you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AD21-3D68-5C98-1D08-295690081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Anna Dis Thorvaldsdottir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5175-CC15-87B8-6180-110B81D3D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Consulting Manager</a:t>
            </a:r>
            <a:endParaRPr lang="en-I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F9BAD41-EDF2-B569-F326-60A3DADD2E55}"/>
              </a:ext>
            </a:extLst>
          </p:cNvPr>
          <p:cNvSpPr txBox="1">
            <a:spLocks/>
          </p:cNvSpPr>
          <p:nvPr/>
        </p:nvSpPr>
        <p:spPr>
          <a:xfrm>
            <a:off x="6660291" y="2208263"/>
            <a:ext cx="5140411" cy="4698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S">
                <a:latin typeface="Segoe UI"/>
                <a:cs typeface="Segoe UI"/>
              </a:rPr>
              <a:t>Sergio Castelluccio</a:t>
            </a:r>
            <a:endParaRPr lang="en-I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ED11B81-254F-49C9-25BC-1F425412838C}"/>
              </a:ext>
            </a:extLst>
          </p:cNvPr>
          <p:cNvSpPr txBox="1">
            <a:spLocks/>
          </p:cNvSpPr>
          <p:nvPr/>
        </p:nvSpPr>
        <p:spPr>
          <a:xfrm>
            <a:off x="6660291" y="2687003"/>
            <a:ext cx="5140411" cy="4698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S">
                <a:latin typeface="Segoe UI"/>
                <a:cs typeface="Segoe UI"/>
              </a:rPr>
              <a:t>Consulting Manager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7129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72AA7E-6DA1-706D-8588-DEC8AB680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Global team of 90 people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Diverse team</a:t>
            </a:r>
          </a:p>
          <a:p>
            <a:r>
              <a:rPr lang="en-US">
                <a:latin typeface="Segoe UI"/>
                <a:cs typeface="Segoe UI"/>
              </a:rPr>
              <a:t>Very extensive experience </a:t>
            </a:r>
          </a:p>
          <a:p>
            <a:r>
              <a:rPr lang="en-US">
                <a:latin typeface="Segoe UI"/>
                <a:cs typeface="Segoe UI"/>
              </a:rPr>
              <a:t>Subject matter experts 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8821265-B3B8-A342-DC32-99B9ABF73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14" y="4216139"/>
            <a:ext cx="3514123" cy="1913351"/>
          </a:xfrm>
        </p:spPr>
        <p:txBody>
          <a:bodyPr/>
          <a:lstStyle/>
          <a:p>
            <a:r>
              <a:rPr lang="is-IS"/>
              <a:t>Technical Consultants</a:t>
            </a:r>
          </a:p>
          <a:p>
            <a:r>
              <a:rPr lang="is-IS"/>
              <a:t>Funtional Constultants </a:t>
            </a:r>
          </a:p>
          <a:p>
            <a:r>
              <a:rPr lang="is-IS"/>
              <a:t>Solution Architects </a:t>
            </a:r>
          </a:p>
          <a:p>
            <a:r>
              <a:rPr lang="is-IS"/>
              <a:t>Project Managers 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3B8C07-3B01-6FA5-C02A-F3A34E93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LS Retail Consulting services </a:t>
            </a:r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BCCC021-B598-9897-68DF-ED0EF40448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09997" y="2718668"/>
            <a:ext cx="4061478" cy="18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4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39172C-8CC8-1523-D66A-4EDE826612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8"/>
            <a:ext cx="10669117" cy="4917960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Expertise needed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Taking on new module or extensive functionality </a:t>
            </a:r>
          </a:p>
          <a:p>
            <a:r>
              <a:rPr lang="en-US">
                <a:latin typeface="Segoe UI"/>
                <a:cs typeface="Segoe UI"/>
              </a:rPr>
              <a:t>Complex project/customer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Architectural guidance needed </a:t>
            </a:r>
          </a:p>
          <a:p>
            <a:r>
              <a:rPr lang="en-US">
                <a:latin typeface="Segoe UI"/>
                <a:cs typeface="Segoe UI"/>
              </a:rPr>
              <a:t>Closer cooperation needed with LS Retail teams</a:t>
            </a:r>
          </a:p>
          <a:p>
            <a:r>
              <a:rPr lang="en-US">
                <a:latin typeface="Segoe UI"/>
                <a:cs typeface="Segoe UI"/>
              </a:rPr>
              <a:t>Advice and consulting support </a:t>
            </a:r>
          </a:p>
          <a:p>
            <a:r>
              <a:rPr lang="en-US">
                <a:latin typeface="Segoe UI"/>
                <a:cs typeface="Segoe UI"/>
              </a:rPr>
              <a:t>Need additional resources 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DCE749-B91D-C6FD-8AAD-BBACEF0B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Why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contact</a:t>
            </a:r>
            <a:r>
              <a:rPr lang="is-IS">
                <a:latin typeface="Segoe UI"/>
                <a:cs typeface="Segoe UI"/>
              </a:rPr>
              <a:t> LS Retail </a:t>
            </a:r>
            <a:r>
              <a:rPr lang="is-IS" err="1">
                <a:latin typeface="Segoe UI"/>
                <a:cs typeface="Segoe UI"/>
              </a:rPr>
              <a:t>Consulting</a:t>
            </a:r>
            <a:r>
              <a:rPr lang="is-IS">
                <a:latin typeface="Segoe UI"/>
                <a:cs typeface="Segoe UI"/>
              </a:rPr>
              <a:t>? 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9872CB-7E6F-8CD6-F9E4-5BEF1EF7A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77760" y="303916"/>
            <a:ext cx="1373949" cy="638596"/>
          </a:xfrm>
          <a:prstGeom prst="rect">
            <a:avLst/>
          </a:prstGeom>
        </p:spPr>
      </p:pic>
      <p:pic>
        <p:nvPicPr>
          <p:cNvPr id="12" name="Picture 11" descr="A person and person holding a tablet&#10;&#10;Description automatically generated">
            <a:extLst>
              <a:ext uri="{FF2B5EF4-FFF2-40B4-BE49-F238E27FC236}">
                <a16:creationId xmlns:a16="http://schemas.microsoft.com/office/drawing/2014/main" id="{513FD1C1-ECFD-BC1E-01F4-B37F50F60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600" y="2257647"/>
            <a:ext cx="4599172" cy="45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85E35-2031-4461-1252-CA0BA1971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Our projects today and what is “new”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41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9DEEB-6425-BB27-E3C3-4C466661EB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10829062" cy="5317815"/>
          </a:xfrm>
        </p:spPr>
        <p:txBody>
          <a:bodyPr lIns="91440" tIns="45720" rIns="91440" bIns="45720">
            <a:normAutofit/>
          </a:bodyPr>
          <a:lstStyle/>
          <a:p>
            <a:r>
              <a:rPr lang="en-US" b="1"/>
              <a:t>This is no longer the case:</a:t>
            </a:r>
          </a:p>
          <a:p>
            <a:pPr lvl="1"/>
            <a:r>
              <a:rPr lang="en-US"/>
              <a:t>Project spanned over 6-18 months</a:t>
            </a:r>
          </a:p>
          <a:p>
            <a:pPr lvl="1"/>
            <a:r>
              <a:rPr lang="en-US"/>
              <a:t>Requirements, analyses, development, proof of concept, rollout</a:t>
            </a:r>
          </a:p>
          <a:p>
            <a:pPr lvl="1"/>
            <a:r>
              <a:rPr lang="en-US"/>
              <a:t>Stable project environment</a:t>
            </a:r>
          </a:p>
          <a:p>
            <a:pPr lvl="1"/>
            <a:r>
              <a:rPr lang="en-US"/>
              <a:t>Same BC version</a:t>
            </a:r>
          </a:p>
          <a:p>
            <a:pPr lvl="1"/>
            <a:r>
              <a:rPr lang="en-US"/>
              <a:t>After rollout, the client using same version for years</a:t>
            </a:r>
          </a:p>
          <a:p>
            <a:pPr lvl="1"/>
            <a:r>
              <a:rPr lang="en-US"/>
              <a:t>It works – don’t fix it</a:t>
            </a:r>
          </a:p>
          <a:p>
            <a:pPr lvl="1"/>
            <a:r>
              <a:rPr lang="en-US"/>
              <a:t>Smaller ongoing enhancements</a:t>
            </a:r>
          </a:p>
          <a:p>
            <a:endParaRPr lang="en-US"/>
          </a:p>
          <a:p>
            <a:r>
              <a:rPr lang="en-US"/>
              <a:t>If this is still the case</a:t>
            </a:r>
          </a:p>
          <a:p>
            <a:pPr lvl="1"/>
            <a:r>
              <a:rPr lang="en-US"/>
              <a:t>there is something not right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695CF1-5FE7-816E-F295-338E813C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83029" cy="588637"/>
          </a:xfrm>
        </p:spPr>
        <p:txBody>
          <a:bodyPr anchor="t">
            <a:noAutofit/>
          </a:bodyPr>
          <a:lstStyle/>
          <a:p>
            <a:r>
              <a:rPr lang="en-US">
                <a:latin typeface="Segoe UI"/>
                <a:cs typeface="Segoe UI"/>
              </a:rPr>
              <a:t>The good old days</a:t>
            </a:r>
            <a:endParaRPr lang="en-GB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540993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F4DF5B-8514-3CE2-91FE-EFA93D0215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822156"/>
            <a:ext cx="10829062" cy="4493186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SaaS</a:t>
            </a:r>
          </a:p>
          <a:p>
            <a:r>
              <a:rPr lang="en-US">
                <a:latin typeface="Segoe UI"/>
                <a:cs typeface="Segoe UI"/>
              </a:rPr>
              <a:t>Projects are now more frequently updated</a:t>
            </a:r>
          </a:p>
          <a:p>
            <a:r>
              <a:rPr lang="en-US">
                <a:latin typeface="Segoe UI"/>
                <a:cs typeface="Segoe UI"/>
              </a:rPr>
              <a:t>Updates or upgrades during project’s phases</a:t>
            </a:r>
          </a:p>
          <a:p>
            <a:r>
              <a:rPr lang="en-US">
                <a:latin typeface="Segoe UI"/>
                <a:cs typeface="Segoe UI"/>
              </a:rPr>
              <a:t>Project environment strategy</a:t>
            </a:r>
          </a:p>
          <a:p>
            <a:r>
              <a:rPr lang="en-US">
                <a:latin typeface="Segoe UI"/>
                <a:cs typeface="Segoe UI"/>
              </a:rPr>
              <a:t>Production frequently updated</a:t>
            </a:r>
          </a:p>
          <a:p>
            <a:endParaRPr lang="en-US"/>
          </a:p>
          <a:p>
            <a:r>
              <a:rPr lang="en-US">
                <a:latin typeface="Segoe UI"/>
                <a:cs typeface="Segoe UI"/>
              </a:rPr>
              <a:t>And how about</a:t>
            </a:r>
          </a:p>
          <a:p>
            <a:pPr lvl="1"/>
            <a:r>
              <a:rPr lang="en-US">
                <a:latin typeface="Segoe UI"/>
                <a:cs typeface="Segoe UI"/>
              </a:rPr>
              <a:t>Reviewing upcoming standard functionality and plan into projects</a:t>
            </a:r>
          </a:p>
          <a:p>
            <a:pPr lvl="1"/>
            <a:r>
              <a:rPr lang="en-US">
                <a:latin typeface="Segoe UI"/>
                <a:cs typeface="Segoe UI"/>
              </a:rPr>
              <a:t>Consuming new functionality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78519-8BF5-B535-8B78-05077876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The good new days – What is our new project life cycle?</a:t>
            </a:r>
          </a:p>
        </p:txBody>
      </p:sp>
    </p:spTree>
    <p:extLst>
      <p:ext uri="{BB962C8B-B14F-4D97-AF65-F5344CB8AC3E}">
        <p14:creationId xmlns:p14="http://schemas.microsoft.com/office/powerpoint/2010/main" val="1180037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A37BA-DD4C-315D-36A8-F848C09DF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Project “</a:t>
            </a:r>
            <a:r>
              <a:rPr lang="en-US" cap="small"/>
              <a:t>toolkit</a:t>
            </a:r>
            <a:r>
              <a:rPr lang="en-US"/>
              <a:t>”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C5DB96-A4C2-C2DF-6B33-FFC6D7A902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GitHub</a:t>
            </a:r>
          </a:p>
          <a:p>
            <a:r>
              <a:rPr lang="en-US"/>
              <a:t>DevOps</a:t>
            </a:r>
          </a:p>
          <a:p>
            <a:r>
              <a:rPr lang="en-US"/>
              <a:t>Auto-Testing</a:t>
            </a:r>
          </a:p>
          <a:p>
            <a:pPr lvl="1"/>
            <a:r>
              <a:rPr lang="en-US"/>
              <a:t>ATDD</a:t>
            </a:r>
          </a:p>
          <a:p>
            <a:pPr lvl="2"/>
            <a:r>
              <a:rPr lang="en-US"/>
              <a:t>Acceptance Test Driven Development</a:t>
            </a:r>
          </a:p>
          <a:p>
            <a:pPr lvl="3"/>
            <a:r>
              <a:rPr lang="en-US">
                <a:hlinkClick r:id="rId3"/>
              </a:rPr>
              <a:t>Test your Dynamics 365 implementation</a:t>
            </a:r>
            <a:endParaRPr lang="en-US"/>
          </a:p>
          <a:p>
            <a:pPr lvl="3"/>
            <a:r>
              <a:rPr lang="en-US">
                <a:hlinkClick r:id="rId4"/>
              </a:rPr>
              <a:t>Introduction to test automation in Business Central</a:t>
            </a:r>
            <a:endParaRPr lang="en-US"/>
          </a:p>
          <a:p>
            <a:r>
              <a:rPr lang="en-US"/>
              <a:t>Release management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Placeholder 3" descr="A person using a computer&#10;&#10;Description automatically generated">
            <a:extLst>
              <a:ext uri="{FF2B5EF4-FFF2-40B4-BE49-F238E27FC236}">
                <a16:creationId xmlns:a16="http://schemas.microsoft.com/office/drawing/2014/main" id="{89948285-27D9-C736-D2D6-D6BF788E86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7430" r="27430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3BB41F-4C03-F206-15E4-AC1F72EEECF3}"/>
              </a:ext>
            </a:extLst>
          </p:cNvPr>
          <p:cNvSpPr txBox="1"/>
          <p:nvPr/>
        </p:nvSpPr>
        <p:spPr>
          <a:xfrm>
            <a:off x="6496470" y="6136044"/>
            <a:ext cx="6225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6"/>
              </a:rPr>
              <a:t>Continuous integration with Azure DevOps for Microsoft Dynamics 365 Business Central - Training | Microsoft Learn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67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e86807-75dd-46c1-b569-001a2b21afd5">
      <Terms xmlns="http://schemas.microsoft.com/office/infopath/2007/PartnerControls"/>
    </lcf76f155ced4ddcb4097134ff3c332f>
    <TaxCatchAll xmlns="b63d37ac-bd57-41b1-b396-69837d4a78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63d37ac-bd57-41b1-b396-69837d4a7853"/>
    <ds:schemaRef ds:uri="dde86807-75dd-46c1-b569-001a2b21afd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6203F3-5664-4739-A407-4EA0227A11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0</TotalTime>
  <Words>918</Words>
  <Application>Microsoft Office PowerPoint</Application>
  <PresentationFormat>Widescreen</PresentationFormat>
  <Paragraphs>213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Courier New</vt:lpstr>
      <vt:lpstr>Segoe UI</vt:lpstr>
      <vt:lpstr>Segoe UI Semibold</vt:lpstr>
      <vt:lpstr>Söhne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PowerPoint Presentation</vt:lpstr>
      <vt:lpstr>Around 14-35% of all IT  projects fail to succeed </vt:lpstr>
      <vt:lpstr>PowerPoint Presentation</vt:lpstr>
      <vt:lpstr>LS Retail Consulting services </vt:lpstr>
      <vt:lpstr>Why contact LS Retail Consulting? </vt:lpstr>
      <vt:lpstr>Our projects today and what is “new”</vt:lpstr>
      <vt:lpstr>The good old days</vt:lpstr>
      <vt:lpstr>The good new days – What is our new project life cycle?</vt:lpstr>
      <vt:lpstr>PowerPoint Presentation</vt:lpstr>
      <vt:lpstr>Project “toolkit” – Release Management </vt:lpstr>
      <vt:lpstr>What can LS Retail Consulting services do for you? </vt:lpstr>
      <vt:lpstr>What do we offer? </vt:lpstr>
      <vt:lpstr>Training examples  </vt:lpstr>
      <vt:lpstr>What do we offer? </vt:lpstr>
      <vt:lpstr>National Trust for Scotland - iDyam</vt:lpstr>
      <vt:lpstr>What do we offer? </vt:lpstr>
      <vt:lpstr>Pet Family</vt:lpstr>
      <vt:lpstr>What do we offer? </vt:lpstr>
      <vt:lpstr>VITA with Bedege </vt:lpstr>
      <vt:lpstr>What do we offer? </vt:lpstr>
      <vt:lpstr>Channex</vt:lpstr>
      <vt:lpstr>What do we offer? </vt:lpstr>
      <vt:lpstr>Peninsula Hot Springs with MicroChannel </vt:lpstr>
      <vt:lpstr>PowerPoint Presentation</vt:lpstr>
      <vt:lpstr>Our aim is to increase the success of our partners and customers!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Urdur Anna Bjornsdottir</dc:creator>
  <cp:lastModifiedBy>Bjorn Jonsson</cp:lastModifiedBy>
  <cp:revision>461</cp:revision>
  <dcterms:created xsi:type="dcterms:W3CDTF">2024-03-24T19:01:47Z</dcterms:created>
  <dcterms:modified xsi:type="dcterms:W3CDTF">2024-10-14T15:03:35Z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0x010100BEBA066CC5A2DF458568E4AFEB402259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