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16" r:id="rId5"/>
    <p:sldMasterId id="2147483812" r:id="rId6"/>
    <p:sldMasterId id="2147483681" r:id="rId7"/>
    <p:sldMasterId id="2147483723" r:id="rId8"/>
    <p:sldMasterId id="2147483735" r:id="rId9"/>
    <p:sldMasterId id="2147483745" r:id="rId10"/>
    <p:sldMasterId id="2147483794" r:id="rId11"/>
  </p:sldMasterIdLst>
  <p:notesMasterIdLst>
    <p:notesMasterId r:id="rId39"/>
  </p:notesMasterIdLst>
  <p:sldIdLst>
    <p:sldId id="299" r:id="rId12"/>
    <p:sldId id="305" r:id="rId13"/>
    <p:sldId id="306" r:id="rId14"/>
    <p:sldId id="307" r:id="rId15"/>
    <p:sldId id="308" r:id="rId16"/>
    <p:sldId id="309" r:id="rId17"/>
    <p:sldId id="310" r:id="rId18"/>
    <p:sldId id="317" r:id="rId19"/>
    <p:sldId id="2146845855" r:id="rId20"/>
    <p:sldId id="2146845856" r:id="rId21"/>
    <p:sldId id="318" r:id="rId22"/>
    <p:sldId id="2146845857" r:id="rId23"/>
    <p:sldId id="327" r:id="rId24"/>
    <p:sldId id="326" r:id="rId25"/>
    <p:sldId id="2147482781" r:id="rId26"/>
    <p:sldId id="312" r:id="rId27"/>
    <p:sldId id="313" r:id="rId28"/>
    <p:sldId id="316" r:id="rId29"/>
    <p:sldId id="2147482777" r:id="rId30"/>
    <p:sldId id="319" r:id="rId31"/>
    <p:sldId id="2147482784" r:id="rId32"/>
    <p:sldId id="2147482778" r:id="rId33"/>
    <p:sldId id="2147482779" r:id="rId34"/>
    <p:sldId id="324" r:id="rId35"/>
    <p:sldId id="2147482786" r:id="rId36"/>
    <p:sldId id="2147482787" r:id="rId37"/>
    <p:sldId id="304" r:id="rId38"/>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299"/>
            <p14:sldId id="305"/>
            <p14:sldId id="306"/>
            <p14:sldId id="307"/>
            <p14:sldId id="308"/>
            <p14:sldId id="309"/>
            <p14:sldId id="310"/>
            <p14:sldId id="317"/>
            <p14:sldId id="2146845855"/>
            <p14:sldId id="2146845856"/>
            <p14:sldId id="318"/>
            <p14:sldId id="2146845857"/>
            <p14:sldId id="327"/>
            <p14:sldId id="326"/>
            <p14:sldId id="2147482781"/>
            <p14:sldId id="312"/>
            <p14:sldId id="313"/>
            <p14:sldId id="316"/>
            <p14:sldId id="2147482777"/>
            <p14:sldId id="319"/>
            <p14:sldId id="2147482784"/>
            <p14:sldId id="2147482778"/>
            <p14:sldId id="2147482779"/>
            <p14:sldId id="324"/>
            <p14:sldId id="2147482786"/>
            <p14:sldId id="2147482787"/>
            <p14:sldId id="304"/>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3953B-8968-8099-83D2-CC660FDDFE2D}" name="Jasvinder Singh" initials="JS" userId="S::jasvinder.singh@lsretail.com::89991cc9-5891-4c9c-ae10-73785136ffd7" providerId="AD"/>
  <p188:author id="{558C4099-2F00-597C-91E7-1C88AB8A1A87}" name="Wojciech Januszauskas" initials="WJ" userId="S::wojciechja@lsretail.com::283006d7-7365-4ce6-9b04-25a42527db9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5F8"/>
    <a:srgbClr val="361C5C"/>
    <a:srgbClr val="EFBC6E"/>
    <a:srgbClr val="4040A4"/>
    <a:srgbClr val="D34974"/>
    <a:srgbClr val="01BCB5"/>
    <a:srgbClr val="D24A74"/>
    <a:srgbClr val="351C5C"/>
    <a:srgbClr val="1C133D"/>
    <a:srgbClr val="00A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51" autoAdjust="0"/>
  </p:normalViewPr>
  <p:slideViewPr>
    <p:cSldViewPr snapToGrid="0">
      <p:cViewPr varScale="1">
        <p:scale>
          <a:sx n="82" d="100"/>
          <a:sy n="82" d="100"/>
        </p:scale>
        <p:origin x="1674" y="96"/>
      </p:cViewPr>
      <p:guideLst/>
    </p:cSldViewPr>
  </p:slideViewPr>
  <p:notesTextViewPr>
    <p:cViewPr>
      <p:scale>
        <a:sx n="176" d="100"/>
        <a:sy n="17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04/30/2025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286344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01775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4F1E1-6964-88E5-1DD6-39B136781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36804-9627-8FF9-6914-6BF006780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503E2-8383-34BB-0104-6B11A18864C7}"/>
              </a:ext>
            </a:extLst>
          </p:cNvPr>
          <p:cNvSpPr>
            <a:spLocks noGrp="1"/>
          </p:cNvSpPr>
          <p:nvPr>
            <p:ph type="body" idx="1"/>
          </p:nvPr>
        </p:nvSpPr>
        <p:spPr/>
        <p:txBody>
          <a:bodyPr/>
          <a:lstStyle/>
          <a:p>
            <a:pPr>
              <a:buNone/>
            </a:pPr>
            <a:endParaRPr lang="en-US" dirty="0"/>
          </a:p>
        </p:txBody>
      </p:sp>
      <p:sp>
        <p:nvSpPr>
          <p:cNvPr id="4" name="Slide Number Placeholder 3">
            <a:extLst>
              <a:ext uri="{FF2B5EF4-FFF2-40B4-BE49-F238E27FC236}">
                <a16:creationId xmlns:a16="http://schemas.microsoft.com/office/drawing/2014/main" id="{C5D80CC3-B2E1-D6A2-CAC1-86FFD71C7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61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187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3927391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D1EC-D8DA-0B91-3A92-6142BFAB5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ECBB2-D102-8D3D-175D-6682656C2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67783-DA7F-0D90-D4C1-2B5ED9C97A07}"/>
              </a:ext>
            </a:extLst>
          </p:cNvPr>
          <p:cNvSpPr>
            <a:spLocks noGrp="1"/>
          </p:cNvSpPr>
          <p:nvPr>
            <p:ph type="body" idx="1"/>
          </p:nvPr>
        </p:nvSpPr>
        <p:spPr/>
        <p:txBody>
          <a:bodyPr/>
          <a:lstStyle/>
          <a:p>
            <a:pPr>
              <a:buNone/>
            </a:pPr>
            <a:endParaRPr lang="en-US" dirty="0"/>
          </a:p>
        </p:txBody>
      </p:sp>
      <p:sp>
        <p:nvSpPr>
          <p:cNvPr id="4" name="Slide Number Placeholder 3">
            <a:extLst>
              <a:ext uri="{FF2B5EF4-FFF2-40B4-BE49-F238E27FC236}">
                <a16:creationId xmlns:a16="http://schemas.microsoft.com/office/drawing/2014/main" id="{DBC4904E-9BBE-5528-2A95-FB5057A5C83C}"/>
              </a:ext>
            </a:extLst>
          </p:cNvPr>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229453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59050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447291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1235521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2150929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361681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101395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16F09-657C-1765-36AE-9950CB1F9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6F883-75FA-F566-311D-CBE999DB4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51274-0951-4338-0300-44CB89599B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8F20309C-AE6C-949E-286A-16EC81887338}"/>
              </a:ext>
            </a:extLst>
          </p:cNvPr>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1262072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703781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8553F-3083-63B7-CE82-337D1D58A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FBA32-C606-CEC1-438D-75B64C2DBD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34C20-32F5-625A-4C08-089EBF4DFB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0680DF5-DC8E-16D9-9061-6C952EF4ECDF}"/>
              </a:ext>
            </a:extLst>
          </p:cNvPr>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119924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30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265091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402928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385818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3312064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224133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1970353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136603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09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D3C38-BF3C-9FF7-A504-6E35D221F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058FA-CB8B-FD3B-5F6B-1235C6257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A7C86-0737-9CCB-2119-D5B375C32BA3}"/>
              </a:ext>
            </a:extLst>
          </p:cNvPr>
          <p:cNvSpPr>
            <a:spLocks noGrp="1"/>
          </p:cNvSpPr>
          <p:nvPr>
            <p:ph type="body" idx="1"/>
          </p:nvPr>
        </p:nvSpPr>
        <p:spPr/>
        <p:txBody>
          <a:bodyPr/>
          <a:lstStyle/>
          <a:p>
            <a:pPr>
              <a:buNone/>
            </a:pPr>
            <a:endParaRPr lang="en-US" dirty="0"/>
          </a:p>
        </p:txBody>
      </p:sp>
      <p:sp>
        <p:nvSpPr>
          <p:cNvPr id="4" name="Slide Number Placeholder 3">
            <a:extLst>
              <a:ext uri="{FF2B5EF4-FFF2-40B4-BE49-F238E27FC236}">
                <a16:creationId xmlns:a16="http://schemas.microsoft.com/office/drawing/2014/main" id="{872C21C1-FAA2-022A-FCF4-E51F48508543}"/>
              </a:ext>
            </a:extLst>
          </p:cNvPr>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3566550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7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594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132515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22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577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834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6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12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7481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827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64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557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5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357621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305886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786533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072611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8885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166510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734511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1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29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0879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5534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893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60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emf"/><Relationship Id="rId5" Type="http://schemas.openxmlformats.org/officeDocument/2006/relationships/slideLayout" Target="../slideLayouts/slideLayout31.xml"/><Relationship Id="rId10" Type="http://schemas.openxmlformats.org/officeDocument/2006/relationships/image" Target="../media/image1.emf"/><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2.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emf"/><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2.emf"/><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emf"/><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2.emf"/><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emf"/><Relationship Id="rId5" Type="http://schemas.openxmlformats.org/officeDocument/2006/relationships/slideLayout" Target="../slideLayouts/slideLayout72.xml"/><Relationship Id="rId10"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2.emf"/><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image" Target="../media/image1.emf"/><Relationship Id="rId5" Type="http://schemas.openxmlformats.org/officeDocument/2006/relationships/slideLayout" Target="../slideLayouts/slideLayout81.xml"/><Relationship Id="rId10"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2.emf"/><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1.emf"/><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2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29"/>
          <a:stretch>
            <a:fillRect/>
          </a:stretch>
        </p:blipFill>
        <p:spPr>
          <a:xfrm>
            <a:off x="12237762" y="0"/>
            <a:ext cx="78871"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78" r:id="rId1"/>
    <p:sldLayoutId id="2147483705" r:id="rId2"/>
    <p:sldLayoutId id="2147483649" r:id="rId3"/>
    <p:sldLayoutId id="2147483779" r:id="rId4"/>
    <p:sldLayoutId id="2147483780" r:id="rId5"/>
    <p:sldLayoutId id="2147483781" r:id="rId6"/>
    <p:sldLayoutId id="2147483787" r:id="rId7"/>
    <p:sldLayoutId id="2147483792" r:id="rId8"/>
    <p:sldLayoutId id="2147483782" r:id="rId9"/>
    <p:sldLayoutId id="2147483783" r:id="rId10"/>
    <p:sldLayoutId id="2147483784" r:id="rId11"/>
    <p:sldLayoutId id="2147483786" r:id="rId12"/>
    <p:sldLayoutId id="2147483788" r:id="rId13"/>
    <p:sldLayoutId id="2147483763" r:id="rId14"/>
    <p:sldLayoutId id="2147483706" r:id="rId15"/>
    <p:sldLayoutId id="214748378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5"/>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6"/>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 id="21474838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96.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9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88.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9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9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00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4D0A-C2A3-F5D0-AB7F-2D69367DA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B35544-4225-7FA4-ABB7-762C3E1D916B}"/>
              </a:ext>
            </a:extLst>
          </p:cNvPr>
          <p:cNvSpPr>
            <a:spLocks noGrp="1"/>
          </p:cNvSpPr>
          <p:nvPr>
            <p:ph type="title"/>
          </p:nvPr>
        </p:nvSpPr>
        <p:spPr/>
        <p:txBody>
          <a:bodyPr anchor="ctr">
            <a:normAutofit/>
          </a:bodyPr>
          <a:lstStyle/>
          <a:p>
            <a:r>
              <a:rPr lang="is-IS" sz="5400"/>
              <a:t>Parallel Statement Posting </a:t>
            </a:r>
            <a:endParaRPr lang="en-US" sz="5400"/>
          </a:p>
        </p:txBody>
      </p:sp>
      <p:sp>
        <p:nvSpPr>
          <p:cNvPr id="4" name="Text Placeholder 3">
            <a:extLst>
              <a:ext uri="{FF2B5EF4-FFF2-40B4-BE49-F238E27FC236}">
                <a16:creationId xmlns:a16="http://schemas.microsoft.com/office/drawing/2014/main" id="{7BF419B2-0406-9D8A-12CE-D9874F90853E}"/>
              </a:ext>
            </a:extLst>
          </p:cNvPr>
          <p:cNvSpPr>
            <a:spLocks noGrp="1"/>
          </p:cNvSpPr>
          <p:nvPr>
            <p:ph type="body" sz="quarter" idx="10"/>
          </p:nvPr>
        </p:nvSpPr>
        <p:spPr/>
        <p:txBody>
          <a:bodyPr/>
          <a:lstStyle/>
          <a:p>
            <a:pPr>
              <a:lnSpc>
                <a:spcPct val="150000"/>
              </a:lnSpc>
            </a:pPr>
            <a:r>
              <a:rPr lang="en-US">
                <a:solidFill>
                  <a:schemeClr val="tx1"/>
                </a:solidFill>
              </a:rPr>
              <a:t>Compliments Batch Posting</a:t>
            </a:r>
          </a:p>
          <a:p>
            <a:pPr>
              <a:lnSpc>
                <a:spcPct val="150000"/>
              </a:lnSpc>
            </a:pPr>
            <a:r>
              <a:rPr lang="en-US">
                <a:solidFill>
                  <a:schemeClr val="tx1"/>
                </a:solidFill>
              </a:rPr>
              <a:t>Available for statements</a:t>
            </a:r>
            <a:endParaRPr lang="en-MY">
              <a:solidFill>
                <a:schemeClr val="tx1"/>
              </a:solidFill>
            </a:endParaRPr>
          </a:p>
        </p:txBody>
      </p:sp>
      <p:pic>
        <p:nvPicPr>
          <p:cNvPr id="6" name="Picture 5">
            <a:extLst>
              <a:ext uri="{FF2B5EF4-FFF2-40B4-BE49-F238E27FC236}">
                <a16:creationId xmlns:a16="http://schemas.microsoft.com/office/drawing/2014/main" id="{990429AF-A6B5-3175-124F-CA26A04C33EB}"/>
              </a:ext>
            </a:extLst>
          </p:cNvPr>
          <p:cNvPicPr>
            <a:picLocks noChangeAspect="1"/>
          </p:cNvPicPr>
          <p:nvPr/>
        </p:nvPicPr>
        <p:blipFill>
          <a:blip r:embed="rId3"/>
          <a:srcRect b="14805"/>
          <a:stretch/>
        </p:blipFill>
        <p:spPr>
          <a:xfrm>
            <a:off x="6376267" y="2712347"/>
            <a:ext cx="4979269" cy="3385257"/>
          </a:xfrm>
          <a:prstGeom prst="rect">
            <a:avLst/>
          </a:prstGeom>
        </p:spPr>
      </p:pic>
    </p:spTree>
    <p:extLst>
      <p:ext uri="{BB962C8B-B14F-4D97-AF65-F5344CB8AC3E}">
        <p14:creationId xmlns:p14="http://schemas.microsoft.com/office/powerpoint/2010/main" val="475490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00CE-9029-66C1-B47C-4D82271EDDD3}"/>
              </a:ext>
            </a:extLst>
          </p:cNvPr>
          <p:cNvSpPr>
            <a:spLocks noGrp="1"/>
          </p:cNvSpPr>
          <p:nvPr>
            <p:ph type="title"/>
          </p:nvPr>
        </p:nvSpPr>
        <p:spPr/>
        <p:txBody>
          <a:bodyPr/>
          <a:lstStyle/>
          <a:p>
            <a:r>
              <a:rPr lang="is-IS" sz="6600"/>
              <a:t>Aggregated Inventory</a:t>
            </a:r>
            <a:endParaRPr lang="en-US" sz="6600"/>
          </a:p>
        </p:txBody>
      </p:sp>
      <p:pic>
        <p:nvPicPr>
          <p:cNvPr id="7" name="Picture 6" descr="A person holding a computer&#10;&#10;AI-generated content may be incorrect.">
            <a:extLst>
              <a:ext uri="{FF2B5EF4-FFF2-40B4-BE49-F238E27FC236}">
                <a16:creationId xmlns:a16="http://schemas.microsoft.com/office/drawing/2014/main" id="{367C779A-A832-EA29-A6E7-2AB1B664A6F7}"/>
              </a:ext>
            </a:extLst>
          </p:cNvPr>
          <p:cNvPicPr>
            <a:picLocks noChangeAspect="1"/>
          </p:cNvPicPr>
          <p:nvPr/>
        </p:nvPicPr>
        <p:blipFill>
          <a:blip r:embed="rId3"/>
          <a:stretch>
            <a:fillRect/>
          </a:stretch>
        </p:blipFill>
        <p:spPr>
          <a:xfrm>
            <a:off x="6376268" y="861919"/>
            <a:ext cx="5250095" cy="5238428"/>
          </a:xfrm>
          <a:prstGeom prst="rect">
            <a:avLst/>
          </a:prstGeom>
        </p:spPr>
      </p:pic>
    </p:spTree>
    <p:extLst>
      <p:ext uri="{BB962C8B-B14F-4D97-AF65-F5344CB8AC3E}">
        <p14:creationId xmlns:p14="http://schemas.microsoft.com/office/powerpoint/2010/main" val="1638414828"/>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F62A4-ED98-6495-3BD9-708298838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85321-5A9C-A876-BE7E-8C7CF01072E5}"/>
              </a:ext>
            </a:extLst>
          </p:cNvPr>
          <p:cNvSpPr>
            <a:spLocks noGrp="1"/>
          </p:cNvSpPr>
          <p:nvPr>
            <p:ph type="title"/>
          </p:nvPr>
        </p:nvSpPr>
        <p:spPr/>
        <p:txBody>
          <a:bodyPr anchor="ctr">
            <a:normAutofit/>
          </a:bodyPr>
          <a:lstStyle/>
          <a:p>
            <a:r>
              <a:rPr lang="is-IS" sz="5400"/>
              <a:t>Aggregated Inventory</a:t>
            </a:r>
            <a:endParaRPr lang="en-US" sz="5400"/>
          </a:p>
        </p:txBody>
      </p:sp>
      <p:sp>
        <p:nvSpPr>
          <p:cNvPr id="4" name="Text Placeholder 3">
            <a:extLst>
              <a:ext uri="{FF2B5EF4-FFF2-40B4-BE49-F238E27FC236}">
                <a16:creationId xmlns:a16="http://schemas.microsoft.com/office/drawing/2014/main" id="{65214AF0-8D6A-6A9A-040C-73715BA53E6B}"/>
              </a:ext>
            </a:extLst>
          </p:cNvPr>
          <p:cNvSpPr>
            <a:spLocks noGrp="1"/>
          </p:cNvSpPr>
          <p:nvPr>
            <p:ph type="body" sz="quarter" idx="10"/>
          </p:nvPr>
        </p:nvSpPr>
        <p:spPr/>
        <p:txBody>
          <a:bodyPr/>
          <a:lstStyle/>
          <a:p>
            <a:pPr>
              <a:lnSpc>
                <a:spcPct val="150000"/>
              </a:lnSpc>
            </a:pPr>
            <a:r>
              <a:rPr lang="en-US"/>
              <a:t>Huge item list + transaction volume + locations</a:t>
            </a:r>
          </a:p>
          <a:p>
            <a:pPr>
              <a:lnSpc>
                <a:spcPct val="150000"/>
              </a:lnSpc>
            </a:pPr>
            <a:r>
              <a:rPr lang="en-US"/>
              <a:t>Consolidation of transactions</a:t>
            </a:r>
            <a:endParaRPr lang="en-MY"/>
          </a:p>
        </p:txBody>
      </p:sp>
      <p:pic>
        <p:nvPicPr>
          <p:cNvPr id="6" name="Picture 5" descr="A person holding a tablet and looking at a computer screen&#10;&#10;AI-generated content may be incorrect.">
            <a:extLst>
              <a:ext uri="{FF2B5EF4-FFF2-40B4-BE49-F238E27FC236}">
                <a16:creationId xmlns:a16="http://schemas.microsoft.com/office/drawing/2014/main" id="{3389C215-3F72-72C5-58A6-88D76255A8F1}"/>
              </a:ext>
            </a:extLst>
          </p:cNvPr>
          <p:cNvPicPr>
            <a:picLocks noChangeAspect="1"/>
          </p:cNvPicPr>
          <p:nvPr/>
        </p:nvPicPr>
        <p:blipFill>
          <a:blip r:embed="rId3"/>
          <a:stretch>
            <a:fillRect/>
          </a:stretch>
        </p:blipFill>
        <p:spPr>
          <a:xfrm>
            <a:off x="6336709" y="3183070"/>
            <a:ext cx="3653597" cy="2914534"/>
          </a:xfrm>
          <a:prstGeom prst="rect">
            <a:avLst/>
          </a:prstGeom>
        </p:spPr>
      </p:pic>
    </p:spTree>
    <p:extLst>
      <p:ext uri="{BB962C8B-B14F-4D97-AF65-F5344CB8AC3E}">
        <p14:creationId xmlns:p14="http://schemas.microsoft.com/office/powerpoint/2010/main" val="424055230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8C40-4F58-1F16-90BE-9E668EF752EF}"/>
              </a:ext>
            </a:extLst>
          </p:cNvPr>
          <p:cNvSpPr>
            <a:spLocks noGrp="1"/>
          </p:cNvSpPr>
          <p:nvPr>
            <p:ph type="title"/>
          </p:nvPr>
        </p:nvSpPr>
        <p:spPr>
          <a:xfrm>
            <a:off x="616267" y="760396"/>
            <a:ext cx="5199468" cy="5337208"/>
          </a:xfrm>
        </p:spPr>
        <p:txBody>
          <a:bodyPr anchor="ctr">
            <a:normAutofit/>
          </a:bodyPr>
          <a:lstStyle/>
          <a:p>
            <a:r>
              <a:rPr lang="is-IS" sz="5400"/>
              <a:t>Parallel Replenishment </a:t>
            </a:r>
            <a:endParaRPr lang="en-US" sz="5400"/>
          </a:p>
        </p:txBody>
      </p:sp>
      <p:sp>
        <p:nvSpPr>
          <p:cNvPr id="4" name="Text Placeholder 3">
            <a:extLst>
              <a:ext uri="{FF2B5EF4-FFF2-40B4-BE49-F238E27FC236}">
                <a16:creationId xmlns:a16="http://schemas.microsoft.com/office/drawing/2014/main" id="{C6FAEC81-A2F2-8656-4FC3-2555DAA2AB5D}"/>
              </a:ext>
            </a:extLst>
          </p:cNvPr>
          <p:cNvSpPr>
            <a:spLocks noGrp="1"/>
          </p:cNvSpPr>
          <p:nvPr>
            <p:ph type="body" sz="quarter" idx="10"/>
          </p:nvPr>
        </p:nvSpPr>
        <p:spPr>
          <a:xfrm>
            <a:off x="6224272" y="954931"/>
            <a:ext cx="5199468" cy="4948138"/>
          </a:xfrm>
        </p:spPr>
        <p:txBody>
          <a:bodyPr/>
          <a:lstStyle/>
          <a:p>
            <a:pPr>
              <a:lnSpc>
                <a:spcPct val="150000"/>
              </a:lnSpc>
            </a:pPr>
            <a:r>
              <a:rPr lang="en-US" dirty="0"/>
              <a:t>Out of stock calculation</a:t>
            </a:r>
          </a:p>
          <a:p>
            <a:pPr>
              <a:lnSpc>
                <a:spcPct val="150000"/>
              </a:lnSpc>
            </a:pPr>
            <a:r>
              <a:rPr lang="en-US" dirty="0"/>
              <a:t>Replenishment Item Qty</a:t>
            </a:r>
          </a:p>
          <a:p>
            <a:pPr>
              <a:lnSpc>
                <a:spcPct val="150000"/>
              </a:lnSpc>
            </a:pPr>
            <a:r>
              <a:rPr lang="en-US" dirty="0"/>
              <a:t>Replenishment Journal Calculation</a:t>
            </a:r>
            <a:endParaRPr lang="en-MY" dirty="0"/>
          </a:p>
        </p:txBody>
      </p:sp>
      <p:pic>
        <p:nvPicPr>
          <p:cNvPr id="6" name="Picture 5">
            <a:extLst>
              <a:ext uri="{FF2B5EF4-FFF2-40B4-BE49-F238E27FC236}">
                <a16:creationId xmlns:a16="http://schemas.microsoft.com/office/drawing/2014/main" id="{7C5095B5-1918-32B9-AF59-1A234A742FEE}"/>
              </a:ext>
            </a:extLst>
          </p:cNvPr>
          <p:cNvPicPr>
            <a:picLocks noChangeAspect="1"/>
          </p:cNvPicPr>
          <p:nvPr/>
        </p:nvPicPr>
        <p:blipFill>
          <a:blip r:embed="rId3"/>
          <a:stretch>
            <a:fillRect/>
          </a:stretch>
        </p:blipFill>
        <p:spPr>
          <a:xfrm>
            <a:off x="8824006" y="3429000"/>
            <a:ext cx="2764514" cy="2761015"/>
          </a:xfrm>
          <a:prstGeom prst="rect">
            <a:avLst/>
          </a:prstGeom>
        </p:spPr>
      </p:pic>
    </p:spTree>
    <p:extLst>
      <p:ext uri="{BB962C8B-B14F-4D97-AF65-F5344CB8AC3E}">
        <p14:creationId xmlns:p14="http://schemas.microsoft.com/office/powerpoint/2010/main" val="15197803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in a grocery store&#10;&#10;AI-generated content may be incorrect.">
            <a:extLst>
              <a:ext uri="{FF2B5EF4-FFF2-40B4-BE49-F238E27FC236}">
                <a16:creationId xmlns:a16="http://schemas.microsoft.com/office/drawing/2014/main" id="{5C366DE9-1521-9463-070D-80B2DE6BC8AC}"/>
              </a:ext>
            </a:extLst>
          </p:cNvPr>
          <p:cNvPicPr>
            <a:picLocks noChangeAspect="1"/>
          </p:cNvPicPr>
          <p:nvPr/>
        </p:nvPicPr>
        <p:blipFill>
          <a:blip r:embed="rId3"/>
          <a:stretch>
            <a:fillRect/>
          </a:stretch>
        </p:blipFill>
        <p:spPr>
          <a:xfrm>
            <a:off x="-1" y="0"/>
            <a:ext cx="12236825" cy="6858000"/>
          </a:xfrm>
          <a:prstGeom prst="rect">
            <a:avLst/>
          </a:prstGeom>
        </p:spPr>
      </p:pic>
    </p:spTree>
    <p:extLst>
      <p:ext uri="{BB962C8B-B14F-4D97-AF65-F5344CB8AC3E}">
        <p14:creationId xmlns:p14="http://schemas.microsoft.com/office/powerpoint/2010/main" val="2044792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FF0A7-1ED3-7836-49B1-06EAF20F6C03}"/>
            </a:ext>
          </a:extLst>
        </p:cNvPr>
        <p:cNvGrpSpPr/>
        <p:nvPr/>
      </p:nvGrpSpPr>
      <p:grpSpPr>
        <a:xfrm>
          <a:off x="0" y="0"/>
          <a:ext cx="0" cy="0"/>
          <a:chOff x="0" y="0"/>
          <a:chExt cx="0" cy="0"/>
        </a:xfrm>
      </p:grpSpPr>
      <p:pic>
        <p:nvPicPr>
          <p:cNvPr id="6" name="Picture 5" descr="A group of people in a shopping mall&#10;&#10;AI-generated content may be incorrect.">
            <a:extLst>
              <a:ext uri="{FF2B5EF4-FFF2-40B4-BE49-F238E27FC236}">
                <a16:creationId xmlns:a16="http://schemas.microsoft.com/office/drawing/2014/main" id="{05613206-E232-3D8F-CC8B-F4C2616F9A09}"/>
              </a:ext>
            </a:extLst>
          </p:cNvPr>
          <p:cNvPicPr>
            <a:picLocks noChangeAspect="1"/>
          </p:cNvPicPr>
          <p:nvPr/>
        </p:nvPicPr>
        <p:blipFill>
          <a:blip r:embed="rId3"/>
          <a:stretch>
            <a:fillRect/>
          </a:stretch>
        </p:blipFill>
        <p:spPr>
          <a:xfrm>
            <a:off x="0" y="0"/>
            <a:ext cx="12192000" cy="8128000"/>
          </a:xfrm>
          <a:prstGeom prst="rect">
            <a:avLst/>
          </a:prstGeom>
        </p:spPr>
      </p:pic>
    </p:spTree>
    <p:extLst>
      <p:ext uri="{BB962C8B-B14F-4D97-AF65-F5344CB8AC3E}">
        <p14:creationId xmlns:p14="http://schemas.microsoft.com/office/powerpoint/2010/main" val="249753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423AA8A-A006-E0C4-9121-582D8E3C6453}"/>
              </a:ext>
            </a:extLst>
          </p:cNvPr>
          <p:cNvSpPr/>
          <p:nvPr/>
        </p:nvSpPr>
        <p:spPr>
          <a:xfrm>
            <a:off x="6217595" y="3957438"/>
            <a:ext cx="5090184" cy="1366690"/>
          </a:xfrm>
          <a:prstGeom prst="roundRect">
            <a:avLst>
              <a:gd name="adj" fmla="val 4992"/>
            </a:avLst>
          </a:prstGeom>
          <a:solidFill>
            <a:srgbClr val="361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035" name="Title 4">
            <a:extLst>
              <a:ext uri="{FF2B5EF4-FFF2-40B4-BE49-F238E27FC236}">
                <a16:creationId xmlns:a16="http://schemas.microsoft.com/office/drawing/2014/main" id="{3C518AF6-58E0-1F7B-8E56-913F6EE827A9}"/>
              </a:ext>
            </a:extLst>
          </p:cNvPr>
          <p:cNvSpPr>
            <a:spLocks noGrp="1"/>
          </p:cNvSpPr>
          <p:nvPr>
            <p:ph type="title"/>
          </p:nvPr>
        </p:nvSpPr>
        <p:spPr/>
        <p:txBody>
          <a:bodyPr>
            <a:normAutofit fontScale="90000"/>
          </a:bodyPr>
          <a:lstStyle/>
          <a:p>
            <a:r>
              <a:rPr lang="is-IS" err="1"/>
              <a:t>Electronic</a:t>
            </a:r>
            <a:r>
              <a:rPr lang="is-IS"/>
              <a:t> </a:t>
            </a:r>
            <a:r>
              <a:rPr lang="is-IS" err="1"/>
              <a:t>Shelf</a:t>
            </a:r>
            <a:r>
              <a:rPr lang="is-IS"/>
              <a:t> </a:t>
            </a:r>
            <a:r>
              <a:rPr lang="is-IS" err="1"/>
              <a:t>Labels</a:t>
            </a:r>
            <a:r>
              <a:rPr lang="is-IS"/>
              <a:t> (ESL)</a:t>
            </a:r>
            <a:endParaRPr lang="en-US"/>
          </a:p>
        </p:txBody>
      </p:sp>
      <p:sp>
        <p:nvSpPr>
          <p:cNvPr id="1036" name="Text Placeholder 2">
            <a:extLst>
              <a:ext uri="{FF2B5EF4-FFF2-40B4-BE49-F238E27FC236}">
                <a16:creationId xmlns:a16="http://schemas.microsoft.com/office/drawing/2014/main" id="{221A49CD-D585-C432-9AE8-76C0EDCFC55D}"/>
              </a:ext>
            </a:extLst>
          </p:cNvPr>
          <p:cNvSpPr>
            <a:spLocks noGrp="1"/>
          </p:cNvSpPr>
          <p:nvPr>
            <p:ph type="body" sz="quarter" idx="13"/>
          </p:nvPr>
        </p:nvSpPr>
        <p:spPr>
          <a:xfrm>
            <a:off x="6096000" y="962527"/>
            <a:ext cx="5750103" cy="2091758"/>
          </a:xfrm>
        </p:spPr>
        <p:txBody>
          <a:bodyPr/>
          <a:lstStyle/>
          <a:p>
            <a:r>
              <a:rPr lang="is-IS" err="1"/>
              <a:t>Label</a:t>
            </a:r>
            <a:r>
              <a:rPr lang="is-IS"/>
              <a:t> </a:t>
            </a:r>
            <a:r>
              <a:rPr lang="is-IS" err="1"/>
              <a:t>printing</a:t>
            </a:r>
            <a:r>
              <a:rPr lang="is-IS"/>
              <a:t> </a:t>
            </a:r>
            <a:r>
              <a:rPr lang="is-IS" err="1"/>
              <a:t>used</a:t>
            </a:r>
            <a:r>
              <a:rPr lang="is-IS"/>
              <a:t> for ESL</a:t>
            </a:r>
          </a:p>
          <a:p>
            <a:r>
              <a:rPr lang="is-IS"/>
              <a:t>Needed </a:t>
            </a:r>
            <a:r>
              <a:rPr lang="is-IS" err="1"/>
              <a:t>some</a:t>
            </a:r>
            <a:r>
              <a:rPr lang="is-IS"/>
              <a:t> </a:t>
            </a:r>
            <a:r>
              <a:rPr lang="is-IS" err="1"/>
              <a:t>modifications</a:t>
            </a:r>
            <a:r>
              <a:rPr lang="is-IS"/>
              <a:t> </a:t>
            </a:r>
            <a:r>
              <a:rPr lang="is-IS" err="1"/>
              <a:t>by</a:t>
            </a:r>
            <a:r>
              <a:rPr lang="is-IS"/>
              <a:t> </a:t>
            </a:r>
            <a:r>
              <a:rPr lang="is-IS" err="1"/>
              <a:t>partners</a:t>
            </a:r>
            <a:endParaRPr lang="is-IS"/>
          </a:p>
          <a:p>
            <a:r>
              <a:rPr lang="is-IS"/>
              <a:t>Not </a:t>
            </a:r>
            <a:r>
              <a:rPr lang="is-IS" err="1"/>
              <a:t>fully</a:t>
            </a:r>
            <a:r>
              <a:rPr lang="is-IS"/>
              <a:t> </a:t>
            </a:r>
            <a:r>
              <a:rPr lang="is-IS" err="1"/>
              <a:t>out</a:t>
            </a:r>
            <a:r>
              <a:rPr lang="is-IS"/>
              <a:t>-of-box </a:t>
            </a:r>
            <a:r>
              <a:rPr lang="is-IS" err="1"/>
              <a:t>support</a:t>
            </a:r>
            <a:endParaRPr lang="is-IS"/>
          </a:p>
          <a:p>
            <a:endParaRPr lang="is-IS"/>
          </a:p>
          <a:p>
            <a:endParaRPr lang="en-US"/>
          </a:p>
        </p:txBody>
      </p:sp>
      <p:pic>
        <p:nvPicPr>
          <p:cNvPr id="1026" name="Picture 2" descr="Digital Price Tags - Most reliable Electronic Shelf Label System in the  world | Pricer">
            <a:extLst>
              <a:ext uri="{FF2B5EF4-FFF2-40B4-BE49-F238E27FC236}">
                <a16:creationId xmlns:a16="http://schemas.microsoft.com/office/drawing/2014/main" id="{3D294BA5-A119-FE52-19F5-FB274F1F44CB}"/>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32143" r="32143"/>
          <a:stretch/>
        </p:blipFill>
        <p:spPr bwMode="auto">
          <a:prstGeom prst="roundRect">
            <a:avLst>
              <a:gd name="adj" fmla="val 3876"/>
            </a:avLst>
          </a:prstGeom>
          <a:solidFill>
            <a:srgbClr val="FFFFFF"/>
          </a:solidFill>
        </p:spPr>
      </p:pic>
      <p:sp>
        <p:nvSpPr>
          <p:cNvPr id="2" name="TextBox 1">
            <a:extLst>
              <a:ext uri="{FF2B5EF4-FFF2-40B4-BE49-F238E27FC236}">
                <a16:creationId xmlns:a16="http://schemas.microsoft.com/office/drawing/2014/main" id="{6F27D6A8-DE00-3CA4-6513-CDC7F2AF6B21}"/>
              </a:ext>
            </a:extLst>
          </p:cNvPr>
          <p:cNvSpPr txBox="1"/>
          <p:nvPr/>
        </p:nvSpPr>
        <p:spPr>
          <a:xfrm>
            <a:off x="6350062" y="4102174"/>
            <a:ext cx="4803807" cy="1077218"/>
          </a:xfrm>
          <a:prstGeom prst="rect">
            <a:avLst/>
          </a:prstGeom>
          <a:solidFill>
            <a:srgbClr val="361C5C"/>
          </a:solidFill>
          <a:ln w="57150">
            <a:noFill/>
          </a:ln>
          <a:effectLst>
            <a:softEdge rad="0"/>
          </a:effectLst>
        </p:spPr>
        <p:txBody>
          <a:bodyPr wrap="square" rtlCol="0">
            <a:spAutoFit/>
          </a:bodyPr>
          <a:lstStyle/>
          <a:p>
            <a:r>
              <a:rPr lang="is-IS" sz="3200">
                <a:solidFill>
                  <a:schemeClr val="bg1"/>
                </a:solidFill>
              </a:rPr>
              <a:t>Standard integration with one ESL provider </a:t>
            </a:r>
            <a:r>
              <a:rPr lang="en-US" sz="3200" b="1">
                <a:solidFill>
                  <a:schemeClr val="bg1"/>
                </a:solidFill>
              </a:rPr>
              <a:t>Pricer</a:t>
            </a:r>
          </a:p>
        </p:txBody>
      </p:sp>
      <p:pic>
        <p:nvPicPr>
          <p:cNvPr id="7" name="Picture 6" descr="A pink and purple sign with white text&#10;&#10;AI-generated content may be incorrect.">
            <a:extLst>
              <a:ext uri="{FF2B5EF4-FFF2-40B4-BE49-F238E27FC236}">
                <a16:creationId xmlns:a16="http://schemas.microsoft.com/office/drawing/2014/main" id="{9120AA22-F6C7-9D86-02E7-D732CE475860}"/>
              </a:ext>
            </a:extLst>
          </p:cNvPr>
          <p:cNvPicPr>
            <a:picLocks noChangeAspect="1"/>
          </p:cNvPicPr>
          <p:nvPr/>
        </p:nvPicPr>
        <p:blipFill>
          <a:blip r:embed="rId4"/>
          <a:stretch>
            <a:fillRect/>
          </a:stretch>
        </p:blipFill>
        <p:spPr>
          <a:xfrm>
            <a:off x="9053717" y="3179554"/>
            <a:ext cx="2565003" cy="903153"/>
          </a:xfrm>
          <a:prstGeom prst="rect">
            <a:avLst/>
          </a:prstGeom>
        </p:spPr>
      </p:pic>
    </p:spTree>
    <p:extLst>
      <p:ext uri="{BB962C8B-B14F-4D97-AF65-F5344CB8AC3E}">
        <p14:creationId xmlns:p14="http://schemas.microsoft.com/office/powerpoint/2010/main" val="331999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36" grpId="0" uiExpand="1"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store front with a pink pig on it&#10;&#10;AI-generated content may be incorrect.">
            <a:extLst>
              <a:ext uri="{FF2B5EF4-FFF2-40B4-BE49-F238E27FC236}">
                <a16:creationId xmlns:a16="http://schemas.microsoft.com/office/drawing/2014/main" id="{E20C2C5D-0B8B-7F94-56BB-3A3CA0212762}"/>
              </a:ext>
            </a:extLst>
          </p:cNvPr>
          <p:cNvPicPr>
            <a:picLocks noGrp="1" noChangeAspect="1"/>
          </p:cNvPicPr>
          <p:nvPr>
            <p:ph type="pic" sz="quarter" idx="10"/>
          </p:nvPr>
        </p:nvPicPr>
        <p:blipFill>
          <a:blip r:embed="rId3"/>
          <a:srcRect t="12500" b="12500"/>
          <a:stretch>
            <a:fillRect/>
          </a:stretch>
        </p:blipFill>
        <p:spPr>
          <a:xfrm>
            <a:off x="0" y="0"/>
            <a:ext cx="12192000" cy="6858000"/>
          </a:xfrm>
        </p:spPr>
      </p:pic>
    </p:spTree>
    <p:extLst>
      <p:ext uri="{BB962C8B-B14F-4D97-AF65-F5344CB8AC3E}">
        <p14:creationId xmlns:p14="http://schemas.microsoft.com/office/powerpoint/2010/main" val="129939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B732-4986-48AF-7212-D5CF280E54AB}"/>
              </a:ext>
            </a:extLst>
          </p:cNvPr>
          <p:cNvSpPr>
            <a:spLocks noGrp="1"/>
          </p:cNvSpPr>
          <p:nvPr>
            <p:ph type="title"/>
          </p:nvPr>
        </p:nvSpPr>
        <p:spPr>
          <a:xfrm>
            <a:off x="836463" y="760396"/>
            <a:ext cx="4979271" cy="5337208"/>
          </a:xfrm>
        </p:spPr>
        <p:txBody>
          <a:bodyPr anchor="ctr">
            <a:normAutofit/>
          </a:bodyPr>
          <a:lstStyle/>
          <a:p>
            <a:r>
              <a:rPr lang="is-IS"/>
              <a:t>Fast POS</a:t>
            </a:r>
            <a:endParaRPr lang="en-US"/>
          </a:p>
        </p:txBody>
      </p:sp>
      <p:sp>
        <p:nvSpPr>
          <p:cNvPr id="13" name="Text Placeholder 2">
            <a:extLst>
              <a:ext uri="{FF2B5EF4-FFF2-40B4-BE49-F238E27FC236}">
                <a16:creationId xmlns:a16="http://schemas.microsoft.com/office/drawing/2014/main" id="{8397C326-E36E-32E5-8560-D83EA0FB2EF9}"/>
              </a:ext>
            </a:extLst>
          </p:cNvPr>
          <p:cNvSpPr>
            <a:spLocks noGrp="1"/>
          </p:cNvSpPr>
          <p:nvPr>
            <p:ph type="body" sz="quarter" idx="10"/>
          </p:nvPr>
        </p:nvSpPr>
        <p:spPr>
          <a:xfrm>
            <a:off x="6224272" y="954931"/>
            <a:ext cx="5351462" cy="4948138"/>
          </a:xfrm>
        </p:spPr>
        <p:txBody>
          <a:bodyPr/>
          <a:lstStyle/>
          <a:p>
            <a:endParaRPr lang="en-US"/>
          </a:p>
        </p:txBody>
      </p:sp>
      <p:pic>
        <p:nvPicPr>
          <p:cNvPr id="4" name="Picture 3" descr="A computer screen with a screen on&#10;&#10;AI-generated content may be incorrect.">
            <a:extLst>
              <a:ext uri="{FF2B5EF4-FFF2-40B4-BE49-F238E27FC236}">
                <a16:creationId xmlns:a16="http://schemas.microsoft.com/office/drawing/2014/main" id="{55F01FC4-E9E2-FC66-43B4-CB9603439D08}"/>
              </a:ext>
            </a:extLst>
          </p:cNvPr>
          <p:cNvPicPr>
            <a:picLocks noChangeAspect="1"/>
          </p:cNvPicPr>
          <p:nvPr/>
        </p:nvPicPr>
        <p:blipFill>
          <a:blip r:embed="rId3"/>
          <a:stretch>
            <a:fillRect/>
          </a:stretch>
        </p:blipFill>
        <p:spPr>
          <a:xfrm>
            <a:off x="6656926" y="2734561"/>
            <a:ext cx="4488889" cy="4250860"/>
          </a:xfrm>
          <a:prstGeom prst="rect">
            <a:avLst/>
          </a:prstGeom>
        </p:spPr>
      </p:pic>
      <p:sp>
        <p:nvSpPr>
          <p:cNvPr id="3" name="Rounded Rectangle 3">
            <a:extLst>
              <a:ext uri="{FF2B5EF4-FFF2-40B4-BE49-F238E27FC236}">
                <a16:creationId xmlns:a16="http://schemas.microsoft.com/office/drawing/2014/main" id="{A5126813-D4F5-E222-0B71-08BE6099BDBC}"/>
              </a:ext>
            </a:extLst>
          </p:cNvPr>
          <p:cNvSpPr/>
          <p:nvPr/>
        </p:nvSpPr>
        <p:spPr>
          <a:xfrm>
            <a:off x="5967729" y="760395"/>
            <a:ext cx="5823668" cy="1895256"/>
          </a:xfrm>
          <a:prstGeom prst="roundRect">
            <a:avLst>
              <a:gd name="adj" fmla="val 4992"/>
            </a:avLst>
          </a:prstGeom>
          <a:solidFill>
            <a:srgbClr val="361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5" name="Picture 4" descr="A pink and purple sign with white text&#10;&#10;AI-generated content may be incorrect.">
            <a:extLst>
              <a:ext uri="{FF2B5EF4-FFF2-40B4-BE49-F238E27FC236}">
                <a16:creationId xmlns:a16="http://schemas.microsoft.com/office/drawing/2014/main" id="{A625278B-E173-9881-1E98-B1AF0FB30191}"/>
              </a:ext>
            </a:extLst>
          </p:cNvPr>
          <p:cNvPicPr>
            <a:picLocks noChangeAspect="1"/>
          </p:cNvPicPr>
          <p:nvPr/>
        </p:nvPicPr>
        <p:blipFill>
          <a:blip r:embed="rId4"/>
          <a:stretch>
            <a:fillRect/>
          </a:stretch>
        </p:blipFill>
        <p:spPr>
          <a:xfrm>
            <a:off x="8406489" y="272374"/>
            <a:ext cx="3456835" cy="1217172"/>
          </a:xfrm>
          <a:prstGeom prst="rect">
            <a:avLst/>
          </a:prstGeom>
        </p:spPr>
      </p:pic>
      <p:sp>
        <p:nvSpPr>
          <p:cNvPr id="6" name="TextBox 5">
            <a:extLst>
              <a:ext uri="{FF2B5EF4-FFF2-40B4-BE49-F238E27FC236}">
                <a16:creationId xmlns:a16="http://schemas.microsoft.com/office/drawing/2014/main" id="{6BE1A801-320B-A1A0-061D-07D3DADF6F13}"/>
              </a:ext>
            </a:extLst>
          </p:cNvPr>
          <p:cNvSpPr txBox="1"/>
          <p:nvPr/>
        </p:nvSpPr>
        <p:spPr>
          <a:xfrm>
            <a:off x="6224272" y="1725875"/>
            <a:ext cx="5030630" cy="707886"/>
          </a:xfrm>
          <a:prstGeom prst="rect">
            <a:avLst/>
          </a:prstGeom>
          <a:noFill/>
        </p:spPr>
        <p:txBody>
          <a:bodyPr wrap="square" rtlCol="0">
            <a:spAutoFit/>
          </a:bodyPr>
          <a:lstStyle/>
          <a:p>
            <a:r>
              <a:rPr lang="is-IS" sz="2000">
                <a:solidFill>
                  <a:srgbClr val="F6F5F8"/>
                </a:solidFill>
              </a:rPr>
              <a:t>Web replication for offline POS</a:t>
            </a:r>
          </a:p>
          <a:p>
            <a:r>
              <a:rPr lang="is-IS" sz="2000">
                <a:solidFill>
                  <a:srgbClr val="F6F5F8"/>
                </a:solidFill>
              </a:rPr>
              <a:t>LS Update service as a Azure Service</a:t>
            </a:r>
            <a:endParaRPr lang="en-US" sz="2000">
              <a:solidFill>
                <a:srgbClr val="F6F5F8"/>
              </a:solidFill>
            </a:endParaRPr>
          </a:p>
        </p:txBody>
      </p:sp>
    </p:spTree>
    <p:extLst>
      <p:ext uri="{BB962C8B-B14F-4D97-AF65-F5344CB8AC3E}">
        <p14:creationId xmlns:p14="http://schemas.microsoft.com/office/powerpoint/2010/main" val="930106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AAEB-335F-A71D-8067-9199DEDE8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A0823-6E0E-1489-5C7C-4ABEBF3EFAAB}"/>
              </a:ext>
            </a:extLst>
          </p:cNvPr>
          <p:cNvSpPr>
            <a:spLocks noGrp="1"/>
          </p:cNvSpPr>
          <p:nvPr>
            <p:ph type="title"/>
          </p:nvPr>
        </p:nvSpPr>
        <p:spPr>
          <a:xfrm>
            <a:off x="380513" y="181362"/>
            <a:ext cx="9983029" cy="588637"/>
          </a:xfrm>
        </p:spPr>
        <p:txBody>
          <a:bodyPr anchor="t">
            <a:normAutofit/>
          </a:bodyPr>
          <a:lstStyle/>
          <a:p>
            <a:r>
              <a:rPr lang="is-IS" sz="3400"/>
              <a:t>Fast POS</a:t>
            </a:r>
            <a:endParaRPr lang="en-US" sz="3400"/>
          </a:p>
        </p:txBody>
      </p:sp>
      <p:sp>
        <p:nvSpPr>
          <p:cNvPr id="6" name="Freeform 15">
            <a:extLst>
              <a:ext uri="{FF2B5EF4-FFF2-40B4-BE49-F238E27FC236}">
                <a16:creationId xmlns:a16="http://schemas.microsoft.com/office/drawing/2014/main" id="{3169A8EA-5600-C733-D510-07C20EAB4C4E}"/>
              </a:ext>
            </a:extLst>
          </p:cNvPr>
          <p:cNvSpPr/>
          <p:nvPr/>
        </p:nvSpPr>
        <p:spPr>
          <a:xfrm>
            <a:off x="668492" y="1347955"/>
            <a:ext cx="4118381" cy="2458728"/>
          </a:xfrm>
          <a:custGeom>
            <a:avLst/>
            <a:gdLst>
              <a:gd name="connsiteX0" fmla="*/ 48734 w 3418367"/>
              <a:gd name="connsiteY0" fmla="*/ 0 h 2126512"/>
              <a:gd name="connsiteX1" fmla="*/ 3369633 w 3418367"/>
              <a:gd name="connsiteY1" fmla="*/ 0 h 2126512"/>
              <a:gd name="connsiteX2" fmla="*/ 3418367 w 3418367"/>
              <a:gd name="connsiteY2" fmla="*/ 48734 h 2126512"/>
              <a:gd name="connsiteX3" fmla="*/ 3418367 w 3418367"/>
              <a:gd name="connsiteY3" fmla="*/ 156022 h 2126512"/>
              <a:gd name="connsiteX4" fmla="*/ 3418367 w 3418367"/>
              <a:gd name="connsiteY4" fmla="*/ 243662 h 2126512"/>
              <a:gd name="connsiteX5" fmla="*/ 3418367 w 3418367"/>
              <a:gd name="connsiteY5" fmla="*/ 1882850 h 2126512"/>
              <a:gd name="connsiteX6" fmla="*/ 3418367 w 3418367"/>
              <a:gd name="connsiteY6" fmla="*/ 2063746 h 2126512"/>
              <a:gd name="connsiteX7" fmla="*/ 3418367 w 3418367"/>
              <a:gd name="connsiteY7" fmla="*/ 2077778 h 2126512"/>
              <a:gd name="connsiteX8" fmla="*/ 3369633 w 3418367"/>
              <a:gd name="connsiteY8" fmla="*/ 2126512 h 2126512"/>
              <a:gd name="connsiteX9" fmla="*/ 48734 w 3418367"/>
              <a:gd name="connsiteY9" fmla="*/ 2126512 h 2126512"/>
              <a:gd name="connsiteX10" fmla="*/ 0 w 3418367"/>
              <a:gd name="connsiteY10" fmla="*/ 2077778 h 2126512"/>
              <a:gd name="connsiteX11" fmla="*/ 0 w 3418367"/>
              <a:gd name="connsiteY11" fmla="*/ 2063746 h 2126512"/>
              <a:gd name="connsiteX12" fmla="*/ 0 w 3418367"/>
              <a:gd name="connsiteY12" fmla="*/ 1882850 h 2126512"/>
              <a:gd name="connsiteX13" fmla="*/ 0 w 3418367"/>
              <a:gd name="connsiteY13" fmla="*/ 243662 h 2126512"/>
              <a:gd name="connsiteX14" fmla="*/ 0 w 3418367"/>
              <a:gd name="connsiteY14" fmla="*/ 243662 h 2126512"/>
              <a:gd name="connsiteX15" fmla="*/ 0 w 3418367"/>
              <a:gd name="connsiteY15" fmla="*/ 48734 h 2126512"/>
              <a:gd name="connsiteX16" fmla="*/ 48734 w 3418367"/>
              <a:gd name="connsiteY16"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367" h="2126512">
                <a:moveTo>
                  <a:pt x="48734" y="0"/>
                </a:moveTo>
                <a:lnTo>
                  <a:pt x="3369633" y="0"/>
                </a:lnTo>
                <a:cubicBezTo>
                  <a:pt x="3396548" y="0"/>
                  <a:pt x="3418367" y="21819"/>
                  <a:pt x="3418367" y="48734"/>
                </a:cubicBezTo>
                <a:lnTo>
                  <a:pt x="3418367" y="156022"/>
                </a:lnTo>
                <a:lnTo>
                  <a:pt x="3418367" y="243662"/>
                </a:lnTo>
                <a:lnTo>
                  <a:pt x="3418367" y="1882850"/>
                </a:lnTo>
                <a:lnTo>
                  <a:pt x="3418367" y="2063746"/>
                </a:lnTo>
                <a:lnTo>
                  <a:pt x="3418367" y="2077778"/>
                </a:lnTo>
                <a:cubicBezTo>
                  <a:pt x="3418367" y="2104693"/>
                  <a:pt x="3396548" y="2126512"/>
                  <a:pt x="3369633" y="2126512"/>
                </a:cubicBezTo>
                <a:lnTo>
                  <a:pt x="48734" y="2126512"/>
                </a:lnTo>
                <a:cubicBezTo>
                  <a:pt x="21819" y="2126512"/>
                  <a:pt x="0" y="2104693"/>
                  <a:pt x="0" y="2077778"/>
                </a:cubicBezTo>
                <a:lnTo>
                  <a:pt x="0" y="2063746"/>
                </a:lnTo>
                <a:lnTo>
                  <a:pt x="0" y="1882850"/>
                </a:lnTo>
                <a:lnTo>
                  <a:pt x="0" y="243662"/>
                </a:lnTo>
                <a:lnTo>
                  <a:pt x="0" y="243662"/>
                </a:lnTo>
                <a:lnTo>
                  <a:pt x="0" y="48734"/>
                </a:lnTo>
                <a:cubicBezTo>
                  <a:pt x="0" y="21819"/>
                  <a:pt x="21819" y="0"/>
                  <a:pt x="48734"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endParaRPr lang="en-US" sz="1400" i="1"/>
          </a:p>
        </p:txBody>
      </p:sp>
      <p:sp>
        <p:nvSpPr>
          <p:cNvPr id="10" name="Freeform 15">
            <a:extLst>
              <a:ext uri="{FF2B5EF4-FFF2-40B4-BE49-F238E27FC236}">
                <a16:creationId xmlns:a16="http://schemas.microsoft.com/office/drawing/2014/main" id="{EB3CE060-2D61-8EA0-21FC-5E8729594691}"/>
              </a:ext>
            </a:extLst>
          </p:cNvPr>
          <p:cNvSpPr/>
          <p:nvPr/>
        </p:nvSpPr>
        <p:spPr>
          <a:xfrm>
            <a:off x="5849574" y="557123"/>
            <a:ext cx="4213880" cy="2458728"/>
          </a:xfrm>
          <a:custGeom>
            <a:avLst/>
            <a:gdLst>
              <a:gd name="connsiteX0" fmla="*/ 48734 w 3418367"/>
              <a:gd name="connsiteY0" fmla="*/ 0 h 2126512"/>
              <a:gd name="connsiteX1" fmla="*/ 3369633 w 3418367"/>
              <a:gd name="connsiteY1" fmla="*/ 0 h 2126512"/>
              <a:gd name="connsiteX2" fmla="*/ 3418367 w 3418367"/>
              <a:gd name="connsiteY2" fmla="*/ 48734 h 2126512"/>
              <a:gd name="connsiteX3" fmla="*/ 3418367 w 3418367"/>
              <a:gd name="connsiteY3" fmla="*/ 156022 h 2126512"/>
              <a:gd name="connsiteX4" fmla="*/ 3418367 w 3418367"/>
              <a:gd name="connsiteY4" fmla="*/ 243662 h 2126512"/>
              <a:gd name="connsiteX5" fmla="*/ 3418367 w 3418367"/>
              <a:gd name="connsiteY5" fmla="*/ 1882850 h 2126512"/>
              <a:gd name="connsiteX6" fmla="*/ 3418367 w 3418367"/>
              <a:gd name="connsiteY6" fmla="*/ 2063746 h 2126512"/>
              <a:gd name="connsiteX7" fmla="*/ 3418367 w 3418367"/>
              <a:gd name="connsiteY7" fmla="*/ 2077778 h 2126512"/>
              <a:gd name="connsiteX8" fmla="*/ 3369633 w 3418367"/>
              <a:gd name="connsiteY8" fmla="*/ 2126512 h 2126512"/>
              <a:gd name="connsiteX9" fmla="*/ 48734 w 3418367"/>
              <a:gd name="connsiteY9" fmla="*/ 2126512 h 2126512"/>
              <a:gd name="connsiteX10" fmla="*/ 0 w 3418367"/>
              <a:gd name="connsiteY10" fmla="*/ 2077778 h 2126512"/>
              <a:gd name="connsiteX11" fmla="*/ 0 w 3418367"/>
              <a:gd name="connsiteY11" fmla="*/ 2063746 h 2126512"/>
              <a:gd name="connsiteX12" fmla="*/ 0 w 3418367"/>
              <a:gd name="connsiteY12" fmla="*/ 1882850 h 2126512"/>
              <a:gd name="connsiteX13" fmla="*/ 0 w 3418367"/>
              <a:gd name="connsiteY13" fmla="*/ 243662 h 2126512"/>
              <a:gd name="connsiteX14" fmla="*/ 0 w 3418367"/>
              <a:gd name="connsiteY14" fmla="*/ 243662 h 2126512"/>
              <a:gd name="connsiteX15" fmla="*/ 0 w 3418367"/>
              <a:gd name="connsiteY15" fmla="*/ 48734 h 2126512"/>
              <a:gd name="connsiteX16" fmla="*/ 48734 w 3418367"/>
              <a:gd name="connsiteY16"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367" h="2126512">
                <a:moveTo>
                  <a:pt x="48734" y="0"/>
                </a:moveTo>
                <a:lnTo>
                  <a:pt x="3369633" y="0"/>
                </a:lnTo>
                <a:cubicBezTo>
                  <a:pt x="3396548" y="0"/>
                  <a:pt x="3418367" y="21819"/>
                  <a:pt x="3418367" y="48734"/>
                </a:cubicBezTo>
                <a:lnTo>
                  <a:pt x="3418367" y="156022"/>
                </a:lnTo>
                <a:lnTo>
                  <a:pt x="3418367" y="243662"/>
                </a:lnTo>
                <a:lnTo>
                  <a:pt x="3418367" y="1882850"/>
                </a:lnTo>
                <a:lnTo>
                  <a:pt x="3418367" y="2063746"/>
                </a:lnTo>
                <a:lnTo>
                  <a:pt x="3418367" y="2077778"/>
                </a:lnTo>
                <a:cubicBezTo>
                  <a:pt x="3418367" y="2104693"/>
                  <a:pt x="3396548" y="2126512"/>
                  <a:pt x="3369633" y="2126512"/>
                </a:cubicBezTo>
                <a:lnTo>
                  <a:pt x="48734" y="2126512"/>
                </a:lnTo>
                <a:cubicBezTo>
                  <a:pt x="21819" y="2126512"/>
                  <a:pt x="0" y="2104693"/>
                  <a:pt x="0" y="2077778"/>
                </a:cubicBezTo>
                <a:lnTo>
                  <a:pt x="0" y="2063746"/>
                </a:lnTo>
                <a:lnTo>
                  <a:pt x="0" y="1882850"/>
                </a:lnTo>
                <a:lnTo>
                  <a:pt x="0" y="243662"/>
                </a:lnTo>
                <a:lnTo>
                  <a:pt x="0" y="243662"/>
                </a:lnTo>
                <a:lnTo>
                  <a:pt x="0" y="48734"/>
                </a:lnTo>
                <a:cubicBezTo>
                  <a:pt x="0" y="21819"/>
                  <a:pt x="21819" y="0"/>
                  <a:pt x="48734" y="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285750" indent="-285750">
              <a:buFont typeface="Arial" panose="020B0604020202020204" pitchFamily="34" charset="0"/>
              <a:buChar char="•"/>
            </a:pPr>
            <a:endParaRPr lang="en-US" sz="1400" i="1"/>
          </a:p>
        </p:txBody>
      </p:sp>
      <p:sp>
        <p:nvSpPr>
          <p:cNvPr id="13" name="Freeform 15">
            <a:extLst>
              <a:ext uri="{FF2B5EF4-FFF2-40B4-BE49-F238E27FC236}">
                <a16:creationId xmlns:a16="http://schemas.microsoft.com/office/drawing/2014/main" id="{3405ADA1-E925-5AE5-1B83-C0880A186E9F}"/>
              </a:ext>
            </a:extLst>
          </p:cNvPr>
          <p:cNvSpPr/>
          <p:nvPr/>
        </p:nvSpPr>
        <p:spPr>
          <a:xfrm>
            <a:off x="5884979" y="3970635"/>
            <a:ext cx="4177274" cy="2706003"/>
          </a:xfrm>
          <a:custGeom>
            <a:avLst/>
            <a:gdLst>
              <a:gd name="connsiteX0" fmla="*/ 48734 w 3418367"/>
              <a:gd name="connsiteY0" fmla="*/ 0 h 2126512"/>
              <a:gd name="connsiteX1" fmla="*/ 3369633 w 3418367"/>
              <a:gd name="connsiteY1" fmla="*/ 0 h 2126512"/>
              <a:gd name="connsiteX2" fmla="*/ 3418367 w 3418367"/>
              <a:gd name="connsiteY2" fmla="*/ 48734 h 2126512"/>
              <a:gd name="connsiteX3" fmla="*/ 3418367 w 3418367"/>
              <a:gd name="connsiteY3" fmla="*/ 156022 h 2126512"/>
              <a:gd name="connsiteX4" fmla="*/ 3418367 w 3418367"/>
              <a:gd name="connsiteY4" fmla="*/ 243662 h 2126512"/>
              <a:gd name="connsiteX5" fmla="*/ 3418367 w 3418367"/>
              <a:gd name="connsiteY5" fmla="*/ 1882850 h 2126512"/>
              <a:gd name="connsiteX6" fmla="*/ 3418367 w 3418367"/>
              <a:gd name="connsiteY6" fmla="*/ 2063746 h 2126512"/>
              <a:gd name="connsiteX7" fmla="*/ 3418367 w 3418367"/>
              <a:gd name="connsiteY7" fmla="*/ 2077778 h 2126512"/>
              <a:gd name="connsiteX8" fmla="*/ 3369633 w 3418367"/>
              <a:gd name="connsiteY8" fmla="*/ 2126512 h 2126512"/>
              <a:gd name="connsiteX9" fmla="*/ 48734 w 3418367"/>
              <a:gd name="connsiteY9" fmla="*/ 2126512 h 2126512"/>
              <a:gd name="connsiteX10" fmla="*/ 0 w 3418367"/>
              <a:gd name="connsiteY10" fmla="*/ 2077778 h 2126512"/>
              <a:gd name="connsiteX11" fmla="*/ 0 w 3418367"/>
              <a:gd name="connsiteY11" fmla="*/ 2063746 h 2126512"/>
              <a:gd name="connsiteX12" fmla="*/ 0 w 3418367"/>
              <a:gd name="connsiteY12" fmla="*/ 1882850 h 2126512"/>
              <a:gd name="connsiteX13" fmla="*/ 0 w 3418367"/>
              <a:gd name="connsiteY13" fmla="*/ 243662 h 2126512"/>
              <a:gd name="connsiteX14" fmla="*/ 0 w 3418367"/>
              <a:gd name="connsiteY14" fmla="*/ 243662 h 2126512"/>
              <a:gd name="connsiteX15" fmla="*/ 0 w 3418367"/>
              <a:gd name="connsiteY15" fmla="*/ 48734 h 2126512"/>
              <a:gd name="connsiteX16" fmla="*/ 48734 w 3418367"/>
              <a:gd name="connsiteY16"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367" h="2126512">
                <a:moveTo>
                  <a:pt x="48734" y="0"/>
                </a:moveTo>
                <a:lnTo>
                  <a:pt x="3369633" y="0"/>
                </a:lnTo>
                <a:cubicBezTo>
                  <a:pt x="3396548" y="0"/>
                  <a:pt x="3418367" y="21819"/>
                  <a:pt x="3418367" y="48734"/>
                </a:cubicBezTo>
                <a:lnTo>
                  <a:pt x="3418367" y="156022"/>
                </a:lnTo>
                <a:lnTo>
                  <a:pt x="3418367" y="243662"/>
                </a:lnTo>
                <a:lnTo>
                  <a:pt x="3418367" y="1882850"/>
                </a:lnTo>
                <a:lnTo>
                  <a:pt x="3418367" y="2063746"/>
                </a:lnTo>
                <a:lnTo>
                  <a:pt x="3418367" y="2077778"/>
                </a:lnTo>
                <a:cubicBezTo>
                  <a:pt x="3418367" y="2104693"/>
                  <a:pt x="3396548" y="2126512"/>
                  <a:pt x="3369633" y="2126512"/>
                </a:cubicBezTo>
                <a:lnTo>
                  <a:pt x="48734" y="2126512"/>
                </a:lnTo>
                <a:cubicBezTo>
                  <a:pt x="21819" y="2126512"/>
                  <a:pt x="0" y="2104693"/>
                  <a:pt x="0" y="2077778"/>
                </a:cubicBezTo>
                <a:lnTo>
                  <a:pt x="0" y="2063746"/>
                </a:lnTo>
                <a:lnTo>
                  <a:pt x="0" y="1882850"/>
                </a:lnTo>
                <a:lnTo>
                  <a:pt x="0" y="243662"/>
                </a:lnTo>
                <a:lnTo>
                  <a:pt x="0" y="243662"/>
                </a:lnTo>
                <a:lnTo>
                  <a:pt x="0" y="48734"/>
                </a:lnTo>
                <a:cubicBezTo>
                  <a:pt x="0" y="21819"/>
                  <a:pt x="21819" y="0"/>
                  <a:pt x="48734"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sz="1400" i="1"/>
          </a:p>
        </p:txBody>
      </p:sp>
      <p:sp>
        <p:nvSpPr>
          <p:cNvPr id="18" name="Freeform 15">
            <a:extLst>
              <a:ext uri="{FF2B5EF4-FFF2-40B4-BE49-F238E27FC236}">
                <a16:creationId xmlns:a16="http://schemas.microsoft.com/office/drawing/2014/main" id="{9FD0213F-350E-8ECB-4E30-45C88CEFAB7D}"/>
              </a:ext>
            </a:extLst>
          </p:cNvPr>
          <p:cNvSpPr/>
          <p:nvPr/>
        </p:nvSpPr>
        <p:spPr>
          <a:xfrm>
            <a:off x="733086" y="5009121"/>
            <a:ext cx="4053787" cy="1179493"/>
          </a:xfrm>
          <a:custGeom>
            <a:avLst/>
            <a:gdLst>
              <a:gd name="connsiteX0" fmla="*/ 48734 w 3418367"/>
              <a:gd name="connsiteY0" fmla="*/ 0 h 2126512"/>
              <a:gd name="connsiteX1" fmla="*/ 3369633 w 3418367"/>
              <a:gd name="connsiteY1" fmla="*/ 0 h 2126512"/>
              <a:gd name="connsiteX2" fmla="*/ 3418367 w 3418367"/>
              <a:gd name="connsiteY2" fmla="*/ 48734 h 2126512"/>
              <a:gd name="connsiteX3" fmla="*/ 3418367 w 3418367"/>
              <a:gd name="connsiteY3" fmla="*/ 156022 h 2126512"/>
              <a:gd name="connsiteX4" fmla="*/ 3418367 w 3418367"/>
              <a:gd name="connsiteY4" fmla="*/ 243662 h 2126512"/>
              <a:gd name="connsiteX5" fmla="*/ 3418367 w 3418367"/>
              <a:gd name="connsiteY5" fmla="*/ 1882850 h 2126512"/>
              <a:gd name="connsiteX6" fmla="*/ 3418367 w 3418367"/>
              <a:gd name="connsiteY6" fmla="*/ 2063746 h 2126512"/>
              <a:gd name="connsiteX7" fmla="*/ 3418367 w 3418367"/>
              <a:gd name="connsiteY7" fmla="*/ 2077778 h 2126512"/>
              <a:gd name="connsiteX8" fmla="*/ 3369633 w 3418367"/>
              <a:gd name="connsiteY8" fmla="*/ 2126512 h 2126512"/>
              <a:gd name="connsiteX9" fmla="*/ 48734 w 3418367"/>
              <a:gd name="connsiteY9" fmla="*/ 2126512 h 2126512"/>
              <a:gd name="connsiteX10" fmla="*/ 0 w 3418367"/>
              <a:gd name="connsiteY10" fmla="*/ 2077778 h 2126512"/>
              <a:gd name="connsiteX11" fmla="*/ 0 w 3418367"/>
              <a:gd name="connsiteY11" fmla="*/ 2063746 h 2126512"/>
              <a:gd name="connsiteX12" fmla="*/ 0 w 3418367"/>
              <a:gd name="connsiteY12" fmla="*/ 1882850 h 2126512"/>
              <a:gd name="connsiteX13" fmla="*/ 0 w 3418367"/>
              <a:gd name="connsiteY13" fmla="*/ 243662 h 2126512"/>
              <a:gd name="connsiteX14" fmla="*/ 0 w 3418367"/>
              <a:gd name="connsiteY14" fmla="*/ 243662 h 2126512"/>
              <a:gd name="connsiteX15" fmla="*/ 0 w 3418367"/>
              <a:gd name="connsiteY15" fmla="*/ 48734 h 2126512"/>
              <a:gd name="connsiteX16" fmla="*/ 48734 w 3418367"/>
              <a:gd name="connsiteY16" fmla="*/ 0 h 212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18367" h="2126512">
                <a:moveTo>
                  <a:pt x="48734" y="0"/>
                </a:moveTo>
                <a:lnTo>
                  <a:pt x="3369633" y="0"/>
                </a:lnTo>
                <a:cubicBezTo>
                  <a:pt x="3396548" y="0"/>
                  <a:pt x="3418367" y="21819"/>
                  <a:pt x="3418367" y="48734"/>
                </a:cubicBezTo>
                <a:lnTo>
                  <a:pt x="3418367" y="156022"/>
                </a:lnTo>
                <a:lnTo>
                  <a:pt x="3418367" y="243662"/>
                </a:lnTo>
                <a:lnTo>
                  <a:pt x="3418367" y="1882850"/>
                </a:lnTo>
                <a:lnTo>
                  <a:pt x="3418367" y="2063746"/>
                </a:lnTo>
                <a:lnTo>
                  <a:pt x="3418367" y="2077778"/>
                </a:lnTo>
                <a:cubicBezTo>
                  <a:pt x="3418367" y="2104693"/>
                  <a:pt x="3396548" y="2126512"/>
                  <a:pt x="3369633" y="2126512"/>
                </a:cubicBezTo>
                <a:lnTo>
                  <a:pt x="48734" y="2126512"/>
                </a:lnTo>
                <a:cubicBezTo>
                  <a:pt x="21819" y="2126512"/>
                  <a:pt x="0" y="2104693"/>
                  <a:pt x="0" y="2077778"/>
                </a:cubicBezTo>
                <a:lnTo>
                  <a:pt x="0" y="2063746"/>
                </a:lnTo>
                <a:lnTo>
                  <a:pt x="0" y="1882850"/>
                </a:lnTo>
                <a:lnTo>
                  <a:pt x="0" y="243662"/>
                </a:lnTo>
                <a:lnTo>
                  <a:pt x="0" y="243662"/>
                </a:lnTo>
                <a:lnTo>
                  <a:pt x="0" y="48734"/>
                </a:lnTo>
                <a:cubicBezTo>
                  <a:pt x="0" y="21819"/>
                  <a:pt x="21819" y="0"/>
                  <a:pt x="48734"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en-US" sz="1400" i="1"/>
          </a:p>
        </p:txBody>
      </p:sp>
      <p:pic>
        <p:nvPicPr>
          <p:cNvPr id="1036" name="Picture 12" descr="Saleh &amp; Hasan Noori">
            <a:extLst>
              <a:ext uri="{FF2B5EF4-FFF2-40B4-BE49-F238E27FC236}">
                <a16:creationId xmlns:a16="http://schemas.microsoft.com/office/drawing/2014/main" id="{A7F250CE-B477-508B-86BC-50C9C74BE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7" y="4333238"/>
            <a:ext cx="1190625"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Super Selectos">
            <a:extLst>
              <a:ext uri="{FF2B5EF4-FFF2-40B4-BE49-F238E27FC236}">
                <a16:creationId xmlns:a16="http://schemas.microsoft.com/office/drawing/2014/main" id="{E01D4A36-982F-8CFD-35E7-523F08763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194" y="-29814"/>
            <a:ext cx="1190625"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1B4E9410-D6CD-DCD3-C755-4939AD28BB8D}"/>
              </a:ext>
            </a:extLst>
          </p:cNvPr>
          <p:cNvSpPr txBox="1"/>
          <p:nvPr/>
        </p:nvSpPr>
        <p:spPr>
          <a:xfrm>
            <a:off x="6181106" y="912631"/>
            <a:ext cx="3616037" cy="1754326"/>
          </a:xfrm>
          <a:prstGeom prst="rect">
            <a:avLst/>
          </a:prstGeom>
          <a:noFill/>
        </p:spPr>
        <p:txBody>
          <a:bodyPr wrap="square" rtlCol="0">
            <a:spAutoFit/>
          </a:bodyPr>
          <a:lstStyle/>
          <a:p>
            <a:r>
              <a:rPr lang="en-US" sz="1800" i="1">
                <a:latin typeface="Aptos" panose="020B0004020202020204" pitchFamily="34" charset="0"/>
              </a:rPr>
              <a:t> “With the implementation of the new system, </a:t>
            </a:r>
            <a:r>
              <a:rPr lang="en-US" sz="1800" b="1" i="1">
                <a:latin typeface="Aptos" panose="020B0004020202020204" pitchFamily="34" charset="0"/>
              </a:rPr>
              <a:t>we have witnessed a 30% increase in transactions </a:t>
            </a:r>
            <a:r>
              <a:rPr lang="en-US" sz="1800" i="1">
                <a:latin typeface="Aptos" panose="020B0004020202020204" pitchFamily="34" charset="0"/>
              </a:rPr>
              <a:t>per hour at the POS terminals due to faster checkout processes and improved system responsiveness.”</a:t>
            </a:r>
            <a:endParaRPr lang="en-IS" i="1">
              <a:latin typeface="Aptos" panose="020B0004020202020204" pitchFamily="34" charset="0"/>
            </a:endParaRPr>
          </a:p>
        </p:txBody>
      </p:sp>
      <p:sp>
        <p:nvSpPr>
          <p:cNvPr id="5" name="TextBox 4">
            <a:extLst>
              <a:ext uri="{FF2B5EF4-FFF2-40B4-BE49-F238E27FC236}">
                <a16:creationId xmlns:a16="http://schemas.microsoft.com/office/drawing/2014/main" id="{7E5C1535-DD45-9410-3F7B-89CDFD5D7F25}"/>
              </a:ext>
            </a:extLst>
          </p:cNvPr>
          <p:cNvSpPr txBox="1"/>
          <p:nvPr/>
        </p:nvSpPr>
        <p:spPr>
          <a:xfrm>
            <a:off x="7330785" y="-329990"/>
            <a:ext cx="1316677" cy="2646878"/>
          </a:xfrm>
          <a:prstGeom prst="rect">
            <a:avLst/>
          </a:prstGeom>
          <a:noFill/>
        </p:spPr>
        <p:txBody>
          <a:bodyPr wrap="square">
            <a:spAutoFit/>
          </a:bodyPr>
          <a:lstStyle/>
          <a:p>
            <a:r>
              <a:rPr lang="en-US" sz="16600" i="1">
                <a:solidFill>
                  <a:srgbClr val="361C5C"/>
                </a:solidFill>
              </a:rPr>
              <a:t>"</a:t>
            </a:r>
            <a:r>
              <a:rPr lang="en-US" sz="16600" i="1">
                <a:solidFill>
                  <a:srgbClr val="EFBC6E"/>
                </a:solidFill>
              </a:rPr>
              <a:t> </a:t>
            </a:r>
          </a:p>
        </p:txBody>
      </p:sp>
      <p:sp>
        <p:nvSpPr>
          <p:cNvPr id="4" name="TextBox 3">
            <a:extLst>
              <a:ext uri="{FF2B5EF4-FFF2-40B4-BE49-F238E27FC236}">
                <a16:creationId xmlns:a16="http://schemas.microsoft.com/office/drawing/2014/main" id="{C31F8D29-4179-D56C-5E57-AC6D3A67498F}"/>
              </a:ext>
            </a:extLst>
          </p:cNvPr>
          <p:cNvSpPr txBox="1"/>
          <p:nvPr/>
        </p:nvSpPr>
        <p:spPr>
          <a:xfrm>
            <a:off x="904525" y="5157013"/>
            <a:ext cx="3616037" cy="923330"/>
          </a:xfrm>
          <a:prstGeom prst="rect">
            <a:avLst/>
          </a:prstGeom>
          <a:noFill/>
        </p:spPr>
        <p:txBody>
          <a:bodyPr wrap="square" rtlCol="0">
            <a:spAutoFit/>
          </a:bodyPr>
          <a:lstStyle/>
          <a:p>
            <a:r>
              <a:rPr lang="en-US" sz="1800" i="1">
                <a:latin typeface="Aptos" panose="020B0004020202020204" pitchFamily="34" charset="0"/>
              </a:rPr>
              <a:t>"The average time of a single POS transaction has </a:t>
            </a:r>
            <a:r>
              <a:rPr lang="en-US" sz="1800" b="1" i="1">
                <a:latin typeface="Aptos" panose="020B0004020202020204" pitchFamily="34" charset="0"/>
              </a:rPr>
              <a:t>reduced by around 50%."</a:t>
            </a:r>
          </a:p>
        </p:txBody>
      </p:sp>
      <p:sp>
        <p:nvSpPr>
          <p:cNvPr id="7" name="TextBox 6">
            <a:extLst>
              <a:ext uri="{FF2B5EF4-FFF2-40B4-BE49-F238E27FC236}">
                <a16:creationId xmlns:a16="http://schemas.microsoft.com/office/drawing/2014/main" id="{4C53F019-604A-7D6B-7E45-9019AC3F25F7}"/>
              </a:ext>
            </a:extLst>
          </p:cNvPr>
          <p:cNvSpPr txBox="1"/>
          <p:nvPr/>
        </p:nvSpPr>
        <p:spPr>
          <a:xfrm>
            <a:off x="2054204" y="4124461"/>
            <a:ext cx="1316677" cy="2646878"/>
          </a:xfrm>
          <a:prstGeom prst="rect">
            <a:avLst/>
          </a:prstGeom>
          <a:noFill/>
        </p:spPr>
        <p:txBody>
          <a:bodyPr wrap="square">
            <a:spAutoFit/>
          </a:bodyPr>
          <a:lstStyle/>
          <a:p>
            <a:r>
              <a:rPr lang="en-US" sz="16600" i="1">
                <a:solidFill>
                  <a:srgbClr val="361C5C"/>
                </a:solidFill>
              </a:rPr>
              <a:t>"</a:t>
            </a:r>
            <a:r>
              <a:rPr lang="en-US" sz="16600" i="1">
                <a:solidFill>
                  <a:srgbClr val="EFBC6E"/>
                </a:solidFill>
              </a:rPr>
              <a:t> </a:t>
            </a:r>
          </a:p>
        </p:txBody>
      </p:sp>
      <p:sp>
        <p:nvSpPr>
          <p:cNvPr id="9" name="TextBox 8">
            <a:extLst>
              <a:ext uri="{FF2B5EF4-FFF2-40B4-BE49-F238E27FC236}">
                <a16:creationId xmlns:a16="http://schemas.microsoft.com/office/drawing/2014/main" id="{18C1A53D-9E1E-C057-F3D6-354A23E73DFA}"/>
              </a:ext>
            </a:extLst>
          </p:cNvPr>
          <p:cNvSpPr txBox="1"/>
          <p:nvPr/>
        </p:nvSpPr>
        <p:spPr>
          <a:xfrm>
            <a:off x="948479" y="1699237"/>
            <a:ext cx="3616037" cy="1754326"/>
          </a:xfrm>
          <a:prstGeom prst="rect">
            <a:avLst/>
          </a:prstGeom>
          <a:noFill/>
        </p:spPr>
        <p:txBody>
          <a:bodyPr wrap="square" rtlCol="0">
            <a:spAutoFit/>
          </a:bodyPr>
          <a:lstStyle/>
          <a:p>
            <a:r>
              <a:rPr lang="en-US" sz="1800" i="1">
                <a:latin typeface="Aptos" panose="020B0004020202020204" pitchFamily="34" charset="0"/>
              </a:rPr>
              <a:t>“Customers may spend hours browsing products in the store, but they are not willing to wait for a long time in the checkout queue. With LS Central we have</a:t>
            </a:r>
            <a:r>
              <a:rPr lang="en-US" sz="1800" b="1" i="1">
                <a:latin typeface="Aptos" panose="020B0004020202020204" pitchFamily="34" charset="0"/>
              </a:rPr>
              <a:t> faster checkout speeds</a:t>
            </a:r>
            <a:r>
              <a:rPr lang="en-US" sz="1800" i="1">
                <a:latin typeface="Aptos" panose="020B0004020202020204" pitchFamily="34" charset="0"/>
              </a:rPr>
              <a:t>.”</a:t>
            </a:r>
            <a:endParaRPr lang="en-IS" i="1">
              <a:latin typeface="Aptos" panose="020B0004020202020204" pitchFamily="34" charset="0"/>
            </a:endParaRPr>
          </a:p>
        </p:txBody>
      </p:sp>
      <p:sp>
        <p:nvSpPr>
          <p:cNvPr id="11" name="TextBox 10">
            <a:extLst>
              <a:ext uri="{FF2B5EF4-FFF2-40B4-BE49-F238E27FC236}">
                <a16:creationId xmlns:a16="http://schemas.microsoft.com/office/drawing/2014/main" id="{50EAE2D9-F850-6AA0-30FA-0AF1AB55ABE3}"/>
              </a:ext>
            </a:extLst>
          </p:cNvPr>
          <p:cNvSpPr txBox="1"/>
          <p:nvPr/>
        </p:nvSpPr>
        <p:spPr>
          <a:xfrm>
            <a:off x="2098158" y="456616"/>
            <a:ext cx="1316677" cy="2646878"/>
          </a:xfrm>
          <a:prstGeom prst="rect">
            <a:avLst/>
          </a:prstGeom>
          <a:noFill/>
        </p:spPr>
        <p:txBody>
          <a:bodyPr wrap="square">
            <a:spAutoFit/>
          </a:bodyPr>
          <a:lstStyle/>
          <a:p>
            <a:r>
              <a:rPr lang="en-US" sz="16600" i="1">
                <a:solidFill>
                  <a:srgbClr val="361C5C"/>
                </a:solidFill>
              </a:rPr>
              <a:t>"</a:t>
            </a:r>
            <a:r>
              <a:rPr lang="en-US" sz="16600" i="1">
                <a:solidFill>
                  <a:srgbClr val="EFBC6E"/>
                </a:solidFill>
              </a:rPr>
              <a:t> </a:t>
            </a:r>
          </a:p>
        </p:txBody>
      </p:sp>
      <p:pic>
        <p:nvPicPr>
          <p:cNvPr id="4098" name="Picture 2" descr="Nesto">
            <a:extLst>
              <a:ext uri="{FF2B5EF4-FFF2-40B4-BE49-F238E27FC236}">
                <a16:creationId xmlns:a16="http://schemas.microsoft.com/office/drawing/2014/main" id="{B0F69BA1-4DCC-7F97-295A-F8E5E3003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24" y="756875"/>
            <a:ext cx="1190625"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3E77E75E-0A04-05C9-E54C-2584ED520528}"/>
              </a:ext>
            </a:extLst>
          </p:cNvPr>
          <p:cNvSpPr txBox="1"/>
          <p:nvPr/>
        </p:nvSpPr>
        <p:spPr>
          <a:xfrm>
            <a:off x="6139207" y="4278148"/>
            <a:ext cx="3616037" cy="2308324"/>
          </a:xfrm>
          <a:prstGeom prst="rect">
            <a:avLst/>
          </a:prstGeom>
          <a:noFill/>
        </p:spPr>
        <p:txBody>
          <a:bodyPr wrap="square" rtlCol="0">
            <a:spAutoFit/>
          </a:bodyPr>
          <a:lstStyle>
            <a:defPPr>
              <a:defRPr lang="en-IS"/>
            </a:defPPr>
            <a:lvl1pPr>
              <a:defRPr i="1">
                <a:latin typeface="Aptos" panose="020B0004020202020204" pitchFamily="34" charset="0"/>
              </a:defRPr>
            </a:lvl1pPr>
          </a:lstStyle>
          <a:p>
            <a:r>
              <a:rPr lang="en-US"/>
              <a:t>“The sale procedure is now seamless and easy, thanks to an ergonomic design of user interaction at the Point of Sale. The POS only presents relevant information for each specific sales step. Customers are satisfied with the </a:t>
            </a:r>
            <a:r>
              <a:rPr lang="en-US" b="1"/>
              <a:t>improved efficiency. </a:t>
            </a:r>
            <a:r>
              <a:rPr lang="en-US"/>
              <a:t>“</a:t>
            </a:r>
          </a:p>
        </p:txBody>
      </p:sp>
      <p:sp>
        <p:nvSpPr>
          <p:cNvPr id="16" name="TextBox 15">
            <a:extLst>
              <a:ext uri="{FF2B5EF4-FFF2-40B4-BE49-F238E27FC236}">
                <a16:creationId xmlns:a16="http://schemas.microsoft.com/office/drawing/2014/main" id="{269A61CE-C3A0-5489-2A5C-5E186E15C196}"/>
              </a:ext>
            </a:extLst>
          </p:cNvPr>
          <p:cNvSpPr txBox="1"/>
          <p:nvPr/>
        </p:nvSpPr>
        <p:spPr>
          <a:xfrm>
            <a:off x="7288886" y="3129009"/>
            <a:ext cx="1316677" cy="2646878"/>
          </a:xfrm>
          <a:prstGeom prst="rect">
            <a:avLst/>
          </a:prstGeom>
          <a:noFill/>
        </p:spPr>
        <p:txBody>
          <a:bodyPr wrap="square">
            <a:spAutoFit/>
          </a:bodyPr>
          <a:lstStyle/>
          <a:p>
            <a:r>
              <a:rPr lang="en-US" sz="16600" i="1">
                <a:solidFill>
                  <a:srgbClr val="361C5C"/>
                </a:solidFill>
              </a:rPr>
              <a:t>"</a:t>
            </a:r>
            <a:r>
              <a:rPr lang="en-US" sz="16600" i="1">
                <a:solidFill>
                  <a:srgbClr val="EFBC6E"/>
                </a:solidFill>
              </a:rPr>
              <a:t> </a:t>
            </a:r>
          </a:p>
        </p:txBody>
      </p:sp>
      <p:pic>
        <p:nvPicPr>
          <p:cNvPr id="4100" name="Picture 4" descr="Angoalissar">
            <a:extLst>
              <a:ext uri="{FF2B5EF4-FFF2-40B4-BE49-F238E27FC236}">
                <a16:creationId xmlns:a16="http://schemas.microsoft.com/office/drawing/2014/main" id="{F2666D92-E47C-E4DE-4970-DED1B7583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4195" y="3441267"/>
            <a:ext cx="1190625"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23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3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3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9B46ED-CFD4-9A90-2E36-C24C79A8A596}"/>
              </a:ext>
            </a:extLst>
          </p:cNvPr>
          <p:cNvSpPr>
            <a:spLocks noGrp="1"/>
          </p:cNvSpPr>
          <p:nvPr>
            <p:ph type="body" sz="quarter" idx="10"/>
          </p:nvPr>
        </p:nvSpPr>
        <p:spPr/>
        <p:txBody>
          <a:bodyPr/>
          <a:lstStyle/>
          <a:p>
            <a:r>
              <a:rPr lang="en-US"/>
              <a:t>How LS Central can support your grocery chain</a:t>
            </a:r>
          </a:p>
        </p:txBody>
      </p:sp>
      <p:sp>
        <p:nvSpPr>
          <p:cNvPr id="4" name="Text Placeholder 3">
            <a:extLst>
              <a:ext uri="{FF2B5EF4-FFF2-40B4-BE49-F238E27FC236}">
                <a16:creationId xmlns:a16="http://schemas.microsoft.com/office/drawing/2014/main" id="{13CE9ACA-96D0-2EF3-21D4-9BB8742A45B0}"/>
              </a:ext>
            </a:extLst>
          </p:cNvPr>
          <p:cNvSpPr>
            <a:spLocks noGrp="1"/>
          </p:cNvSpPr>
          <p:nvPr>
            <p:ph type="body" sz="quarter" idx="12"/>
          </p:nvPr>
        </p:nvSpPr>
        <p:spPr/>
        <p:txBody>
          <a:bodyPr/>
          <a:lstStyle/>
          <a:p>
            <a:r>
              <a:rPr lang="is-IS" dirty="0"/>
              <a:t>Marco Antonio Peña Corona</a:t>
            </a:r>
            <a:br>
              <a:rPr lang="is-IS" dirty="0"/>
            </a:br>
            <a:r>
              <a:rPr lang="en-US" dirty="0"/>
              <a:t>Olafur Jonsson</a:t>
            </a:r>
            <a:endParaRPr lang="is-IS" dirty="0"/>
          </a:p>
        </p:txBody>
      </p:sp>
    </p:spTree>
    <p:extLst>
      <p:ext uri="{BB962C8B-B14F-4D97-AF65-F5344CB8AC3E}">
        <p14:creationId xmlns:p14="http://schemas.microsoft.com/office/powerpoint/2010/main" val="24065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sk with a wooden handle&#10;&#10;AI-generated content may be incorrect.">
            <a:extLst>
              <a:ext uri="{FF2B5EF4-FFF2-40B4-BE49-F238E27FC236}">
                <a16:creationId xmlns:a16="http://schemas.microsoft.com/office/drawing/2014/main" id="{2892496D-22D4-8B97-539B-DF146C524949}"/>
              </a:ext>
            </a:extLst>
          </p:cNvPr>
          <p:cNvPicPr>
            <a:picLocks noChangeAspect="1"/>
          </p:cNvPicPr>
          <p:nvPr/>
        </p:nvPicPr>
        <p:blipFill>
          <a:blip r:embed="rId3"/>
          <a:stretch>
            <a:fillRect/>
          </a:stretch>
        </p:blipFill>
        <p:spPr>
          <a:xfrm rot="21316834">
            <a:off x="8712071" y="3743640"/>
            <a:ext cx="2410406" cy="1605983"/>
          </a:xfrm>
          <a:prstGeom prst="rect">
            <a:avLst/>
          </a:prstGeom>
        </p:spPr>
      </p:pic>
      <p:pic>
        <p:nvPicPr>
          <p:cNvPr id="8" name="Picture 7" descr="A close-up of a pot&#10;&#10;AI-generated content may be incorrect.">
            <a:extLst>
              <a:ext uri="{FF2B5EF4-FFF2-40B4-BE49-F238E27FC236}">
                <a16:creationId xmlns:a16="http://schemas.microsoft.com/office/drawing/2014/main" id="{C33E2828-27F7-3D91-DF26-1F0CFCCF4242}"/>
              </a:ext>
            </a:extLst>
          </p:cNvPr>
          <p:cNvPicPr>
            <a:picLocks noChangeAspect="1"/>
          </p:cNvPicPr>
          <p:nvPr/>
        </p:nvPicPr>
        <p:blipFill>
          <a:blip r:embed="rId4"/>
          <a:stretch>
            <a:fillRect/>
          </a:stretch>
        </p:blipFill>
        <p:spPr>
          <a:xfrm rot="360113">
            <a:off x="9847056" y="3659331"/>
            <a:ext cx="2674805" cy="2014024"/>
          </a:xfrm>
          <a:prstGeom prst="rect">
            <a:avLst/>
          </a:prstGeom>
        </p:spPr>
      </p:pic>
      <p:pic>
        <p:nvPicPr>
          <p:cNvPr id="10" name="Picture 9" descr="A black pan with a black handle&#10;&#10;AI-generated content may be incorrect.">
            <a:extLst>
              <a:ext uri="{FF2B5EF4-FFF2-40B4-BE49-F238E27FC236}">
                <a16:creationId xmlns:a16="http://schemas.microsoft.com/office/drawing/2014/main" id="{F13DAE48-388F-200A-76CA-F1DE912998B2}"/>
              </a:ext>
            </a:extLst>
          </p:cNvPr>
          <p:cNvPicPr>
            <a:picLocks noChangeAspect="1"/>
          </p:cNvPicPr>
          <p:nvPr/>
        </p:nvPicPr>
        <p:blipFill>
          <a:blip r:embed="rId5"/>
          <a:stretch>
            <a:fillRect/>
          </a:stretch>
        </p:blipFill>
        <p:spPr>
          <a:xfrm rot="953661">
            <a:off x="8784062" y="4695585"/>
            <a:ext cx="3146964" cy="2095791"/>
          </a:xfrm>
          <a:prstGeom prst="rect">
            <a:avLst/>
          </a:prstGeom>
        </p:spPr>
      </p:pic>
      <p:sp>
        <p:nvSpPr>
          <p:cNvPr id="2" name="Title 1">
            <a:extLst>
              <a:ext uri="{FF2B5EF4-FFF2-40B4-BE49-F238E27FC236}">
                <a16:creationId xmlns:a16="http://schemas.microsoft.com/office/drawing/2014/main" id="{20B9C7F1-E1C2-BA46-5AC5-0FEC61351578}"/>
              </a:ext>
            </a:extLst>
          </p:cNvPr>
          <p:cNvSpPr>
            <a:spLocks noGrp="1"/>
          </p:cNvSpPr>
          <p:nvPr>
            <p:ph type="title"/>
          </p:nvPr>
        </p:nvSpPr>
        <p:spPr/>
        <p:txBody>
          <a:bodyPr/>
          <a:lstStyle/>
          <a:p>
            <a:r>
              <a:rPr lang="is-IS" sz="6000">
                <a:latin typeface="Aptos Black"/>
              </a:rPr>
              <a:t>ScanPayGo</a:t>
            </a:r>
            <a:endParaRPr lang="en-US" sz="6000">
              <a:latin typeface="Aptos Black"/>
            </a:endParaRPr>
          </a:p>
        </p:txBody>
      </p:sp>
      <p:sp>
        <p:nvSpPr>
          <p:cNvPr id="3" name="Text Placeholder 2">
            <a:extLst>
              <a:ext uri="{FF2B5EF4-FFF2-40B4-BE49-F238E27FC236}">
                <a16:creationId xmlns:a16="http://schemas.microsoft.com/office/drawing/2014/main" id="{581903ED-69C5-387A-4081-F930973ADDA2}"/>
              </a:ext>
            </a:extLst>
          </p:cNvPr>
          <p:cNvSpPr>
            <a:spLocks noGrp="1"/>
          </p:cNvSpPr>
          <p:nvPr>
            <p:ph type="body" sz="quarter" idx="10"/>
          </p:nvPr>
        </p:nvSpPr>
        <p:spPr/>
        <p:txBody>
          <a:bodyPr/>
          <a:lstStyle/>
          <a:p>
            <a:r>
              <a:rPr lang="is-IS" dirty="0"/>
              <a:t>Loyalty app branded by retailer</a:t>
            </a:r>
          </a:p>
          <a:p>
            <a:r>
              <a:rPr lang="is-IS" dirty="0"/>
              <a:t>Designed for modern shoppers</a:t>
            </a:r>
          </a:p>
          <a:p>
            <a:r>
              <a:rPr lang="is-IS" dirty="0"/>
              <a:t>Used on their Mobile phone</a:t>
            </a:r>
          </a:p>
          <a:p>
            <a:r>
              <a:rPr lang="is-IS" dirty="0"/>
              <a:t>Can finalize full sales on app</a:t>
            </a:r>
          </a:p>
          <a:p>
            <a:endParaRPr lang="is-IS" dirty="0"/>
          </a:p>
          <a:p>
            <a:r>
              <a:rPr lang="is-IS" dirty="0"/>
              <a:t>But – also as loyalty app only</a:t>
            </a:r>
            <a:endParaRPr lang="en-US" dirty="0"/>
          </a:p>
        </p:txBody>
      </p:sp>
      <p:pic>
        <p:nvPicPr>
          <p:cNvPr id="5" name="Picture 4" descr="A couple of cell phones&#10;&#10;AI-generated content may be incorrect.">
            <a:extLst>
              <a:ext uri="{FF2B5EF4-FFF2-40B4-BE49-F238E27FC236}">
                <a16:creationId xmlns:a16="http://schemas.microsoft.com/office/drawing/2014/main" id="{F49FAAFD-DE0B-1B4F-EF31-F757C25FBB4C}"/>
              </a:ext>
            </a:extLst>
          </p:cNvPr>
          <p:cNvPicPr>
            <a:picLocks noChangeAspect="1"/>
          </p:cNvPicPr>
          <p:nvPr/>
        </p:nvPicPr>
        <p:blipFill>
          <a:blip r:embed="rId6"/>
          <a:stretch>
            <a:fillRect/>
          </a:stretch>
        </p:blipFill>
        <p:spPr>
          <a:xfrm>
            <a:off x="0" y="-150470"/>
            <a:ext cx="4772627" cy="3579470"/>
          </a:xfrm>
          <a:prstGeom prst="rect">
            <a:avLst/>
          </a:prstGeom>
        </p:spPr>
      </p:pic>
      <p:pic>
        <p:nvPicPr>
          <p:cNvPr id="1026" name="Picture 2" descr="A picture containing person, cellphone, standing, yellow&#10;&#10;Description automatically generated">
            <a:extLst>
              <a:ext uri="{FF2B5EF4-FFF2-40B4-BE49-F238E27FC236}">
                <a16:creationId xmlns:a16="http://schemas.microsoft.com/office/drawing/2014/main" id="{A0F7F799-D97D-553C-D30E-1150A35A5D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692" y="3966319"/>
            <a:ext cx="2131203" cy="387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nk piggy bank with black background&#10;&#10;AI-generated content may be incorrect.">
            <a:extLst>
              <a:ext uri="{FF2B5EF4-FFF2-40B4-BE49-F238E27FC236}">
                <a16:creationId xmlns:a16="http://schemas.microsoft.com/office/drawing/2014/main" id="{6D02C496-42BB-551D-8FEC-5BA392B05381}"/>
              </a:ext>
            </a:extLst>
          </p:cNvPr>
          <p:cNvPicPr>
            <a:picLocks noChangeAspect="1"/>
          </p:cNvPicPr>
          <p:nvPr/>
        </p:nvPicPr>
        <p:blipFill>
          <a:blip r:embed="rId8"/>
          <a:stretch>
            <a:fillRect/>
          </a:stretch>
        </p:blipFill>
        <p:spPr>
          <a:xfrm>
            <a:off x="6652197" y="4213653"/>
            <a:ext cx="1997893" cy="1594022"/>
          </a:xfrm>
          <a:prstGeom prst="rect">
            <a:avLst/>
          </a:prstGeom>
        </p:spPr>
      </p:pic>
    </p:spTree>
    <p:extLst>
      <p:ext uri="{BB962C8B-B14F-4D97-AF65-F5344CB8AC3E}">
        <p14:creationId xmlns:p14="http://schemas.microsoft.com/office/powerpoint/2010/main" val="1912774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decel="5000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decel="5000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decel="5000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F9C5-A981-96F1-4B28-63EA707BB6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D5091-0923-62F7-C098-0DF10731C271}"/>
              </a:ext>
            </a:extLst>
          </p:cNvPr>
          <p:cNvSpPr>
            <a:spLocks noGrp="1"/>
          </p:cNvSpPr>
          <p:nvPr>
            <p:ph type="title"/>
          </p:nvPr>
        </p:nvSpPr>
        <p:spPr/>
        <p:txBody>
          <a:bodyPr/>
          <a:lstStyle/>
          <a:p>
            <a:r>
              <a:rPr lang="is-IS"/>
              <a:t>Mobile Inventory</a:t>
            </a:r>
            <a:endParaRPr lang="en-US"/>
          </a:p>
        </p:txBody>
      </p:sp>
      <p:sp>
        <p:nvSpPr>
          <p:cNvPr id="3" name="Text Placeholder 2">
            <a:extLst>
              <a:ext uri="{FF2B5EF4-FFF2-40B4-BE49-F238E27FC236}">
                <a16:creationId xmlns:a16="http://schemas.microsoft.com/office/drawing/2014/main" id="{2F5B83F4-E47F-DB9F-D236-7E8DEBF420F9}"/>
              </a:ext>
            </a:extLst>
          </p:cNvPr>
          <p:cNvSpPr>
            <a:spLocks noGrp="1"/>
          </p:cNvSpPr>
          <p:nvPr>
            <p:ph type="body" sz="quarter" idx="10"/>
          </p:nvPr>
        </p:nvSpPr>
        <p:spPr>
          <a:xfrm>
            <a:off x="6229350" y="954931"/>
            <a:ext cx="5351462" cy="4948138"/>
          </a:xfrm>
        </p:spPr>
        <p:txBody>
          <a:bodyPr lIns="91440" tIns="45720" rIns="91440" bIns="45720" anchor="t"/>
          <a:lstStyle/>
          <a:p>
            <a:r>
              <a:rPr lang="en-US" b="1">
                <a:latin typeface="Aptos"/>
              </a:rPr>
              <a:t>Inventory app to manage In-Store inventory</a:t>
            </a:r>
          </a:p>
          <a:p>
            <a:r>
              <a:rPr lang="en-US" b="1">
                <a:latin typeface="Aptos"/>
              </a:rPr>
              <a:t>Handles all major retail processes</a:t>
            </a:r>
          </a:p>
          <a:p>
            <a:pPr lvl="1">
              <a:buFont typeface="System Font Regular" panose="020B0604020202020204" pitchFamily="34" charset="0"/>
              <a:buChar char="-"/>
            </a:pPr>
            <a:r>
              <a:rPr lang="en-US" b="1">
                <a:latin typeface="Aptos"/>
              </a:rPr>
              <a:t>picking, receiving, counting,..</a:t>
            </a:r>
          </a:p>
          <a:p>
            <a:r>
              <a:rPr lang="en-US" b="1">
                <a:latin typeface="Aptos"/>
              </a:rPr>
              <a:t>Integral part of grocery store operations</a:t>
            </a:r>
          </a:p>
          <a:p>
            <a:pPr lvl="1">
              <a:buFont typeface="System Font Regular"/>
              <a:buChar char="-"/>
            </a:pPr>
            <a:r>
              <a:rPr lang="en-US" b="1">
                <a:latin typeface="Aptos"/>
              </a:rPr>
              <a:t>High movement of goods</a:t>
            </a:r>
          </a:p>
          <a:p>
            <a:pPr lvl="1">
              <a:buFont typeface="System Font Regular"/>
              <a:buChar char="-"/>
            </a:pPr>
            <a:r>
              <a:rPr lang="en-US" b="1">
                <a:latin typeface="Aptos"/>
              </a:rPr>
              <a:t>“Out-of-stock” is expensive</a:t>
            </a:r>
          </a:p>
          <a:p>
            <a:pPr lvl="1">
              <a:buFont typeface="System Font Regular"/>
              <a:buChar char="-"/>
            </a:pPr>
            <a:r>
              <a:rPr lang="en-US" b="1">
                <a:latin typeface="Aptos"/>
              </a:rPr>
              <a:t>Increases efficiency of staff</a:t>
            </a:r>
          </a:p>
        </p:txBody>
      </p:sp>
      <p:pic>
        <p:nvPicPr>
          <p:cNvPr id="8" name="Picture 7" descr="A close-up of a smartphone&#10;&#10;AI-generated content may be incorrect.">
            <a:extLst>
              <a:ext uri="{FF2B5EF4-FFF2-40B4-BE49-F238E27FC236}">
                <a16:creationId xmlns:a16="http://schemas.microsoft.com/office/drawing/2014/main" id="{A8F30F5B-3F35-C43A-F3F8-347D39FBA40A}"/>
              </a:ext>
            </a:extLst>
          </p:cNvPr>
          <p:cNvPicPr>
            <a:picLocks noChangeAspect="1"/>
          </p:cNvPicPr>
          <p:nvPr/>
        </p:nvPicPr>
        <p:blipFill>
          <a:blip r:embed="rId3"/>
          <a:stretch>
            <a:fillRect/>
          </a:stretch>
        </p:blipFill>
        <p:spPr>
          <a:xfrm>
            <a:off x="925345" y="4321135"/>
            <a:ext cx="2551501" cy="2483699"/>
          </a:xfrm>
          <a:prstGeom prst="rect">
            <a:avLst/>
          </a:prstGeom>
        </p:spPr>
      </p:pic>
    </p:spTree>
    <p:extLst>
      <p:ext uri="{BB962C8B-B14F-4D97-AF65-F5344CB8AC3E}">
        <p14:creationId xmlns:p14="http://schemas.microsoft.com/office/powerpoint/2010/main" val="22171027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72D9-E224-1085-C2C9-084629DB8B8C}"/>
              </a:ext>
            </a:extLst>
          </p:cNvPr>
          <p:cNvSpPr>
            <a:spLocks noGrp="1"/>
          </p:cNvSpPr>
          <p:nvPr>
            <p:ph type="title"/>
          </p:nvPr>
        </p:nvSpPr>
        <p:spPr/>
        <p:txBody>
          <a:bodyPr/>
          <a:lstStyle/>
          <a:p>
            <a:r>
              <a:rPr lang="is-IS"/>
              <a:t>Mobile Inventory</a:t>
            </a:r>
            <a:endParaRPr lang="en-US"/>
          </a:p>
        </p:txBody>
      </p:sp>
      <p:sp>
        <p:nvSpPr>
          <p:cNvPr id="3" name="Text Placeholder 2">
            <a:extLst>
              <a:ext uri="{FF2B5EF4-FFF2-40B4-BE49-F238E27FC236}">
                <a16:creationId xmlns:a16="http://schemas.microsoft.com/office/drawing/2014/main" id="{B3B47A31-72D7-5A1E-A6CE-F8BD1BA69369}"/>
              </a:ext>
            </a:extLst>
          </p:cNvPr>
          <p:cNvSpPr>
            <a:spLocks noGrp="1"/>
          </p:cNvSpPr>
          <p:nvPr>
            <p:ph type="body" sz="quarter" idx="10"/>
          </p:nvPr>
        </p:nvSpPr>
        <p:spPr>
          <a:xfrm>
            <a:off x="6224272" y="1793131"/>
            <a:ext cx="5351462" cy="4948138"/>
          </a:xfrm>
        </p:spPr>
        <p:txBody>
          <a:bodyPr/>
          <a:lstStyle/>
          <a:p>
            <a:r>
              <a:rPr lang="en-US" b="1"/>
              <a:t>Items not on file</a:t>
            </a:r>
          </a:p>
          <a:p>
            <a:pPr lvl="1">
              <a:buFont typeface="System Font Regular"/>
              <a:buChar char="-"/>
            </a:pPr>
            <a:r>
              <a:rPr lang="en-US"/>
              <a:t>Counting</a:t>
            </a:r>
          </a:p>
          <a:p>
            <a:pPr lvl="1">
              <a:buFont typeface="System Font Regular"/>
              <a:buChar char="-"/>
            </a:pPr>
            <a:r>
              <a:rPr lang="en-US"/>
              <a:t>Receiving</a:t>
            </a:r>
          </a:p>
          <a:p>
            <a:r>
              <a:rPr lang="en-US" b="1"/>
              <a:t>Change UOM for documents</a:t>
            </a:r>
          </a:p>
          <a:p>
            <a:r>
              <a:rPr lang="en-US" b="1"/>
              <a:t>Partial Picking &amp; Receiving documents</a:t>
            </a:r>
          </a:p>
          <a:p>
            <a:r>
              <a:rPr lang="en-US" b="1"/>
              <a:t>RFID</a:t>
            </a:r>
          </a:p>
        </p:txBody>
      </p:sp>
      <p:pic>
        <p:nvPicPr>
          <p:cNvPr id="6" name="Picture 5" descr="A pink and purple sign with white text&#10;&#10;AI-generated content may be incorrect.">
            <a:extLst>
              <a:ext uri="{FF2B5EF4-FFF2-40B4-BE49-F238E27FC236}">
                <a16:creationId xmlns:a16="http://schemas.microsoft.com/office/drawing/2014/main" id="{CAE6FC40-BFEF-983D-1499-47996452AB1B}"/>
              </a:ext>
            </a:extLst>
          </p:cNvPr>
          <p:cNvPicPr>
            <a:picLocks noChangeAspect="1"/>
          </p:cNvPicPr>
          <p:nvPr/>
        </p:nvPicPr>
        <p:blipFill>
          <a:blip r:embed="rId3"/>
          <a:stretch>
            <a:fillRect/>
          </a:stretch>
        </p:blipFill>
        <p:spPr>
          <a:xfrm>
            <a:off x="8444767" y="116731"/>
            <a:ext cx="3747233" cy="1319423"/>
          </a:xfrm>
          <a:prstGeom prst="rect">
            <a:avLst/>
          </a:prstGeom>
        </p:spPr>
      </p:pic>
      <p:pic>
        <p:nvPicPr>
          <p:cNvPr id="8" name="Picture 7" descr="A close-up of a smartphone&#10;&#10;AI-generated content may be incorrect.">
            <a:extLst>
              <a:ext uri="{FF2B5EF4-FFF2-40B4-BE49-F238E27FC236}">
                <a16:creationId xmlns:a16="http://schemas.microsoft.com/office/drawing/2014/main" id="{B775FF95-45CF-BAEE-1824-A80AA17F6F7D}"/>
              </a:ext>
            </a:extLst>
          </p:cNvPr>
          <p:cNvPicPr>
            <a:picLocks noChangeAspect="1"/>
          </p:cNvPicPr>
          <p:nvPr/>
        </p:nvPicPr>
        <p:blipFill>
          <a:blip r:embed="rId4"/>
          <a:stretch>
            <a:fillRect/>
          </a:stretch>
        </p:blipFill>
        <p:spPr>
          <a:xfrm>
            <a:off x="925345" y="4321135"/>
            <a:ext cx="2551501" cy="2483699"/>
          </a:xfrm>
          <a:prstGeom prst="rect">
            <a:avLst/>
          </a:prstGeom>
        </p:spPr>
      </p:pic>
    </p:spTree>
    <p:extLst>
      <p:ext uri="{BB962C8B-B14F-4D97-AF65-F5344CB8AC3E}">
        <p14:creationId xmlns:p14="http://schemas.microsoft.com/office/powerpoint/2010/main" val="8912996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0999E-5860-801F-0307-9744EC2CB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8C445-7781-FFD1-8267-A6D671A40CAF}"/>
              </a:ext>
            </a:extLst>
          </p:cNvPr>
          <p:cNvSpPr>
            <a:spLocks noGrp="1"/>
          </p:cNvSpPr>
          <p:nvPr>
            <p:ph type="title"/>
          </p:nvPr>
        </p:nvSpPr>
        <p:spPr/>
        <p:txBody>
          <a:bodyPr>
            <a:normAutofit/>
          </a:bodyPr>
          <a:lstStyle/>
          <a:p>
            <a:r>
              <a:rPr lang="is-IS"/>
              <a:t>AppShell</a:t>
            </a:r>
            <a:endParaRPr lang="en-US"/>
          </a:p>
        </p:txBody>
      </p:sp>
      <p:sp>
        <p:nvSpPr>
          <p:cNvPr id="3" name="Text Placeholder 2">
            <a:extLst>
              <a:ext uri="{FF2B5EF4-FFF2-40B4-BE49-F238E27FC236}">
                <a16:creationId xmlns:a16="http://schemas.microsoft.com/office/drawing/2014/main" id="{326141B4-97D0-D645-095A-B6B555DDDFC2}"/>
              </a:ext>
            </a:extLst>
          </p:cNvPr>
          <p:cNvSpPr>
            <a:spLocks noGrp="1"/>
          </p:cNvSpPr>
          <p:nvPr>
            <p:ph type="body" sz="quarter" idx="10"/>
          </p:nvPr>
        </p:nvSpPr>
        <p:spPr/>
        <p:txBody>
          <a:bodyPr/>
          <a:lstStyle/>
          <a:p>
            <a:r>
              <a:rPr lang="en-US" b="1"/>
              <a:t>Supported Platform</a:t>
            </a:r>
          </a:p>
          <a:p>
            <a:pPr lvl="1">
              <a:buFont typeface="System Font Regular"/>
              <a:buChar char="-"/>
            </a:pPr>
            <a:r>
              <a:rPr lang="en-US"/>
              <a:t>Android</a:t>
            </a:r>
          </a:p>
          <a:p>
            <a:pPr lvl="1">
              <a:buFont typeface="System Font Regular"/>
              <a:buChar char="-"/>
            </a:pPr>
            <a:r>
              <a:rPr lang="en-US"/>
              <a:t>iOS</a:t>
            </a:r>
          </a:p>
          <a:p>
            <a:pPr lvl="1">
              <a:buFont typeface="System Font Regular"/>
              <a:buChar char="-"/>
            </a:pPr>
            <a:r>
              <a:rPr lang="en-US"/>
              <a:t>Windows</a:t>
            </a:r>
          </a:p>
          <a:p>
            <a:r>
              <a:rPr lang="en-US" b="1"/>
              <a:t>Both native apps &amp; browser version</a:t>
            </a:r>
          </a:p>
        </p:txBody>
      </p:sp>
      <p:pic>
        <p:nvPicPr>
          <p:cNvPr id="5" name="Picture 4" descr="A pair of cell phones with a screen on&#10;&#10;AI-generated content may be incorrect.">
            <a:extLst>
              <a:ext uri="{FF2B5EF4-FFF2-40B4-BE49-F238E27FC236}">
                <a16:creationId xmlns:a16="http://schemas.microsoft.com/office/drawing/2014/main" id="{3763FA73-5496-24A7-AE7B-36A416B95B4F}"/>
              </a:ext>
            </a:extLst>
          </p:cNvPr>
          <p:cNvPicPr>
            <a:picLocks noChangeAspect="1"/>
          </p:cNvPicPr>
          <p:nvPr/>
        </p:nvPicPr>
        <p:blipFill>
          <a:blip r:embed="rId3"/>
          <a:stretch>
            <a:fillRect/>
          </a:stretch>
        </p:blipFill>
        <p:spPr>
          <a:xfrm>
            <a:off x="0" y="4171531"/>
            <a:ext cx="3866137" cy="2686469"/>
          </a:xfrm>
          <a:prstGeom prst="rect">
            <a:avLst/>
          </a:prstGeom>
        </p:spPr>
      </p:pic>
      <p:sp>
        <p:nvSpPr>
          <p:cNvPr id="4" name="Rounded Rectangle 3">
            <a:extLst>
              <a:ext uri="{FF2B5EF4-FFF2-40B4-BE49-F238E27FC236}">
                <a16:creationId xmlns:a16="http://schemas.microsoft.com/office/drawing/2014/main" id="{26F49AF3-D9DF-0882-9C08-9758E953BB9F}"/>
              </a:ext>
            </a:extLst>
          </p:cNvPr>
          <p:cNvSpPr/>
          <p:nvPr/>
        </p:nvSpPr>
        <p:spPr>
          <a:xfrm>
            <a:off x="6010262" y="4601980"/>
            <a:ext cx="5770612" cy="1495624"/>
          </a:xfrm>
          <a:prstGeom prst="roundRect">
            <a:avLst>
              <a:gd name="adj" fmla="val 4992"/>
            </a:avLst>
          </a:prstGeom>
          <a:solidFill>
            <a:srgbClr val="361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6" name="Picture 5" descr="A pink and purple sign with white text&#10;&#10;AI-generated content may be incorrect.">
            <a:extLst>
              <a:ext uri="{FF2B5EF4-FFF2-40B4-BE49-F238E27FC236}">
                <a16:creationId xmlns:a16="http://schemas.microsoft.com/office/drawing/2014/main" id="{0930DF88-5FD9-7075-6E45-08EDEAEB0470}"/>
              </a:ext>
            </a:extLst>
          </p:cNvPr>
          <p:cNvPicPr>
            <a:picLocks noChangeAspect="1"/>
          </p:cNvPicPr>
          <p:nvPr/>
        </p:nvPicPr>
        <p:blipFill>
          <a:blip r:embed="rId4"/>
          <a:stretch>
            <a:fillRect/>
          </a:stretch>
        </p:blipFill>
        <p:spPr>
          <a:xfrm>
            <a:off x="8147991" y="4011707"/>
            <a:ext cx="3747233" cy="1319423"/>
          </a:xfrm>
          <a:prstGeom prst="rect">
            <a:avLst/>
          </a:prstGeom>
        </p:spPr>
      </p:pic>
      <p:sp>
        <p:nvSpPr>
          <p:cNvPr id="7" name="TextBox 6">
            <a:extLst>
              <a:ext uri="{FF2B5EF4-FFF2-40B4-BE49-F238E27FC236}">
                <a16:creationId xmlns:a16="http://schemas.microsoft.com/office/drawing/2014/main" id="{F5BDF875-C4C1-1238-BCAF-8E91364A6D4C}"/>
              </a:ext>
            </a:extLst>
          </p:cNvPr>
          <p:cNvSpPr txBox="1"/>
          <p:nvPr/>
        </p:nvSpPr>
        <p:spPr>
          <a:xfrm>
            <a:off x="6096000" y="5483534"/>
            <a:ext cx="5799224" cy="461665"/>
          </a:xfrm>
          <a:prstGeom prst="rect">
            <a:avLst/>
          </a:prstGeom>
          <a:noFill/>
        </p:spPr>
        <p:txBody>
          <a:bodyPr wrap="square">
            <a:spAutoFit/>
          </a:bodyPr>
          <a:lstStyle/>
          <a:p>
            <a:r>
              <a:rPr lang="is-IS" sz="2400" dirty="0">
                <a:solidFill>
                  <a:schemeClr val="bg1"/>
                </a:solidFill>
              </a:rPr>
              <a:t>Android Enterprise Management support</a:t>
            </a:r>
          </a:p>
        </p:txBody>
      </p:sp>
    </p:spTree>
    <p:extLst>
      <p:ext uri="{BB962C8B-B14F-4D97-AF65-F5344CB8AC3E}">
        <p14:creationId xmlns:p14="http://schemas.microsoft.com/office/powerpoint/2010/main" val="129110630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1C4778-676D-40B8-3863-523B55CD5924}"/>
              </a:ext>
            </a:extLst>
          </p:cNvPr>
          <p:cNvSpPr>
            <a:spLocks noGrp="1"/>
          </p:cNvSpPr>
          <p:nvPr>
            <p:ph type="body" sz="quarter" idx="13"/>
          </p:nvPr>
        </p:nvSpPr>
        <p:spPr/>
        <p:txBody>
          <a:bodyPr/>
          <a:lstStyle/>
          <a:p>
            <a:r>
              <a:rPr lang="is-IS"/>
              <a:t>Web </a:t>
            </a:r>
            <a:r>
              <a:rPr lang="is-IS" err="1"/>
              <a:t>service</a:t>
            </a:r>
            <a:r>
              <a:rPr lang="is-IS"/>
              <a:t> Support for 3rd </a:t>
            </a:r>
            <a:r>
              <a:rPr lang="is-IS" err="1"/>
              <a:t>party</a:t>
            </a:r>
            <a:r>
              <a:rPr lang="is-IS"/>
              <a:t> </a:t>
            </a:r>
            <a:r>
              <a:rPr lang="is-IS" err="1"/>
              <a:t>vendors</a:t>
            </a:r>
            <a:r>
              <a:rPr lang="is-IS"/>
              <a:t> </a:t>
            </a:r>
          </a:p>
          <a:p>
            <a:pPr lvl="1"/>
            <a:r>
              <a:rPr lang="is-IS" err="1"/>
              <a:t>Diebold</a:t>
            </a:r>
            <a:r>
              <a:rPr lang="is-IS"/>
              <a:t> </a:t>
            </a:r>
            <a:r>
              <a:rPr lang="is-IS" err="1"/>
              <a:t>Nixdorf</a:t>
            </a:r>
            <a:r>
              <a:rPr lang="is-IS"/>
              <a:t> / </a:t>
            </a:r>
            <a:r>
              <a:rPr lang="is-IS" err="1"/>
              <a:t>PartnerTech</a:t>
            </a:r>
            <a:r>
              <a:rPr lang="is-IS"/>
              <a:t> / NCR</a:t>
            </a:r>
          </a:p>
          <a:p>
            <a:r>
              <a:rPr lang="is-IS"/>
              <a:t>Custom made POS layouts within </a:t>
            </a:r>
            <a:br>
              <a:rPr lang="is-IS"/>
            </a:br>
            <a:r>
              <a:rPr lang="is-IS"/>
              <a:t>LS Central POS</a:t>
            </a:r>
          </a:p>
          <a:p>
            <a:pPr lvl="1"/>
            <a:endParaRPr lang="en-US"/>
          </a:p>
        </p:txBody>
      </p:sp>
      <p:sp>
        <p:nvSpPr>
          <p:cNvPr id="4" name="Title 3">
            <a:extLst>
              <a:ext uri="{FF2B5EF4-FFF2-40B4-BE49-F238E27FC236}">
                <a16:creationId xmlns:a16="http://schemas.microsoft.com/office/drawing/2014/main" id="{B1593DDA-B943-A75A-F2CA-2B322D5C028F}"/>
              </a:ext>
            </a:extLst>
          </p:cNvPr>
          <p:cNvSpPr>
            <a:spLocks noGrp="1"/>
          </p:cNvSpPr>
          <p:nvPr>
            <p:ph type="title"/>
          </p:nvPr>
        </p:nvSpPr>
        <p:spPr/>
        <p:txBody>
          <a:bodyPr>
            <a:normAutofit fontScale="90000"/>
          </a:bodyPr>
          <a:lstStyle/>
          <a:p>
            <a:r>
              <a:rPr lang="is-IS" err="1"/>
              <a:t>Self</a:t>
            </a:r>
            <a:r>
              <a:rPr lang="is-IS"/>
              <a:t> </a:t>
            </a:r>
            <a:r>
              <a:rPr lang="is-IS" err="1"/>
              <a:t>checkout</a:t>
            </a:r>
            <a:r>
              <a:rPr lang="is-IS"/>
              <a:t> / </a:t>
            </a:r>
            <a:r>
              <a:rPr lang="is-IS" err="1"/>
              <a:t>Self</a:t>
            </a:r>
            <a:r>
              <a:rPr lang="is-IS"/>
              <a:t> </a:t>
            </a:r>
            <a:r>
              <a:rPr lang="is-IS" err="1"/>
              <a:t>service</a:t>
            </a:r>
            <a:endParaRPr lang="en-US"/>
          </a:p>
        </p:txBody>
      </p:sp>
      <p:sp>
        <p:nvSpPr>
          <p:cNvPr id="3" name="Rounded Rectangle 3">
            <a:extLst>
              <a:ext uri="{FF2B5EF4-FFF2-40B4-BE49-F238E27FC236}">
                <a16:creationId xmlns:a16="http://schemas.microsoft.com/office/drawing/2014/main" id="{9E62D647-10A8-E635-2A6C-D718F5BE3005}"/>
              </a:ext>
            </a:extLst>
          </p:cNvPr>
          <p:cNvSpPr/>
          <p:nvPr/>
        </p:nvSpPr>
        <p:spPr>
          <a:xfrm>
            <a:off x="466725" y="4821055"/>
            <a:ext cx="5752547" cy="1495624"/>
          </a:xfrm>
          <a:prstGeom prst="roundRect">
            <a:avLst>
              <a:gd name="adj" fmla="val 4992"/>
            </a:avLst>
          </a:prstGeom>
          <a:solidFill>
            <a:srgbClr val="361C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pink and purple sign with white text&#10;&#10;AI-generated content may be incorrect.">
            <a:extLst>
              <a:ext uri="{FF2B5EF4-FFF2-40B4-BE49-F238E27FC236}">
                <a16:creationId xmlns:a16="http://schemas.microsoft.com/office/drawing/2014/main" id="{17A3605F-2DCC-1600-3106-F12F05D89E34}"/>
              </a:ext>
            </a:extLst>
          </p:cNvPr>
          <p:cNvPicPr>
            <a:picLocks noChangeAspect="1"/>
          </p:cNvPicPr>
          <p:nvPr/>
        </p:nvPicPr>
        <p:blipFill>
          <a:blip r:embed="rId3"/>
          <a:stretch>
            <a:fillRect/>
          </a:stretch>
        </p:blipFill>
        <p:spPr>
          <a:xfrm>
            <a:off x="2575866" y="4230782"/>
            <a:ext cx="3747233" cy="1319423"/>
          </a:xfrm>
          <a:prstGeom prst="rect">
            <a:avLst/>
          </a:prstGeom>
        </p:spPr>
      </p:pic>
      <p:sp>
        <p:nvSpPr>
          <p:cNvPr id="6" name="TextBox 5">
            <a:extLst>
              <a:ext uri="{FF2B5EF4-FFF2-40B4-BE49-F238E27FC236}">
                <a16:creationId xmlns:a16="http://schemas.microsoft.com/office/drawing/2014/main" id="{1CC45BFE-57F7-58BB-4E2C-2DB78C1DDE7C}"/>
              </a:ext>
            </a:extLst>
          </p:cNvPr>
          <p:cNvSpPr txBox="1"/>
          <p:nvPr/>
        </p:nvSpPr>
        <p:spPr>
          <a:xfrm>
            <a:off x="566790" y="5719182"/>
            <a:ext cx="579922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2400" b="0" i="0" u="none" strike="noStrike" kern="1200" cap="none" spc="0" normalizeH="0" baseline="0" noProof="0">
                <a:ln>
                  <a:noFill/>
                </a:ln>
                <a:solidFill>
                  <a:prstClr val="white"/>
                </a:solidFill>
                <a:effectLst/>
                <a:uLnTx/>
                <a:uFillTx/>
                <a:latin typeface="Aptos" panose="02110004020202020204"/>
                <a:ea typeface="+mn-ea"/>
                <a:cs typeface="+mn-cs"/>
              </a:rPr>
              <a:t>v27 – Standard LS Central SCO </a:t>
            </a:r>
            <a:r>
              <a:rPr kumimoji="0" lang="is-IS" sz="2400" b="0" i="0" u="none" strike="noStrike" kern="1200" cap="none" spc="0" normalizeH="0" baseline="0" noProof="0" err="1">
                <a:ln>
                  <a:noFill/>
                </a:ln>
                <a:solidFill>
                  <a:prstClr val="white"/>
                </a:solidFill>
                <a:effectLst/>
                <a:uLnTx/>
                <a:uFillTx/>
                <a:latin typeface="Aptos" panose="02110004020202020204"/>
                <a:ea typeface="+mn-ea"/>
                <a:cs typeface="+mn-cs"/>
              </a:rPr>
              <a:t>process</a:t>
            </a:r>
            <a:endParaRPr kumimoji="0" lang="is-I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white and black cashier machine&#10;&#10;AI-generated content may be incorrect.">
            <a:extLst>
              <a:ext uri="{FF2B5EF4-FFF2-40B4-BE49-F238E27FC236}">
                <a16:creationId xmlns:a16="http://schemas.microsoft.com/office/drawing/2014/main" id="{D3C240C2-5AE6-5343-F2EF-874C2CE06402}"/>
              </a:ext>
            </a:extLst>
          </p:cNvPr>
          <p:cNvPicPr>
            <a:picLocks noChangeAspect="1"/>
          </p:cNvPicPr>
          <p:nvPr/>
        </p:nvPicPr>
        <p:blipFill>
          <a:blip r:embed="rId4"/>
          <a:stretch>
            <a:fillRect/>
          </a:stretch>
        </p:blipFill>
        <p:spPr>
          <a:xfrm>
            <a:off x="7941734" y="1372279"/>
            <a:ext cx="3080818" cy="3080818"/>
          </a:xfrm>
          <a:prstGeom prst="rect">
            <a:avLst/>
          </a:prstGeom>
        </p:spPr>
      </p:pic>
      <p:pic>
        <p:nvPicPr>
          <p:cNvPr id="13" name="Picture 12" descr="A white and green cash register&#10;&#10;AI-generated content may be incorrect.">
            <a:extLst>
              <a:ext uri="{FF2B5EF4-FFF2-40B4-BE49-F238E27FC236}">
                <a16:creationId xmlns:a16="http://schemas.microsoft.com/office/drawing/2014/main" id="{77A58383-30D2-FB6E-1600-D00369C80A07}"/>
              </a:ext>
            </a:extLst>
          </p:cNvPr>
          <p:cNvPicPr>
            <a:picLocks noChangeAspect="1"/>
          </p:cNvPicPr>
          <p:nvPr/>
        </p:nvPicPr>
        <p:blipFill>
          <a:blip r:embed="rId5"/>
          <a:stretch>
            <a:fillRect/>
          </a:stretch>
        </p:blipFill>
        <p:spPr>
          <a:xfrm>
            <a:off x="8601587" y="2400491"/>
            <a:ext cx="5538638" cy="4692547"/>
          </a:xfrm>
          <a:prstGeom prst="rect">
            <a:avLst/>
          </a:prstGeom>
        </p:spPr>
      </p:pic>
      <p:pic>
        <p:nvPicPr>
          <p:cNvPr id="15" name="Picture 14" descr="A computer on a cash register&#10;&#10;AI-generated content may be incorrect.">
            <a:extLst>
              <a:ext uri="{FF2B5EF4-FFF2-40B4-BE49-F238E27FC236}">
                <a16:creationId xmlns:a16="http://schemas.microsoft.com/office/drawing/2014/main" id="{E86AB214-7E49-AAE0-B615-4017F68A2482}"/>
              </a:ext>
            </a:extLst>
          </p:cNvPr>
          <p:cNvPicPr>
            <a:picLocks noChangeAspect="1"/>
          </p:cNvPicPr>
          <p:nvPr/>
        </p:nvPicPr>
        <p:blipFill>
          <a:blip r:embed="rId6"/>
          <a:stretch>
            <a:fillRect/>
          </a:stretch>
        </p:blipFill>
        <p:spPr>
          <a:xfrm>
            <a:off x="6286451" y="2847323"/>
            <a:ext cx="4021499" cy="3124395"/>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76B98EB-9E23-4BB6-1A78-7B48A342D5F7}"/>
              </a:ext>
            </a:extLst>
          </p:cNvPr>
          <p:cNvPicPr>
            <a:picLocks noChangeAspect="1"/>
          </p:cNvPicPr>
          <p:nvPr/>
        </p:nvPicPr>
        <p:blipFill>
          <a:blip r:embed="rId7"/>
          <a:stretch>
            <a:fillRect/>
          </a:stretch>
        </p:blipFill>
        <p:spPr>
          <a:xfrm>
            <a:off x="1360585" y="3429000"/>
            <a:ext cx="2785186" cy="412890"/>
          </a:xfrm>
          <a:prstGeom prst="rect">
            <a:avLst/>
          </a:prstGeom>
        </p:spPr>
      </p:pic>
    </p:spTree>
    <p:extLst>
      <p:ext uri="{BB962C8B-B14F-4D97-AF65-F5344CB8AC3E}">
        <p14:creationId xmlns:p14="http://schemas.microsoft.com/office/powerpoint/2010/main" val="4089493441"/>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373D2C-9843-920F-C371-98C030E7E205}"/>
              </a:ext>
            </a:extLst>
          </p:cNvPr>
          <p:cNvSpPr>
            <a:spLocks noGrp="1"/>
          </p:cNvSpPr>
          <p:nvPr>
            <p:ph type="body" sz="quarter" idx="13"/>
          </p:nvPr>
        </p:nvSpPr>
        <p:spPr>
          <a:xfrm>
            <a:off x="284873" y="962527"/>
            <a:ext cx="6408222" cy="5544152"/>
          </a:xfrm>
        </p:spPr>
        <p:txBody>
          <a:bodyPr/>
          <a:lstStyle/>
          <a:p>
            <a:r>
              <a:rPr lang="en-US" sz="2200" b="1" dirty="0"/>
              <a:t>Founded in 1950 </a:t>
            </a:r>
            <a:r>
              <a:rPr lang="en-US" sz="2200" dirty="0"/>
              <a:t>by Ernesto Ruiz Sáenz de Tejada (</a:t>
            </a:r>
            <a:r>
              <a:rPr lang="en-US" sz="2200" dirty="0" err="1"/>
              <a:t>Cremería</a:t>
            </a:r>
            <a:r>
              <a:rPr lang="en-US" sz="2200" dirty="0"/>
              <a:t> París)</a:t>
            </a:r>
          </a:p>
          <a:p>
            <a:r>
              <a:rPr lang="en-US" sz="2200" b="1" dirty="0"/>
              <a:t>First self-service supermarket </a:t>
            </a:r>
            <a:r>
              <a:rPr lang="en-US" sz="2200" dirty="0"/>
              <a:t>in </a:t>
            </a:r>
            <a:r>
              <a:rPr lang="en-US" sz="2200" b="1" dirty="0"/>
              <a:t>Guatemala  </a:t>
            </a:r>
          </a:p>
          <a:p>
            <a:r>
              <a:rPr lang="en-US" sz="2200" dirty="0"/>
              <a:t>Named after </a:t>
            </a:r>
            <a:r>
              <a:rPr lang="en-US" sz="2200" b="1" dirty="0"/>
              <a:t>Torre del </a:t>
            </a:r>
            <a:r>
              <a:rPr lang="en-US" sz="2200" b="1" dirty="0" err="1"/>
              <a:t>Reformador</a:t>
            </a:r>
            <a:endParaRPr lang="en-US" sz="2200" b="1" dirty="0"/>
          </a:p>
          <a:p>
            <a:r>
              <a:rPr lang="en-US" sz="2200" dirty="0"/>
              <a:t>Headquartered in </a:t>
            </a:r>
            <a:r>
              <a:rPr lang="en-US" sz="2200" b="1" dirty="0"/>
              <a:t>Guatemala City</a:t>
            </a:r>
          </a:p>
          <a:p>
            <a:r>
              <a:rPr lang="en-US" sz="2200" dirty="0"/>
              <a:t>Over </a:t>
            </a:r>
            <a:r>
              <a:rPr lang="en-US" sz="2200" b="1" dirty="0"/>
              <a:t>119 </a:t>
            </a:r>
            <a:r>
              <a:rPr lang="en-US" sz="2200" dirty="0"/>
              <a:t>La Torre supermarkets, </a:t>
            </a:r>
            <a:r>
              <a:rPr lang="en-US" sz="2200" b="1" dirty="0"/>
              <a:t>108 </a:t>
            </a:r>
            <a:r>
              <a:rPr lang="en-US" sz="2200" dirty="0"/>
              <a:t>Express stores, and </a:t>
            </a:r>
            <a:r>
              <a:rPr lang="en-US" sz="2200" b="1" dirty="0"/>
              <a:t>7 </a:t>
            </a:r>
            <a:r>
              <a:rPr lang="en-US" sz="2200" dirty="0" err="1"/>
              <a:t>Econosuper</a:t>
            </a:r>
            <a:r>
              <a:rPr lang="en-US" sz="2200" dirty="0"/>
              <a:t> locations</a:t>
            </a:r>
          </a:p>
          <a:p>
            <a:r>
              <a:rPr lang="en-US" sz="2200" b="1" dirty="0"/>
              <a:t>Wide range of products: </a:t>
            </a:r>
            <a:r>
              <a:rPr lang="en-US" sz="2200" dirty="0"/>
              <a:t>groceries, fresh produce, meats, bakery, and dairy</a:t>
            </a:r>
          </a:p>
          <a:p>
            <a:r>
              <a:rPr lang="en-US" sz="2200" b="1" dirty="0"/>
              <a:t>Pioneers in innovations</a:t>
            </a:r>
            <a:r>
              <a:rPr lang="en-US" sz="2200" dirty="0"/>
              <a:t>: deli counters, digital checkout</a:t>
            </a:r>
          </a:p>
          <a:p>
            <a:r>
              <a:rPr lang="en-US" sz="2200" b="1" dirty="0"/>
              <a:t>Merged with </a:t>
            </a:r>
            <a:r>
              <a:rPr lang="en-US" sz="2200" b="1" dirty="0" err="1"/>
              <a:t>Econosuper</a:t>
            </a:r>
            <a:r>
              <a:rPr lang="en-US" sz="2200" b="1" dirty="0"/>
              <a:t> in 2001</a:t>
            </a:r>
            <a:r>
              <a:rPr lang="en-US" sz="2200" dirty="0"/>
              <a:t>, forming </a:t>
            </a:r>
            <a:r>
              <a:rPr lang="en-US" sz="2200" b="1" dirty="0"/>
              <a:t>Unisuper</a:t>
            </a:r>
          </a:p>
          <a:p>
            <a:r>
              <a:rPr lang="en-US" sz="2200" b="1" dirty="0"/>
              <a:t>Strong community support </a:t>
            </a:r>
            <a:r>
              <a:rPr lang="en-US" sz="2200" dirty="0"/>
              <a:t>programs and focus on service quality</a:t>
            </a:r>
          </a:p>
        </p:txBody>
      </p:sp>
      <p:pic>
        <p:nvPicPr>
          <p:cNvPr id="7" name="Picture Placeholder 6" descr="A building with a sign on the front&#10;&#10;AI-generated content may be incorrect.">
            <a:extLst>
              <a:ext uri="{FF2B5EF4-FFF2-40B4-BE49-F238E27FC236}">
                <a16:creationId xmlns:a16="http://schemas.microsoft.com/office/drawing/2014/main" id="{985C1B4F-264A-4BF2-5C23-FAF54817A9E9}"/>
              </a:ext>
            </a:extLst>
          </p:cNvPr>
          <p:cNvPicPr>
            <a:picLocks noGrp="1" noChangeAspect="1"/>
          </p:cNvPicPr>
          <p:nvPr>
            <p:ph type="pic" sz="quarter" idx="14"/>
          </p:nvPr>
        </p:nvPicPr>
        <p:blipFill>
          <a:blip r:embed="rId3"/>
          <a:srcRect l="10026" r="10026"/>
          <a:stretch>
            <a:fillRect/>
          </a:stretch>
        </p:blipFill>
        <p:spPr/>
      </p:pic>
      <p:sp>
        <p:nvSpPr>
          <p:cNvPr id="4" name="Title 3">
            <a:extLst>
              <a:ext uri="{FF2B5EF4-FFF2-40B4-BE49-F238E27FC236}">
                <a16:creationId xmlns:a16="http://schemas.microsoft.com/office/drawing/2014/main" id="{33E15EC8-B7D8-D469-950C-6C87D3D0DCF3}"/>
              </a:ext>
            </a:extLst>
          </p:cNvPr>
          <p:cNvSpPr>
            <a:spLocks noGrp="1"/>
          </p:cNvSpPr>
          <p:nvPr>
            <p:ph type="title"/>
          </p:nvPr>
        </p:nvSpPr>
        <p:spPr/>
        <p:txBody>
          <a:bodyPr>
            <a:normAutofit fontScale="90000"/>
          </a:bodyPr>
          <a:lstStyle/>
          <a:p>
            <a:r>
              <a:rPr lang="en-US" dirty="0"/>
              <a:t>Unisuper – La Torre</a:t>
            </a:r>
          </a:p>
        </p:txBody>
      </p:sp>
    </p:spTree>
    <p:extLst>
      <p:ext uri="{BB962C8B-B14F-4D97-AF65-F5344CB8AC3E}">
        <p14:creationId xmlns:p14="http://schemas.microsoft.com/office/powerpoint/2010/main" val="3908394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ABDD3B-1BB3-FB47-90A4-E278C5A84A3A}"/>
              </a:ext>
            </a:extLst>
          </p:cNvPr>
          <p:cNvSpPr>
            <a:spLocks noGrp="1"/>
          </p:cNvSpPr>
          <p:nvPr>
            <p:ph type="title"/>
          </p:nvPr>
        </p:nvSpPr>
        <p:spPr>
          <a:xfrm>
            <a:off x="340292" y="212186"/>
            <a:ext cx="11851707" cy="692589"/>
          </a:xfrm>
        </p:spPr>
        <p:txBody>
          <a:bodyPr>
            <a:noAutofit/>
          </a:bodyPr>
          <a:lstStyle/>
          <a:p>
            <a:r>
              <a:rPr lang="en-US" sz="3200" dirty="0"/>
              <a:t>Meet Gerber Bautista – IT Innovation Manager, Unisuper</a:t>
            </a:r>
          </a:p>
        </p:txBody>
      </p:sp>
      <p:sp>
        <p:nvSpPr>
          <p:cNvPr id="6" name="Text Placeholder 5">
            <a:extLst>
              <a:ext uri="{FF2B5EF4-FFF2-40B4-BE49-F238E27FC236}">
                <a16:creationId xmlns:a16="http://schemas.microsoft.com/office/drawing/2014/main" id="{BCA50C48-627F-EAAC-DDA1-D1F3DFA3C3C1}"/>
              </a:ext>
            </a:extLst>
          </p:cNvPr>
          <p:cNvSpPr>
            <a:spLocks noGrp="1"/>
          </p:cNvSpPr>
          <p:nvPr>
            <p:ph type="body" sz="quarter" idx="13"/>
          </p:nvPr>
        </p:nvSpPr>
        <p:spPr>
          <a:xfrm>
            <a:off x="4128669" y="904775"/>
            <a:ext cx="8132619" cy="5188017"/>
          </a:xfrm>
        </p:spPr>
        <p:txBody>
          <a:bodyPr/>
          <a:lstStyle/>
          <a:p>
            <a:r>
              <a:rPr lang="en-US" sz="2400" dirty="0"/>
              <a:t> Degree in Systems Engineering and an MBA</a:t>
            </a:r>
          </a:p>
          <a:p>
            <a:r>
              <a:rPr lang="en-US" sz="2400" dirty="0"/>
              <a:t>    Certified in Oracle, AWS, Azure, and Project Management</a:t>
            </a:r>
          </a:p>
          <a:p>
            <a:r>
              <a:rPr lang="en-US" sz="2400" dirty="0"/>
              <a:t>    18+ years of IT experience in retail, agriculture, banking, telecommunications, marketing, and insurance</a:t>
            </a:r>
          </a:p>
          <a:p>
            <a:r>
              <a:rPr lang="en-US" sz="2400" dirty="0"/>
              <a:t>    6 years at Unisuper as IT Innovation Manager</a:t>
            </a:r>
          </a:p>
          <a:p>
            <a:r>
              <a:rPr lang="en-US" sz="2400" dirty="0"/>
              <a:t>    Leads software development and implementation projects</a:t>
            </a:r>
          </a:p>
          <a:p>
            <a:r>
              <a:rPr lang="en-US" sz="2400" dirty="0"/>
              <a:t>    Key contributor to </a:t>
            </a:r>
            <a:r>
              <a:rPr lang="en-US" sz="2400" dirty="0" err="1"/>
              <a:t>Unisuper’s</a:t>
            </a:r>
            <a:r>
              <a:rPr lang="en-US" sz="2400" dirty="0"/>
              <a:t> digital transformation:</a:t>
            </a:r>
          </a:p>
          <a:p>
            <a:pPr lvl="1"/>
            <a:r>
              <a:rPr lang="en-US" sz="2000" dirty="0"/>
              <a:t>        Merchandise management systems</a:t>
            </a:r>
          </a:p>
          <a:p>
            <a:pPr lvl="1"/>
            <a:r>
              <a:rPr lang="en-US" sz="2000" dirty="0"/>
              <a:t>        Supply chain systems</a:t>
            </a:r>
          </a:p>
          <a:p>
            <a:pPr lvl="1"/>
            <a:r>
              <a:rPr lang="en-US" sz="2000" dirty="0"/>
              <a:t>        LS Retail POS and peripheral systems</a:t>
            </a:r>
          </a:p>
          <a:p>
            <a:r>
              <a:rPr lang="en-US" sz="2400" dirty="0"/>
              <a:t>    Led LS Retail POS rollout: implementation, integrations, peripheral development, 30% store deployment, and first-line support</a:t>
            </a:r>
          </a:p>
          <a:p>
            <a:r>
              <a:rPr lang="en-US" sz="2400" dirty="0"/>
              <a:t>    Currently leads technology projects for eCommerce and perishable goods distribution centers</a:t>
            </a:r>
          </a:p>
        </p:txBody>
      </p:sp>
      <p:pic>
        <p:nvPicPr>
          <p:cNvPr id="2052" name="Picture 4" descr="Gerber Plumbing Fixtures México en LinkedIn: #gerber #wearegerber # ...">
            <a:extLst>
              <a:ext uri="{FF2B5EF4-FFF2-40B4-BE49-F238E27FC236}">
                <a16:creationId xmlns:a16="http://schemas.microsoft.com/office/drawing/2014/main" id="{B87C8487-8E4B-8C3F-84BB-EB3A40F45B79}"/>
              </a:ext>
            </a:extLst>
          </p:cNvPr>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5164" r="5164"/>
          <a:stretch>
            <a:fillRect/>
          </a:stretch>
        </p:blipFill>
        <p:spPr bwMode="auto">
          <a:xfrm>
            <a:off x="340292" y="2028653"/>
            <a:ext cx="3040217" cy="33903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283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48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rge supermarket aisle with many shelves&#10;&#10;AI-generated content may be incorrect.">
            <a:extLst>
              <a:ext uri="{FF2B5EF4-FFF2-40B4-BE49-F238E27FC236}">
                <a16:creationId xmlns:a16="http://schemas.microsoft.com/office/drawing/2014/main" id="{CE10386A-8F41-1C6E-9192-28DC6C159E4E}"/>
              </a:ext>
            </a:extLst>
          </p:cNvPr>
          <p:cNvPicPr>
            <a:picLocks noGrp="1" noChangeAspect="1"/>
          </p:cNvPicPr>
          <p:nvPr>
            <p:ph type="pic" sz="quarter" idx="10"/>
          </p:nvPr>
        </p:nvPicPr>
        <p:blipFill>
          <a:blip r:embed="rId3"/>
          <a:srcRect t="7817" b="7817"/>
          <a:stretch>
            <a:fillRect/>
          </a:stretch>
        </p:blipFill>
        <p:spPr/>
      </p:pic>
    </p:spTree>
    <p:extLst>
      <p:ext uri="{BB962C8B-B14F-4D97-AF65-F5344CB8AC3E}">
        <p14:creationId xmlns:p14="http://schemas.microsoft.com/office/powerpoint/2010/main" val="755628205"/>
      </p:ext>
    </p:extLst>
  </p:cSld>
  <p:clrMapOvr>
    <a:masterClrMapping/>
  </p:clrMapOvr>
  <mc:AlternateContent xmlns:mc="http://schemas.openxmlformats.org/markup-compatibility/2006" xmlns:p14="http://schemas.microsoft.com/office/powerpoint/2010/main">
    <mc:Choice Requires="p14">
      <p:transition advTm="6000">
        <p14:reveal/>
      </p:transition>
    </mc:Choice>
    <mc:Fallback xmlns="">
      <p:transition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eople in a grocery store&#10;&#10;AI-generated content may be incorrect.">
            <a:extLst>
              <a:ext uri="{FF2B5EF4-FFF2-40B4-BE49-F238E27FC236}">
                <a16:creationId xmlns:a16="http://schemas.microsoft.com/office/drawing/2014/main" id="{CCD363DB-8C45-CC6B-AD32-01C02B3403FF}"/>
              </a:ext>
            </a:extLst>
          </p:cNvPr>
          <p:cNvPicPr>
            <a:picLocks noGrp="1" noChangeAspect="1"/>
          </p:cNvPicPr>
          <p:nvPr>
            <p:ph type="pic" sz="quarter" idx="10"/>
          </p:nvPr>
        </p:nvPicPr>
        <p:blipFill>
          <a:blip r:embed="rId3"/>
          <a:srcRect t="7813" b="7813"/>
          <a:stretch>
            <a:fillRect/>
          </a:stretch>
        </p:blipFill>
        <p:spPr/>
      </p:pic>
    </p:spTree>
    <p:extLst>
      <p:ext uri="{BB962C8B-B14F-4D97-AF65-F5344CB8AC3E}">
        <p14:creationId xmlns:p14="http://schemas.microsoft.com/office/powerpoint/2010/main" val="2307004320"/>
      </p:ext>
    </p:extLst>
  </p:cSld>
  <p:clrMapOvr>
    <a:masterClrMapping/>
  </p:clrMapOvr>
  <mc:AlternateContent xmlns:mc="http://schemas.openxmlformats.org/markup-compatibility/2006" xmlns:p14="http://schemas.microsoft.com/office/powerpoint/2010/main">
    <mc:Choice Requires="p14">
      <p:transition spd="slow" p14:dur="1500" advTm="6000">
        <p14:reveal/>
      </p:transition>
    </mc:Choice>
    <mc:Fallback xmlns="">
      <p:transition spd="slow"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tore with shelves of food and drinks&#10;&#10;AI-generated content may be incorrect.">
            <a:extLst>
              <a:ext uri="{FF2B5EF4-FFF2-40B4-BE49-F238E27FC236}">
                <a16:creationId xmlns:a16="http://schemas.microsoft.com/office/drawing/2014/main" id="{A8B5589C-7C4F-0018-7347-022D041F1AC0}"/>
              </a:ext>
            </a:extLst>
          </p:cNvPr>
          <p:cNvPicPr>
            <a:picLocks noGrp="1" noChangeAspect="1"/>
          </p:cNvPicPr>
          <p:nvPr>
            <p:ph type="pic" sz="quarter" idx="10"/>
          </p:nvPr>
        </p:nvPicPr>
        <p:blipFill>
          <a:blip r:embed="rId3"/>
          <a:srcRect t="12500" b="12500"/>
          <a:stretch>
            <a:fillRect/>
          </a:stretch>
        </p:blipFill>
        <p:spPr/>
      </p:pic>
    </p:spTree>
    <p:extLst>
      <p:ext uri="{BB962C8B-B14F-4D97-AF65-F5344CB8AC3E}">
        <p14:creationId xmlns:p14="http://schemas.microsoft.com/office/powerpoint/2010/main" val="1670305635"/>
      </p:ext>
    </p:extLst>
  </p:cSld>
  <p:clrMapOvr>
    <a:masterClrMapping/>
  </p:clrMapOvr>
  <mc:AlternateContent xmlns:mc="http://schemas.openxmlformats.org/markup-compatibility/2006" xmlns:p14="http://schemas.microsoft.com/office/powerpoint/2010/main">
    <mc:Choice Requires="p14">
      <p:transition spd="slow" p14:dur="1500" advTm="6000">
        <p14:reveal/>
      </p:transition>
    </mc:Choice>
    <mc:Fallback xmlns="">
      <p:transition spd="slow"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helf of vegetables and fruits&#10;&#10;AI-generated content may be incorrect.">
            <a:extLst>
              <a:ext uri="{FF2B5EF4-FFF2-40B4-BE49-F238E27FC236}">
                <a16:creationId xmlns:a16="http://schemas.microsoft.com/office/drawing/2014/main" id="{5F65B11B-29E8-291D-58D1-5725E599BA2A}"/>
              </a:ext>
            </a:extLst>
          </p:cNvPr>
          <p:cNvPicPr>
            <a:picLocks noGrp="1" noChangeAspect="1"/>
          </p:cNvPicPr>
          <p:nvPr>
            <p:ph type="pic" sz="quarter" idx="10"/>
          </p:nvPr>
        </p:nvPicPr>
        <p:blipFill>
          <a:blip r:embed="rId3"/>
          <a:srcRect t="12500" b="12500"/>
          <a:stretch>
            <a:fillRect/>
          </a:stretch>
        </p:blipFill>
        <p:spPr/>
      </p:pic>
    </p:spTree>
    <p:extLst>
      <p:ext uri="{BB962C8B-B14F-4D97-AF65-F5344CB8AC3E}">
        <p14:creationId xmlns:p14="http://schemas.microsoft.com/office/powerpoint/2010/main" val="2978766255"/>
      </p:ext>
    </p:extLst>
  </p:cSld>
  <p:clrMapOvr>
    <a:masterClrMapping/>
  </p:clrMapOvr>
  <mc:AlternateContent xmlns:mc="http://schemas.openxmlformats.org/markup-compatibility/2006" xmlns:p14="http://schemas.microsoft.com/office/powerpoint/2010/main">
    <mc:Choice Requires="p14">
      <p:transition spd="slow" p14:dur="1500" advTm="6000">
        <p14:reveal/>
      </p:transition>
    </mc:Choice>
    <mc:Fallback xmlns="">
      <p:transition spd="slow"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9B8CAD-4846-D18B-69A6-87ADDA15DA88}"/>
              </a:ext>
            </a:extLst>
          </p:cNvPr>
          <p:cNvSpPr txBox="1"/>
          <p:nvPr/>
        </p:nvSpPr>
        <p:spPr>
          <a:xfrm>
            <a:off x="1705708" y="2329961"/>
            <a:ext cx="8528538" cy="369332"/>
          </a:xfrm>
          <a:prstGeom prst="rect">
            <a:avLst/>
          </a:prstGeom>
          <a:noFill/>
        </p:spPr>
        <p:txBody>
          <a:bodyPr wrap="square" rtlCol="0">
            <a:spAutoFit/>
          </a:bodyPr>
          <a:lstStyle/>
          <a:p>
            <a:r>
              <a:rPr lang="is-IS"/>
              <a:t>NEED A GROCERY ORIENTED PICTURE SHOWING LS CENTRAL TECHNOLOGY</a:t>
            </a:r>
            <a:endParaRPr lang="en-US"/>
          </a:p>
        </p:txBody>
      </p:sp>
      <p:pic>
        <p:nvPicPr>
          <p:cNvPr id="4" name="Picture 3" descr="A person standing at a cash register&#10;&#10;AI-generated content may be incorrect.">
            <a:extLst>
              <a:ext uri="{FF2B5EF4-FFF2-40B4-BE49-F238E27FC236}">
                <a16:creationId xmlns:a16="http://schemas.microsoft.com/office/drawing/2014/main" id="{D8EDC3A9-29A6-633F-58A6-04F298243763}"/>
              </a:ext>
            </a:extLst>
          </p:cNvPr>
          <p:cNvPicPr>
            <a:picLocks noChangeAspect="1"/>
          </p:cNvPicPr>
          <p:nvPr/>
        </p:nvPicPr>
        <p:blipFill>
          <a:blip r:embed="rId3"/>
          <a:stretch>
            <a:fillRect/>
          </a:stretch>
        </p:blipFill>
        <p:spPr>
          <a:xfrm>
            <a:off x="0" y="-486137"/>
            <a:ext cx="12192001" cy="8136128"/>
          </a:xfrm>
          <a:prstGeom prst="rect">
            <a:avLst/>
          </a:prstGeom>
        </p:spPr>
      </p:pic>
    </p:spTree>
    <p:extLst>
      <p:ext uri="{BB962C8B-B14F-4D97-AF65-F5344CB8AC3E}">
        <p14:creationId xmlns:p14="http://schemas.microsoft.com/office/powerpoint/2010/main" val="369266406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EA966A-1F53-4F35-703F-1D60B632EFAE}"/>
              </a:ext>
            </a:extLst>
          </p:cNvPr>
          <p:cNvSpPr>
            <a:spLocks noGrp="1"/>
          </p:cNvSpPr>
          <p:nvPr>
            <p:ph type="title"/>
          </p:nvPr>
        </p:nvSpPr>
        <p:spPr/>
        <p:txBody>
          <a:bodyPr/>
          <a:lstStyle/>
          <a:p>
            <a:r>
              <a:rPr lang="is-IS" sz="6600"/>
              <a:t>High transaction volume</a:t>
            </a:r>
            <a:endParaRPr lang="en-US" sz="6600"/>
          </a:p>
        </p:txBody>
      </p:sp>
      <p:pic>
        <p:nvPicPr>
          <p:cNvPr id="7" name="Picture 6" descr="A shopping cart with a receipt&#10;&#10;AI-generated content may be incorrect.">
            <a:extLst>
              <a:ext uri="{FF2B5EF4-FFF2-40B4-BE49-F238E27FC236}">
                <a16:creationId xmlns:a16="http://schemas.microsoft.com/office/drawing/2014/main" id="{2F3F8F18-BCEE-81A3-6B9C-14B57DB0C95F}"/>
              </a:ext>
            </a:extLst>
          </p:cNvPr>
          <p:cNvPicPr>
            <a:picLocks noChangeAspect="1"/>
          </p:cNvPicPr>
          <p:nvPr/>
        </p:nvPicPr>
        <p:blipFill>
          <a:blip r:embed="rId3"/>
          <a:stretch>
            <a:fillRect/>
          </a:stretch>
        </p:blipFill>
        <p:spPr>
          <a:xfrm>
            <a:off x="5672563" y="1643605"/>
            <a:ext cx="6941429" cy="4627619"/>
          </a:xfrm>
          <a:prstGeom prst="rect">
            <a:avLst/>
          </a:prstGeom>
        </p:spPr>
      </p:pic>
    </p:spTree>
    <p:extLst>
      <p:ext uri="{BB962C8B-B14F-4D97-AF65-F5344CB8AC3E}">
        <p14:creationId xmlns:p14="http://schemas.microsoft.com/office/powerpoint/2010/main" val="379393436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B5AB-9561-509C-64CB-F6BB02516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F7D40-62D1-4527-9831-1ECA382E876E}"/>
              </a:ext>
            </a:extLst>
          </p:cNvPr>
          <p:cNvSpPr>
            <a:spLocks noGrp="1"/>
          </p:cNvSpPr>
          <p:nvPr>
            <p:ph type="title"/>
          </p:nvPr>
        </p:nvSpPr>
        <p:spPr/>
        <p:txBody>
          <a:bodyPr anchor="ctr">
            <a:normAutofit/>
          </a:bodyPr>
          <a:lstStyle/>
          <a:p>
            <a:r>
              <a:rPr lang="is-IS" sz="5400"/>
              <a:t>Batch Posting</a:t>
            </a:r>
            <a:endParaRPr lang="en-US" sz="5400"/>
          </a:p>
        </p:txBody>
      </p:sp>
      <p:sp>
        <p:nvSpPr>
          <p:cNvPr id="4" name="Text Placeholder 3">
            <a:extLst>
              <a:ext uri="{FF2B5EF4-FFF2-40B4-BE49-F238E27FC236}">
                <a16:creationId xmlns:a16="http://schemas.microsoft.com/office/drawing/2014/main" id="{B6360BEB-7C5E-5B48-6323-568436012879}"/>
              </a:ext>
            </a:extLst>
          </p:cNvPr>
          <p:cNvSpPr>
            <a:spLocks noGrp="1"/>
          </p:cNvSpPr>
          <p:nvPr>
            <p:ph type="body" sz="quarter" idx="10"/>
          </p:nvPr>
        </p:nvSpPr>
        <p:spPr/>
        <p:txBody>
          <a:bodyPr/>
          <a:lstStyle/>
          <a:p>
            <a:r>
              <a:rPr lang="en-US" sz="2400"/>
              <a:t>Tried and tested functionality</a:t>
            </a:r>
          </a:p>
          <a:p>
            <a:r>
              <a:rPr lang="en-US" sz="2400"/>
              <a:t>Posting big chunks of data in batches</a:t>
            </a:r>
          </a:p>
          <a:p>
            <a:pPr lvl="1">
              <a:buFont typeface="System Font Regular"/>
              <a:buChar char="-"/>
            </a:pPr>
            <a:r>
              <a:rPr lang="en-US" sz="2000"/>
              <a:t>Statement</a:t>
            </a:r>
          </a:p>
          <a:p>
            <a:pPr lvl="1">
              <a:buFont typeface="System Font Regular"/>
              <a:buChar char="-"/>
            </a:pPr>
            <a:r>
              <a:rPr lang="en-US" sz="2000"/>
              <a:t>Purchase</a:t>
            </a:r>
          </a:p>
          <a:p>
            <a:pPr lvl="1">
              <a:buFont typeface="System Font Regular"/>
              <a:buChar char="-"/>
            </a:pPr>
            <a:r>
              <a:rPr lang="en-US" sz="2000"/>
              <a:t>Receiving</a:t>
            </a:r>
          </a:p>
          <a:p>
            <a:endParaRPr lang="en-MY" sz="2400"/>
          </a:p>
        </p:txBody>
      </p:sp>
      <p:pic>
        <p:nvPicPr>
          <p:cNvPr id="3" name="Picture 2" descr="A person and person looking at a tablet&#10;&#10;AI-generated content may be incorrect.">
            <a:extLst>
              <a:ext uri="{FF2B5EF4-FFF2-40B4-BE49-F238E27FC236}">
                <a16:creationId xmlns:a16="http://schemas.microsoft.com/office/drawing/2014/main" id="{A0A13B42-7074-26E6-A188-3300130F10EC}"/>
              </a:ext>
            </a:extLst>
          </p:cNvPr>
          <p:cNvPicPr>
            <a:picLocks noChangeAspect="1"/>
          </p:cNvPicPr>
          <p:nvPr/>
        </p:nvPicPr>
        <p:blipFill>
          <a:blip r:embed="rId3"/>
          <a:stretch>
            <a:fillRect/>
          </a:stretch>
        </p:blipFill>
        <p:spPr>
          <a:xfrm>
            <a:off x="5955721" y="2717865"/>
            <a:ext cx="5711560" cy="3845784"/>
          </a:xfrm>
          <a:prstGeom prst="rect">
            <a:avLst/>
          </a:prstGeom>
        </p:spPr>
      </p:pic>
    </p:spTree>
    <p:extLst>
      <p:ext uri="{BB962C8B-B14F-4D97-AF65-F5344CB8AC3E}">
        <p14:creationId xmlns:p14="http://schemas.microsoft.com/office/powerpoint/2010/main" val="2285329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74A195BC-3CFD-7E44-AEAD-AB83CE550EEA}"/>
    </a:ext>
  </a:extLst>
</a:theme>
</file>

<file path=ppt/theme/theme2.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5.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6.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7.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8.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7" ma:contentTypeDescription="Create a new document." ma:contentTypeScope="" ma:versionID="fd4c6cd91654dda4fe76ff73aa631d9d">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af37d4435f4b79a4b4b55a785f78245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A7F1-5E1F-453E-A92F-37B3E8CCB545}">
  <ds:schemaRefs>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a1a525c2-d4eb-46fe-9b09-8f8634d7947d"/>
    <ds:schemaRef ds:uri="0ec22545-32f7-47c8-afbd-c0084660662b"/>
    <ds:schemaRef ds:uri="http://www.w3.org/XML/1998/namespace"/>
  </ds:schemaRefs>
</ds:datastoreItem>
</file>

<file path=customXml/itemProps2.xml><?xml version="1.0" encoding="utf-8"?>
<ds:datastoreItem xmlns:ds="http://schemas.openxmlformats.org/officeDocument/2006/customXml" ds:itemID="{BA27038D-8E69-467F-963B-09A4810F6E78}">
  <ds:schemaRefs>
    <ds:schemaRef ds:uri="0ec22545-32f7-47c8-afbd-c0084660662b"/>
    <ds:schemaRef ds:uri="a1a525c2-d4eb-46fe-9b09-8f8634d79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Eggplant slides</Template>
  <TotalTime>1416</TotalTime>
  <Words>625</Words>
  <Application>Microsoft Office PowerPoint</Application>
  <PresentationFormat>Widescreen</PresentationFormat>
  <Paragraphs>119</Paragraphs>
  <Slides>27</Slides>
  <Notes>25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27</vt:i4>
      </vt:variant>
    </vt:vector>
  </HeadingPairs>
  <TitlesOfParts>
    <vt:vector size="43" baseType="lpstr">
      <vt:lpstr>Aptos</vt:lpstr>
      <vt:lpstr>Aptos Black</vt:lpstr>
      <vt:lpstr>Aptos ExtraBold</vt:lpstr>
      <vt:lpstr>Aptos Light</vt:lpstr>
      <vt:lpstr>Arial</vt:lpstr>
      <vt:lpstr>Calibri</vt:lpstr>
      <vt:lpstr>Segoe UI</vt:lpstr>
      <vt:lpstr>System Font Regular</vt:lpstr>
      <vt:lpstr>Eggplant slides</vt:lpstr>
      <vt:lpstr>cX25 slides</vt:lpstr>
      <vt:lpstr>Agenda slides</vt:lpstr>
      <vt:lpstr>White slides</vt:lpstr>
      <vt:lpstr>Grey slides</vt:lpstr>
      <vt:lpstr>Presenter image title slides</vt:lpstr>
      <vt:lpstr>Title/chapter slides</vt:lpstr>
      <vt:lpstr>Colorful slide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transaction volume</vt:lpstr>
      <vt:lpstr>Batch Posting</vt:lpstr>
      <vt:lpstr>Parallel Statement Posting </vt:lpstr>
      <vt:lpstr>Aggregated Inventory</vt:lpstr>
      <vt:lpstr>Aggregated Inventory</vt:lpstr>
      <vt:lpstr>Parallel Replenishment </vt:lpstr>
      <vt:lpstr>PowerPoint Presentation</vt:lpstr>
      <vt:lpstr>PowerPoint Presentation</vt:lpstr>
      <vt:lpstr>Electronic Shelf Labels (ESL)</vt:lpstr>
      <vt:lpstr>PowerPoint Presentation</vt:lpstr>
      <vt:lpstr>Fast POS</vt:lpstr>
      <vt:lpstr>Fast POS</vt:lpstr>
      <vt:lpstr>ScanPayGo</vt:lpstr>
      <vt:lpstr>Mobile Inventory</vt:lpstr>
      <vt:lpstr>Mobile Inventory</vt:lpstr>
      <vt:lpstr>AppShell</vt:lpstr>
      <vt:lpstr>Self checkout / Self service</vt:lpstr>
      <vt:lpstr>Unisuper – La Torre</vt:lpstr>
      <vt:lpstr>Meet Gerber Bautista – IT Innovation Manager, Unisuper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Hörður Ólafsson</dc:creator>
  <cp:lastModifiedBy>Bjorn Jonsson</cp:lastModifiedBy>
  <cp:revision>6</cp:revision>
  <dcterms:created xsi:type="dcterms:W3CDTF">2024-11-13T15:03:21Z</dcterms:created>
  <dcterms:modified xsi:type="dcterms:W3CDTF">2025-04-30T12:12:32Z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