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58" r:id="rId4"/>
    <p:sldMasterId id="2147484375" r:id="rId5"/>
    <p:sldMasterId id="2147484391" r:id="rId6"/>
    <p:sldMasterId id="2147484407" r:id="rId7"/>
    <p:sldMasterId id="2147484417" r:id="rId8"/>
    <p:sldMasterId id="2147484427" r:id="rId9"/>
    <p:sldMasterId id="2147484440" r:id="rId10"/>
    <p:sldMasterId id="2147484458" r:id="rId11"/>
    <p:sldMasterId id="2147484488" r:id="rId12"/>
    <p:sldMasterId id="2147484523" r:id="rId13"/>
    <p:sldMasterId id="2147484539" r:id="rId14"/>
    <p:sldMasterId id="2147484553" r:id="rId15"/>
    <p:sldMasterId id="2147484572" r:id="rId16"/>
  </p:sldMasterIdLst>
  <p:notesMasterIdLst>
    <p:notesMasterId r:id="rId50"/>
  </p:notesMasterIdLst>
  <p:sldIdLst>
    <p:sldId id="2147481567" r:id="rId17"/>
    <p:sldId id="329" r:id="rId18"/>
    <p:sldId id="2146846010" r:id="rId19"/>
    <p:sldId id="306" r:id="rId20"/>
    <p:sldId id="2147481571" r:id="rId21"/>
    <p:sldId id="2147481557" r:id="rId22"/>
    <p:sldId id="2147481579" r:id="rId23"/>
    <p:sldId id="2147481572" r:id="rId24"/>
    <p:sldId id="2147481570" r:id="rId25"/>
    <p:sldId id="2146846014" r:id="rId26"/>
    <p:sldId id="2147481536" r:id="rId27"/>
    <p:sldId id="2146846001" r:id="rId28"/>
    <p:sldId id="2147481552" r:id="rId29"/>
    <p:sldId id="2147481548" r:id="rId30"/>
    <p:sldId id="2147481551" r:id="rId31"/>
    <p:sldId id="2147481540" r:id="rId32"/>
    <p:sldId id="2147481532" r:id="rId33"/>
    <p:sldId id="2147481542" r:id="rId34"/>
    <p:sldId id="2147481566" r:id="rId35"/>
    <p:sldId id="2147481559" r:id="rId36"/>
    <p:sldId id="2147481556" r:id="rId37"/>
    <p:sldId id="2147482757" r:id="rId38"/>
    <p:sldId id="347" r:id="rId39"/>
    <p:sldId id="2147482735" r:id="rId40"/>
    <p:sldId id="2147482754" r:id="rId41"/>
    <p:sldId id="2147482755" r:id="rId42"/>
    <p:sldId id="2147482468" r:id="rId43"/>
    <p:sldId id="2147482441" r:id="rId44"/>
    <p:sldId id="2147482756" r:id="rId45"/>
    <p:sldId id="2147482473" r:id="rId46"/>
    <p:sldId id="2147482723" r:id="rId47"/>
    <p:sldId id="2147481583" r:id="rId48"/>
    <p:sldId id="2147481568" r:id="rId49"/>
  </p:sldIdLst>
  <p:sldSz cx="12192000" cy="6858000"/>
  <p:notesSz cx="6797675" cy="9928225"/>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21C3A16-5CEE-4922-8A19-D9DD88620FBB}">
          <p14:sldIdLst>
            <p14:sldId id="2147481567"/>
          </p14:sldIdLst>
        </p14:section>
        <p14:section name="CentralConnect" id="{F581E18B-EC24-4A50-9BA4-9F054E1988F2}">
          <p14:sldIdLst>
            <p14:sldId id="329"/>
            <p14:sldId id="2146846010"/>
            <p14:sldId id="306"/>
            <p14:sldId id="2147481571"/>
            <p14:sldId id="2147481557"/>
            <p14:sldId id="2147481579"/>
            <p14:sldId id="2147481572"/>
            <p14:sldId id="2147481570"/>
            <p14:sldId id="2146846014"/>
            <p14:sldId id="2147481536"/>
            <p14:sldId id="2146846001"/>
            <p14:sldId id="2147481552"/>
            <p14:sldId id="2147481548"/>
            <p14:sldId id="2147481551"/>
            <p14:sldId id="2147481540"/>
            <p14:sldId id="2147481532"/>
            <p14:sldId id="2147481542"/>
            <p14:sldId id="2147481566"/>
            <p14:sldId id="2147481559"/>
            <p14:sldId id="2147481556"/>
            <p14:sldId id="2147482757"/>
          </p14:sldIdLst>
        </p14:section>
        <p14:section name="MaxAttention" id="{415AD0E7-AF16-4108-B268-AC00E16E6FBE}">
          <p14:sldIdLst>
            <p14:sldId id="347"/>
            <p14:sldId id="2147482735"/>
            <p14:sldId id="2147482754"/>
            <p14:sldId id="2147482755"/>
            <p14:sldId id="2147482468"/>
            <p14:sldId id="2147482441"/>
            <p14:sldId id="2147482756"/>
            <p14:sldId id="2147482473"/>
            <p14:sldId id="2147482723"/>
          </p14:sldIdLst>
        </p14:section>
        <p14:section name="Closing" id="{E5FD3AD2-8420-4117-975A-D81B623B2F33}">
          <p14:sldIdLst>
            <p14:sldId id="2147481583"/>
            <p14:sldId id="21474815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822762-E14C-339C-1F9A-70DDBF415263}" name="Sigurdur Eggert Gunnarsson" initials="SG" userId="S::sigurdurgu@lsretail.com::da250a8d-d5c0-4307-9bc3-dc146a97e00e" providerId="AD"/>
  <p188:author id="{0E34466F-2C0F-52FE-7AA7-B238C2E86E5F}" name="Annemarie Jonsson" initials="AJ" userId="S::annemariejo@lsretail.com::86d7589d-a0bc-4346-95de-34c96a39f71a" providerId="AD"/>
  <p188:author id="{D6E11D80-6EC3-1E35-CD2C-57E669759E6A}" name="Sigurdur Ari Sigurjonsson" initials="SAS" userId="S::SiggiAri@lsretail.com::2ba9b8e6-1a05-40e1-a74b-00c56a960c7d" providerId="AD"/>
  <p188:author id="{558C4099-2F00-597C-91E7-1C88AB8A1A87}" name="Wojciech Januszauskas" initials="WJ" userId="S::wojciechja@lsretail.com::283006d7-7365-4ce6-9b04-25a42527db96" providerId="AD"/>
  <p188:author id="{0E67BEC7-9A18-1BCB-AF9F-26511D99CEFE}" name="Kristjan Johannsson" initials="KJ" userId="S::kjo@lsretail.com::1576dc3e-20cc-4898-af11-2408ff99ecef" providerId="AD"/>
  <p188:author id="{229888D2-B723-0CFA-8025-EF66B887F948}" name="Thomas Nielsen" initials="TN" userId="S::thomas.nielsen@lsretail.com::f0721473-14b3-4ec2-a134-218589f646f4" providerId="AD"/>
  <p188:author id="{49B4F7EA-ABC7-8CFE-0241-A3D59007AAC3}" name="Johann Thorlaksson" initials="JÞ" userId="S::johannth@lsretail.com::4dfcc7de-139e-4208-a6b8-e230a7450f1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1C5C"/>
    <a:srgbClr val="BABAE6"/>
    <a:srgbClr val="6057C2"/>
    <a:srgbClr val="FFFFFF"/>
    <a:srgbClr val="108890"/>
    <a:srgbClr val="761449"/>
    <a:srgbClr val="746FCD"/>
    <a:srgbClr val="84CDC9"/>
    <a:srgbClr val="27B0A5"/>
    <a:srgbClr val="D3A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83D92-7E8F-439D-90B0-68D0933419A9}" v="110" dt="2025-05-20T09:59:06.274"/>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80630" autoAdjust="0"/>
  </p:normalViewPr>
  <p:slideViewPr>
    <p:cSldViewPr snapToGrid="0">
      <p:cViewPr varScale="1">
        <p:scale>
          <a:sx n="81" d="100"/>
          <a:sy n="81" d="100"/>
        </p:scale>
        <p:origin x="1716" y="300"/>
      </p:cViewPr>
      <p:guideLst/>
    </p:cSldViewPr>
  </p:slideViewPr>
  <p:outlineViewPr>
    <p:cViewPr>
      <p:scale>
        <a:sx n="33" d="100"/>
        <a:sy n="33" d="100"/>
      </p:scale>
      <p:origin x="0" y="-19108"/>
    </p:cViewPr>
  </p:outlineViewPr>
  <p:notesTextViewPr>
    <p:cViewPr>
      <p:scale>
        <a:sx n="1" d="1"/>
        <a:sy n="1" d="1"/>
      </p:scale>
      <p:origin x="0" y="0"/>
    </p:cViewPr>
  </p:notesTextViewPr>
  <p:sorterViewPr>
    <p:cViewPr>
      <p:scale>
        <a:sx n="100" d="100"/>
        <a:sy n="100" d="100"/>
      </p:scale>
      <p:origin x="0" y="-31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8F11128-F8BF-DA40-8ED8-E16F70F5D398}" type="datetimeFigureOut">
              <a:rPr lang="en-IS" smtClean="0"/>
              <a:t>10/21/2025</a:t>
            </a:fld>
            <a:endParaRPr lang="en-I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a:t>
            </a:fld>
            <a:endParaRPr lang="en-IS"/>
          </a:p>
        </p:txBody>
      </p:sp>
    </p:spTree>
    <p:extLst>
      <p:ext uri="{BB962C8B-B14F-4D97-AF65-F5344CB8AC3E}">
        <p14:creationId xmlns:p14="http://schemas.microsoft.com/office/powerpoint/2010/main" val="4263532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10</a:t>
            </a:fld>
            <a:endParaRPr lang="en-IS"/>
          </a:p>
        </p:txBody>
      </p:sp>
    </p:spTree>
    <p:extLst>
      <p:ext uri="{BB962C8B-B14F-4D97-AF65-F5344CB8AC3E}">
        <p14:creationId xmlns:p14="http://schemas.microsoft.com/office/powerpoint/2010/main" val="2085339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1590882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12</a:t>
            </a:fld>
            <a:endParaRPr lang="en-IS"/>
          </a:p>
        </p:txBody>
      </p:sp>
    </p:spTree>
    <p:extLst>
      <p:ext uri="{BB962C8B-B14F-4D97-AF65-F5344CB8AC3E}">
        <p14:creationId xmlns:p14="http://schemas.microsoft.com/office/powerpoint/2010/main" val="4065459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13</a:t>
            </a:fld>
            <a:endParaRPr lang="en-IS"/>
          </a:p>
        </p:txBody>
      </p:sp>
    </p:spTree>
    <p:extLst>
      <p:ext uri="{BB962C8B-B14F-4D97-AF65-F5344CB8AC3E}">
        <p14:creationId xmlns:p14="http://schemas.microsoft.com/office/powerpoint/2010/main" val="110158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14</a:t>
            </a:fld>
            <a:endParaRPr lang="en-IS"/>
          </a:p>
        </p:txBody>
      </p:sp>
    </p:spTree>
    <p:extLst>
      <p:ext uri="{BB962C8B-B14F-4D97-AF65-F5344CB8AC3E}">
        <p14:creationId xmlns:p14="http://schemas.microsoft.com/office/powerpoint/2010/main" val="277214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15</a:t>
            </a:fld>
            <a:endParaRPr lang="en-IS"/>
          </a:p>
        </p:txBody>
      </p:sp>
    </p:spTree>
    <p:extLst>
      <p:ext uri="{BB962C8B-B14F-4D97-AF65-F5344CB8AC3E}">
        <p14:creationId xmlns:p14="http://schemas.microsoft.com/office/powerpoint/2010/main" val="849763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16</a:t>
            </a:fld>
            <a:endParaRPr lang="en-IS"/>
          </a:p>
        </p:txBody>
      </p:sp>
    </p:spTree>
    <p:extLst>
      <p:ext uri="{BB962C8B-B14F-4D97-AF65-F5344CB8AC3E}">
        <p14:creationId xmlns:p14="http://schemas.microsoft.com/office/powerpoint/2010/main" val="1456562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17</a:t>
            </a:fld>
            <a:endParaRPr lang="en-IS"/>
          </a:p>
        </p:txBody>
      </p:sp>
    </p:spTree>
    <p:extLst>
      <p:ext uri="{BB962C8B-B14F-4D97-AF65-F5344CB8AC3E}">
        <p14:creationId xmlns:p14="http://schemas.microsoft.com/office/powerpoint/2010/main" val="841758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269450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1669055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2695348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20</a:t>
            </a:fld>
            <a:endParaRPr lang="en-IS"/>
          </a:p>
        </p:txBody>
      </p:sp>
    </p:spTree>
    <p:extLst>
      <p:ext uri="{BB962C8B-B14F-4D97-AF65-F5344CB8AC3E}">
        <p14:creationId xmlns:p14="http://schemas.microsoft.com/office/powerpoint/2010/main" val="2013219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21</a:t>
            </a:fld>
            <a:endParaRPr lang="en-IS"/>
          </a:p>
        </p:txBody>
      </p:sp>
    </p:spTree>
    <p:extLst>
      <p:ext uri="{BB962C8B-B14F-4D97-AF65-F5344CB8AC3E}">
        <p14:creationId xmlns:p14="http://schemas.microsoft.com/office/powerpoint/2010/main" val="265121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C7F21-E22F-8DF8-E735-5FE9879B9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50D0E-7545-9BF5-1EF7-20CCEFA3E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A6525-DA06-55A0-A872-40003036C0C5}"/>
              </a:ext>
            </a:extLst>
          </p:cNvPr>
          <p:cNvSpPr>
            <a:spLocks noGrp="1"/>
          </p:cNvSpPr>
          <p:nvPr>
            <p:ph type="body" idx="1"/>
          </p:nvPr>
        </p:nvSpPr>
        <p:spPr/>
        <p:txBody>
          <a:bodyPr/>
          <a:lstStyle/>
          <a:p>
            <a:endParaRPr lang="en-US" sz="2200" dirty="0"/>
          </a:p>
        </p:txBody>
      </p:sp>
      <p:sp>
        <p:nvSpPr>
          <p:cNvPr id="4" name="Slide Number Placeholder 3">
            <a:extLst>
              <a:ext uri="{FF2B5EF4-FFF2-40B4-BE49-F238E27FC236}">
                <a16:creationId xmlns:a16="http://schemas.microsoft.com/office/drawing/2014/main" id="{E411B583-1DA9-DE08-B3CD-DAF5A77E46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399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926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599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26</a:t>
            </a:fld>
            <a:endParaRPr lang="en-IS"/>
          </a:p>
        </p:txBody>
      </p:sp>
    </p:spTree>
    <p:extLst>
      <p:ext uri="{BB962C8B-B14F-4D97-AF65-F5344CB8AC3E}">
        <p14:creationId xmlns:p14="http://schemas.microsoft.com/office/powerpoint/2010/main" val="2984249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731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615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1C49A-E774-376D-9182-897D60160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D550D-B8DD-E234-89AD-330FC893E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0F5115-0EFD-6016-159F-F5E5B4C55662}"/>
              </a:ext>
            </a:extLst>
          </p:cNvPr>
          <p:cNvSpPr>
            <a:spLocks noGrp="1"/>
          </p:cNvSpPr>
          <p:nvPr>
            <p:ph type="body" idx="1"/>
          </p:nvPr>
        </p:nvSpPr>
        <p:spPr/>
        <p:txBody>
          <a:bodyPr/>
          <a:lstStyle/>
          <a:p>
            <a:pPr>
              <a:lnSpc>
                <a:spcPct val="90000"/>
              </a:lnSpc>
              <a:spcBef>
                <a:spcPts val="1000"/>
              </a:spcBef>
            </a:pPr>
            <a:endParaRPr lang="en-US" dirty="0"/>
          </a:p>
        </p:txBody>
      </p:sp>
      <p:sp>
        <p:nvSpPr>
          <p:cNvPr id="4" name="Slide Number Placeholder 3">
            <a:extLst>
              <a:ext uri="{FF2B5EF4-FFF2-40B4-BE49-F238E27FC236}">
                <a16:creationId xmlns:a16="http://schemas.microsoft.com/office/drawing/2014/main" id="{EECD534D-C6BB-0F01-D14B-EDEFC4C987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38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99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3</a:t>
            </a:fld>
            <a:endParaRPr lang="en-IS"/>
          </a:p>
        </p:txBody>
      </p:sp>
    </p:spTree>
    <p:extLst>
      <p:ext uri="{BB962C8B-B14F-4D97-AF65-F5344CB8AC3E}">
        <p14:creationId xmlns:p14="http://schemas.microsoft.com/office/powerpoint/2010/main" val="25914407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35C4D-22D1-76F1-5049-29D14560BD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C815F-67AD-6B82-805A-46536C280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7CB47-576E-CC1A-33C4-90089C0A53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BBCC31-B6D0-8340-CAB3-BCBEADBB6D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955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33</a:t>
            </a:fld>
            <a:endParaRPr lang="en-IS"/>
          </a:p>
        </p:txBody>
      </p:sp>
    </p:spTree>
    <p:extLst>
      <p:ext uri="{BB962C8B-B14F-4D97-AF65-F5344CB8AC3E}">
        <p14:creationId xmlns:p14="http://schemas.microsoft.com/office/powerpoint/2010/main" val="388639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4</a:t>
            </a:fld>
            <a:endParaRPr lang="en-IS"/>
          </a:p>
        </p:txBody>
      </p:sp>
    </p:spTree>
    <p:extLst>
      <p:ext uri="{BB962C8B-B14F-4D97-AF65-F5344CB8AC3E}">
        <p14:creationId xmlns:p14="http://schemas.microsoft.com/office/powerpoint/2010/main" val="1883497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297509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307645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B5F66-D95A-B0FF-132C-66AC69BC0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774D8-3844-09BC-ECFA-3C2D711AC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53AF6-3E30-FC87-5654-36F01CAF3D60}"/>
              </a:ext>
            </a:extLst>
          </p:cNvPr>
          <p:cNvSpPr>
            <a:spLocks noGrp="1"/>
          </p:cNvSpPr>
          <p:nvPr>
            <p:ph type="body" idx="1"/>
          </p:nvPr>
        </p:nvSpPr>
        <p:spPr/>
        <p:txBody>
          <a:bodyPr/>
          <a:lstStyle/>
          <a:p>
            <a:pPr algn="l">
              <a:buNone/>
            </a:pPr>
            <a:endParaRPr lang="en-US"/>
          </a:p>
        </p:txBody>
      </p:sp>
      <p:sp>
        <p:nvSpPr>
          <p:cNvPr id="4" name="Slide Number Placeholder 3">
            <a:extLst>
              <a:ext uri="{FF2B5EF4-FFF2-40B4-BE49-F238E27FC236}">
                <a16:creationId xmlns:a16="http://schemas.microsoft.com/office/drawing/2014/main" id="{75D305FB-6C38-6420-7315-7362F142E1C7}"/>
              </a:ext>
            </a:extLst>
          </p:cNvPr>
          <p:cNvSpPr>
            <a:spLocks noGrp="1"/>
          </p:cNvSpPr>
          <p:nvPr>
            <p:ph type="sldNum" sz="quarter" idx="5"/>
          </p:nvPr>
        </p:nvSpPr>
        <p:spPr/>
        <p:txBody>
          <a:bodyPr/>
          <a:lstStyle/>
          <a:p>
            <a:fld id="{6EC0F3B0-CF07-094F-A91C-5EC470E32D7F}" type="slidenum">
              <a:rPr lang="en-IS" smtClean="0"/>
              <a:t>7</a:t>
            </a:fld>
            <a:endParaRPr lang="en-IS"/>
          </a:p>
        </p:txBody>
      </p:sp>
    </p:spTree>
    <p:extLst>
      <p:ext uri="{BB962C8B-B14F-4D97-AF65-F5344CB8AC3E}">
        <p14:creationId xmlns:p14="http://schemas.microsoft.com/office/powerpoint/2010/main" val="8721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8</a:t>
            </a:fld>
            <a:endParaRPr lang="en-IS"/>
          </a:p>
        </p:txBody>
      </p:sp>
    </p:spTree>
    <p:extLst>
      <p:ext uri="{BB962C8B-B14F-4D97-AF65-F5344CB8AC3E}">
        <p14:creationId xmlns:p14="http://schemas.microsoft.com/office/powerpoint/2010/main" val="353173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800"/>
              </a:spcBef>
            </a:pPr>
            <a:endParaRPr lang="en-US"/>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111698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8.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32.svg"/><Relationship Id="rId2" Type="http://schemas.openxmlformats.org/officeDocument/2006/relationships/image" Target="../media/image43.png"/><Relationship Id="rId1" Type="http://schemas.openxmlformats.org/officeDocument/2006/relationships/slideMaster" Target="../slideMasters/slideMaster8.xml"/><Relationship Id="rId6" Type="http://schemas.openxmlformats.org/officeDocument/2006/relationships/image" Target="../media/image31.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9.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9.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0.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0.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0.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Master" Target="../slideMasters/slideMaster10.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0.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Master" Target="../slideMasters/slideMaster10.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1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1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1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78.svg"/><Relationship Id="rId4" Type="http://schemas.openxmlformats.org/officeDocument/2006/relationships/image" Target="../media/image7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Master" Target="../slideMasters/slideMaster1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3.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3.xml"/><Relationship Id="rId4" Type="http://schemas.openxmlformats.org/officeDocument/2006/relationships/image" Target="../media/image20.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3.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3.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2142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400118"/>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16341614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9308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177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52041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75174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736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0623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6642258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7194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661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2206190121"/>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6299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010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175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97590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297109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9776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4011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237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4396435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1658627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256840"/>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107871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34602336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33113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a:t>Insert title</a:t>
            </a:r>
            <a:endParaRPr lang="en-IS"/>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64595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2946617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674515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2853327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595114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013065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158820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09351"/>
      </p:ext>
    </p:extLst>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341883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83805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081701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894913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1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472660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7" name="Rectangle 16">
            <a:extLst>
              <a:ext uri="{FF2B5EF4-FFF2-40B4-BE49-F238E27FC236}">
                <a16:creationId xmlns:a16="http://schemas.microsoft.com/office/drawing/2014/main" id="{732B65B3-96F2-F64C-91C0-8BEF156AFC47}"/>
              </a:ext>
            </a:extLst>
          </p:cNvPr>
          <p:cNvSpPr/>
          <p:nvPr/>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2" name="Freeform 21">
            <a:extLst>
              <a:ext uri="{FF2B5EF4-FFF2-40B4-BE49-F238E27FC236}">
                <a16:creationId xmlns:a16="http://schemas.microsoft.com/office/drawing/2014/main" id="{8CF6FC87-6D3A-16B0-0EC5-B3A8870707A1}"/>
              </a:ext>
            </a:extLst>
          </p:cNvPr>
          <p:cNvSpPr/>
          <p:nvPr/>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18" name="Rectangle 17">
            <a:extLst>
              <a:ext uri="{FF2B5EF4-FFF2-40B4-BE49-F238E27FC236}">
                <a16:creationId xmlns:a16="http://schemas.microsoft.com/office/drawing/2014/main" id="{9EF3E88F-190A-2B4A-9C4B-83B6B74851BB}"/>
              </a:ext>
            </a:extLst>
          </p:cNvPr>
          <p:cNvSpPr/>
          <p:nvPr/>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a:t>Insert title</a:t>
            </a:r>
            <a:endParaRPr lang="en-IS"/>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
        <p:nvSpPr>
          <p:cNvPr id="2" name="Rectangle 1">
            <a:extLst>
              <a:ext uri="{FF2B5EF4-FFF2-40B4-BE49-F238E27FC236}">
                <a16:creationId xmlns:a16="http://schemas.microsoft.com/office/drawing/2014/main" id="{1B149FA4-C0C5-F8E0-78F3-9CA531910A0C}"/>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Rectangle 4">
            <a:extLst>
              <a:ext uri="{FF2B5EF4-FFF2-40B4-BE49-F238E27FC236}">
                <a16:creationId xmlns:a16="http://schemas.microsoft.com/office/drawing/2014/main" id="{D8C3B32C-BC91-3D0C-C231-72691342136E}"/>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Freeform 21">
            <a:extLst>
              <a:ext uri="{FF2B5EF4-FFF2-40B4-BE49-F238E27FC236}">
                <a16:creationId xmlns:a16="http://schemas.microsoft.com/office/drawing/2014/main" id="{23466961-4040-493F-0747-E678FDDA25E2}"/>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Freeform 22">
            <a:extLst>
              <a:ext uri="{FF2B5EF4-FFF2-40B4-BE49-F238E27FC236}">
                <a16:creationId xmlns:a16="http://schemas.microsoft.com/office/drawing/2014/main" id="{3D2C64F9-DE35-54CA-DDC1-14F28085ADE4}"/>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8" name="Rectangle 7">
            <a:extLst>
              <a:ext uri="{FF2B5EF4-FFF2-40B4-BE49-F238E27FC236}">
                <a16:creationId xmlns:a16="http://schemas.microsoft.com/office/drawing/2014/main" id="{61123F9B-7960-B2C0-8983-60BB191E6915}"/>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0" name="Straight Connector 9">
            <a:extLst>
              <a:ext uri="{FF2B5EF4-FFF2-40B4-BE49-F238E27FC236}">
                <a16:creationId xmlns:a16="http://schemas.microsoft.com/office/drawing/2014/main" id="{A632C5A4-4D3D-CBC9-9CA1-70797959E240}"/>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B2623C-0452-2E02-9583-14A5D84277DA}"/>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6D5B70-0F5A-5B1F-1940-BA0B04044EBC}"/>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2132ED49-4431-43F1-05E3-82ED71965D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8768878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8015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6" y="203150"/>
            <a:ext cx="1453018" cy="595248"/>
          </a:xfrm>
          <a:prstGeom prst="rect">
            <a:avLst/>
          </a:prstGeom>
        </p:spPr>
      </p:pic>
    </p:spTree>
    <p:extLst>
      <p:ext uri="{BB962C8B-B14F-4D97-AF65-F5344CB8AC3E}">
        <p14:creationId xmlns:p14="http://schemas.microsoft.com/office/powerpoint/2010/main" val="12773609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11153011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156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531523"/>
      </p:ext>
    </p:extLst>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19867295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88871434"/>
      </p:ext>
    </p:extLst>
  </p:cSld>
  <p:clrMapOvr>
    <a:masterClrMapping/>
  </p:clrMapOvr>
  <p:transitio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38610392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16644607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4981604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0236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8305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5764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5762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194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235522"/>
      </p:ext>
    </p:extLst>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32488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63580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4774107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9999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6393860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707608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9615215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1075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220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3128584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981377"/>
      </p:ext>
    </p:extLst>
  </p:cSld>
  <p:clrMapOvr>
    <a:masterClrMapping/>
  </p:clrMapOvr>
  <p:transition spd="slow">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329173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Tree>
    <p:extLst>
      <p:ext uri="{BB962C8B-B14F-4D97-AF65-F5344CB8AC3E}">
        <p14:creationId xmlns:p14="http://schemas.microsoft.com/office/powerpoint/2010/main" val="8583997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26773811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7215261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31895501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Tree>
    <p:extLst>
      <p:ext uri="{BB962C8B-B14F-4D97-AF65-F5344CB8AC3E}">
        <p14:creationId xmlns:p14="http://schemas.microsoft.com/office/powerpoint/2010/main" val="13693986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42906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26178650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a:t>Insert title here</a:t>
            </a:r>
            <a:endParaRPr lang="en-IS"/>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7889438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697240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76754"/>
      </p:ext>
    </p:extLst>
  </p:cSld>
  <p:clrMapOvr>
    <a:masterClrMapping/>
  </p:clrMapOvr>
  <p:transition spd="slow">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Tree>
    <p:extLst>
      <p:ext uri="{BB962C8B-B14F-4D97-AF65-F5344CB8AC3E}">
        <p14:creationId xmlns:p14="http://schemas.microsoft.com/office/powerpoint/2010/main" val="20685296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11470522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28478169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004868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4787585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3939510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4" name="Title Placeholder 12">
            <a:extLst>
              <a:ext uri="{FF2B5EF4-FFF2-40B4-BE49-F238E27FC236}">
                <a16:creationId xmlns:a16="http://schemas.microsoft.com/office/drawing/2014/main" id="{F69AC0D8-07D8-461D-7A5B-68E13B686103}"/>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7" name="Text Placeholder 35">
            <a:extLst>
              <a:ext uri="{FF2B5EF4-FFF2-40B4-BE49-F238E27FC236}">
                <a16:creationId xmlns:a16="http://schemas.microsoft.com/office/drawing/2014/main" id="{50D9EBE1-E358-8B29-9516-9A5E2ADCE07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179B74B6-75C0-DAF0-D531-2B168528F7E5}"/>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6">
            <a:extLst>
              <a:ext uri="{FF2B5EF4-FFF2-40B4-BE49-F238E27FC236}">
                <a16:creationId xmlns:a16="http://schemas.microsoft.com/office/drawing/2014/main" id="{4DA7AAB8-5275-B45F-B196-16D4345E3CDB}"/>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1873599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4" name="Title Placeholder 12">
            <a:extLst>
              <a:ext uri="{FF2B5EF4-FFF2-40B4-BE49-F238E27FC236}">
                <a16:creationId xmlns:a16="http://schemas.microsoft.com/office/drawing/2014/main" id="{1C5BE5DE-0BBE-5731-1A62-6FAFB70A8142}"/>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35">
            <a:extLst>
              <a:ext uri="{FF2B5EF4-FFF2-40B4-BE49-F238E27FC236}">
                <a16:creationId xmlns:a16="http://schemas.microsoft.com/office/drawing/2014/main" id="{586C97F3-D29C-924C-1F01-EA39BA553F80}"/>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4308F57E-D2FA-A702-2D97-BC0644C85E88}"/>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379A1388-4B76-5941-6B10-2770F31991A5}"/>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4087768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4" name="Title Placeholder 12">
            <a:extLst>
              <a:ext uri="{FF2B5EF4-FFF2-40B4-BE49-F238E27FC236}">
                <a16:creationId xmlns:a16="http://schemas.microsoft.com/office/drawing/2014/main" id="{B012AD19-AB57-331F-61AF-88C6F569B99F}"/>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35">
            <a:extLst>
              <a:ext uri="{FF2B5EF4-FFF2-40B4-BE49-F238E27FC236}">
                <a16:creationId xmlns:a16="http://schemas.microsoft.com/office/drawing/2014/main" id="{B7AA7175-8072-D5AB-C157-F7CF0DA5A8C3}"/>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4604D0E6-6A14-787A-6EAF-3EBE1ACC2465}"/>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5">
            <a:extLst>
              <a:ext uri="{FF2B5EF4-FFF2-40B4-BE49-F238E27FC236}">
                <a16:creationId xmlns:a16="http://schemas.microsoft.com/office/drawing/2014/main" id="{506F091E-D023-3156-0BD5-68E0E7DEE2A8}"/>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42150680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AAB1D3-5126-1EF8-A808-76EC497B5FDB}"/>
              </a:ext>
            </a:extLst>
          </p:cNvPr>
          <p:cNvSpPr/>
          <p:nvPr/>
        </p:nvSpPr>
        <p:spPr>
          <a:xfrm>
            <a:off x="-12700" y="345266"/>
            <a:ext cx="4022511" cy="6525435"/>
          </a:xfrm>
          <a:custGeom>
            <a:avLst/>
            <a:gdLst>
              <a:gd name="connsiteX0" fmla="*/ 0 w 4022511"/>
              <a:gd name="connsiteY0" fmla="*/ 0 h 6525435"/>
              <a:gd name="connsiteX1" fmla="*/ 1027701 w 4022511"/>
              <a:gd name="connsiteY1" fmla="*/ 0 h 6525435"/>
              <a:gd name="connsiteX2" fmla="*/ 4022511 w 4022511"/>
              <a:gd name="connsiteY2" fmla="*/ 2784997 h 6525435"/>
              <a:gd name="connsiteX3" fmla="*/ 2341693 w 4022511"/>
              <a:gd name="connsiteY3" fmla="*/ 5143393 h 6525435"/>
              <a:gd name="connsiteX4" fmla="*/ 3249144 w 4022511"/>
              <a:gd name="connsiteY4" fmla="*/ 6523565 h 6525435"/>
              <a:gd name="connsiteX5" fmla="*/ 3250196 w 4022511"/>
              <a:gd name="connsiteY5" fmla="*/ 6525435 h 6525435"/>
              <a:gd name="connsiteX6" fmla="*/ 981402 w 4022511"/>
              <a:gd name="connsiteY6" fmla="*/ 6525435 h 6525435"/>
              <a:gd name="connsiteX7" fmla="*/ 376662 w 4022511"/>
              <a:gd name="connsiteY7" fmla="*/ 5558224 h 6525435"/>
              <a:gd name="connsiteX8" fmla="*/ 376662 w 4022511"/>
              <a:gd name="connsiteY8" fmla="*/ 3839730 h 6525435"/>
              <a:gd name="connsiteX9" fmla="*/ 802744 w 4022511"/>
              <a:gd name="connsiteY9" fmla="*/ 3839730 h 6525435"/>
              <a:gd name="connsiteX10" fmla="*/ 1879866 w 4022511"/>
              <a:gd name="connsiteY10" fmla="*/ 2796768 h 6525435"/>
              <a:gd name="connsiteX11" fmla="*/ 802744 w 4022511"/>
              <a:gd name="connsiteY11" fmla="*/ 1765735 h 6525435"/>
              <a:gd name="connsiteX12" fmla="*/ 60805 w 4022511"/>
              <a:gd name="connsiteY12" fmla="*/ 1577626 h 6525435"/>
              <a:gd name="connsiteX13" fmla="*/ 0 w 4022511"/>
              <a:gd name="connsiteY13" fmla="*/ 1540640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2511" h="6525435">
                <a:moveTo>
                  <a:pt x="0" y="0"/>
                </a:moveTo>
                <a:lnTo>
                  <a:pt x="1027701" y="0"/>
                </a:lnTo>
                <a:cubicBezTo>
                  <a:pt x="2827033" y="0"/>
                  <a:pt x="4022511" y="1173233"/>
                  <a:pt x="4022511" y="2784997"/>
                </a:cubicBezTo>
                <a:cubicBezTo>
                  <a:pt x="4022511" y="3816030"/>
                  <a:pt x="3359716" y="4764192"/>
                  <a:pt x="2341693" y="5143393"/>
                </a:cubicBezTo>
                <a:lnTo>
                  <a:pt x="3249144" y="6523565"/>
                </a:lnTo>
                <a:lnTo>
                  <a:pt x="3250196" y="6525435"/>
                </a:lnTo>
                <a:lnTo>
                  <a:pt x="981402" y="6525435"/>
                </a:lnTo>
                <a:lnTo>
                  <a:pt x="376662" y="5558224"/>
                </a:lnTo>
                <a:cubicBezTo>
                  <a:pt x="376662" y="5558224"/>
                  <a:pt x="376662" y="3839730"/>
                  <a:pt x="376662" y="3839730"/>
                </a:cubicBezTo>
                <a:lnTo>
                  <a:pt x="802744" y="3839730"/>
                </a:lnTo>
                <a:cubicBezTo>
                  <a:pt x="1453783" y="3839730"/>
                  <a:pt x="1879866" y="3389270"/>
                  <a:pt x="1879866" y="2796768"/>
                </a:cubicBezTo>
                <a:cubicBezTo>
                  <a:pt x="1879866" y="2204266"/>
                  <a:pt x="1453783" y="1765735"/>
                  <a:pt x="802744" y="1765735"/>
                </a:cubicBezTo>
                <a:cubicBezTo>
                  <a:pt x="534109" y="1765735"/>
                  <a:pt x="281361" y="1697591"/>
                  <a:pt x="60805" y="1577626"/>
                </a:cubicBezTo>
                <a:lnTo>
                  <a:pt x="0" y="1540640"/>
                </a:lnTo>
                <a:close/>
              </a:path>
            </a:pathLst>
          </a:custGeom>
          <a:noFill/>
          <a:ln w="12700" cap="flat">
            <a:solidFill>
              <a:srgbClr val="C6C2F5"/>
            </a:solid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F98173C5-4AC5-20B6-0C83-527A6DB39BE0}"/>
              </a:ext>
            </a:extLst>
          </p:cNvPr>
          <p:cNvSpPr/>
          <p:nvPr/>
        </p:nvSpPr>
        <p:spPr>
          <a:xfrm rot="5400000">
            <a:off x="2662465" y="18705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928BE8"/>
          </a:solidFill>
          <a:ln w="12700" cap="flat">
            <a:solidFill>
              <a:srgbClr val="928BE8"/>
            </a:solid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FEB9C2DA-CEAE-614B-B23F-F2E87827A155}"/>
              </a:ext>
            </a:extLst>
          </p:cNvPr>
          <p:cNvSpPr/>
          <p:nvPr/>
        </p:nvSpPr>
        <p:spPr>
          <a:xfrm>
            <a:off x="0" y="2700415"/>
            <a:ext cx="1231210" cy="650490"/>
          </a:xfrm>
          <a:custGeom>
            <a:avLst/>
            <a:gdLst>
              <a:gd name="connsiteX0" fmla="*/ 0 w 1231210"/>
              <a:gd name="connsiteY0" fmla="*/ 0 h 650490"/>
              <a:gd name="connsiteX1" fmla="*/ 9624 w 1231210"/>
              <a:gd name="connsiteY1" fmla="*/ 4649 h 650490"/>
              <a:gd name="connsiteX2" fmla="*/ 1009908 w 1231210"/>
              <a:gd name="connsiteY2" fmla="*/ 207347 h 650490"/>
              <a:gd name="connsiteX3" fmla="*/ 1231210 w 1231210"/>
              <a:gd name="connsiteY3" fmla="*/ 428919 h 650490"/>
              <a:gd name="connsiteX4" fmla="*/ 1009908 w 1231210"/>
              <a:gd name="connsiteY4" fmla="*/ 650490 h 650490"/>
              <a:gd name="connsiteX5" fmla="*/ 114376 w 1231210"/>
              <a:gd name="connsiteY5" fmla="*/ 514557 h 650490"/>
              <a:gd name="connsiteX6" fmla="*/ 0 w 1231210"/>
              <a:gd name="connsiteY6" fmla="*/ 472563 h 65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10" h="650490">
                <a:moveTo>
                  <a:pt x="0" y="0"/>
                </a:moveTo>
                <a:lnTo>
                  <a:pt x="9624" y="4649"/>
                </a:lnTo>
                <a:cubicBezTo>
                  <a:pt x="317256" y="135144"/>
                  <a:pt x="655316" y="207347"/>
                  <a:pt x="1009908" y="207347"/>
                </a:cubicBezTo>
                <a:cubicBezTo>
                  <a:pt x="1132077" y="207347"/>
                  <a:pt x="1231210" y="306601"/>
                  <a:pt x="1231210" y="428919"/>
                </a:cubicBezTo>
                <a:cubicBezTo>
                  <a:pt x="1231210" y="551237"/>
                  <a:pt x="1132077" y="650490"/>
                  <a:pt x="1009908" y="650490"/>
                </a:cubicBezTo>
                <a:cubicBezTo>
                  <a:pt x="698210" y="650490"/>
                  <a:pt x="397409" y="602886"/>
                  <a:pt x="114376" y="514557"/>
                </a:cubicBezTo>
                <a:lnTo>
                  <a:pt x="0" y="472563"/>
                </a:lnTo>
                <a:close/>
              </a:path>
            </a:pathLst>
          </a:custGeom>
          <a:solidFill>
            <a:srgbClr val="6057C1"/>
          </a:solidFill>
          <a:ln w="0" cap="flat">
            <a:noFill/>
            <a:prstDash val="solid"/>
            <a:miter/>
          </a:ln>
        </p:spPr>
        <p:txBody>
          <a:bodyPr rtlCol="0" anchor="ctr"/>
          <a:lstStyle/>
          <a:p>
            <a:endParaRPr lang="en-IS"/>
          </a:p>
        </p:txBody>
      </p:sp>
      <p:grpSp>
        <p:nvGrpSpPr>
          <p:cNvPr id="59" name="Group 58">
            <a:extLst>
              <a:ext uri="{FF2B5EF4-FFF2-40B4-BE49-F238E27FC236}">
                <a16:creationId xmlns:a16="http://schemas.microsoft.com/office/drawing/2014/main" id="{7291FBB6-6C27-950F-4BBA-8A14B6BC806B}"/>
              </a:ext>
            </a:extLst>
          </p:cNvPr>
          <p:cNvGrpSpPr/>
          <p:nvPr userDrawn="1"/>
        </p:nvGrpSpPr>
        <p:grpSpPr>
          <a:xfrm>
            <a:off x="7012025" y="826305"/>
            <a:ext cx="2216917" cy="681668"/>
            <a:chOff x="7012025" y="826305"/>
            <a:chExt cx="2216917" cy="681668"/>
          </a:xfrm>
        </p:grpSpPr>
        <p:grpSp>
          <p:nvGrpSpPr>
            <p:cNvPr id="26" name="Graphic 1">
              <a:extLst>
                <a:ext uri="{FF2B5EF4-FFF2-40B4-BE49-F238E27FC236}">
                  <a16:creationId xmlns:a16="http://schemas.microsoft.com/office/drawing/2014/main" id="{7FBE9F67-8528-76E2-D4BF-1AEC1CB874A8}"/>
                </a:ext>
              </a:extLst>
            </p:cNvPr>
            <p:cNvGrpSpPr/>
            <p:nvPr/>
          </p:nvGrpSpPr>
          <p:grpSpPr>
            <a:xfrm>
              <a:off x="7012025" y="826305"/>
              <a:ext cx="2216917" cy="525984"/>
              <a:chOff x="7012025" y="826305"/>
              <a:chExt cx="2216917" cy="525984"/>
            </a:xfrm>
            <a:solidFill>
              <a:schemeClr val="bg1"/>
            </a:solidFill>
          </p:grpSpPr>
          <p:grpSp>
            <p:nvGrpSpPr>
              <p:cNvPr id="27" name="Graphic 1">
                <a:extLst>
                  <a:ext uri="{FF2B5EF4-FFF2-40B4-BE49-F238E27FC236}">
                    <a16:creationId xmlns:a16="http://schemas.microsoft.com/office/drawing/2014/main" id="{B702FC1F-FD5B-5CEE-E31F-E19DE995FF11}"/>
                  </a:ext>
                </a:extLst>
              </p:cNvPr>
              <p:cNvGrpSpPr/>
              <p:nvPr/>
            </p:nvGrpSpPr>
            <p:grpSpPr>
              <a:xfrm>
                <a:off x="7672255" y="901620"/>
                <a:ext cx="1556686" cy="294984"/>
                <a:chOff x="7672255" y="901620"/>
                <a:chExt cx="1556686" cy="294984"/>
              </a:xfrm>
              <a:solidFill>
                <a:schemeClr val="bg1"/>
              </a:solidFill>
            </p:grpSpPr>
            <p:sp>
              <p:nvSpPr>
                <p:cNvPr id="28" name="Freeform 27">
                  <a:extLst>
                    <a:ext uri="{FF2B5EF4-FFF2-40B4-BE49-F238E27FC236}">
                      <a16:creationId xmlns:a16="http://schemas.microsoft.com/office/drawing/2014/main" id="{5896D770-DA6C-BF81-7EC0-0986C8598A97}"/>
                    </a:ext>
                  </a:extLst>
                </p:cNvPr>
                <p:cNvSpPr/>
                <p:nvPr/>
              </p:nvSpPr>
              <p:spPr>
                <a:xfrm>
                  <a:off x="7672255"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16D35E0-6284-DAB0-B3D3-1E810ED04CF4}"/>
                    </a:ext>
                  </a:extLst>
                </p:cNvPr>
                <p:cNvSpPr/>
                <p:nvPr/>
              </p:nvSpPr>
              <p:spPr>
                <a:xfrm>
                  <a:off x="7865636"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DD548C04-BBA9-F73B-73BE-743CEA32F58E}"/>
                    </a:ext>
                  </a:extLst>
                </p:cNvPr>
                <p:cNvSpPr/>
                <p:nvPr/>
              </p:nvSpPr>
              <p:spPr>
                <a:xfrm>
                  <a:off x="8188490"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B07FC19E-6548-2B27-9F89-2E083A033DD5}"/>
                    </a:ext>
                  </a:extLst>
                </p:cNvPr>
                <p:cNvSpPr/>
                <p:nvPr/>
              </p:nvSpPr>
              <p:spPr>
                <a:xfrm>
                  <a:off x="8419560"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AC50DD9B-FF40-EAE3-7DFB-8B27E3A67F0D}"/>
                    </a:ext>
                  </a:extLst>
                </p:cNvPr>
                <p:cNvSpPr/>
                <p:nvPr/>
              </p:nvSpPr>
              <p:spPr>
                <a:xfrm>
                  <a:off x="8634113"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C54ADDB4-B306-4442-BA37-0782AA2C9E78}"/>
                    </a:ext>
                  </a:extLst>
                </p:cNvPr>
                <p:cNvSpPr/>
                <p:nvPr/>
              </p:nvSpPr>
              <p:spPr>
                <a:xfrm>
                  <a:off x="8795513"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5727323A-20D5-7440-45B7-99F6D12E2901}"/>
                    </a:ext>
                  </a:extLst>
                </p:cNvPr>
                <p:cNvSpPr/>
                <p:nvPr/>
              </p:nvSpPr>
              <p:spPr>
                <a:xfrm>
                  <a:off x="9017825"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8D93D846-26C7-6FE6-C367-F57555600A5C}"/>
                    </a:ext>
                  </a:extLst>
                </p:cNvPr>
                <p:cNvSpPr/>
                <p:nvPr/>
              </p:nvSpPr>
              <p:spPr>
                <a:xfrm>
                  <a:off x="9131891"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6" name="Graphic 1">
                <a:extLst>
                  <a:ext uri="{FF2B5EF4-FFF2-40B4-BE49-F238E27FC236}">
                    <a16:creationId xmlns:a16="http://schemas.microsoft.com/office/drawing/2014/main" id="{F1B5535D-7A9A-FA47-C122-42140934D60B}"/>
                  </a:ext>
                </a:extLst>
              </p:cNvPr>
              <p:cNvGrpSpPr/>
              <p:nvPr/>
            </p:nvGrpSpPr>
            <p:grpSpPr>
              <a:xfrm>
                <a:off x="7012025" y="826305"/>
                <a:ext cx="524770" cy="525984"/>
                <a:chOff x="7012025" y="826305"/>
                <a:chExt cx="524770" cy="525984"/>
              </a:xfrm>
              <a:solidFill>
                <a:schemeClr val="bg1"/>
              </a:solidFill>
            </p:grpSpPr>
            <p:sp>
              <p:nvSpPr>
                <p:cNvPr id="37" name="Freeform 36">
                  <a:extLst>
                    <a:ext uri="{FF2B5EF4-FFF2-40B4-BE49-F238E27FC236}">
                      <a16:creationId xmlns:a16="http://schemas.microsoft.com/office/drawing/2014/main" id="{8E48D52C-492F-FD39-8E70-ADC13E3411A4}"/>
                    </a:ext>
                  </a:extLst>
                </p:cNvPr>
                <p:cNvSpPr/>
                <p:nvPr/>
              </p:nvSpPr>
              <p:spPr>
                <a:xfrm>
                  <a:off x="7012025"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DD8182B-43B5-B3ED-689E-7C24D1F9329B}"/>
                    </a:ext>
                  </a:extLst>
                </p:cNvPr>
                <p:cNvSpPr/>
                <p:nvPr/>
              </p:nvSpPr>
              <p:spPr>
                <a:xfrm>
                  <a:off x="7131556"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9" name="Graphic 1">
              <a:extLst>
                <a:ext uri="{FF2B5EF4-FFF2-40B4-BE49-F238E27FC236}">
                  <a16:creationId xmlns:a16="http://schemas.microsoft.com/office/drawing/2014/main" id="{969B4F86-8519-BF76-3474-80424DDF3193}"/>
                </a:ext>
              </a:extLst>
            </p:cNvPr>
            <p:cNvGrpSpPr/>
            <p:nvPr/>
          </p:nvGrpSpPr>
          <p:grpSpPr>
            <a:xfrm>
              <a:off x="7672366" y="1306300"/>
              <a:ext cx="1526867" cy="201673"/>
              <a:chOff x="7672366" y="1306300"/>
              <a:chExt cx="1526867" cy="201673"/>
            </a:xfrm>
            <a:solidFill>
              <a:schemeClr val="bg1"/>
            </a:solidFill>
          </p:grpSpPr>
          <p:grpSp>
            <p:nvGrpSpPr>
              <p:cNvPr id="40" name="Graphic 1">
                <a:extLst>
                  <a:ext uri="{FF2B5EF4-FFF2-40B4-BE49-F238E27FC236}">
                    <a16:creationId xmlns:a16="http://schemas.microsoft.com/office/drawing/2014/main" id="{DE84726F-AB8E-FA5D-50D5-8740701E5A52}"/>
                  </a:ext>
                </a:extLst>
              </p:cNvPr>
              <p:cNvGrpSpPr/>
              <p:nvPr/>
            </p:nvGrpSpPr>
            <p:grpSpPr>
              <a:xfrm>
                <a:off x="7672366" y="1352122"/>
                <a:ext cx="1526867" cy="135578"/>
                <a:chOff x="7672366" y="1352122"/>
                <a:chExt cx="1526867" cy="135578"/>
              </a:xfrm>
              <a:solidFill>
                <a:schemeClr val="bg1"/>
              </a:solidFill>
            </p:grpSpPr>
            <p:sp>
              <p:nvSpPr>
                <p:cNvPr id="41" name="Freeform 40">
                  <a:extLst>
                    <a:ext uri="{FF2B5EF4-FFF2-40B4-BE49-F238E27FC236}">
                      <a16:creationId xmlns:a16="http://schemas.microsoft.com/office/drawing/2014/main" id="{152C0F22-645F-E988-6378-33F9B8486B0A}"/>
                    </a:ext>
                  </a:extLst>
                </p:cNvPr>
                <p:cNvSpPr/>
                <p:nvPr/>
              </p:nvSpPr>
              <p:spPr>
                <a:xfrm>
                  <a:off x="8472215"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09DCE8BD-7195-2FE2-14A7-52A43749F79D}"/>
                    </a:ext>
                  </a:extLst>
                </p:cNvPr>
                <p:cNvSpPr/>
                <p:nvPr/>
              </p:nvSpPr>
              <p:spPr>
                <a:xfrm>
                  <a:off x="8566161"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4B6BA9A-F10A-478F-5025-6EB75AAD7048}"/>
                    </a:ext>
                  </a:extLst>
                </p:cNvPr>
                <p:cNvSpPr/>
                <p:nvPr/>
              </p:nvSpPr>
              <p:spPr>
                <a:xfrm>
                  <a:off x="8673077"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8C01C48C-C0FD-074D-D2E0-796CEE2DDF1F}"/>
                    </a:ext>
                  </a:extLst>
                </p:cNvPr>
                <p:cNvSpPr/>
                <p:nvPr/>
              </p:nvSpPr>
              <p:spPr>
                <a:xfrm>
                  <a:off x="8830763"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AB84BB7E-77FC-FD16-EDC7-8941169F1344}"/>
                    </a:ext>
                  </a:extLst>
                </p:cNvPr>
                <p:cNvSpPr/>
                <p:nvPr/>
              </p:nvSpPr>
              <p:spPr>
                <a:xfrm>
                  <a:off x="8929033"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FC8FEBD-4B22-8AA6-C118-1BC6FBA810CF}"/>
                    </a:ext>
                  </a:extLst>
                </p:cNvPr>
                <p:cNvSpPr/>
                <p:nvPr/>
              </p:nvSpPr>
              <p:spPr>
                <a:xfrm>
                  <a:off x="9029465"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7" name="Graphic 1">
                  <a:extLst>
                    <a:ext uri="{FF2B5EF4-FFF2-40B4-BE49-F238E27FC236}">
                      <a16:creationId xmlns:a16="http://schemas.microsoft.com/office/drawing/2014/main" id="{EE14BECD-C65B-CC34-AD81-C29894CE9747}"/>
                    </a:ext>
                  </a:extLst>
                </p:cNvPr>
                <p:cNvGrpSpPr/>
                <p:nvPr/>
              </p:nvGrpSpPr>
              <p:grpSpPr>
                <a:xfrm>
                  <a:off x="7672366" y="1352122"/>
                  <a:ext cx="175200" cy="98809"/>
                  <a:chOff x="7672366" y="1352122"/>
                  <a:chExt cx="175200" cy="98809"/>
                </a:xfrm>
                <a:solidFill>
                  <a:schemeClr val="bg1"/>
                </a:solidFill>
              </p:grpSpPr>
              <p:sp>
                <p:nvSpPr>
                  <p:cNvPr id="48" name="Freeform 47">
                    <a:extLst>
                      <a:ext uri="{FF2B5EF4-FFF2-40B4-BE49-F238E27FC236}">
                        <a16:creationId xmlns:a16="http://schemas.microsoft.com/office/drawing/2014/main" id="{EF0B17AD-6E66-DE74-B09C-7BFF8EEE445B}"/>
                      </a:ext>
                    </a:extLst>
                  </p:cNvPr>
                  <p:cNvSpPr/>
                  <p:nvPr/>
                </p:nvSpPr>
                <p:spPr>
                  <a:xfrm>
                    <a:off x="7672366"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9B8624A4-8942-BD78-9D54-6BC3A5999157}"/>
                      </a:ext>
                    </a:extLst>
                  </p:cNvPr>
                  <p:cNvSpPr/>
                  <p:nvPr/>
                </p:nvSpPr>
                <p:spPr>
                  <a:xfrm>
                    <a:off x="7772853"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50" name="Freeform 49">
                  <a:extLst>
                    <a:ext uri="{FF2B5EF4-FFF2-40B4-BE49-F238E27FC236}">
                      <a16:creationId xmlns:a16="http://schemas.microsoft.com/office/drawing/2014/main" id="{0917D08A-0D30-72C8-1AEA-53BAD3810E08}"/>
                    </a:ext>
                  </a:extLst>
                </p:cNvPr>
                <p:cNvSpPr/>
                <p:nvPr/>
              </p:nvSpPr>
              <p:spPr>
                <a:xfrm>
                  <a:off x="9118201"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024D30F7-EB27-C724-3D16-F380ED58996A}"/>
                  </a:ext>
                </a:extLst>
              </p:cNvPr>
              <p:cNvGrpSpPr/>
              <p:nvPr/>
            </p:nvGrpSpPr>
            <p:grpSpPr>
              <a:xfrm>
                <a:off x="7920951" y="1306300"/>
                <a:ext cx="481981" cy="201673"/>
                <a:chOff x="7920951" y="1306300"/>
                <a:chExt cx="481981" cy="201673"/>
              </a:xfrm>
              <a:solidFill>
                <a:schemeClr val="bg1"/>
              </a:solidFill>
            </p:grpSpPr>
            <p:grpSp>
              <p:nvGrpSpPr>
                <p:cNvPr id="52" name="Graphic 1">
                  <a:extLst>
                    <a:ext uri="{FF2B5EF4-FFF2-40B4-BE49-F238E27FC236}">
                      <a16:creationId xmlns:a16="http://schemas.microsoft.com/office/drawing/2014/main" id="{622FFC0E-EAB1-7C26-6943-6160807B375D}"/>
                    </a:ext>
                  </a:extLst>
                </p:cNvPr>
                <p:cNvGrpSpPr/>
                <p:nvPr/>
              </p:nvGrpSpPr>
              <p:grpSpPr>
                <a:xfrm>
                  <a:off x="7920951" y="1306300"/>
                  <a:ext cx="481981" cy="201673"/>
                  <a:chOff x="7920951" y="1306300"/>
                  <a:chExt cx="481981" cy="201673"/>
                </a:xfrm>
                <a:solidFill>
                  <a:schemeClr val="bg1"/>
                </a:solidFill>
              </p:grpSpPr>
              <p:sp>
                <p:nvSpPr>
                  <p:cNvPr id="53" name="Freeform 52">
                    <a:extLst>
                      <a:ext uri="{FF2B5EF4-FFF2-40B4-BE49-F238E27FC236}">
                        <a16:creationId xmlns:a16="http://schemas.microsoft.com/office/drawing/2014/main" id="{50F9BFE9-A0FA-77A9-3481-92ABF67C7BF5}"/>
                      </a:ext>
                    </a:extLst>
                  </p:cNvPr>
                  <p:cNvSpPr/>
                  <p:nvPr/>
                </p:nvSpPr>
                <p:spPr>
                  <a:xfrm>
                    <a:off x="7920951"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F66185B3-3A71-596C-43BD-DF5BA3F2A2C9}"/>
                      </a:ext>
                    </a:extLst>
                  </p:cNvPr>
                  <p:cNvSpPr/>
                  <p:nvPr/>
                </p:nvSpPr>
                <p:spPr>
                  <a:xfrm>
                    <a:off x="8033354"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D08C1266-CDCC-7BF5-7F4C-5BEB3318A0F9}"/>
                      </a:ext>
                    </a:extLst>
                  </p:cNvPr>
                  <p:cNvSpPr/>
                  <p:nvPr/>
                </p:nvSpPr>
                <p:spPr>
                  <a:xfrm>
                    <a:off x="8135226"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CE607B72-FCB7-89CA-BA3F-8150A282C2F2}"/>
                      </a:ext>
                    </a:extLst>
                  </p:cNvPr>
                  <p:cNvSpPr/>
                  <p:nvPr/>
                </p:nvSpPr>
                <p:spPr>
                  <a:xfrm>
                    <a:off x="8321281"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666C3D25-3133-79A0-7739-5538B84A9988}"/>
                      </a:ext>
                    </a:extLst>
                  </p:cNvPr>
                  <p:cNvSpPr/>
                  <p:nvPr/>
                </p:nvSpPr>
                <p:spPr>
                  <a:xfrm>
                    <a:off x="8213266"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8" name="Freeform 57">
                  <a:extLst>
                    <a:ext uri="{FF2B5EF4-FFF2-40B4-BE49-F238E27FC236}">
                      <a16:creationId xmlns:a16="http://schemas.microsoft.com/office/drawing/2014/main" id="{C3379202-982D-41A5-A4B9-1321EE1585C6}"/>
                    </a:ext>
                  </a:extLst>
                </p:cNvPr>
                <p:cNvSpPr/>
                <p:nvPr/>
              </p:nvSpPr>
              <p:spPr>
                <a:xfrm>
                  <a:off x="8238983"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sp>
        <p:nvSpPr>
          <p:cNvPr id="2" name="Title Placeholder 12">
            <a:extLst>
              <a:ext uri="{FF2B5EF4-FFF2-40B4-BE49-F238E27FC236}">
                <a16:creationId xmlns:a16="http://schemas.microsoft.com/office/drawing/2014/main" id="{5E130247-EA87-C594-B677-0549A5DA3A5F}"/>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7D67E14E-EBFF-3FB6-976B-A2C02C184A6F}"/>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66F732D9-15D0-6F2C-F680-409F1C5CE401}"/>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C6C2F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76FAA5B4-9D79-DB57-D401-B863EA419C30}"/>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348532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6" y="203150"/>
            <a:ext cx="1453018" cy="595248"/>
          </a:xfrm>
          <a:prstGeom prst="rect">
            <a:avLst/>
          </a:prstGeom>
        </p:spPr>
      </p:pic>
    </p:spTree>
    <p:extLst>
      <p:ext uri="{BB962C8B-B14F-4D97-AF65-F5344CB8AC3E}">
        <p14:creationId xmlns:p14="http://schemas.microsoft.com/office/powerpoint/2010/main" val="2616428191"/>
      </p:ext>
    </p:extLst>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010CE89-E879-EC17-E7C5-ED59B859BB57}"/>
              </a:ext>
            </a:extLst>
          </p:cNvPr>
          <p:cNvGrpSpPr/>
          <p:nvPr userDrawn="1"/>
        </p:nvGrpSpPr>
        <p:grpSpPr>
          <a:xfrm>
            <a:off x="2765276" y="826305"/>
            <a:ext cx="2216917" cy="681668"/>
            <a:chOff x="2765276" y="826305"/>
            <a:chExt cx="2216917" cy="681668"/>
          </a:xfrm>
        </p:grpSpPr>
        <p:grpSp>
          <p:nvGrpSpPr>
            <p:cNvPr id="24" name="Graphic 1">
              <a:extLst>
                <a:ext uri="{FF2B5EF4-FFF2-40B4-BE49-F238E27FC236}">
                  <a16:creationId xmlns:a16="http://schemas.microsoft.com/office/drawing/2014/main" id="{AE9DDB7B-330C-047A-335A-15CC9CC9D5B5}"/>
                </a:ext>
              </a:extLst>
            </p:cNvPr>
            <p:cNvGrpSpPr/>
            <p:nvPr/>
          </p:nvGrpSpPr>
          <p:grpSpPr>
            <a:xfrm>
              <a:off x="2765276" y="826305"/>
              <a:ext cx="2216917" cy="525984"/>
              <a:chOff x="2765276" y="826305"/>
              <a:chExt cx="2216917" cy="525984"/>
            </a:xfrm>
            <a:solidFill>
              <a:schemeClr val="bg1"/>
            </a:solidFill>
          </p:grpSpPr>
          <p:grpSp>
            <p:nvGrpSpPr>
              <p:cNvPr id="25" name="Graphic 1">
                <a:extLst>
                  <a:ext uri="{FF2B5EF4-FFF2-40B4-BE49-F238E27FC236}">
                    <a16:creationId xmlns:a16="http://schemas.microsoft.com/office/drawing/2014/main" id="{4E17CE85-D24B-922D-469D-98EEEF98D91C}"/>
                  </a:ext>
                </a:extLst>
              </p:cNvPr>
              <p:cNvGrpSpPr/>
              <p:nvPr/>
            </p:nvGrpSpPr>
            <p:grpSpPr>
              <a:xfrm>
                <a:off x="3425506" y="901620"/>
                <a:ext cx="1556686" cy="294984"/>
                <a:chOff x="3425506" y="901620"/>
                <a:chExt cx="1556686" cy="294984"/>
              </a:xfrm>
              <a:solidFill>
                <a:schemeClr val="bg1"/>
              </a:solidFill>
            </p:grpSpPr>
            <p:sp>
              <p:nvSpPr>
                <p:cNvPr id="26" name="Freeform 25">
                  <a:extLst>
                    <a:ext uri="{FF2B5EF4-FFF2-40B4-BE49-F238E27FC236}">
                      <a16:creationId xmlns:a16="http://schemas.microsoft.com/office/drawing/2014/main" id="{7A75D58C-3F4B-2043-995B-2A7E94518BBF}"/>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D2EB6AA-FFA2-2FE2-74A7-FF37DF90CC7D}"/>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47814DEA-7294-2A41-F838-E3B1C90FB272}"/>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10C057C-606A-A514-76FE-8A7858F2745E}"/>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C4E01745-21F7-C0F6-B8AF-63E1D272A9EB}"/>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5BE35060-5FF0-D5BE-8311-A20CFB6645F8}"/>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159AB2E4-0BA3-6C06-8015-0455B8343969}"/>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818AE5A8-D937-D58E-4327-9232928878C3}"/>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E0B7CA2B-4587-FADF-E2EB-7B6D4202F87A}"/>
                  </a:ext>
                </a:extLst>
              </p:cNvPr>
              <p:cNvGrpSpPr/>
              <p:nvPr/>
            </p:nvGrpSpPr>
            <p:grpSpPr>
              <a:xfrm>
                <a:off x="2765276" y="826305"/>
                <a:ext cx="524770" cy="525984"/>
                <a:chOff x="2765276" y="826305"/>
                <a:chExt cx="524770" cy="525984"/>
              </a:xfrm>
              <a:solidFill>
                <a:schemeClr val="bg1"/>
              </a:solidFill>
            </p:grpSpPr>
            <p:sp>
              <p:nvSpPr>
                <p:cNvPr id="35" name="Freeform 34">
                  <a:extLst>
                    <a:ext uri="{FF2B5EF4-FFF2-40B4-BE49-F238E27FC236}">
                      <a16:creationId xmlns:a16="http://schemas.microsoft.com/office/drawing/2014/main" id="{91F699C2-D0C1-6820-7337-FCE9D0E681A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34349461-6E4A-EE50-03F4-D533D1B3F964}"/>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7" name="Graphic 1">
              <a:extLst>
                <a:ext uri="{FF2B5EF4-FFF2-40B4-BE49-F238E27FC236}">
                  <a16:creationId xmlns:a16="http://schemas.microsoft.com/office/drawing/2014/main" id="{2B4C2705-0BDF-A2A0-26B2-8BAEF7D43C10}"/>
                </a:ext>
              </a:extLst>
            </p:cNvPr>
            <p:cNvGrpSpPr/>
            <p:nvPr/>
          </p:nvGrpSpPr>
          <p:grpSpPr>
            <a:xfrm>
              <a:off x="3425617" y="1306300"/>
              <a:ext cx="1526867" cy="201673"/>
              <a:chOff x="3425617" y="1306300"/>
              <a:chExt cx="1526867" cy="201673"/>
            </a:xfrm>
            <a:solidFill>
              <a:schemeClr val="bg1"/>
            </a:solidFill>
          </p:grpSpPr>
          <p:grpSp>
            <p:nvGrpSpPr>
              <p:cNvPr id="38" name="Graphic 1">
                <a:extLst>
                  <a:ext uri="{FF2B5EF4-FFF2-40B4-BE49-F238E27FC236}">
                    <a16:creationId xmlns:a16="http://schemas.microsoft.com/office/drawing/2014/main" id="{7EEE7914-E3F0-B74F-CB75-A64249C21C2D}"/>
                  </a:ext>
                </a:extLst>
              </p:cNvPr>
              <p:cNvGrpSpPr/>
              <p:nvPr/>
            </p:nvGrpSpPr>
            <p:grpSpPr>
              <a:xfrm>
                <a:off x="3425617" y="1352122"/>
                <a:ext cx="1526867" cy="135578"/>
                <a:chOff x="3425617" y="1352122"/>
                <a:chExt cx="1526867" cy="135578"/>
              </a:xfrm>
              <a:solidFill>
                <a:schemeClr val="bg1"/>
              </a:solidFill>
            </p:grpSpPr>
            <p:sp>
              <p:nvSpPr>
                <p:cNvPr id="39" name="Freeform 38">
                  <a:extLst>
                    <a:ext uri="{FF2B5EF4-FFF2-40B4-BE49-F238E27FC236}">
                      <a16:creationId xmlns:a16="http://schemas.microsoft.com/office/drawing/2014/main" id="{56B88597-917E-76FE-A32C-97D2EB1186ED}"/>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D1A3A8C-4AE3-8686-33A9-86D1038C0110}"/>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182A341C-A39E-EC1E-1878-F96F79D9D02A}"/>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D467B44-A4AB-CE7D-7775-4602472141AB}"/>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E6ECD36-2659-7FB4-6665-AC924FE4CF7D}"/>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25FFC254-C0EC-E573-87AF-C2E180FA51CE}"/>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5" name="Graphic 1">
                  <a:extLst>
                    <a:ext uri="{FF2B5EF4-FFF2-40B4-BE49-F238E27FC236}">
                      <a16:creationId xmlns:a16="http://schemas.microsoft.com/office/drawing/2014/main" id="{5521CF87-622A-6B1C-6F47-FDD186FFAEC1}"/>
                    </a:ext>
                  </a:extLst>
                </p:cNvPr>
                <p:cNvGrpSpPr/>
                <p:nvPr/>
              </p:nvGrpSpPr>
              <p:grpSpPr>
                <a:xfrm>
                  <a:off x="3425617" y="1352122"/>
                  <a:ext cx="175200" cy="98809"/>
                  <a:chOff x="3425617" y="1352122"/>
                  <a:chExt cx="175200" cy="98809"/>
                </a:xfrm>
                <a:solidFill>
                  <a:schemeClr val="bg1"/>
                </a:solidFill>
              </p:grpSpPr>
              <p:sp>
                <p:nvSpPr>
                  <p:cNvPr id="46" name="Freeform 45">
                    <a:extLst>
                      <a:ext uri="{FF2B5EF4-FFF2-40B4-BE49-F238E27FC236}">
                        <a16:creationId xmlns:a16="http://schemas.microsoft.com/office/drawing/2014/main" id="{838C1268-2523-2DE3-7905-5CA93B944EF6}"/>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C9904C9D-B743-05C6-8100-813AF3060BBB}"/>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8" name="Freeform 47">
                  <a:extLst>
                    <a:ext uri="{FF2B5EF4-FFF2-40B4-BE49-F238E27FC236}">
                      <a16:creationId xmlns:a16="http://schemas.microsoft.com/office/drawing/2014/main" id="{10155927-5EA5-319B-5714-8868DEBE494F}"/>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9" name="Graphic 1">
                <a:extLst>
                  <a:ext uri="{FF2B5EF4-FFF2-40B4-BE49-F238E27FC236}">
                    <a16:creationId xmlns:a16="http://schemas.microsoft.com/office/drawing/2014/main" id="{C2993E77-293C-F683-5E8F-887BA549D8D4}"/>
                  </a:ext>
                </a:extLst>
              </p:cNvPr>
              <p:cNvGrpSpPr/>
              <p:nvPr/>
            </p:nvGrpSpPr>
            <p:grpSpPr>
              <a:xfrm>
                <a:off x="3674202" y="1306300"/>
                <a:ext cx="481981" cy="201673"/>
                <a:chOff x="3674202" y="1306300"/>
                <a:chExt cx="481981" cy="201673"/>
              </a:xfrm>
              <a:solidFill>
                <a:schemeClr val="bg1"/>
              </a:solidFill>
            </p:grpSpPr>
            <p:grpSp>
              <p:nvGrpSpPr>
                <p:cNvPr id="50" name="Graphic 1">
                  <a:extLst>
                    <a:ext uri="{FF2B5EF4-FFF2-40B4-BE49-F238E27FC236}">
                      <a16:creationId xmlns:a16="http://schemas.microsoft.com/office/drawing/2014/main" id="{2D5B921E-4D9A-23AA-B192-DEE787B27571}"/>
                    </a:ext>
                  </a:extLst>
                </p:cNvPr>
                <p:cNvGrpSpPr/>
                <p:nvPr/>
              </p:nvGrpSpPr>
              <p:grpSpPr>
                <a:xfrm>
                  <a:off x="3674202" y="1306300"/>
                  <a:ext cx="481981" cy="201673"/>
                  <a:chOff x="3674202" y="1306300"/>
                  <a:chExt cx="481981" cy="201673"/>
                </a:xfrm>
                <a:solidFill>
                  <a:schemeClr val="bg1"/>
                </a:solidFill>
              </p:grpSpPr>
              <p:sp>
                <p:nvSpPr>
                  <p:cNvPr id="51" name="Freeform 50">
                    <a:extLst>
                      <a:ext uri="{FF2B5EF4-FFF2-40B4-BE49-F238E27FC236}">
                        <a16:creationId xmlns:a16="http://schemas.microsoft.com/office/drawing/2014/main" id="{F563BBF0-5C80-BDCC-B8BF-1D2632DCD006}"/>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29B64339-7674-1193-EA4A-4635081937BE}"/>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33C7E857-8A69-D891-296B-0EA53A7A63A4}"/>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94E2135-F455-97F2-D772-C9D29C29D508}"/>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4EE8B931-0417-EE97-8E7E-8D890ECB83B7}"/>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6" name="Freeform 55">
                  <a:extLst>
                    <a:ext uri="{FF2B5EF4-FFF2-40B4-BE49-F238E27FC236}">
                      <a16:creationId xmlns:a16="http://schemas.microsoft.com/office/drawing/2014/main" id="{42F6ADEF-AF4D-1949-AA2F-0C03A6207B31}"/>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1" t="4762" r="21806" b="27569"/>
          <a:stretch/>
        </p:blipFill>
        <p:spPr>
          <a:xfrm>
            <a:off x="5775614" y="0"/>
            <a:ext cx="6416386" cy="6858000"/>
          </a:xfrm>
          <a:prstGeom prst="rect">
            <a:avLst/>
          </a:prstGeom>
        </p:spPr>
      </p:pic>
      <p:sp>
        <p:nvSpPr>
          <p:cNvPr id="2" name="Title Placeholder 12">
            <a:extLst>
              <a:ext uri="{FF2B5EF4-FFF2-40B4-BE49-F238E27FC236}">
                <a16:creationId xmlns:a16="http://schemas.microsoft.com/office/drawing/2014/main" id="{7BC912FB-7AF0-F78F-83D8-6B74358840B1}"/>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55D697E0-A522-A2B0-1A66-A71635D59F39}"/>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7D4E3F52-B44F-64A7-CB73-295FCA41771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FDD89E"/>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5">
            <a:extLst>
              <a:ext uri="{FF2B5EF4-FFF2-40B4-BE49-F238E27FC236}">
                <a16:creationId xmlns:a16="http://schemas.microsoft.com/office/drawing/2014/main" id="{E3DCFACB-B248-8976-378F-2ADA20A3AF1E}"/>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FDD89E"/>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8945985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 t="39492" r="31273"/>
          <a:stretch/>
        </p:blipFill>
        <p:spPr>
          <a:xfrm>
            <a:off x="4404137" y="0"/>
            <a:ext cx="7787863" cy="5740159"/>
          </a:xfrm>
          <a:prstGeom prst="rect">
            <a:avLst/>
          </a:prstGeom>
        </p:spPr>
      </p:pic>
      <p:grpSp>
        <p:nvGrpSpPr>
          <p:cNvPr id="76" name="Group 75">
            <a:extLst>
              <a:ext uri="{FF2B5EF4-FFF2-40B4-BE49-F238E27FC236}">
                <a16:creationId xmlns:a16="http://schemas.microsoft.com/office/drawing/2014/main" id="{4BAEAD50-2D2B-C63B-2685-C82A907623A4}"/>
              </a:ext>
            </a:extLst>
          </p:cNvPr>
          <p:cNvGrpSpPr/>
          <p:nvPr userDrawn="1"/>
        </p:nvGrpSpPr>
        <p:grpSpPr>
          <a:xfrm>
            <a:off x="519783" y="1223016"/>
            <a:ext cx="3119345" cy="959151"/>
            <a:chOff x="519783" y="1223016"/>
            <a:chExt cx="3119345" cy="959151"/>
          </a:xfrm>
        </p:grpSpPr>
        <p:grpSp>
          <p:nvGrpSpPr>
            <p:cNvPr id="43" name="Graphic 1">
              <a:extLst>
                <a:ext uri="{FF2B5EF4-FFF2-40B4-BE49-F238E27FC236}">
                  <a16:creationId xmlns:a16="http://schemas.microsoft.com/office/drawing/2014/main" id="{8CD568CD-41DB-98C0-DCD6-01606912FEFF}"/>
                </a:ext>
              </a:extLst>
            </p:cNvPr>
            <p:cNvGrpSpPr/>
            <p:nvPr/>
          </p:nvGrpSpPr>
          <p:grpSpPr>
            <a:xfrm>
              <a:off x="519783" y="1223016"/>
              <a:ext cx="3119345" cy="740093"/>
              <a:chOff x="519783" y="1223016"/>
              <a:chExt cx="3119345" cy="740093"/>
            </a:xfrm>
            <a:solidFill>
              <a:schemeClr val="bg1"/>
            </a:solidFill>
          </p:grpSpPr>
          <p:grpSp>
            <p:nvGrpSpPr>
              <p:cNvPr id="44" name="Graphic 1">
                <a:extLst>
                  <a:ext uri="{FF2B5EF4-FFF2-40B4-BE49-F238E27FC236}">
                    <a16:creationId xmlns:a16="http://schemas.microsoft.com/office/drawing/2014/main" id="{16F5648A-EE3A-2F14-EC6A-8128514C5E7B}"/>
                  </a:ext>
                </a:extLst>
              </p:cNvPr>
              <p:cNvGrpSpPr/>
              <p:nvPr/>
            </p:nvGrpSpPr>
            <p:grpSpPr>
              <a:xfrm>
                <a:off x="1448771" y="1328989"/>
                <a:ext cx="2190358" cy="415061"/>
                <a:chOff x="1448771" y="1328989"/>
                <a:chExt cx="2190358" cy="415061"/>
              </a:xfrm>
              <a:solidFill>
                <a:schemeClr val="bg1"/>
              </a:solidFill>
            </p:grpSpPr>
            <p:sp>
              <p:nvSpPr>
                <p:cNvPr id="45" name="Freeform 44">
                  <a:extLst>
                    <a:ext uri="{FF2B5EF4-FFF2-40B4-BE49-F238E27FC236}">
                      <a16:creationId xmlns:a16="http://schemas.microsoft.com/office/drawing/2014/main" id="{95E7F7A9-3D86-5C48-D18F-C7DB03FC764B}"/>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758BE03-E5DE-975A-BDA7-180898102799}"/>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A77CD3B8-D49F-409A-191C-68E22F6F06A5}"/>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2E024217-FDC7-EE65-2EC6-B2169966870D}"/>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2CD9FCDD-BE8E-7C45-5524-B0B42A16D8FB}"/>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EC3A0464-939C-5B65-E599-ECD2EB2E1D0E}"/>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8D3B0C39-948D-DF93-BFD5-BB9DB23C339E}"/>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47918871-E2EB-E230-6598-CCC4321ABD4C}"/>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3" name="Graphic 1">
                <a:extLst>
                  <a:ext uri="{FF2B5EF4-FFF2-40B4-BE49-F238E27FC236}">
                    <a16:creationId xmlns:a16="http://schemas.microsoft.com/office/drawing/2014/main" id="{F29D20EE-C518-2CEA-4677-56C9AA1351FC}"/>
                  </a:ext>
                </a:extLst>
              </p:cNvPr>
              <p:cNvGrpSpPr/>
              <p:nvPr/>
            </p:nvGrpSpPr>
            <p:grpSpPr>
              <a:xfrm>
                <a:off x="519783" y="1223016"/>
                <a:ext cx="738386" cy="740093"/>
                <a:chOff x="519783" y="1223016"/>
                <a:chExt cx="738386" cy="740093"/>
              </a:xfrm>
              <a:solidFill>
                <a:schemeClr val="bg1"/>
              </a:solidFill>
            </p:grpSpPr>
            <p:sp>
              <p:nvSpPr>
                <p:cNvPr id="54" name="Freeform 53">
                  <a:extLst>
                    <a:ext uri="{FF2B5EF4-FFF2-40B4-BE49-F238E27FC236}">
                      <a16:creationId xmlns:a16="http://schemas.microsoft.com/office/drawing/2014/main" id="{B17A5163-5128-F1D4-AE3D-B908BC95F189}"/>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AD63A7D5-740F-ED8A-98E5-38248EFAD0F4}"/>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56" name="Graphic 1">
              <a:extLst>
                <a:ext uri="{FF2B5EF4-FFF2-40B4-BE49-F238E27FC236}">
                  <a16:creationId xmlns:a16="http://schemas.microsoft.com/office/drawing/2014/main" id="{59A72B30-800C-C8B5-D16D-87939BDAB9B4}"/>
                </a:ext>
              </a:extLst>
            </p:cNvPr>
            <p:cNvGrpSpPr/>
            <p:nvPr/>
          </p:nvGrpSpPr>
          <p:grpSpPr>
            <a:xfrm>
              <a:off x="1448927" y="1898400"/>
              <a:ext cx="2148400" cy="283767"/>
              <a:chOff x="1448927" y="1898400"/>
              <a:chExt cx="2148400" cy="283767"/>
            </a:xfrm>
            <a:solidFill>
              <a:schemeClr val="bg1"/>
            </a:solidFill>
          </p:grpSpPr>
          <p:grpSp>
            <p:nvGrpSpPr>
              <p:cNvPr id="57" name="Graphic 1">
                <a:extLst>
                  <a:ext uri="{FF2B5EF4-FFF2-40B4-BE49-F238E27FC236}">
                    <a16:creationId xmlns:a16="http://schemas.microsoft.com/office/drawing/2014/main" id="{55BAF32B-D346-17C3-4C34-B25AAFEA5CFC}"/>
                  </a:ext>
                </a:extLst>
              </p:cNvPr>
              <p:cNvGrpSpPr/>
              <p:nvPr/>
            </p:nvGrpSpPr>
            <p:grpSpPr>
              <a:xfrm>
                <a:off x="1448927" y="1962875"/>
                <a:ext cx="2148400" cy="190767"/>
                <a:chOff x="1448927" y="1962875"/>
                <a:chExt cx="2148400" cy="190767"/>
              </a:xfrm>
              <a:solidFill>
                <a:schemeClr val="bg1"/>
              </a:solidFill>
            </p:grpSpPr>
            <p:sp>
              <p:nvSpPr>
                <p:cNvPr id="58" name="Freeform 57">
                  <a:extLst>
                    <a:ext uri="{FF2B5EF4-FFF2-40B4-BE49-F238E27FC236}">
                      <a16:creationId xmlns:a16="http://schemas.microsoft.com/office/drawing/2014/main" id="{70467368-7E62-6E04-C5DB-B9830B0C7A21}"/>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F16AEE4C-046B-6CB6-3C87-84C63C6D5899}"/>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D4A1967A-42A0-F35F-FB0A-232F5708F901}"/>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F5B9F5D1-B251-7E94-72A4-BE8AEB4BC800}"/>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748BC552-8FB8-D414-BA4D-EC78DFFB9931}"/>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6B21C34A-9864-B38E-5801-61252D251A85}"/>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64" name="Graphic 1">
                  <a:extLst>
                    <a:ext uri="{FF2B5EF4-FFF2-40B4-BE49-F238E27FC236}">
                      <a16:creationId xmlns:a16="http://schemas.microsoft.com/office/drawing/2014/main" id="{37BE850D-588C-C312-BEE4-A3F9AAF26220}"/>
                    </a:ext>
                  </a:extLst>
                </p:cNvPr>
                <p:cNvGrpSpPr/>
                <p:nvPr/>
              </p:nvGrpSpPr>
              <p:grpSpPr>
                <a:xfrm>
                  <a:off x="1448927" y="1962875"/>
                  <a:ext cx="246518" cy="139031"/>
                  <a:chOff x="1448927" y="1962875"/>
                  <a:chExt cx="246518" cy="139031"/>
                </a:xfrm>
                <a:solidFill>
                  <a:schemeClr val="bg1"/>
                </a:solidFill>
              </p:grpSpPr>
              <p:sp>
                <p:nvSpPr>
                  <p:cNvPr id="65" name="Freeform 64">
                    <a:extLst>
                      <a:ext uri="{FF2B5EF4-FFF2-40B4-BE49-F238E27FC236}">
                        <a16:creationId xmlns:a16="http://schemas.microsoft.com/office/drawing/2014/main" id="{A867AF0D-BEF8-49C3-128E-E34055C3458E}"/>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2E668C86-E5DC-B838-5492-6765D2FB3E7B}"/>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67" name="Freeform 66">
                  <a:extLst>
                    <a:ext uri="{FF2B5EF4-FFF2-40B4-BE49-F238E27FC236}">
                      <a16:creationId xmlns:a16="http://schemas.microsoft.com/office/drawing/2014/main" id="{28FFB8CD-C351-ED32-EE68-9368AEDA436C}"/>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68" name="Graphic 1">
                <a:extLst>
                  <a:ext uri="{FF2B5EF4-FFF2-40B4-BE49-F238E27FC236}">
                    <a16:creationId xmlns:a16="http://schemas.microsoft.com/office/drawing/2014/main" id="{3C5C653C-AFB1-9B47-84E2-35AEF49B1A5C}"/>
                  </a:ext>
                </a:extLst>
              </p:cNvPr>
              <p:cNvGrpSpPr/>
              <p:nvPr/>
            </p:nvGrpSpPr>
            <p:grpSpPr>
              <a:xfrm>
                <a:off x="1798701" y="1898400"/>
                <a:ext cx="678179" cy="283767"/>
                <a:chOff x="1798701" y="1898400"/>
                <a:chExt cx="678179" cy="283767"/>
              </a:xfrm>
              <a:solidFill>
                <a:schemeClr val="bg1"/>
              </a:solidFill>
            </p:grpSpPr>
            <p:grpSp>
              <p:nvGrpSpPr>
                <p:cNvPr id="69" name="Graphic 1">
                  <a:extLst>
                    <a:ext uri="{FF2B5EF4-FFF2-40B4-BE49-F238E27FC236}">
                      <a16:creationId xmlns:a16="http://schemas.microsoft.com/office/drawing/2014/main" id="{58772030-059C-FE1A-86F1-296BCA7DBF52}"/>
                    </a:ext>
                  </a:extLst>
                </p:cNvPr>
                <p:cNvGrpSpPr/>
                <p:nvPr/>
              </p:nvGrpSpPr>
              <p:grpSpPr>
                <a:xfrm>
                  <a:off x="1798701" y="1898400"/>
                  <a:ext cx="678179" cy="283767"/>
                  <a:chOff x="1798701" y="1898400"/>
                  <a:chExt cx="678179" cy="283767"/>
                </a:xfrm>
                <a:solidFill>
                  <a:schemeClr val="bg1"/>
                </a:solidFill>
              </p:grpSpPr>
              <p:sp>
                <p:nvSpPr>
                  <p:cNvPr id="70" name="Freeform 69">
                    <a:extLst>
                      <a:ext uri="{FF2B5EF4-FFF2-40B4-BE49-F238E27FC236}">
                        <a16:creationId xmlns:a16="http://schemas.microsoft.com/office/drawing/2014/main" id="{D132A89C-60A6-D41E-B826-CD09E8DF64CA}"/>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03C74AEF-DDC5-49A9-FBF3-4D60DFE57DA9}"/>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75DB4BAA-D4F5-1459-08C7-D3FDB5B3606D}"/>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AAE4FE41-27B6-5AA9-C2A5-DB5E65DAD9B3}"/>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70A88910-10AB-BDDA-B58D-11D3CCB3F36F}"/>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75" name="Freeform 74">
                  <a:extLst>
                    <a:ext uri="{FF2B5EF4-FFF2-40B4-BE49-F238E27FC236}">
                      <a16:creationId xmlns:a16="http://schemas.microsoft.com/office/drawing/2014/main" id="{621175A0-6A75-B8E1-12BA-E83CB0FB6B14}"/>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sp>
        <p:nvSpPr>
          <p:cNvPr id="2" name="Title Placeholder 12">
            <a:extLst>
              <a:ext uri="{FF2B5EF4-FFF2-40B4-BE49-F238E27FC236}">
                <a16:creationId xmlns:a16="http://schemas.microsoft.com/office/drawing/2014/main" id="{38218D9A-DF16-3A00-8E95-2DB96190A4DA}"/>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CBDC6259-8F06-7A24-00F3-F01A0D6EFDB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2FE0EE1C-1731-BFD5-1BA1-35B3875FAAC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84CDC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A602A86F-D486-7F9D-649B-8C12B5E330E7}"/>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84CDC9"/>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7726741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984AC18D-016F-9441-09C2-0D2F0EB91D5A}"/>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063D5ED3-7BA3-1A8E-6B0B-7DDD1BBB5105}"/>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459612F9-8826-9987-7CD4-A12792590B81}"/>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37C4F63C-2FBE-30BC-02DE-6B2D2934642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703B1F99-BD89-3822-52B5-648C6834BA7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BC7D8FA6-CF9B-E792-8EA7-10EFA88DE0C9}"/>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992467E-60D4-4F2E-C9E2-DF273311522B}"/>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8AB8DD87-582E-0797-FFE5-2832F56D35A8}"/>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30AF5D07-A273-E3B1-491F-82CB7E00D43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384565A6-6C07-97B8-88D4-17A9615C936C}"/>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01FEF95-9598-221B-7946-917E0CEAEEA6}"/>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49149287-063B-6E23-9AA8-F8018B32D47B}"/>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34500F00-ACD8-C943-0EFB-B214E78469A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1F6B713B-6E74-68C1-AAD1-50F774ECF28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6" name="Graphic 1">
              <a:extLst>
                <a:ext uri="{FF2B5EF4-FFF2-40B4-BE49-F238E27FC236}">
                  <a16:creationId xmlns:a16="http://schemas.microsoft.com/office/drawing/2014/main" id="{44AA5F9C-1AFE-5F33-E4D5-7D6702347003}"/>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5DCE148E-1310-02AB-872D-629B2AC640D8}"/>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2C709A31-5E2D-9FF5-F58A-74F7D1645FA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C4E9BEEB-0BAA-0D8F-FBFC-6A083D3FFF8F}"/>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8817369E-D7C4-7C8B-1E11-81D30EB5E71E}"/>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36CFBBBB-7501-6562-323D-66F0699D692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E60F90BC-A0CC-CC67-9104-72BF25CDA5F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E5EF3AD1-E80D-4EB2-13AB-A3502934FEDB}"/>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4" name="Graphic 1">
                  <a:extLst>
                    <a:ext uri="{FF2B5EF4-FFF2-40B4-BE49-F238E27FC236}">
                      <a16:creationId xmlns:a16="http://schemas.microsoft.com/office/drawing/2014/main" id="{058C1F3E-646F-CF19-3E73-F2C4F0821886}"/>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722568B3-07EF-84DE-60C3-6745E4B49AB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80E14DFC-2934-3F59-B7E2-002007F016F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5" name="Freeform 24">
                  <a:extLst>
                    <a:ext uri="{FF2B5EF4-FFF2-40B4-BE49-F238E27FC236}">
                      <a16:creationId xmlns:a16="http://schemas.microsoft.com/office/drawing/2014/main" id="{0FE9E981-CF51-761D-3A83-043703527E2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8" name="Graphic 1">
                <a:extLst>
                  <a:ext uri="{FF2B5EF4-FFF2-40B4-BE49-F238E27FC236}">
                    <a16:creationId xmlns:a16="http://schemas.microsoft.com/office/drawing/2014/main" id="{9814B795-142E-6937-35B2-269447EA5E0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9F5319A8-C49C-5428-B4ED-EF7CE2B6AFDC}"/>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EE3D205D-B730-B356-BE25-755FAB736038}"/>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F67FF8B-D3D1-E656-4409-5360CBD4D35E}"/>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B80401D3-89DF-ACE7-A929-2E9E5FE8B5A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27EF6ED8-88C2-62F5-2363-747B425E6B6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BED89FD7-39D4-BDE7-12EB-48811C05C3B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1" name="Freeform 10">
                  <a:extLst>
                    <a:ext uri="{FF2B5EF4-FFF2-40B4-BE49-F238E27FC236}">
                      <a16:creationId xmlns:a16="http://schemas.microsoft.com/office/drawing/2014/main" id="{28DA53A2-3E8C-0730-7DE6-80790FB966D5}"/>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1C5"/>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943267"/>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751448"/>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35799945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552D259-26AD-F867-BCB0-470786318DFD}"/>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F1BE7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grpSp>
        <p:nvGrpSpPr>
          <p:cNvPr id="56" name="Group 55">
            <a:extLst>
              <a:ext uri="{FF2B5EF4-FFF2-40B4-BE49-F238E27FC236}">
                <a16:creationId xmlns:a16="http://schemas.microsoft.com/office/drawing/2014/main" id="{22D46284-020C-D24F-E6F3-80C73E2D4132}"/>
              </a:ext>
            </a:extLst>
          </p:cNvPr>
          <p:cNvGrpSpPr/>
          <p:nvPr userDrawn="1"/>
        </p:nvGrpSpPr>
        <p:grpSpPr>
          <a:xfrm>
            <a:off x="7353931" y="1103396"/>
            <a:ext cx="2216917" cy="681668"/>
            <a:chOff x="7353931" y="1103396"/>
            <a:chExt cx="2216917" cy="681668"/>
          </a:xfrm>
        </p:grpSpPr>
        <p:grpSp>
          <p:nvGrpSpPr>
            <p:cNvPr id="19" name="Graphic 1">
              <a:extLst>
                <a:ext uri="{FF2B5EF4-FFF2-40B4-BE49-F238E27FC236}">
                  <a16:creationId xmlns:a16="http://schemas.microsoft.com/office/drawing/2014/main" id="{8A4C25C9-499B-28CD-70D3-B040AFF1AED3}"/>
                </a:ext>
              </a:extLst>
            </p:cNvPr>
            <p:cNvGrpSpPr/>
            <p:nvPr/>
          </p:nvGrpSpPr>
          <p:grpSpPr>
            <a:xfrm>
              <a:off x="7353931" y="1103396"/>
              <a:ext cx="2216917" cy="525984"/>
              <a:chOff x="7353931" y="1103396"/>
              <a:chExt cx="2216917" cy="525984"/>
            </a:xfrm>
            <a:solidFill>
              <a:schemeClr val="bg1"/>
            </a:solidFill>
          </p:grpSpPr>
          <p:grpSp>
            <p:nvGrpSpPr>
              <p:cNvPr id="20" name="Graphic 1">
                <a:extLst>
                  <a:ext uri="{FF2B5EF4-FFF2-40B4-BE49-F238E27FC236}">
                    <a16:creationId xmlns:a16="http://schemas.microsoft.com/office/drawing/2014/main" id="{922725D6-F19A-6D72-5FF7-F6BDD79763DD}"/>
                  </a:ext>
                </a:extLst>
              </p:cNvPr>
              <p:cNvGrpSpPr/>
              <p:nvPr/>
            </p:nvGrpSpPr>
            <p:grpSpPr>
              <a:xfrm>
                <a:off x="8014161" y="1178711"/>
                <a:ext cx="1556686" cy="294984"/>
                <a:chOff x="8014161" y="1178711"/>
                <a:chExt cx="1556686" cy="294984"/>
              </a:xfrm>
              <a:solidFill>
                <a:schemeClr val="bg1"/>
              </a:solidFill>
            </p:grpSpPr>
            <p:sp>
              <p:nvSpPr>
                <p:cNvPr id="21" name="Freeform 20">
                  <a:extLst>
                    <a:ext uri="{FF2B5EF4-FFF2-40B4-BE49-F238E27FC236}">
                      <a16:creationId xmlns:a16="http://schemas.microsoft.com/office/drawing/2014/main" id="{FAD51269-4CD4-4511-8567-A4E113033250}"/>
                    </a:ext>
                  </a:extLst>
                </p:cNvPr>
                <p:cNvSpPr/>
                <p:nvPr/>
              </p:nvSpPr>
              <p:spPr>
                <a:xfrm>
                  <a:off x="8014161" y="1191874"/>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26595ECC-5108-D6C3-6CFB-84E659069841}"/>
                    </a:ext>
                  </a:extLst>
                </p:cNvPr>
                <p:cNvSpPr/>
                <p:nvPr/>
              </p:nvSpPr>
              <p:spPr>
                <a:xfrm>
                  <a:off x="8207542" y="1187542"/>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FB3721F-E756-D631-5003-2ECF5C9E2DAA}"/>
                    </a:ext>
                  </a:extLst>
                </p:cNvPr>
                <p:cNvSpPr/>
                <p:nvPr/>
              </p:nvSpPr>
              <p:spPr>
                <a:xfrm>
                  <a:off x="8530396" y="1191874"/>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24D8C967-BD76-DA8A-1209-B0FA7CBC1658}"/>
                    </a:ext>
                  </a:extLst>
                </p:cNvPr>
                <p:cNvSpPr/>
                <p:nvPr/>
              </p:nvSpPr>
              <p:spPr>
                <a:xfrm>
                  <a:off x="8761466" y="1265190"/>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C1DAE119-4AAA-D838-16CA-487C78A439F3}"/>
                    </a:ext>
                  </a:extLst>
                </p:cNvPr>
                <p:cNvSpPr/>
                <p:nvPr/>
              </p:nvSpPr>
              <p:spPr>
                <a:xfrm>
                  <a:off x="8976019" y="1212036"/>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5AAB2D27-E9D1-29BC-4C84-FCEDF81CF3AC}"/>
                    </a:ext>
                  </a:extLst>
                </p:cNvPr>
                <p:cNvSpPr/>
                <p:nvPr/>
              </p:nvSpPr>
              <p:spPr>
                <a:xfrm>
                  <a:off x="9137419" y="1265023"/>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9107600-69D1-C252-6BCC-B85C1C23BFBC}"/>
                    </a:ext>
                  </a:extLst>
                </p:cNvPr>
                <p:cNvSpPr/>
                <p:nvPr/>
              </p:nvSpPr>
              <p:spPr>
                <a:xfrm>
                  <a:off x="9359731" y="1178711"/>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09110EDF-9A4A-2634-8707-1BF593DE04DC}"/>
                    </a:ext>
                  </a:extLst>
                </p:cNvPr>
                <p:cNvSpPr/>
                <p:nvPr/>
              </p:nvSpPr>
              <p:spPr>
                <a:xfrm>
                  <a:off x="9473797" y="1192263"/>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B72376C4-BC7A-3B70-D497-04439028D6A1}"/>
                  </a:ext>
                </a:extLst>
              </p:cNvPr>
              <p:cNvGrpSpPr/>
              <p:nvPr/>
            </p:nvGrpSpPr>
            <p:grpSpPr>
              <a:xfrm>
                <a:off x="7353931" y="1103396"/>
                <a:ext cx="524770" cy="525984"/>
                <a:chOff x="7353931" y="1103396"/>
                <a:chExt cx="524770" cy="525984"/>
              </a:xfrm>
              <a:solidFill>
                <a:schemeClr val="bg1"/>
              </a:solidFill>
            </p:grpSpPr>
            <p:sp>
              <p:nvSpPr>
                <p:cNvPr id="30" name="Freeform 29">
                  <a:extLst>
                    <a:ext uri="{FF2B5EF4-FFF2-40B4-BE49-F238E27FC236}">
                      <a16:creationId xmlns:a16="http://schemas.microsoft.com/office/drawing/2014/main" id="{98C0698C-8CAB-F1D6-EC39-FE51E7D6955D}"/>
                    </a:ext>
                  </a:extLst>
                </p:cNvPr>
                <p:cNvSpPr/>
                <p:nvPr/>
              </p:nvSpPr>
              <p:spPr>
                <a:xfrm>
                  <a:off x="7353931" y="1142442"/>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30010858-79AB-7849-0C18-2F95AB5A8A23}"/>
                    </a:ext>
                  </a:extLst>
                </p:cNvPr>
                <p:cNvSpPr/>
                <p:nvPr/>
              </p:nvSpPr>
              <p:spPr>
                <a:xfrm>
                  <a:off x="7473462" y="1103396"/>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2" name="Graphic 1">
              <a:extLst>
                <a:ext uri="{FF2B5EF4-FFF2-40B4-BE49-F238E27FC236}">
                  <a16:creationId xmlns:a16="http://schemas.microsoft.com/office/drawing/2014/main" id="{82C91CB9-539D-21C6-FF4F-CA1B9AA19BDA}"/>
                </a:ext>
              </a:extLst>
            </p:cNvPr>
            <p:cNvGrpSpPr/>
            <p:nvPr/>
          </p:nvGrpSpPr>
          <p:grpSpPr>
            <a:xfrm>
              <a:off x="8014272" y="1583391"/>
              <a:ext cx="1526867" cy="201673"/>
              <a:chOff x="8014272" y="1583391"/>
              <a:chExt cx="1526867" cy="201673"/>
            </a:xfrm>
            <a:solidFill>
              <a:schemeClr val="bg1"/>
            </a:solidFill>
          </p:grpSpPr>
          <p:grpSp>
            <p:nvGrpSpPr>
              <p:cNvPr id="33" name="Graphic 1">
                <a:extLst>
                  <a:ext uri="{FF2B5EF4-FFF2-40B4-BE49-F238E27FC236}">
                    <a16:creationId xmlns:a16="http://schemas.microsoft.com/office/drawing/2014/main" id="{66B5FF7D-AB02-27EA-4E9E-077FF9E29642}"/>
                  </a:ext>
                </a:extLst>
              </p:cNvPr>
              <p:cNvGrpSpPr/>
              <p:nvPr/>
            </p:nvGrpSpPr>
            <p:grpSpPr>
              <a:xfrm>
                <a:off x="8014272" y="1629213"/>
                <a:ext cx="1526867" cy="135578"/>
                <a:chOff x="8014272" y="1629213"/>
                <a:chExt cx="1526867" cy="135578"/>
              </a:xfrm>
              <a:solidFill>
                <a:schemeClr val="bg1"/>
              </a:solidFill>
            </p:grpSpPr>
            <p:sp>
              <p:nvSpPr>
                <p:cNvPr id="34" name="Freeform 33">
                  <a:extLst>
                    <a:ext uri="{FF2B5EF4-FFF2-40B4-BE49-F238E27FC236}">
                      <a16:creationId xmlns:a16="http://schemas.microsoft.com/office/drawing/2014/main" id="{27CA7B85-EE3F-C191-1258-11AFB3D74BBC}"/>
                    </a:ext>
                  </a:extLst>
                </p:cNvPr>
                <p:cNvSpPr/>
                <p:nvPr/>
              </p:nvSpPr>
              <p:spPr>
                <a:xfrm>
                  <a:off x="8814121" y="1629380"/>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EEDA622-AAF6-135B-8532-A95446455A1D}"/>
                    </a:ext>
                  </a:extLst>
                </p:cNvPr>
                <p:cNvSpPr/>
                <p:nvPr/>
              </p:nvSpPr>
              <p:spPr>
                <a:xfrm>
                  <a:off x="8908067" y="1629269"/>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6D9A7DF8-AF80-AB8D-1F6E-7014297035A2}"/>
                    </a:ext>
                  </a:extLst>
                </p:cNvPr>
                <p:cNvSpPr/>
                <p:nvPr/>
              </p:nvSpPr>
              <p:spPr>
                <a:xfrm>
                  <a:off x="9014983" y="1629269"/>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00A9D2DF-C511-E0B4-6390-7E225CB1DCE5}"/>
                    </a:ext>
                  </a:extLst>
                </p:cNvPr>
                <p:cNvSpPr/>
                <p:nvPr/>
              </p:nvSpPr>
              <p:spPr>
                <a:xfrm>
                  <a:off x="9172669" y="1629269"/>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1C4493BB-3D87-D132-91F0-C4FD99677A9D}"/>
                    </a:ext>
                  </a:extLst>
                </p:cNvPr>
                <p:cNvSpPr/>
                <p:nvPr/>
              </p:nvSpPr>
              <p:spPr>
                <a:xfrm>
                  <a:off x="9270939"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FC1DBBFF-E525-A39D-467F-ACEBAF22D6B9}"/>
                    </a:ext>
                  </a:extLst>
                </p:cNvPr>
                <p:cNvSpPr/>
                <p:nvPr/>
              </p:nvSpPr>
              <p:spPr>
                <a:xfrm>
                  <a:off x="9371371"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4" name="Graphic 1">
                  <a:extLst>
                    <a:ext uri="{FF2B5EF4-FFF2-40B4-BE49-F238E27FC236}">
                      <a16:creationId xmlns:a16="http://schemas.microsoft.com/office/drawing/2014/main" id="{7BFD306C-A409-6A46-8F90-6AA1193D9839}"/>
                    </a:ext>
                  </a:extLst>
                </p:cNvPr>
                <p:cNvGrpSpPr/>
                <p:nvPr/>
              </p:nvGrpSpPr>
              <p:grpSpPr>
                <a:xfrm>
                  <a:off x="8014272" y="1629213"/>
                  <a:ext cx="175200" cy="98809"/>
                  <a:chOff x="8014272" y="1629213"/>
                  <a:chExt cx="175200" cy="98809"/>
                </a:xfrm>
                <a:solidFill>
                  <a:schemeClr val="bg1"/>
                </a:solidFill>
              </p:grpSpPr>
              <p:sp>
                <p:nvSpPr>
                  <p:cNvPr id="45" name="Freeform 44">
                    <a:extLst>
                      <a:ext uri="{FF2B5EF4-FFF2-40B4-BE49-F238E27FC236}">
                        <a16:creationId xmlns:a16="http://schemas.microsoft.com/office/drawing/2014/main" id="{DA9133E4-2A54-B481-20A3-C0681D4A3169}"/>
                      </a:ext>
                    </a:extLst>
                  </p:cNvPr>
                  <p:cNvSpPr/>
                  <p:nvPr/>
                </p:nvSpPr>
                <p:spPr>
                  <a:xfrm>
                    <a:off x="8014272"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6166779-B54C-542E-2C26-00DAB5775773}"/>
                      </a:ext>
                    </a:extLst>
                  </p:cNvPr>
                  <p:cNvSpPr/>
                  <p:nvPr/>
                </p:nvSpPr>
                <p:spPr>
                  <a:xfrm>
                    <a:off x="8114759"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61586804-196A-DABE-A51F-68BDFE8C4CB8}"/>
                    </a:ext>
                  </a:extLst>
                </p:cNvPr>
                <p:cNvSpPr/>
                <p:nvPr/>
              </p:nvSpPr>
              <p:spPr>
                <a:xfrm>
                  <a:off x="9460107" y="1631046"/>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8" name="Graphic 1">
                <a:extLst>
                  <a:ext uri="{FF2B5EF4-FFF2-40B4-BE49-F238E27FC236}">
                    <a16:creationId xmlns:a16="http://schemas.microsoft.com/office/drawing/2014/main" id="{467E32A6-CC7A-CB2D-597B-110C10B2F712}"/>
                  </a:ext>
                </a:extLst>
              </p:cNvPr>
              <p:cNvGrpSpPr/>
              <p:nvPr/>
            </p:nvGrpSpPr>
            <p:grpSpPr>
              <a:xfrm>
                <a:off x="8262857" y="1583391"/>
                <a:ext cx="481981" cy="201673"/>
                <a:chOff x="8262857" y="1583391"/>
                <a:chExt cx="481981" cy="201673"/>
              </a:xfrm>
              <a:solidFill>
                <a:schemeClr val="bg1"/>
              </a:solidFill>
            </p:grpSpPr>
            <p:grpSp>
              <p:nvGrpSpPr>
                <p:cNvPr id="49" name="Graphic 1">
                  <a:extLst>
                    <a:ext uri="{FF2B5EF4-FFF2-40B4-BE49-F238E27FC236}">
                      <a16:creationId xmlns:a16="http://schemas.microsoft.com/office/drawing/2014/main" id="{32703FAD-2852-FEC7-AD94-24FA4A68B997}"/>
                    </a:ext>
                  </a:extLst>
                </p:cNvPr>
                <p:cNvGrpSpPr/>
                <p:nvPr/>
              </p:nvGrpSpPr>
              <p:grpSpPr>
                <a:xfrm>
                  <a:off x="8262857" y="1583391"/>
                  <a:ext cx="481981" cy="201673"/>
                  <a:chOff x="8262857" y="1583391"/>
                  <a:chExt cx="481981" cy="201673"/>
                </a:xfrm>
                <a:solidFill>
                  <a:schemeClr val="bg1"/>
                </a:solidFill>
              </p:grpSpPr>
              <p:sp>
                <p:nvSpPr>
                  <p:cNvPr id="50" name="Freeform 49">
                    <a:extLst>
                      <a:ext uri="{FF2B5EF4-FFF2-40B4-BE49-F238E27FC236}">
                        <a16:creationId xmlns:a16="http://schemas.microsoft.com/office/drawing/2014/main" id="{6232CA50-6D62-5CA5-2264-43566478495D}"/>
                      </a:ext>
                    </a:extLst>
                  </p:cNvPr>
                  <p:cNvSpPr/>
                  <p:nvPr/>
                </p:nvSpPr>
                <p:spPr>
                  <a:xfrm>
                    <a:off x="8262857" y="1621715"/>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E1AFE8D0-A38E-510C-C8F9-62C80319AF2D}"/>
                      </a:ext>
                    </a:extLst>
                  </p:cNvPr>
                  <p:cNvSpPr/>
                  <p:nvPr/>
                </p:nvSpPr>
                <p:spPr>
                  <a:xfrm>
                    <a:off x="8375260" y="1621715"/>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F36DF7E0-CAF8-1F71-D454-AC4F63183B25}"/>
                      </a:ext>
                    </a:extLst>
                  </p:cNvPr>
                  <p:cNvSpPr/>
                  <p:nvPr/>
                </p:nvSpPr>
                <p:spPr>
                  <a:xfrm>
                    <a:off x="8477132" y="1583391"/>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17179AE0-1901-1EA3-0A7E-262039F2EE74}"/>
                      </a:ext>
                    </a:extLst>
                  </p:cNvPr>
                  <p:cNvSpPr/>
                  <p:nvPr/>
                </p:nvSpPr>
                <p:spPr>
                  <a:xfrm>
                    <a:off x="8663187" y="1621715"/>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60CD1BC-6F13-5A44-79E2-3B67943E736B}"/>
                      </a:ext>
                    </a:extLst>
                  </p:cNvPr>
                  <p:cNvSpPr/>
                  <p:nvPr/>
                </p:nvSpPr>
                <p:spPr>
                  <a:xfrm>
                    <a:off x="8555172" y="1621826"/>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5" name="Freeform 54">
                  <a:extLst>
                    <a:ext uri="{FF2B5EF4-FFF2-40B4-BE49-F238E27FC236}">
                      <a16:creationId xmlns:a16="http://schemas.microsoft.com/office/drawing/2014/main" id="{8CA76E66-FA15-AB24-66B8-A55CB845988A}"/>
                    </a:ext>
                  </a:extLst>
                </p:cNvPr>
                <p:cNvSpPr/>
                <p:nvPr/>
              </p:nvSpPr>
              <p:spPr>
                <a:xfrm>
                  <a:off x="8580889" y="1583724"/>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F1BE7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6057C1"/>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2613175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522819"/>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Tree>
    <p:extLst>
      <p:ext uri="{BB962C8B-B14F-4D97-AF65-F5344CB8AC3E}">
        <p14:creationId xmlns:p14="http://schemas.microsoft.com/office/powerpoint/2010/main" val="35138242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Empt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4DF2196-71DA-DF09-31D9-DC8798012E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10153660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5799242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7469795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8561178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83006" y="596916"/>
            <a:ext cx="2643806" cy="1088626"/>
          </a:xfrm>
          <a:prstGeom prst="rect">
            <a:avLst/>
          </a:prstGeom>
        </p:spPr>
      </p:pic>
      <p:pic>
        <p:nvPicPr>
          <p:cNvPr id="6" name="Graphic 5">
            <a:extLst>
              <a:ext uri="{FF2B5EF4-FFF2-40B4-BE49-F238E27FC236}">
                <a16:creationId xmlns:a16="http://schemas.microsoft.com/office/drawing/2014/main" id="{A7E3F7E9-9CC8-F4C2-ACAF-F10AA1E57DE2}"/>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23117" b="22452"/>
          <a:stretch/>
        </p:blipFill>
        <p:spPr>
          <a:xfrm>
            <a:off x="-1" y="110835"/>
            <a:ext cx="6705599" cy="6747165"/>
          </a:xfrm>
          <a:prstGeom prst="rect">
            <a:avLst/>
          </a:prstGeom>
        </p:spPr>
      </p:pic>
      <p:sp>
        <p:nvSpPr>
          <p:cNvPr id="4" name="Title Placeholder 12">
            <a:extLst>
              <a:ext uri="{FF2B5EF4-FFF2-40B4-BE49-F238E27FC236}">
                <a16:creationId xmlns:a16="http://schemas.microsoft.com/office/drawing/2014/main" id="{F69AC0D8-07D8-461D-7A5B-68E13B686103}"/>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7" name="Text Placeholder 35">
            <a:extLst>
              <a:ext uri="{FF2B5EF4-FFF2-40B4-BE49-F238E27FC236}">
                <a16:creationId xmlns:a16="http://schemas.microsoft.com/office/drawing/2014/main" id="{50D9EBE1-E358-8B29-9516-9A5E2ADCE07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179B74B6-75C0-DAF0-D531-2B168528F7E5}"/>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328C8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6">
            <a:extLst>
              <a:ext uri="{FF2B5EF4-FFF2-40B4-BE49-F238E27FC236}">
                <a16:creationId xmlns:a16="http://schemas.microsoft.com/office/drawing/2014/main" id="{4DA7AAB8-5275-B45F-B196-16D4345E3CDB}"/>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328C8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565495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639420953"/>
      </p:ext>
    </p:extLst>
  </p:cSld>
  <p:clrMapOvr>
    <a:masterClrMapping/>
  </p:clrMapOvr>
  <p:transition spd="slow">
    <p:push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36257" y="596916"/>
            <a:ext cx="2643806" cy="1088626"/>
          </a:xfrm>
          <a:prstGeom prst="rect">
            <a:avLst/>
          </a:prstGeom>
        </p:spPr>
      </p:pic>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4776" r="21745" b="27500"/>
          <a:stretch/>
        </p:blipFill>
        <p:spPr>
          <a:xfrm>
            <a:off x="5775614" y="0"/>
            <a:ext cx="6416386" cy="6858000"/>
          </a:xfrm>
          <a:prstGeom prst="rect">
            <a:avLst/>
          </a:prstGeom>
        </p:spPr>
      </p:pic>
      <p:sp>
        <p:nvSpPr>
          <p:cNvPr id="4" name="Title Placeholder 12">
            <a:extLst>
              <a:ext uri="{FF2B5EF4-FFF2-40B4-BE49-F238E27FC236}">
                <a16:creationId xmlns:a16="http://schemas.microsoft.com/office/drawing/2014/main" id="{1C5BE5DE-0BBE-5731-1A62-6FAFB70A8142}"/>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35">
            <a:extLst>
              <a:ext uri="{FF2B5EF4-FFF2-40B4-BE49-F238E27FC236}">
                <a16:creationId xmlns:a16="http://schemas.microsoft.com/office/drawing/2014/main" id="{586C97F3-D29C-924C-1F01-EA39BA553F80}"/>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4308F57E-D2FA-A702-2D97-BC0644C85E88}"/>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943267"/>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379A1388-4B76-5941-6B10-2770F31991A5}"/>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943267"/>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19062483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39492" r="31281"/>
          <a:stretch/>
        </p:blipFill>
        <p:spPr>
          <a:xfrm>
            <a:off x="4404137" y="0"/>
            <a:ext cx="7787863" cy="5740159"/>
          </a:xfrm>
          <a:prstGeom prst="rect">
            <a:avLst/>
          </a:prstGeom>
        </p:spPr>
      </p:pic>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539" y="900251"/>
            <a:ext cx="3720006" cy="1531767"/>
          </a:xfrm>
          <a:prstGeom prst="rect">
            <a:avLst/>
          </a:prstGeom>
        </p:spPr>
      </p:pic>
      <p:sp>
        <p:nvSpPr>
          <p:cNvPr id="4" name="Title Placeholder 12">
            <a:extLst>
              <a:ext uri="{FF2B5EF4-FFF2-40B4-BE49-F238E27FC236}">
                <a16:creationId xmlns:a16="http://schemas.microsoft.com/office/drawing/2014/main" id="{B012AD19-AB57-331F-61AF-88C6F569B99F}"/>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rgbClr val="361D5C"/>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6" name="Text Placeholder 35">
            <a:extLst>
              <a:ext uri="{FF2B5EF4-FFF2-40B4-BE49-F238E27FC236}">
                <a16:creationId xmlns:a16="http://schemas.microsoft.com/office/drawing/2014/main" id="{B7AA7175-8072-D5AB-C157-F7CF0DA5A8C3}"/>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4604D0E6-6A14-787A-6EAF-3EBE1ACC2465}"/>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6057C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5">
            <a:extLst>
              <a:ext uri="{FF2B5EF4-FFF2-40B4-BE49-F238E27FC236}">
                <a16:creationId xmlns:a16="http://schemas.microsoft.com/office/drawing/2014/main" id="{506F091E-D023-3156-0BD5-68E0E7DEE2A8}"/>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6057C1"/>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8503872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7AAB1D3-5126-1EF8-A808-76EC497B5FDB}"/>
              </a:ext>
            </a:extLst>
          </p:cNvPr>
          <p:cNvSpPr/>
          <p:nvPr/>
        </p:nvSpPr>
        <p:spPr>
          <a:xfrm>
            <a:off x="-12700" y="345266"/>
            <a:ext cx="4022511" cy="6525435"/>
          </a:xfrm>
          <a:custGeom>
            <a:avLst/>
            <a:gdLst>
              <a:gd name="connsiteX0" fmla="*/ 0 w 4022511"/>
              <a:gd name="connsiteY0" fmla="*/ 0 h 6525435"/>
              <a:gd name="connsiteX1" fmla="*/ 1027701 w 4022511"/>
              <a:gd name="connsiteY1" fmla="*/ 0 h 6525435"/>
              <a:gd name="connsiteX2" fmla="*/ 4022511 w 4022511"/>
              <a:gd name="connsiteY2" fmla="*/ 2784997 h 6525435"/>
              <a:gd name="connsiteX3" fmla="*/ 2341693 w 4022511"/>
              <a:gd name="connsiteY3" fmla="*/ 5143393 h 6525435"/>
              <a:gd name="connsiteX4" fmla="*/ 3249144 w 4022511"/>
              <a:gd name="connsiteY4" fmla="*/ 6523565 h 6525435"/>
              <a:gd name="connsiteX5" fmla="*/ 3250196 w 4022511"/>
              <a:gd name="connsiteY5" fmla="*/ 6525435 h 6525435"/>
              <a:gd name="connsiteX6" fmla="*/ 981402 w 4022511"/>
              <a:gd name="connsiteY6" fmla="*/ 6525435 h 6525435"/>
              <a:gd name="connsiteX7" fmla="*/ 376662 w 4022511"/>
              <a:gd name="connsiteY7" fmla="*/ 5558224 h 6525435"/>
              <a:gd name="connsiteX8" fmla="*/ 376662 w 4022511"/>
              <a:gd name="connsiteY8" fmla="*/ 3839730 h 6525435"/>
              <a:gd name="connsiteX9" fmla="*/ 802744 w 4022511"/>
              <a:gd name="connsiteY9" fmla="*/ 3839730 h 6525435"/>
              <a:gd name="connsiteX10" fmla="*/ 1879866 w 4022511"/>
              <a:gd name="connsiteY10" fmla="*/ 2796768 h 6525435"/>
              <a:gd name="connsiteX11" fmla="*/ 802744 w 4022511"/>
              <a:gd name="connsiteY11" fmla="*/ 1765735 h 6525435"/>
              <a:gd name="connsiteX12" fmla="*/ 60805 w 4022511"/>
              <a:gd name="connsiteY12" fmla="*/ 1577626 h 6525435"/>
              <a:gd name="connsiteX13" fmla="*/ 0 w 4022511"/>
              <a:gd name="connsiteY13" fmla="*/ 1540640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22511" h="6525435">
                <a:moveTo>
                  <a:pt x="0" y="0"/>
                </a:moveTo>
                <a:lnTo>
                  <a:pt x="1027701" y="0"/>
                </a:lnTo>
                <a:cubicBezTo>
                  <a:pt x="2827033" y="0"/>
                  <a:pt x="4022511" y="1173233"/>
                  <a:pt x="4022511" y="2784997"/>
                </a:cubicBezTo>
                <a:cubicBezTo>
                  <a:pt x="4022511" y="3816030"/>
                  <a:pt x="3359716" y="4764192"/>
                  <a:pt x="2341693" y="5143393"/>
                </a:cubicBezTo>
                <a:lnTo>
                  <a:pt x="3249144" y="6523565"/>
                </a:lnTo>
                <a:lnTo>
                  <a:pt x="3250196" y="6525435"/>
                </a:lnTo>
                <a:lnTo>
                  <a:pt x="981402" y="6525435"/>
                </a:lnTo>
                <a:lnTo>
                  <a:pt x="376662" y="5558224"/>
                </a:lnTo>
                <a:cubicBezTo>
                  <a:pt x="376662" y="5558224"/>
                  <a:pt x="376662" y="3839730"/>
                  <a:pt x="376662" y="3839730"/>
                </a:cubicBezTo>
                <a:lnTo>
                  <a:pt x="802744" y="3839730"/>
                </a:lnTo>
                <a:cubicBezTo>
                  <a:pt x="1453783" y="3839730"/>
                  <a:pt x="1879866" y="3389270"/>
                  <a:pt x="1879866" y="2796768"/>
                </a:cubicBezTo>
                <a:cubicBezTo>
                  <a:pt x="1879866" y="2204266"/>
                  <a:pt x="1453783" y="1765735"/>
                  <a:pt x="802744" y="1765735"/>
                </a:cubicBezTo>
                <a:cubicBezTo>
                  <a:pt x="534109" y="1765735"/>
                  <a:pt x="281361" y="1697591"/>
                  <a:pt x="60805" y="1577626"/>
                </a:cubicBezTo>
                <a:lnTo>
                  <a:pt x="0" y="1540640"/>
                </a:lnTo>
                <a:close/>
              </a:path>
            </a:pathLst>
          </a:custGeom>
          <a:noFill/>
          <a:ln w="12700" cap="flat">
            <a:solidFill>
              <a:srgbClr val="C6C2F5"/>
            </a:solid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F98173C5-4AC5-20B6-0C83-527A6DB39BE0}"/>
              </a:ext>
            </a:extLst>
          </p:cNvPr>
          <p:cNvSpPr/>
          <p:nvPr/>
        </p:nvSpPr>
        <p:spPr>
          <a:xfrm rot="5400000">
            <a:off x="2662465" y="18705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928BE8"/>
          </a:solidFill>
          <a:ln w="12700" cap="flat">
            <a:solidFill>
              <a:srgbClr val="928BE8"/>
            </a:solid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FEB9C2DA-CEAE-614B-B23F-F2E87827A155}"/>
              </a:ext>
            </a:extLst>
          </p:cNvPr>
          <p:cNvSpPr/>
          <p:nvPr/>
        </p:nvSpPr>
        <p:spPr>
          <a:xfrm>
            <a:off x="0" y="2700415"/>
            <a:ext cx="1231210" cy="650490"/>
          </a:xfrm>
          <a:custGeom>
            <a:avLst/>
            <a:gdLst>
              <a:gd name="connsiteX0" fmla="*/ 0 w 1231210"/>
              <a:gd name="connsiteY0" fmla="*/ 0 h 650490"/>
              <a:gd name="connsiteX1" fmla="*/ 9624 w 1231210"/>
              <a:gd name="connsiteY1" fmla="*/ 4649 h 650490"/>
              <a:gd name="connsiteX2" fmla="*/ 1009908 w 1231210"/>
              <a:gd name="connsiteY2" fmla="*/ 207347 h 650490"/>
              <a:gd name="connsiteX3" fmla="*/ 1231210 w 1231210"/>
              <a:gd name="connsiteY3" fmla="*/ 428919 h 650490"/>
              <a:gd name="connsiteX4" fmla="*/ 1009908 w 1231210"/>
              <a:gd name="connsiteY4" fmla="*/ 650490 h 650490"/>
              <a:gd name="connsiteX5" fmla="*/ 114376 w 1231210"/>
              <a:gd name="connsiteY5" fmla="*/ 514557 h 650490"/>
              <a:gd name="connsiteX6" fmla="*/ 0 w 1231210"/>
              <a:gd name="connsiteY6" fmla="*/ 472563 h 65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210" h="650490">
                <a:moveTo>
                  <a:pt x="0" y="0"/>
                </a:moveTo>
                <a:lnTo>
                  <a:pt x="9624" y="4649"/>
                </a:lnTo>
                <a:cubicBezTo>
                  <a:pt x="317256" y="135144"/>
                  <a:pt x="655316" y="207347"/>
                  <a:pt x="1009908" y="207347"/>
                </a:cubicBezTo>
                <a:cubicBezTo>
                  <a:pt x="1132077" y="207347"/>
                  <a:pt x="1231210" y="306601"/>
                  <a:pt x="1231210" y="428919"/>
                </a:cubicBezTo>
                <a:cubicBezTo>
                  <a:pt x="1231210" y="551237"/>
                  <a:pt x="1132077" y="650490"/>
                  <a:pt x="1009908" y="650490"/>
                </a:cubicBezTo>
                <a:cubicBezTo>
                  <a:pt x="698210" y="650490"/>
                  <a:pt x="397409" y="602886"/>
                  <a:pt x="114376" y="514557"/>
                </a:cubicBezTo>
                <a:lnTo>
                  <a:pt x="0" y="472563"/>
                </a:lnTo>
                <a:close/>
              </a:path>
            </a:pathLst>
          </a:custGeom>
          <a:solidFill>
            <a:srgbClr val="6057C1"/>
          </a:solidFill>
          <a:ln w="0" cap="flat">
            <a:noFill/>
            <a:prstDash val="solid"/>
            <a:miter/>
          </a:ln>
        </p:spPr>
        <p:txBody>
          <a:bodyPr rtlCol="0" anchor="ctr"/>
          <a:lstStyle/>
          <a:p>
            <a:endParaRPr lang="en-IS"/>
          </a:p>
        </p:txBody>
      </p:sp>
      <p:grpSp>
        <p:nvGrpSpPr>
          <p:cNvPr id="59" name="Group 58">
            <a:extLst>
              <a:ext uri="{FF2B5EF4-FFF2-40B4-BE49-F238E27FC236}">
                <a16:creationId xmlns:a16="http://schemas.microsoft.com/office/drawing/2014/main" id="{7291FBB6-6C27-950F-4BBA-8A14B6BC806B}"/>
              </a:ext>
            </a:extLst>
          </p:cNvPr>
          <p:cNvGrpSpPr/>
          <p:nvPr userDrawn="1"/>
        </p:nvGrpSpPr>
        <p:grpSpPr>
          <a:xfrm>
            <a:off x="7012025" y="826305"/>
            <a:ext cx="2216917" cy="681668"/>
            <a:chOff x="7012025" y="826305"/>
            <a:chExt cx="2216917" cy="681668"/>
          </a:xfrm>
        </p:grpSpPr>
        <p:grpSp>
          <p:nvGrpSpPr>
            <p:cNvPr id="26" name="Graphic 1">
              <a:extLst>
                <a:ext uri="{FF2B5EF4-FFF2-40B4-BE49-F238E27FC236}">
                  <a16:creationId xmlns:a16="http://schemas.microsoft.com/office/drawing/2014/main" id="{7FBE9F67-8528-76E2-D4BF-1AEC1CB874A8}"/>
                </a:ext>
              </a:extLst>
            </p:cNvPr>
            <p:cNvGrpSpPr/>
            <p:nvPr/>
          </p:nvGrpSpPr>
          <p:grpSpPr>
            <a:xfrm>
              <a:off x="7012025" y="826305"/>
              <a:ext cx="2216917" cy="525984"/>
              <a:chOff x="7012025" y="826305"/>
              <a:chExt cx="2216917" cy="525984"/>
            </a:xfrm>
            <a:solidFill>
              <a:schemeClr val="bg1"/>
            </a:solidFill>
          </p:grpSpPr>
          <p:grpSp>
            <p:nvGrpSpPr>
              <p:cNvPr id="27" name="Graphic 1">
                <a:extLst>
                  <a:ext uri="{FF2B5EF4-FFF2-40B4-BE49-F238E27FC236}">
                    <a16:creationId xmlns:a16="http://schemas.microsoft.com/office/drawing/2014/main" id="{B702FC1F-FD5B-5CEE-E31F-E19DE995FF11}"/>
                  </a:ext>
                </a:extLst>
              </p:cNvPr>
              <p:cNvGrpSpPr/>
              <p:nvPr/>
            </p:nvGrpSpPr>
            <p:grpSpPr>
              <a:xfrm>
                <a:off x="7672255" y="901620"/>
                <a:ext cx="1556686" cy="294984"/>
                <a:chOff x="7672255" y="901620"/>
                <a:chExt cx="1556686" cy="294984"/>
              </a:xfrm>
              <a:solidFill>
                <a:schemeClr val="bg1"/>
              </a:solidFill>
            </p:grpSpPr>
            <p:sp>
              <p:nvSpPr>
                <p:cNvPr id="28" name="Freeform 27">
                  <a:extLst>
                    <a:ext uri="{FF2B5EF4-FFF2-40B4-BE49-F238E27FC236}">
                      <a16:creationId xmlns:a16="http://schemas.microsoft.com/office/drawing/2014/main" id="{5896D770-DA6C-BF81-7EC0-0986C8598A97}"/>
                    </a:ext>
                  </a:extLst>
                </p:cNvPr>
                <p:cNvSpPr/>
                <p:nvPr/>
              </p:nvSpPr>
              <p:spPr>
                <a:xfrm>
                  <a:off x="7672255"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16D35E0-6284-DAB0-B3D3-1E810ED04CF4}"/>
                    </a:ext>
                  </a:extLst>
                </p:cNvPr>
                <p:cNvSpPr/>
                <p:nvPr/>
              </p:nvSpPr>
              <p:spPr>
                <a:xfrm>
                  <a:off x="7865636"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DD548C04-BBA9-F73B-73BE-743CEA32F58E}"/>
                    </a:ext>
                  </a:extLst>
                </p:cNvPr>
                <p:cNvSpPr/>
                <p:nvPr/>
              </p:nvSpPr>
              <p:spPr>
                <a:xfrm>
                  <a:off x="8188490"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B07FC19E-6548-2B27-9F89-2E083A033DD5}"/>
                    </a:ext>
                  </a:extLst>
                </p:cNvPr>
                <p:cNvSpPr/>
                <p:nvPr/>
              </p:nvSpPr>
              <p:spPr>
                <a:xfrm>
                  <a:off x="8419560"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AC50DD9B-FF40-EAE3-7DFB-8B27E3A67F0D}"/>
                    </a:ext>
                  </a:extLst>
                </p:cNvPr>
                <p:cNvSpPr/>
                <p:nvPr/>
              </p:nvSpPr>
              <p:spPr>
                <a:xfrm>
                  <a:off x="8634113"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C54ADDB4-B306-4442-BA37-0782AA2C9E78}"/>
                    </a:ext>
                  </a:extLst>
                </p:cNvPr>
                <p:cNvSpPr/>
                <p:nvPr/>
              </p:nvSpPr>
              <p:spPr>
                <a:xfrm>
                  <a:off x="8795513"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5727323A-20D5-7440-45B7-99F6D12E2901}"/>
                    </a:ext>
                  </a:extLst>
                </p:cNvPr>
                <p:cNvSpPr/>
                <p:nvPr/>
              </p:nvSpPr>
              <p:spPr>
                <a:xfrm>
                  <a:off x="9017825"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8D93D846-26C7-6FE6-C367-F57555600A5C}"/>
                    </a:ext>
                  </a:extLst>
                </p:cNvPr>
                <p:cNvSpPr/>
                <p:nvPr/>
              </p:nvSpPr>
              <p:spPr>
                <a:xfrm>
                  <a:off x="9131891"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6" name="Graphic 1">
                <a:extLst>
                  <a:ext uri="{FF2B5EF4-FFF2-40B4-BE49-F238E27FC236}">
                    <a16:creationId xmlns:a16="http://schemas.microsoft.com/office/drawing/2014/main" id="{F1B5535D-7A9A-FA47-C122-42140934D60B}"/>
                  </a:ext>
                </a:extLst>
              </p:cNvPr>
              <p:cNvGrpSpPr/>
              <p:nvPr/>
            </p:nvGrpSpPr>
            <p:grpSpPr>
              <a:xfrm>
                <a:off x="7012025" y="826305"/>
                <a:ext cx="524770" cy="525984"/>
                <a:chOff x="7012025" y="826305"/>
                <a:chExt cx="524770" cy="525984"/>
              </a:xfrm>
              <a:solidFill>
                <a:schemeClr val="bg1"/>
              </a:solidFill>
            </p:grpSpPr>
            <p:sp>
              <p:nvSpPr>
                <p:cNvPr id="37" name="Freeform 36">
                  <a:extLst>
                    <a:ext uri="{FF2B5EF4-FFF2-40B4-BE49-F238E27FC236}">
                      <a16:creationId xmlns:a16="http://schemas.microsoft.com/office/drawing/2014/main" id="{8E48D52C-492F-FD39-8E70-ADC13E3411A4}"/>
                    </a:ext>
                  </a:extLst>
                </p:cNvPr>
                <p:cNvSpPr/>
                <p:nvPr/>
              </p:nvSpPr>
              <p:spPr>
                <a:xfrm>
                  <a:off x="7012025"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DD8182B-43B5-B3ED-689E-7C24D1F9329B}"/>
                    </a:ext>
                  </a:extLst>
                </p:cNvPr>
                <p:cNvSpPr/>
                <p:nvPr/>
              </p:nvSpPr>
              <p:spPr>
                <a:xfrm>
                  <a:off x="7131556"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9" name="Graphic 1">
              <a:extLst>
                <a:ext uri="{FF2B5EF4-FFF2-40B4-BE49-F238E27FC236}">
                  <a16:creationId xmlns:a16="http://schemas.microsoft.com/office/drawing/2014/main" id="{969B4F86-8519-BF76-3474-80424DDF3193}"/>
                </a:ext>
              </a:extLst>
            </p:cNvPr>
            <p:cNvGrpSpPr/>
            <p:nvPr/>
          </p:nvGrpSpPr>
          <p:grpSpPr>
            <a:xfrm>
              <a:off x="7672366" y="1306300"/>
              <a:ext cx="1526867" cy="201673"/>
              <a:chOff x="7672366" y="1306300"/>
              <a:chExt cx="1526867" cy="201673"/>
            </a:xfrm>
            <a:solidFill>
              <a:schemeClr val="bg1"/>
            </a:solidFill>
          </p:grpSpPr>
          <p:grpSp>
            <p:nvGrpSpPr>
              <p:cNvPr id="40" name="Graphic 1">
                <a:extLst>
                  <a:ext uri="{FF2B5EF4-FFF2-40B4-BE49-F238E27FC236}">
                    <a16:creationId xmlns:a16="http://schemas.microsoft.com/office/drawing/2014/main" id="{DE84726F-AB8E-FA5D-50D5-8740701E5A52}"/>
                  </a:ext>
                </a:extLst>
              </p:cNvPr>
              <p:cNvGrpSpPr/>
              <p:nvPr/>
            </p:nvGrpSpPr>
            <p:grpSpPr>
              <a:xfrm>
                <a:off x="7672366" y="1352122"/>
                <a:ext cx="1526867" cy="135578"/>
                <a:chOff x="7672366" y="1352122"/>
                <a:chExt cx="1526867" cy="135578"/>
              </a:xfrm>
              <a:solidFill>
                <a:schemeClr val="bg1"/>
              </a:solidFill>
            </p:grpSpPr>
            <p:sp>
              <p:nvSpPr>
                <p:cNvPr id="41" name="Freeform 40">
                  <a:extLst>
                    <a:ext uri="{FF2B5EF4-FFF2-40B4-BE49-F238E27FC236}">
                      <a16:creationId xmlns:a16="http://schemas.microsoft.com/office/drawing/2014/main" id="{152C0F22-645F-E988-6378-33F9B8486B0A}"/>
                    </a:ext>
                  </a:extLst>
                </p:cNvPr>
                <p:cNvSpPr/>
                <p:nvPr/>
              </p:nvSpPr>
              <p:spPr>
                <a:xfrm>
                  <a:off x="8472215"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09DCE8BD-7195-2FE2-14A7-52A43749F79D}"/>
                    </a:ext>
                  </a:extLst>
                </p:cNvPr>
                <p:cNvSpPr/>
                <p:nvPr/>
              </p:nvSpPr>
              <p:spPr>
                <a:xfrm>
                  <a:off x="8566161"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4B6BA9A-F10A-478F-5025-6EB75AAD7048}"/>
                    </a:ext>
                  </a:extLst>
                </p:cNvPr>
                <p:cNvSpPr/>
                <p:nvPr/>
              </p:nvSpPr>
              <p:spPr>
                <a:xfrm>
                  <a:off x="8673077"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8C01C48C-C0FD-074D-D2E0-796CEE2DDF1F}"/>
                    </a:ext>
                  </a:extLst>
                </p:cNvPr>
                <p:cNvSpPr/>
                <p:nvPr/>
              </p:nvSpPr>
              <p:spPr>
                <a:xfrm>
                  <a:off x="8830763"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AB84BB7E-77FC-FD16-EDC7-8941169F1344}"/>
                    </a:ext>
                  </a:extLst>
                </p:cNvPr>
                <p:cNvSpPr/>
                <p:nvPr/>
              </p:nvSpPr>
              <p:spPr>
                <a:xfrm>
                  <a:off x="8929033"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FC8FEBD-4B22-8AA6-C118-1BC6FBA810CF}"/>
                    </a:ext>
                  </a:extLst>
                </p:cNvPr>
                <p:cNvSpPr/>
                <p:nvPr/>
              </p:nvSpPr>
              <p:spPr>
                <a:xfrm>
                  <a:off x="9029465"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7" name="Graphic 1">
                  <a:extLst>
                    <a:ext uri="{FF2B5EF4-FFF2-40B4-BE49-F238E27FC236}">
                      <a16:creationId xmlns:a16="http://schemas.microsoft.com/office/drawing/2014/main" id="{EE14BECD-C65B-CC34-AD81-C29894CE9747}"/>
                    </a:ext>
                  </a:extLst>
                </p:cNvPr>
                <p:cNvGrpSpPr/>
                <p:nvPr/>
              </p:nvGrpSpPr>
              <p:grpSpPr>
                <a:xfrm>
                  <a:off x="7672366" y="1352122"/>
                  <a:ext cx="175200" cy="98809"/>
                  <a:chOff x="7672366" y="1352122"/>
                  <a:chExt cx="175200" cy="98809"/>
                </a:xfrm>
                <a:solidFill>
                  <a:schemeClr val="bg1"/>
                </a:solidFill>
              </p:grpSpPr>
              <p:sp>
                <p:nvSpPr>
                  <p:cNvPr id="48" name="Freeform 47">
                    <a:extLst>
                      <a:ext uri="{FF2B5EF4-FFF2-40B4-BE49-F238E27FC236}">
                        <a16:creationId xmlns:a16="http://schemas.microsoft.com/office/drawing/2014/main" id="{EF0B17AD-6E66-DE74-B09C-7BFF8EEE445B}"/>
                      </a:ext>
                    </a:extLst>
                  </p:cNvPr>
                  <p:cNvSpPr/>
                  <p:nvPr/>
                </p:nvSpPr>
                <p:spPr>
                  <a:xfrm>
                    <a:off x="7672366"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9B8624A4-8942-BD78-9D54-6BC3A5999157}"/>
                      </a:ext>
                    </a:extLst>
                  </p:cNvPr>
                  <p:cNvSpPr/>
                  <p:nvPr/>
                </p:nvSpPr>
                <p:spPr>
                  <a:xfrm>
                    <a:off x="7772853"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50" name="Freeform 49">
                  <a:extLst>
                    <a:ext uri="{FF2B5EF4-FFF2-40B4-BE49-F238E27FC236}">
                      <a16:creationId xmlns:a16="http://schemas.microsoft.com/office/drawing/2014/main" id="{0917D08A-0D30-72C8-1AEA-53BAD3810E08}"/>
                    </a:ext>
                  </a:extLst>
                </p:cNvPr>
                <p:cNvSpPr/>
                <p:nvPr/>
              </p:nvSpPr>
              <p:spPr>
                <a:xfrm>
                  <a:off x="9118201"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024D30F7-EB27-C724-3D16-F380ED58996A}"/>
                  </a:ext>
                </a:extLst>
              </p:cNvPr>
              <p:cNvGrpSpPr/>
              <p:nvPr/>
            </p:nvGrpSpPr>
            <p:grpSpPr>
              <a:xfrm>
                <a:off x="7920951" y="1306300"/>
                <a:ext cx="481981" cy="201673"/>
                <a:chOff x="7920951" y="1306300"/>
                <a:chExt cx="481981" cy="201673"/>
              </a:xfrm>
              <a:solidFill>
                <a:schemeClr val="bg1"/>
              </a:solidFill>
            </p:grpSpPr>
            <p:grpSp>
              <p:nvGrpSpPr>
                <p:cNvPr id="52" name="Graphic 1">
                  <a:extLst>
                    <a:ext uri="{FF2B5EF4-FFF2-40B4-BE49-F238E27FC236}">
                      <a16:creationId xmlns:a16="http://schemas.microsoft.com/office/drawing/2014/main" id="{622FFC0E-EAB1-7C26-6943-6160807B375D}"/>
                    </a:ext>
                  </a:extLst>
                </p:cNvPr>
                <p:cNvGrpSpPr/>
                <p:nvPr/>
              </p:nvGrpSpPr>
              <p:grpSpPr>
                <a:xfrm>
                  <a:off x="7920951" y="1306300"/>
                  <a:ext cx="481981" cy="201673"/>
                  <a:chOff x="7920951" y="1306300"/>
                  <a:chExt cx="481981" cy="201673"/>
                </a:xfrm>
                <a:solidFill>
                  <a:schemeClr val="bg1"/>
                </a:solidFill>
              </p:grpSpPr>
              <p:sp>
                <p:nvSpPr>
                  <p:cNvPr id="53" name="Freeform 52">
                    <a:extLst>
                      <a:ext uri="{FF2B5EF4-FFF2-40B4-BE49-F238E27FC236}">
                        <a16:creationId xmlns:a16="http://schemas.microsoft.com/office/drawing/2014/main" id="{50F9BFE9-A0FA-77A9-3481-92ABF67C7BF5}"/>
                      </a:ext>
                    </a:extLst>
                  </p:cNvPr>
                  <p:cNvSpPr/>
                  <p:nvPr/>
                </p:nvSpPr>
                <p:spPr>
                  <a:xfrm>
                    <a:off x="7920951"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F66185B3-3A71-596C-43BD-DF5BA3F2A2C9}"/>
                      </a:ext>
                    </a:extLst>
                  </p:cNvPr>
                  <p:cNvSpPr/>
                  <p:nvPr/>
                </p:nvSpPr>
                <p:spPr>
                  <a:xfrm>
                    <a:off x="8033354"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D08C1266-CDCC-7BF5-7F4C-5BEB3318A0F9}"/>
                      </a:ext>
                    </a:extLst>
                  </p:cNvPr>
                  <p:cNvSpPr/>
                  <p:nvPr/>
                </p:nvSpPr>
                <p:spPr>
                  <a:xfrm>
                    <a:off x="8135226"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CE607B72-FCB7-89CA-BA3F-8150A282C2F2}"/>
                      </a:ext>
                    </a:extLst>
                  </p:cNvPr>
                  <p:cNvSpPr/>
                  <p:nvPr/>
                </p:nvSpPr>
                <p:spPr>
                  <a:xfrm>
                    <a:off x="8321281"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666C3D25-3133-79A0-7739-5538B84A9988}"/>
                      </a:ext>
                    </a:extLst>
                  </p:cNvPr>
                  <p:cNvSpPr/>
                  <p:nvPr/>
                </p:nvSpPr>
                <p:spPr>
                  <a:xfrm>
                    <a:off x="8213266"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8" name="Freeform 57">
                  <a:extLst>
                    <a:ext uri="{FF2B5EF4-FFF2-40B4-BE49-F238E27FC236}">
                      <a16:creationId xmlns:a16="http://schemas.microsoft.com/office/drawing/2014/main" id="{C3379202-982D-41A5-A4B9-1321EE1585C6}"/>
                    </a:ext>
                  </a:extLst>
                </p:cNvPr>
                <p:cNvSpPr/>
                <p:nvPr/>
              </p:nvSpPr>
              <p:spPr>
                <a:xfrm>
                  <a:off x="8238983"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sp>
        <p:nvSpPr>
          <p:cNvPr id="2" name="Title Placeholder 12">
            <a:extLst>
              <a:ext uri="{FF2B5EF4-FFF2-40B4-BE49-F238E27FC236}">
                <a16:creationId xmlns:a16="http://schemas.microsoft.com/office/drawing/2014/main" id="{5E130247-EA87-C594-B677-0549A5DA3A5F}"/>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7D67E14E-EBFF-3FB6-976B-A2C02C184A6F}"/>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66F732D9-15D0-6F2C-F680-409F1C5CE401}"/>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a:solidFill>
                  <a:srgbClr val="C6C2F5"/>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76FAA5B4-9D79-DB57-D401-B863EA419C30}"/>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a:solidFill>
                  <a:srgbClr val="C6C2F5"/>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25072916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010CE89-E879-EC17-E7C5-ED59B859BB57}"/>
              </a:ext>
            </a:extLst>
          </p:cNvPr>
          <p:cNvGrpSpPr/>
          <p:nvPr userDrawn="1"/>
        </p:nvGrpSpPr>
        <p:grpSpPr>
          <a:xfrm>
            <a:off x="2765276" y="826305"/>
            <a:ext cx="2216917" cy="681668"/>
            <a:chOff x="2765276" y="826305"/>
            <a:chExt cx="2216917" cy="681668"/>
          </a:xfrm>
        </p:grpSpPr>
        <p:grpSp>
          <p:nvGrpSpPr>
            <p:cNvPr id="24" name="Graphic 1">
              <a:extLst>
                <a:ext uri="{FF2B5EF4-FFF2-40B4-BE49-F238E27FC236}">
                  <a16:creationId xmlns:a16="http://schemas.microsoft.com/office/drawing/2014/main" id="{AE9DDB7B-330C-047A-335A-15CC9CC9D5B5}"/>
                </a:ext>
              </a:extLst>
            </p:cNvPr>
            <p:cNvGrpSpPr/>
            <p:nvPr/>
          </p:nvGrpSpPr>
          <p:grpSpPr>
            <a:xfrm>
              <a:off x="2765276" y="826305"/>
              <a:ext cx="2216917" cy="525984"/>
              <a:chOff x="2765276" y="826305"/>
              <a:chExt cx="2216917" cy="525984"/>
            </a:xfrm>
            <a:solidFill>
              <a:schemeClr val="bg1"/>
            </a:solidFill>
          </p:grpSpPr>
          <p:grpSp>
            <p:nvGrpSpPr>
              <p:cNvPr id="25" name="Graphic 1">
                <a:extLst>
                  <a:ext uri="{FF2B5EF4-FFF2-40B4-BE49-F238E27FC236}">
                    <a16:creationId xmlns:a16="http://schemas.microsoft.com/office/drawing/2014/main" id="{4E17CE85-D24B-922D-469D-98EEEF98D91C}"/>
                  </a:ext>
                </a:extLst>
              </p:cNvPr>
              <p:cNvGrpSpPr/>
              <p:nvPr/>
            </p:nvGrpSpPr>
            <p:grpSpPr>
              <a:xfrm>
                <a:off x="3425506" y="901620"/>
                <a:ext cx="1556686" cy="294984"/>
                <a:chOff x="3425506" y="901620"/>
                <a:chExt cx="1556686" cy="294984"/>
              </a:xfrm>
              <a:solidFill>
                <a:schemeClr val="bg1"/>
              </a:solidFill>
            </p:grpSpPr>
            <p:sp>
              <p:nvSpPr>
                <p:cNvPr id="26" name="Freeform 25">
                  <a:extLst>
                    <a:ext uri="{FF2B5EF4-FFF2-40B4-BE49-F238E27FC236}">
                      <a16:creationId xmlns:a16="http://schemas.microsoft.com/office/drawing/2014/main" id="{7A75D58C-3F4B-2043-995B-2A7E94518BBF}"/>
                    </a:ext>
                  </a:extLst>
                </p:cNvPr>
                <p:cNvSpPr/>
                <p:nvPr/>
              </p:nvSpPr>
              <p:spPr>
                <a:xfrm>
                  <a:off x="3425506" y="914783"/>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D2EB6AA-FFA2-2FE2-74A7-FF37DF90CC7D}"/>
                    </a:ext>
                  </a:extLst>
                </p:cNvPr>
                <p:cNvSpPr/>
                <p:nvPr/>
              </p:nvSpPr>
              <p:spPr>
                <a:xfrm>
                  <a:off x="3618887" y="910451"/>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47814DEA-7294-2A41-F838-E3B1C90FB272}"/>
                    </a:ext>
                  </a:extLst>
                </p:cNvPr>
                <p:cNvSpPr/>
                <p:nvPr/>
              </p:nvSpPr>
              <p:spPr>
                <a:xfrm>
                  <a:off x="3941741" y="914783"/>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510C057C-606A-A514-76FE-8A7858F2745E}"/>
                    </a:ext>
                  </a:extLst>
                </p:cNvPr>
                <p:cNvSpPr/>
                <p:nvPr/>
              </p:nvSpPr>
              <p:spPr>
                <a:xfrm>
                  <a:off x="4172811" y="988099"/>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30" name="Freeform 29">
                  <a:extLst>
                    <a:ext uri="{FF2B5EF4-FFF2-40B4-BE49-F238E27FC236}">
                      <a16:creationId xmlns:a16="http://schemas.microsoft.com/office/drawing/2014/main" id="{C4E01745-21F7-C0F6-B8AF-63E1D272A9EB}"/>
                    </a:ext>
                  </a:extLst>
                </p:cNvPr>
                <p:cNvSpPr/>
                <p:nvPr/>
              </p:nvSpPr>
              <p:spPr>
                <a:xfrm>
                  <a:off x="4387364" y="934945"/>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5BE35060-5FF0-D5BE-8311-A20CFB6645F8}"/>
                    </a:ext>
                  </a:extLst>
                </p:cNvPr>
                <p:cNvSpPr/>
                <p:nvPr/>
              </p:nvSpPr>
              <p:spPr>
                <a:xfrm>
                  <a:off x="4548764" y="987932"/>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159AB2E4-0BA3-6C06-8015-0455B8343969}"/>
                    </a:ext>
                  </a:extLst>
                </p:cNvPr>
                <p:cNvSpPr/>
                <p:nvPr/>
              </p:nvSpPr>
              <p:spPr>
                <a:xfrm>
                  <a:off x="4771076" y="901620"/>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818AE5A8-D937-D58E-4327-9232928878C3}"/>
                    </a:ext>
                  </a:extLst>
                </p:cNvPr>
                <p:cNvSpPr/>
                <p:nvPr/>
              </p:nvSpPr>
              <p:spPr>
                <a:xfrm>
                  <a:off x="4885142" y="915172"/>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E0B7CA2B-4587-FADF-E2EB-7B6D4202F87A}"/>
                  </a:ext>
                </a:extLst>
              </p:cNvPr>
              <p:cNvGrpSpPr/>
              <p:nvPr/>
            </p:nvGrpSpPr>
            <p:grpSpPr>
              <a:xfrm>
                <a:off x="2765276" y="826305"/>
                <a:ext cx="524770" cy="525984"/>
                <a:chOff x="2765276" y="826305"/>
                <a:chExt cx="524770" cy="525984"/>
              </a:xfrm>
              <a:solidFill>
                <a:schemeClr val="bg1"/>
              </a:solidFill>
            </p:grpSpPr>
            <p:sp>
              <p:nvSpPr>
                <p:cNvPr id="35" name="Freeform 34">
                  <a:extLst>
                    <a:ext uri="{FF2B5EF4-FFF2-40B4-BE49-F238E27FC236}">
                      <a16:creationId xmlns:a16="http://schemas.microsoft.com/office/drawing/2014/main" id="{91F699C2-D0C1-6820-7337-FCE9D0E681A4}"/>
                    </a:ext>
                  </a:extLst>
                </p:cNvPr>
                <p:cNvSpPr/>
                <p:nvPr/>
              </p:nvSpPr>
              <p:spPr>
                <a:xfrm>
                  <a:off x="2765276" y="865351"/>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34349461-6E4A-EE50-03F4-D533D1B3F964}"/>
                    </a:ext>
                  </a:extLst>
                </p:cNvPr>
                <p:cNvSpPr/>
                <p:nvPr/>
              </p:nvSpPr>
              <p:spPr>
                <a:xfrm>
                  <a:off x="2884807" y="826305"/>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7" name="Graphic 1">
              <a:extLst>
                <a:ext uri="{FF2B5EF4-FFF2-40B4-BE49-F238E27FC236}">
                  <a16:creationId xmlns:a16="http://schemas.microsoft.com/office/drawing/2014/main" id="{2B4C2705-0BDF-A2A0-26B2-8BAEF7D43C10}"/>
                </a:ext>
              </a:extLst>
            </p:cNvPr>
            <p:cNvGrpSpPr/>
            <p:nvPr/>
          </p:nvGrpSpPr>
          <p:grpSpPr>
            <a:xfrm>
              <a:off x="3425617" y="1306300"/>
              <a:ext cx="1526867" cy="201673"/>
              <a:chOff x="3425617" y="1306300"/>
              <a:chExt cx="1526867" cy="201673"/>
            </a:xfrm>
            <a:solidFill>
              <a:schemeClr val="bg1"/>
            </a:solidFill>
          </p:grpSpPr>
          <p:grpSp>
            <p:nvGrpSpPr>
              <p:cNvPr id="38" name="Graphic 1">
                <a:extLst>
                  <a:ext uri="{FF2B5EF4-FFF2-40B4-BE49-F238E27FC236}">
                    <a16:creationId xmlns:a16="http://schemas.microsoft.com/office/drawing/2014/main" id="{7EEE7914-E3F0-B74F-CB75-A64249C21C2D}"/>
                  </a:ext>
                </a:extLst>
              </p:cNvPr>
              <p:cNvGrpSpPr/>
              <p:nvPr/>
            </p:nvGrpSpPr>
            <p:grpSpPr>
              <a:xfrm>
                <a:off x="3425617" y="1352122"/>
                <a:ext cx="1526867" cy="135578"/>
                <a:chOff x="3425617" y="1352122"/>
                <a:chExt cx="1526867" cy="135578"/>
              </a:xfrm>
              <a:solidFill>
                <a:schemeClr val="bg1"/>
              </a:solidFill>
            </p:grpSpPr>
            <p:sp>
              <p:nvSpPr>
                <p:cNvPr id="39" name="Freeform 38">
                  <a:extLst>
                    <a:ext uri="{FF2B5EF4-FFF2-40B4-BE49-F238E27FC236}">
                      <a16:creationId xmlns:a16="http://schemas.microsoft.com/office/drawing/2014/main" id="{56B88597-917E-76FE-A32C-97D2EB1186ED}"/>
                    </a:ext>
                  </a:extLst>
                </p:cNvPr>
                <p:cNvSpPr/>
                <p:nvPr/>
              </p:nvSpPr>
              <p:spPr>
                <a:xfrm>
                  <a:off x="4225466" y="1352289"/>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D1A3A8C-4AE3-8686-33A9-86D1038C0110}"/>
                    </a:ext>
                  </a:extLst>
                </p:cNvPr>
                <p:cNvSpPr/>
                <p:nvPr/>
              </p:nvSpPr>
              <p:spPr>
                <a:xfrm>
                  <a:off x="4319412" y="1352178"/>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182A341C-A39E-EC1E-1878-F96F79D9D02A}"/>
                    </a:ext>
                  </a:extLst>
                </p:cNvPr>
                <p:cNvSpPr/>
                <p:nvPr/>
              </p:nvSpPr>
              <p:spPr>
                <a:xfrm>
                  <a:off x="4426328" y="1352178"/>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D467B44-A4AB-CE7D-7775-4602472141AB}"/>
                    </a:ext>
                  </a:extLst>
                </p:cNvPr>
                <p:cNvSpPr/>
                <p:nvPr/>
              </p:nvSpPr>
              <p:spPr>
                <a:xfrm>
                  <a:off x="4584014" y="1352178"/>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7E6ECD36-2659-7FB4-6665-AC924FE4CF7D}"/>
                    </a:ext>
                  </a:extLst>
                </p:cNvPr>
                <p:cNvSpPr/>
                <p:nvPr/>
              </p:nvSpPr>
              <p:spPr>
                <a:xfrm>
                  <a:off x="4682284"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25FFC254-C0EC-E573-87AF-C2E180FA51CE}"/>
                    </a:ext>
                  </a:extLst>
                </p:cNvPr>
                <p:cNvSpPr/>
                <p:nvPr/>
              </p:nvSpPr>
              <p:spPr>
                <a:xfrm>
                  <a:off x="4782716"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5" name="Graphic 1">
                  <a:extLst>
                    <a:ext uri="{FF2B5EF4-FFF2-40B4-BE49-F238E27FC236}">
                      <a16:creationId xmlns:a16="http://schemas.microsoft.com/office/drawing/2014/main" id="{5521CF87-622A-6B1C-6F47-FDD186FFAEC1}"/>
                    </a:ext>
                  </a:extLst>
                </p:cNvPr>
                <p:cNvGrpSpPr/>
                <p:nvPr/>
              </p:nvGrpSpPr>
              <p:grpSpPr>
                <a:xfrm>
                  <a:off x="3425617" y="1352122"/>
                  <a:ext cx="175200" cy="98809"/>
                  <a:chOff x="3425617" y="1352122"/>
                  <a:chExt cx="175200" cy="98809"/>
                </a:xfrm>
                <a:solidFill>
                  <a:schemeClr val="bg1"/>
                </a:solidFill>
              </p:grpSpPr>
              <p:sp>
                <p:nvSpPr>
                  <p:cNvPr id="46" name="Freeform 45">
                    <a:extLst>
                      <a:ext uri="{FF2B5EF4-FFF2-40B4-BE49-F238E27FC236}">
                        <a16:creationId xmlns:a16="http://schemas.microsoft.com/office/drawing/2014/main" id="{838C1268-2523-2DE3-7905-5CA93B944EF6}"/>
                      </a:ext>
                    </a:extLst>
                  </p:cNvPr>
                  <p:cNvSpPr/>
                  <p:nvPr/>
                </p:nvSpPr>
                <p:spPr>
                  <a:xfrm>
                    <a:off x="3425617" y="1352122"/>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C9904C9D-B743-05C6-8100-813AF3060BBB}"/>
                      </a:ext>
                    </a:extLst>
                  </p:cNvPr>
                  <p:cNvSpPr/>
                  <p:nvPr/>
                </p:nvSpPr>
                <p:spPr>
                  <a:xfrm>
                    <a:off x="3526104" y="1352178"/>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8" name="Freeform 47">
                  <a:extLst>
                    <a:ext uri="{FF2B5EF4-FFF2-40B4-BE49-F238E27FC236}">
                      <a16:creationId xmlns:a16="http://schemas.microsoft.com/office/drawing/2014/main" id="{10155927-5EA5-319B-5714-8868DEBE494F}"/>
                    </a:ext>
                  </a:extLst>
                </p:cNvPr>
                <p:cNvSpPr/>
                <p:nvPr/>
              </p:nvSpPr>
              <p:spPr>
                <a:xfrm>
                  <a:off x="4871452" y="1353955"/>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9" name="Graphic 1">
                <a:extLst>
                  <a:ext uri="{FF2B5EF4-FFF2-40B4-BE49-F238E27FC236}">
                    <a16:creationId xmlns:a16="http://schemas.microsoft.com/office/drawing/2014/main" id="{C2993E77-293C-F683-5E8F-887BA549D8D4}"/>
                  </a:ext>
                </a:extLst>
              </p:cNvPr>
              <p:cNvGrpSpPr/>
              <p:nvPr/>
            </p:nvGrpSpPr>
            <p:grpSpPr>
              <a:xfrm>
                <a:off x="3674202" y="1306300"/>
                <a:ext cx="481981" cy="201673"/>
                <a:chOff x="3674202" y="1306300"/>
                <a:chExt cx="481981" cy="201673"/>
              </a:xfrm>
              <a:solidFill>
                <a:schemeClr val="bg1"/>
              </a:solidFill>
            </p:grpSpPr>
            <p:grpSp>
              <p:nvGrpSpPr>
                <p:cNvPr id="50" name="Graphic 1">
                  <a:extLst>
                    <a:ext uri="{FF2B5EF4-FFF2-40B4-BE49-F238E27FC236}">
                      <a16:creationId xmlns:a16="http://schemas.microsoft.com/office/drawing/2014/main" id="{2D5B921E-4D9A-23AA-B192-DEE787B27571}"/>
                    </a:ext>
                  </a:extLst>
                </p:cNvPr>
                <p:cNvGrpSpPr/>
                <p:nvPr/>
              </p:nvGrpSpPr>
              <p:grpSpPr>
                <a:xfrm>
                  <a:off x="3674202" y="1306300"/>
                  <a:ext cx="481981" cy="201673"/>
                  <a:chOff x="3674202" y="1306300"/>
                  <a:chExt cx="481981" cy="201673"/>
                </a:xfrm>
                <a:solidFill>
                  <a:schemeClr val="bg1"/>
                </a:solidFill>
              </p:grpSpPr>
              <p:sp>
                <p:nvSpPr>
                  <p:cNvPr id="51" name="Freeform 50">
                    <a:extLst>
                      <a:ext uri="{FF2B5EF4-FFF2-40B4-BE49-F238E27FC236}">
                        <a16:creationId xmlns:a16="http://schemas.microsoft.com/office/drawing/2014/main" id="{F563BBF0-5C80-BDCC-B8BF-1D2632DCD006}"/>
                      </a:ext>
                    </a:extLst>
                  </p:cNvPr>
                  <p:cNvSpPr/>
                  <p:nvPr/>
                </p:nvSpPr>
                <p:spPr>
                  <a:xfrm>
                    <a:off x="3674202" y="1344624"/>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29B64339-7674-1193-EA4A-4635081937BE}"/>
                      </a:ext>
                    </a:extLst>
                  </p:cNvPr>
                  <p:cNvSpPr/>
                  <p:nvPr/>
                </p:nvSpPr>
                <p:spPr>
                  <a:xfrm>
                    <a:off x="3786605" y="1344624"/>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33C7E857-8A69-D891-296B-0EA53A7A63A4}"/>
                      </a:ext>
                    </a:extLst>
                  </p:cNvPr>
                  <p:cNvSpPr/>
                  <p:nvPr/>
                </p:nvSpPr>
                <p:spPr>
                  <a:xfrm>
                    <a:off x="3888477" y="1306300"/>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94E2135-F455-97F2-D772-C9D29C29D508}"/>
                      </a:ext>
                    </a:extLst>
                  </p:cNvPr>
                  <p:cNvSpPr/>
                  <p:nvPr/>
                </p:nvSpPr>
                <p:spPr>
                  <a:xfrm>
                    <a:off x="4074532" y="1344624"/>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4EE8B931-0417-EE97-8E7E-8D890ECB83B7}"/>
                      </a:ext>
                    </a:extLst>
                  </p:cNvPr>
                  <p:cNvSpPr/>
                  <p:nvPr/>
                </p:nvSpPr>
                <p:spPr>
                  <a:xfrm>
                    <a:off x="3966517" y="1344735"/>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6" name="Freeform 55">
                  <a:extLst>
                    <a:ext uri="{FF2B5EF4-FFF2-40B4-BE49-F238E27FC236}">
                      <a16:creationId xmlns:a16="http://schemas.microsoft.com/office/drawing/2014/main" id="{42F6ADEF-AF4D-1949-AA2F-0C03A6207B31}"/>
                    </a:ext>
                  </a:extLst>
                </p:cNvPr>
                <p:cNvSpPr/>
                <p:nvPr/>
              </p:nvSpPr>
              <p:spPr>
                <a:xfrm>
                  <a:off x="3992234" y="1306633"/>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pic>
        <p:nvPicPr>
          <p:cNvPr id="7" name="Graphic 6">
            <a:extLst>
              <a:ext uri="{FF2B5EF4-FFF2-40B4-BE49-F238E27FC236}">
                <a16:creationId xmlns:a16="http://schemas.microsoft.com/office/drawing/2014/main" id="{1EBE48C3-C939-55B5-FE10-4BFACD73123E}"/>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91" t="4762" r="21806" b="27569"/>
          <a:stretch/>
        </p:blipFill>
        <p:spPr>
          <a:xfrm>
            <a:off x="5775614" y="0"/>
            <a:ext cx="6416386" cy="6858000"/>
          </a:xfrm>
          <a:prstGeom prst="rect">
            <a:avLst/>
          </a:prstGeom>
        </p:spPr>
      </p:pic>
      <p:sp>
        <p:nvSpPr>
          <p:cNvPr id="2" name="Title Placeholder 12">
            <a:extLst>
              <a:ext uri="{FF2B5EF4-FFF2-40B4-BE49-F238E27FC236}">
                <a16:creationId xmlns:a16="http://schemas.microsoft.com/office/drawing/2014/main" id="{7BC912FB-7AF0-F78F-83D8-6B74358840B1}"/>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55D697E0-A522-A2B0-1A66-A71635D59F39}"/>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7D4E3F52-B44F-64A7-CB73-295FCA41771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FDD89E"/>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5">
            <a:extLst>
              <a:ext uri="{FF2B5EF4-FFF2-40B4-BE49-F238E27FC236}">
                <a16:creationId xmlns:a16="http://schemas.microsoft.com/office/drawing/2014/main" id="{E3DCFACB-B248-8976-378F-2ADA20A3AF1E}"/>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a:solidFill>
                  <a:srgbClr val="FDD89E"/>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5305234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7BB3CEB-64E6-BE15-9D1C-A9B07DB36FA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8" t="39492" r="31273"/>
          <a:stretch/>
        </p:blipFill>
        <p:spPr>
          <a:xfrm>
            <a:off x="4404137" y="0"/>
            <a:ext cx="7787863" cy="5740159"/>
          </a:xfrm>
          <a:prstGeom prst="rect">
            <a:avLst/>
          </a:prstGeom>
        </p:spPr>
      </p:pic>
      <p:grpSp>
        <p:nvGrpSpPr>
          <p:cNvPr id="76" name="Group 75">
            <a:extLst>
              <a:ext uri="{FF2B5EF4-FFF2-40B4-BE49-F238E27FC236}">
                <a16:creationId xmlns:a16="http://schemas.microsoft.com/office/drawing/2014/main" id="{4BAEAD50-2D2B-C63B-2685-C82A907623A4}"/>
              </a:ext>
            </a:extLst>
          </p:cNvPr>
          <p:cNvGrpSpPr/>
          <p:nvPr userDrawn="1"/>
        </p:nvGrpSpPr>
        <p:grpSpPr>
          <a:xfrm>
            <a:off x="519783" y="1223016"/>
            <a:ext cx="3119345" cy="959151"/>
            <a:chOff x="519783" y="1223016"/>
            <a:chExt cx="3119345" cy="959151"/>
          </a:xfrm>
        </p:grpSpPr>
        <p:grpSp>
          <p:nvGrpSpPr>
            <p:cNvPr id="43" name="Graphic 1">
              <a:extLst>
                <a:ext uri="{FF2B5EF4-FFF2-40B4-BE49-F238E27FC236}">
                  <a16:creationId xmlns:a16="http://schemas.microsoft.com/office/drawing/2014/main" id="{8CD568CD-41DB-98C0-DCD6-01606912FEFF}"/>
                </a:ext>
              </a:extLst>
            </p:cNvPr>
            <p:cNvGrpSpPr/>
            <p:nvPr/>
          </p:nvGrpSpPr>
          <p:grpSpPr>
            <a:xfrm>
              <a:off x="519783" y="1223016"/>
              <a:ext cx="3119345" cy="740093"/>
              <a:chOff x="519783" y="1223016"/>
              <a:chExt cx="3119345" cy="740093"/>
            </a:xfrm>
            <a:solidFill>
              <a:schemeClr val="bg1"/>
            </a:solidFill>
          </p:grpSpPr>
          <p:grpSp>
            <p:nvGrpSpPr>
              <p:cNvPr id="44" name="Graphic 1">
                <a:extLst>
                  <a:ext uri="{FF2B5EF4-FFF2-40B4-BE49-F238E27FC236}">
                    <a16:creationId xmlns:a16="http://schemas.microsoft.com/office/drawing/2014/main" id="{16F5648A-EE3A-2F14-EC6A-8128514C5E7B}"/>
                  </a:ext>
                </a:extLst>
              </p:cNvPr>
              <p:cNvGrpSpPr/>
              <p:nvPr/>
            </p:nvGrpSpPr>
            <p:grpSpPr>
              <a:xfrm>
                <a:off x="1448771" y="1328989"/>
                <a:ext cx="2190358" cy="415061"/>
                <a:chOff x="1448771" y="1328989"/>
                <a:chExt cx="2190358" cy="415061"/>
              </a:xfrm>
              <a:solidFill>
                <a:schemeClr val="bg1"/>
              </a:solidFill>
            </p:grpSpPr>
            <p:sp>
              <p:nvSpPr>
                <p:cNvPr id="45" name="Freeform 44">
                  <a:extLst>
                    <a:ext uri="{FF2B5EF4-FFF2-40B4-BE49-F238E27FC236}">
                      <a16:creationId xmlns:a16="http://schemas.microsoft.com/office/drawing/2014/main" id="{95E7F7A9-3D86-5C48-D18F-C7DB03FC764B}"/>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6758BE03-E5DE-975A-BDA7-180898102799}"/>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A77CD3B8-D49F-409A-191C-68E22F6F06A5}"/>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48" name="Freeform 47">
                  <a:extLst>
                    <a:ext uri="{FF2B5EF4-FFF2-40B4-BE49-F238E27FC236}">
                      <a16:creationId xmlns:a16="http://schemas.microsoft.com/office/drawing/2014/main" id="{2E024217-FDC7-EE65-2EC6-B2169966870D}"/>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2CD9FCDD-BE8E-7C45-5524-B0B42A16D8FB}"/>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EC3A0464-939C-5B65-E599-ECD2EB2E1D0E}"/>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8D3B0C39-948D-DF93-BFD5-BB9DB23C339E}"/>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47918871-E2EB-E230-6598-CCC4321ABD4C}"/>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3" name="Graphic 1">
                <a:extLst>
                  <a:ext uri="{FF2B5EF4-FFF2-40B4-BE49-F238E27FC236}">
                    <a16:creationId xmlns:a16="http://schemas.microsoft.com/office/drawing/2014/main" id="{F29D20EE-C518-2CEA-4677-56C9AA1351FC}"/>
                  </a:ext>
                </a:extLst>
              </p:cNvPr>
              <p:cNvGrpSpPr/>
              <p:nvPr/>
            </p:nvGrpSpPr>
            <p:grpSpPr>
              <a:xfrm>
                <a:off x="519783" y="1223016"/>
                <a:ext cx="738386" cy="740093"/>
                <a:chOff x="519783" y="1223016"/>
                <a:chExt cx="738386" cy="740093"/>
              </a:xfrm>
              <a:solidFill>
                <a:schemeClr val="bg1"/>
              </a:solidFill>
            </p:grpSpPr>
            <p:sp>
              <p:nvSpPr>
                <p:cNvPr id="54" name="Freeform 53">
                  <a:extLst>
                    <a:ext uri="{FF2B5EF4-FFF2-40B4-BE49-F238E27FC236}">
                      <a16:creationId xmlns:a16="http://schemas.microsoft.com/office/drawing/2014/main" id="{B17A5163-5128-F1D4-AE3D-B908BC95F189}"/>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AD63A7D5-740F-ED8A-98E5-38248EFAD0F4}"/>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56" name="Graphic 1">
              <a:extLst>
                <a:ext uri="{FF2B5EF4-FFF2-40B4-BE49-F238E27FC236}">
                  <a16:creationId xmlns:a16="http://schemas.microsoft.com/office/drawing/2014/main" id="{59A72B30-800C-C8B5-D16D-87939BDAB9B4}"/>
                </a:ext>
              </a:extLst>
            </p:cNvPr>
            <p:cNvGrpSpPr/>
            <p:nvPr/>
          </p:nvGrpSpPr>
          <p:grpSpPr>
            <a:xfrm>
              <a:off x="1448927" y="1898400"/>
              <a:ext cx="2148400" cy="283767"/>
              <a:chOff x="1448927" y="1898400"/>
              <a:chExt cx="2148400" cy="283767"/>
            </a:xfrm>
            <a:solidFill>
              <a:schemeClr val="bg1"/>
            </a:solidFill>
          </p:grpSpPr>
          <p:grpSp>
            <p:nvGrpSpPr>
              <p:cNvPr id="57" name="Graphic 1">
                <a:extLst>
                  <a:ext uri="{FF2B5EF4-FFF2-40B4-BE49-F238E27FC236}">
                    <a16:creationId xmlns:a16="http://schemas.microsoft.com/office/drawing/2014/main" id="{55BAF32B-D346-17C3-4C34-B25AAFEA5CFC}"/>
                  </a:ext>
                </a:extLst>
              </p:cNvPr>
              <p:cNvGrpSpPr/>
              <p:nvPr/>
            </p:nvGrpSpPr>
            <p:grpSpPr>
              <a:xfrm>
                <a:off x="1448927" y="1962875"/>
                <a:ext cx="2148400" cy="190767"/>
                <a:chOff x="1448927" y="1962875"/>
                <a:chExt cx="2148400" cy="190767"/>
              </a:xfrm>
              <a:solidFill>
                <a:schemeClr val="bg1"/>
              </a:solidFill>
            </p:grpSpPr>
            <p:sp>
              <p:nvSpPr>
                <p:cNvPr id="58" name="Freeform 57">
                  <a:extLst>
                    <a:ext uri="{FF2B5EF4-FFF2-40B4-BE49-F238E27FC236}">
                      <a16:creationId xmlns:a16="http://schemas.microsoft.com/office/drawing/2014/main" id="{70467368-7E62-6E04-C5DB-B9830B0C7A21}"/>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F16AEE4C-046B-6CB6-3C87-84C63C6D5899}"/>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D4A1967A-42A0-F35F-FB0A-232F5708F901}"/>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F5B9F5D1-B251-7E94-72A4-BE8AEB4BC800}"/>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748BC552-8FB8-D414-BA4D-EC78DFFB9931}"/>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6B21C34A-9864-B38E-5801-61252D251A85}"/>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64" name="Graphic 1">
                  <a:extLst>
                    <a:ext uri="{FF2B5EF4-FFF2-40B4-BE49-F238E27FC236}">
                      <a16:creationId xmlns:a16="http://schemas.microsoft.com/office/drawing/2014/main" id="{37BE850D-588C-C312-BEE4-A3F9AAF26220}"/>
                    </a:ext>
                  </a:extLst>
                </p:cNvPr>
                <p:cNvGrpSpPr/>
                <p:nvPr/>
              </p:nvGrpSpPr>
              <p:grpSpPr>
                <a:xfrm>
                  <a:off x="1448927" y="1962875"/>
                  <a:ext cx="246518" cy="139031"/>
                  <a:chOff x="1448927" y="1962875"/>
                  <a:chExt cx="246518" cy="139031"/>
                </a:xfrm>
                <a:solidFill>
                  <a:schemeClr val="bg1"/>
                </a:solidFill>
              </p:grpSpPr>
              <p:sp>
                <p:nvSpPr>
                  <p:cNvPr id="65" name="Freeform 64">
                    <a:extLst>
                      <a:ext uri="{FF2B5EF4-FFF2-40B4-BE49-F238E27FC236}">
                        <a16:creationId xmlns:a16="http://schemas.microsoft.com/office/drawing/2014/main" id="{A867AF0D-BEF8-49C3-128E-E34055C3458E}"/>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2E668C86-E5DC-B838-5492-6765D2FB3E7B}"/>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67" name="Freeform 66">
                  <a:extLst>
                    <a:ext uri="{FF2B5EF4-FFF2-40B4-BE49-F238E27FC236}">
                      <a16:creationId xmlns:a16="http://schemas.microsoft.com/office/drawing/2014/main" id="{28FFB8CD-C351-ED32-EE68-9368AEDA436C}"/>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68" name="Graphic 1">
                <a:extLst>
                  <a:ext uri="{FF2B5EF4-FFF2-40B4-BE49-F238E27FC236}">
                    <a16:creationId xmlns:a16="http://schemas.microsoft.com/office/drawing/2014/main" id="{3C5C653C-AFB1-9B47-84E2-35AEF49B1A5C}"/>
                  </a:ext>
                </a:extLst>
              </p:cNvPr>
              <p:cNvGrpSpPr/>
              <p:nvPr/>
            </p:nvGrpSpPr>
            <p:grpSpPr>
              <a:xfrm>
                <a:off x="1798701" y="1898400"/>
                <a:ext cx="678179" cy="283767"/>
                <a:chOff x="1798701" y="1898400"/>
                <a:chExt cx="678179" cy="283767"/>
              </a:xfrm>
              <a:solidFill>
                <a:schemeClr val="bg1"/>
              </a:solidFill>
            </p:grpSpPr>
            <p:grpSp>
              <p:nvGrpSpPr>
                <p:cNvPr id="69" name="Graphic 1">
                  <a:extLst>
                    <a:ext uri="{FF2B5EF4-FFF2-40B4-BE49-F238E27FC236}">
                      <a16:creationId xmlns:a16="http://schemas.microsoft.com/office/drawing/2014/main" id="{58772030-059C-FE1A-86F1-296BCA7DBF52}"/>
                    </a:ext>
                  </a:extLst>
                </p:cNvPr>
                <p:cNvGrpSpPr/>
                <p:nvPr/>
              </p:nvGrpSpPr>
              <p:grpSpPr>
                <a:xfrm>
                  <a:off x="1798701" y="1898400"/>
                  <a:ext cx="678179" cy="283767"/>
                  <a:chOff x="1798701" y="1898400"/>
                  <a:chExt cx="678179" cy="283767"/>
                </a:xfrm>
                <a:solidFill>
                  <a:schemeClr val="bg1"/>
                </a:solidFill>
              </p:grpSpPr>
              <p:sp>
                <p:nvSpPr>
                  <p:cNvPr id="70" name="Freeform 69">
                    <a:extLst>
                      <a:ext uri="{FF2B5EF4-FFF2-40B4-BE49-F238E27FC236}">
                        <a16:creationId xmlns:a16="http://schemas.microsoft.com/office/drawing/2014/main" id="{D132A89C-60A6-D41E-B826-CD09E8DF64CA}"/>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71" name="Freeform 70">
                    <a:extLst>
                      <a:ext uri="{FF2B5EF4-FFF2-40B4-BE49-F238E27FC236}">
                        <a16:creationId xmlns:a16="http://schemas.microsoft.com/office/drawing/2014/main" id="{03C74AEF-DDC5-49A9-FBF3-4D60DFE57DA9}"/>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72" name="Freeform 71">
                    <a:extLst>
                      <a:ext uri="{FF2B5EF4-FFF2-40B4-BE49-F238E27FC236}">
                        <a16:creationId xmlns:a16="http://schemas.microsoft.com/office/drawing/2014/main" id="{75DB4BAA-D4F5-1459-08C7-D3FDB5B3606D}"/>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73" name="Freeform 72">
                    <a:extLst>
                      <a:ext uri="{FF2B5EF4-FFF2-40B4-BE49-F238E27FC236}">
                        <a16:creationId xmlns:a16="http://schemas.microsoft.com/office/drawing/2014/main" id="{AAE4FE41-27B6-5AA9-C2A5-DB5E65DAD9B3}"/>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70A88910-10AB-BDDA-B58D-11D3CCB3F36F}"/>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75" name="Freeform 74">
                  <a:extLst>
                    <a:ext uri="{FF2B5EF4-FFF2-40B4-BE49-F238E27FC236}">
                      <a16:creationId xmlns:a16="http://schemas.microsoft.com/office/drawing/2014/main" id="{621175A0-6A75-B8E1-12BA-E83CB0FB6B14}"/>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a:p>
              </p:txBody>
            </p:sp>
          </p:grpSp>
        </p:grpSp>
      </p:grpSp>
      <p:sp>
        <p:nvSpPr>
          <p:cNvPr id="2" name="Title Placeholder 12">
            <a:extLst>
              <a:ext uri="{FF2B5EF4-FFF2-40B4-BE49-F238E27FC236}">
                <a16:creationId xmlns:a16="http://schemas.microsoft.com/office/drawing/2014/main" id="{38218D9A-DF16-3A00-8E95-2DB96190A4DA}"/>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
        <p:nvSpPr>
          <p:cNvPr id="4" name="Text Placeholder 35">
            <a:extLst>
              <a:ext uri="{FF2B5EF4-FFF2-40B4-BE49-F238E27FC236}">
                <a16:creationId xmlns:a16="http://schemas.microsoft.com/office/drawing/2014/main" id="{CBDC6259-8F06-7A24-00F3-F01A0D6EFDB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 name="Text Placeholder 35">
            <a:extLst>
              <a:ext uri="{FF2B5EF4-FFF2-40B4-BE49-F238E27FC236}">
                <a16:creationId xmlns:a16="http://schemas.microsoft.com/office/drawing/2014/main" id="{2FE0EE1C-1731-BFD5-1BA1-35B3875FAAC3}"/>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a:solidFill>
                  <a:srgbClr val="84CDC9"/>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A602A86F-D486-7F9D-649B-8C12B5E330E7}"/>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a:solidFill>
                  <a:srgbClr val="84CDC9"/>
                </a:solidFill>
                <a:latin typeface="Segoe UI" panose="020B0502040204020203"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Tree>
    <p:extLst>
      <p:ext uri="{BB962C8B-B14F-4D97-AF65-F5344CB8AC3E}">
        <p14:creationId xmlns:p14="http://schemas.microsoft.com/office/powerpoint/2010/main" val="33194693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a:t>Insert slide title</a:t>
            </a:r>
            <a:endParaRPr lang="en-IS"/>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490074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37974487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201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a:t>Insert slide title</a:t>
            </a:r>
            <a:endParaRPr lang="en-IS"/>
          </a:p>
        </p:txBody>
      </p:sp>
      <p:grpSp>
        <p:nvGrpSpPr>
          <p:cNvPr id="4" name="Group 3">
            <a:extLst>
              <a:ext uri="{FF2B5EF4-FFF2-40B4-BE49-F238E27FC236}">
                <a16:creationId xmlns:a16="http://schemas.microsoft.com/office/drawing/2014/main" id="{984AC18D-016F-9441-09C2-0D2F0EB91D5A}"/>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063D5ED3-7BA3-1A8E-6B0B-7DDD1BBB5105}"/>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459612F9-8826-9987-7CD4-A12792590B81}"/>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37C4F63C-2FBE-30BC-02DE-6B2D2934642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703B1F99-BD89-3822-52B5-648C6834BA7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BC7D8FA6-CF9B-E792-8EA7-10EFA88DE0C9}"/>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992467E-60D4-4F2E-C9E2-DF273311522B}"/>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8AB8DD87-582E-0797-FFE5-2832F56D35A8}"/>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30AF5D07-A273-E3B1-491F-82CB7E00D43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384565A6-6C07-97B8-88D4-17A9615C936C}"/>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01FEF95-9598-221B-7946-917E0CEAEEA6}"/>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49149287-063B-6E23-9AA8-F8018B32D47B}"/>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34500F00-ACD8-C943-0EFB-B214E78469A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1F6B713B-6E74-68C1-AAD1-50F774ECF28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6" name="Graphic 1">
              <a:extLst>
                <a:ext uri="{FF2B5EF4-FFF2-40B4-BE49-F238E27FC236}">
                  <a16:creationId xmlns:a16="http://schemas.microsoft.com/office/drawing/2014/main" id="{44AA5F9C-1AFE-5F33-E4D5-7D6702347003}"/>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5DCE148E-1310-02AB-872D-629B2AC640D8}"/>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2C709A31-5E2D-9FF5-F58A-74F7D1645FA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C4E9BEEB-0BAA-0D8F-FBFC-6A083D3FFF8F}"/>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8817369E-D7C4-7C8B-1E11-81D30EB5E71E}"/>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36CFBBBB-7501-6562-323D-66F0699D692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E60F90BC-A0CC-CC67-9104-72BF25CDA5F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E5EF3AD1-E80D-4EB2-13AB-A3502934FEDB}"/>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4" name="Graphic 1">
                  <a:extLst>
                    <a:ext uri="{FF2B5EF4-FFF2-40B4-BE49-F238E27FC236}">
                      <a16:creationId xmlns:a16="http://schemas.microsoft.com/office/drawing/2014/main" id="{058C1F3E-646F-CF19-3E73-F2C4F0821886}"/>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722568B3-07EF-84DE-60C3-6745E4B49AB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80E14DFC-2934-3F59-B7E2-002007F016F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5" name="Freeform 24">
                  <a:extLst>
                    <a:ext uri="{FF2B5EF4-FFF2-40B4-BE49-F238E27FC236}">
                      <a16:creationId xmlns:a16="http://schemas.microsoft.com/office/drawing/2014/main" id="{0FE9E981-CF51-761D-3A83-043703527E2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8" name="Graphic 1">
                <a:extLst>
                  <a:ext uri="{FF2B5EF4-FFF2-40B4-BE49-F238E27FC236}">
                    <a16:creationId xmlns:a16="http://schemas.microsoft.com/office/drawing/2014/main" id="{9814B795-142E-6937-35B2-269447EA5E0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9F5319A8-C49C-5428-B4ED-EF7CE2B6AFDC}"/>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EE3D205D-B730-B356-BE25-755FAB736038}"/>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F67FF8B-D3D1-E656-4409-5360CBD4D35E}"/>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B80401D3-89DF-ACE7-A929-2E9E5FE8B5A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27EF6ED8-88C2-62F5-2363-747B425E6B6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BED89FD7-39D4-BDE7-12EB-48811C05C3B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1" name="Freeform 10">
                  <a:extLst>
                    <a:ext uri="{FF2B5EF4-FFF2-40B4-BE49-F238E27FC236}">
                      <a16:creationId xmlns:a16="http://schemas.microsoft.com/office/drawing/2014/main" id="{28DA53A2-3E8C-0730-7DE6-80790FB966D5}"/>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1C5"/>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943267"/>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751448"/>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30814302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4DF2196-71DA-DF09-31D9-DC8798012E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134570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167930628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064306"/>
      </p:ext>
    </p:extLst>
  </p:cSld>
  <p:clrMapOvr>
    <a:masterClrMapping/>
  </p:clrMapOvr>
  <p:transition spd="slow">
    <p:push di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8928492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41961659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Tree>
    <p:extLst>
      <p:ext uri="{BB962C8B-B14F-4D97-AF65-F5344CB8AC3E}">
        <p14:creationId xmlns:p14="http://schemas.microsoft.com/office/powerpoint/2010/main" val="14714650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9552D259-26AD-F867-BCB0-470786318DFD}"/>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a:solidFill>
                  <a:srgbClr val="F1BE71"/>
                </a:solidFill>
                <a:latin typeface="Segoe UI" panose="020B0502040204020203"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pic>
        <p:nvPicPr>
          <p:cNvPr id="41" name="Graphic 40">
            <a:extLst>
              <a:ext uri="{FF2B5EF4-FFF2-40B4-BE49-F238E27FC236}">
                <a16:creationId xmlns:a16="http://schemas.microsoft.com/office/drawing/2014/main" id="{3479DBA0-268B-9DE9-4D6E-B73B5A67842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38234" t="43553"/>
          <a:stretch/>
        </p:blipFill>
        <p:spPr>
          <a:xfrm>
            <a:off x="0" y="-1"/>
            <a:ext cx="5976079" cy="4247817"/>
          </a:xfrm>
          <a:prstGeom prst="rect">
            <a:avLst/>
          </a:prstGeom>
        </p:spPr>
      </p:pic>
      <p:grpSp>
        <p:nvGrpSpPr>
          <p:cNvPr id="56" name="Group 55">
            <a:extLst>
              <a:ext uri="{FF2B5EF4-FFF2-40B4-BE49-F238E27FC236}">
                <a16:creationId xmlns:a16="http://schemas.microsoft.com/office/drawing/2014/main" id="{22D46284-020C-D24F-E6F3-80C73E2D4132}"/>
              </a:ext>
            </a:extLst>
          </p:cNvPr>
          <p:cNvGrpSpPr/>
          <p:nvPr userDrawn="1"/>
        </p:nvGrpSpPr>
        <p:grpSpPr>
          <a:xfrm>
            <a:off x="7353931" y="1103396"/>
            <a:ext cx="2216917" cy="681668"/>
            <a:chOff x="7353931" y="1103396"/>
            <a:chExt cx="2216917" cy="681668"/>
          </a:xfrm>
        </p:grpSpPr>
        <p:grpSp>
          <p:nvGrpSpPr>
            <p:cNvPr id="19" name="Graphic 1">
              <a:extLst>
                <a:ext uri="{FF2B5EF4-FFF2-40B4-BE49-F238E27FC236}">
                  <a16:creationId xmlns:a16="http://schemas.microsoft.com/office/drawing/2014/main" id="{8A4C25C9-499B-28CD-70D3-B040AFF1AED3}"/>
                </a:ext>
              </a:extLst>
            </p:cNvPr>
            <p:cNvGrpSpPr/>
            <p:nvPr/>
          </p:nvGrpSpPr>
          <p:grpSpPr>
            <a:xfrm>
              <a:off x="7353931" y="1103396"/>
              <a:ext cx="2216917" cy="525984"/>
              <a:chOff x="7353931" y="1103396"/>
              <a:chExt cx="2216917" cy="525984"/>
            </a:xfrm>
            <a:solidFill>
              <a:schemeClr val="bg1"/>
            </a:solidFill>
          </p:grpSpPr>
          <p:grpSp>
            <p:nvGrpSpPr>
              <p:cNvPr id="20" name="Graphic 1">
                <a:extLst>
                  <a:ext uri="{FF2B5EF4-FFF2-40B4-BE49-F238E27FC236}">
                    <a16:creationId xmlns:a16="http://schemas.microsoft.com/office/drawing/2014/main" id="{922725D6-F19A-6D72-5FF7-F6BDD79763DD}"/>
                  </a:ext>
                </a:extLst>
              </p:cNvPr>
              <p:cNvGrpSpPr/>
              <p:nvPr/>
            </p:nvGrpSpPr>
            <p:grpSpPr>
              <a:xfrm>
                <a:off x="8014161" y="1178711"/>
                <a:ext cx="1556686" cy="294984"/>
                <a:chOff x="8014161" y="1178711"/>
                <a:chExt cx="1556686" cy="294984"/>
              </a:xfrm>
              <a:solidFill>
                <a:schemeClr val="bg1"/>
              </a:solidFill>
            </p:grpSpPr>
            <p:sp>
              <p:nvSpPr>
                <p:cNvPr id="21" name="Freeform 20">
                  <a:extLst>
                    <a:ext uri="{FF2B5EF4-FFF2-40B4-BE49-F238E27FC236}">
                      <a16:creationId xmlns:a16="http://schemas.microsoft.com/office/drawing/2014/main" id="{FAD51269-4CD4-4511-8567-A4E113033250}"/>
                    </a:ext>
                  </a:extLst>
                </p:cNvPr>
                <p:cNvSpPr/>
                <p:nvPr/>
              </p:nvSpPr>
              <p:spPr>
                <a:xfrm>
                  <a:off x="8014161" y="1191874"/>
                  <a:ext cx="172096" cy="277155"/>
                </a:xfrm>
                <a:custGeom>
                  <a:avLst/>
                  <a:gdLst>
                    <a:gd name="connsiteX0" fmla="*/ 0 w 172096"/>
                    <a:gd name="connsiteY0" fmla="*/ 0 h 277155"/>
                    <a:gd name="connsiteX1" fmla="*/ 68063 w 172096"/>
                    <a:gd name="connsiteY1" fmla="*/ 0 h 277155"/>
                    <a:gd name="connsiteX2" fmla="*/ 68063 w 172096"/>
                    <a:gd name="connsiteY2" fmla="*/ 216670 h 277155"/>
                    <a:gd name="connsiteX3" fmla="*/ 172097 w 172096"/>
                    <a:gd name="connsiteY3" fmla="*/ 216670 h 277155"/>
                    <a:gd name="connsiteX4" fmla="*/ 172097 w 172096"/>
                    <a:gd name="connsiteY4" fmla="*/ 277155 h 277155"/>
                    <a:gd name="connsiteX5" fmla="*/ 0 w 172096"/>
                    <a:gd name="connsiteY5" fmla="*/ 277155 h 277155"/>
                    <a:gd name="connsiteX6" fmla="*/ 0 w 172096"/>
                    <a:gd name="connsiteY6" fmla="*/ 0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96" h="277155">
                      <a:moveTo>
                        <a:pt x="0" y="0"/>
                      </a:moveTo>
                      <a:lnTo>
                        <a:pt x="68063" y="0"/>
                      </a:lnTo>
                      <a:lnTo>
                        <a:pt x="68063" y="216670"/>
                      </a:lnTo>
                      <a:lnTo>
                        <a:pt x="172097" y="216670"/>
                      </a:lnTo>
                      <a:lnTo>
                        <a:pt x="172097" y="277155"/>
                      </a:lnTo>
                      <a:lnTo>
                        <a:pt x="0" y="277155"/>
                      </a:lnTo>
                      <a:lnTo>
                        <a:pt x="0" y="0"/>
                      </a:lnTo>
                      <a:close/>
                    </a:path>
                  </a:pathLst>
                </a:custGeom>
                <a:solidFill>
                  <a:schemeClr val="bg1"/>
                </a:solidFill>
                <a:ln w="5531"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26595ECC-5108-D6C3-6CFB-84E659069841}"/>
                    </a:ext>
                  </a:extLst>
                </p:cNvPr>
                <p:cNvSpPr/>
                <p:nvPr/>
              </p:nvSpPr>
              <p:spPr>
                <a:xfrm>
                  <a:off x="8207542" y="1187542"/>
                  <a:ext cx="192992" cy="286042"/>
                </a:xfrm>
                <a:custGeom>
                  <a:avLst/>
                  <a:gdLst>
                    <a:gd name="connsiteX0" fmla="*/ 176365 w 192992"/>
                    <a:gd name="connsiteY0" fmla="*/ 18662 h 286042"/>
                    <a:gd name="connsiteX1" fmla="*/ 176365 w 192992"/>
                    <a:gd name="connsiteY1" fmla="*/ 83758 h 286042"/>
                    <a:gd name="connsiteX2" fmla="*/ 104810 w 192992"/>
                    <a:gd name="connsiteY2" fmla="*/ 60485 h 286042"/>
                    <a:gd name="connsiteX3" fmla="*/ 68451 w 192992"/>
                    <a:gd name="connsiteY3" fmla="*/ 81814 h 286042"/>
                    <a:gd name="connsiteX4" fmla="*/ 108302 w 192992"/>
                    <a:gd name="connsiteY4" fmla="*/ 111251 h 286042"/>
                    <a:gd name="connsiteX5" fmla="*/ 192992 w 192992"/>
                    <a:gd name="connsiteY5" fmla="*/ 198063 h 286042"/>
                    <a:gd name="connsiteX6" fmla="*/ 86630 w 192992"/>
                    <a:gd name="connsiteY6" fmla="*/ 286042 h 286042"/>
                    <a:gd name="connsiteX7" fmla="*/ 1164 w 192992"/>
                    <a:gd name="connsiteY7" fmla="*/ 262381 h 286042"/>
                    <a:gd name="connsiteX8" fmla="*/ 1164 w 192992"/>
                    <a:gd name="connsiteY8" fmla="*/ 193009 h 286042"/>
                    <a:gd name="connsiteX9" fmla="*/ 81587 w 192992"/>
                    <a:gd name="connsiteY9" fmla="*/ 225168 h 286042"/>
                    <a:gd name="connsiteX10" fmla="*/ 121438 w 192992"/>
                    <a:gd name="connsiteY10" fmla="*/ 199952 h 286042"/>
                    <a:gd name="connsiteX11" fmla="*/ 75046 w 192992"/>
                    <a:gd name="connsiteY11" fmla="*/ 165460 h 286042"/>
                    <a:gd name="connsiteX12" fmla="*/ 0 w 192992"/>
                    <a:gd name="connsiteY12" fmla="*/ 84091 h 286042"/>
                    <a:gd name="connsiteX13" fmla="*/ 102482 w 192992"/>
                    <a:gd name="connsiteY13" fmla="*/ 0 h 286042"/>
                    <a:gd name="connsiteX14" fmla="*/ 176365 w 192992"/>
                    <a:gd name="connsiteY14" fmla="*/ 18607 h 28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992" h="286042">
                      <a:moveTo>
                        <a:pt x="176365" y="18662"/>
                      </a:moveTo>
                      <a:lnTo>
                        <a:pt x="176365" y="83758"/>
                      </a:lnTo>
                      <a:cubicBezTo>
                        <a:pt x="158185" y="69816"/>
                        <a:pt x="130361" y="60485"/>
                        <a:pt x="104810" y="60485"/>
                      </a:cubicBezTo>
                      <a:cubicBezTo>
                        <a:pt x="82363" y="60485"/>
                        <a:pt x="68451" y="67872"/>
                        <a:pt x="68451" y="81814"/>
                      </a:cubicBezTo>
                      <a:cubicBezTo>
                        <a:pt x="68451" y="95755"/>
                        <a:pt x="81975" y="101587"/>
                        <a:pt x="108302" y="111251"/>
                      </a:cubicBezTo>
                      <a:cubicBezTo>
                        <a:pt x="146601" y="125970"/>
                        <a:pt x="192992" y="143021"/>
                        <a:pt x="192992" y="198063"/>
                      </a:cubicBezTo>
                      <a:cubicBezTo>
                        <a:pt x="192992" y="249606"/>
                        <a:pt x="153529" y="286042"/>
                        <a:pt x="86630" y="286042"/>
                      </a:cubicBezTo>
                      <a:cubicBezTo>
                        <a:pt x="52599" y="286042"/>
                        <a:pt x="20896" y="275989"/>
                        <a:pt x="1164" y="262381"/>
                      </a:cubicBezTo>
                      <a:lnTo>
                        <a:pt x="1164" y="193009"/>
                      </a:lnTo>
                      <a:cubicBezTo>
                        <a:pt x="21283" y="211227"/>
                        <a:pt x="51047" y="225168"/>
                        <a:pt x="81587" y="225168"/>
                      </a:cubicBezTo>
                      <a:cubicBezTo>
                        <a:pt x="106750" y="225168"/>
                        <a:pt x="121438" y="215115"/>
                        <a:pt x="121438" y="199952"/>
                      </a:cubicBezTo>
                      <a:cubicBezTo>
                        <a:pt x="121438" y="183289"/>
                        <a:pt x="102482" y="176291"/>
                        <a:pt x="75046" y="165460"/>
                      </a:cubicBezTo>
                      <a:cubicBezTo>
                        <a:pt x="43343" y="153463"/>
                        <a:pt x="0" y="134856"/>
                        <a:pt x="0" y="84091"/>
                      </a:cubicBezTo>
                      <a:cubicBezTo>
                        <a:pt x="0" y="36047"/>
                        <a:pt x="37911" y="0"/>
                        <a:pt x="102482" y="0"/>
                      </a:cubicBezTo>
                      <a:cubicBezTo>
                        <a:pt x="130694" y="0"/>
                        <a:pt x="157021" y="6998"/>
                        <a:pt x="176365" y="18607"/>
                      </a:cubicBezTo>
                      <a:close/>
                    </a:path>
                  </a:pathLst>
                </a:custGeom>
                <a:solidFill>
                  <a:schemeClr val="bg1"/>
                </a:solidFill>
                <a:ln w="5531"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FB3721F-E756-D631-5003-2ECF5C9E2DAA}"/>
                    </a:ext>
                  </a:extLst>
                </p:cNvPr>
                <p:cNvSpPr/>
                <p:nvPr/>
              </p:nvSpPr>
              <p:spPr>
                <a:xfrm>
                  <a:off x="8530396" y="1191874"/>
                  <a:ext cx="229018" cy="277155"/>
                </a:xfrm>
                <a:custGeom>
                  <a:avLst/>
                  <a:gdLst>
                    <a:gd name="connsiteX0" fmla="*/ 111 w 229018"/>
                    <a:gd name="connsiteY0" fmla="*/ 0 h 277155"/>
                    <a:gd name="connsiteX1" fmla="*/ 114565 w 229018"/>
                    <a:gd name="connsiteY1" fmla="*/ 0 h 277155"/>
                    <a:gd name="connsiteX2" fmla="*/ 212391 w 229018"/>
                    <a:gd name="connsiteY2" fmla="*/ 91089 h 277155"/>
                    <a:gd name="connsiteX3" fmla="*/ 157464 w 229018"/>
                    <a:gd name="connsiteY3" fmla="*/ 168237 h 277155"/>
                    <a:gd name="connsiteX4" fmla="*/ 229019 w 229018"/>
                    <a:gd name="connsiteY4" fmla="*/ 277155 h 277155"/>
                    <a:gd name="connsiteX5" fmla="*/ 152809 w 229018"/>
                    <a:gd name="connsiteY5" fmla="*/ 277155 h 277155"/>
                    <a:gd name="connsiteX6" fmla="*/ 93226 w 229018"/>
                    <a:gd name="connsiteY6" fmla="*/ 181789 h 277155"/>
                    <a:gd name="connsiteX7" fmla="*/ 68063 w 229018"/>
                    <a:gd name="connsiteY7" fmla="*/ 181789 h 277155"/>
                    <a:gd name="connsiteX8" fmla="*/ 68063 w 229018"/>
                    <a:gd name="connsiteY8" fmla="*/ 277155 h 277155"/>
                    <a:gd name="connsiteX9" fmla="*/ 0 w 229018"/>
                    <a:gd name="connsiteY9" fmla="*/ 277155 h 277155"/>
                    <a:gd name="connsiteX10" fmla="*/ 0 w 229018"/>
                    <a:gd name="connsiteY10" fmla="*/ 0 h 277155"/>
                    <a:gd name="connsiteX11" fmla="*/ 107249 w 229018"/>
                    <a:gd name="connsiteY11" fmla="*/ 125581 h 277155"/>
                    <a:gd name="connsiteX12" fmla="*/ 142444 w 229018"/>
                    <a:gd name="connsiteY12" fmla="*/ 91478 h 277155"/>
                    <a:gd name="connsiteX13" fmla="*/ 107249 w 229018"/>
                    <a:gd name="connsiteY13" fmla="*/ 57764 h 277155"/>
                    <a:gd name="connsiteX14" fmla="*/ 68174 w 229018"/>
                    <a:gd name="connsiteY14" fmla="*/ 57764 h 277155"/>
                    <a:gd name="connsiteX15" fmla="*/ 68174 w 229018"/>
                    <a:gd name="connsiteY15" fmla="*/ 125581 h 277155"/>
                    <a:gd name="connsiteX16" fmla="*/ 107249 w 229018"/>
                    <a:gd name="connsiteY16" fmla="*/ 125581 h 27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018" h="277155">
                      <a:moveTo>
                        <a:pt x="111" y="0"/>
                      </a:moveTo>
                      <a:lnTo>
                        <a:pt x="114565" y="0"/>
                      </a:lnTo>
                      <a:cubicBezTo>
                        <a:pt x="173372" y="0"/>
                        <a:pt x="212391" y="38380"/>
                        <a:pt x="212391" y="91089"/>
                      </a:cubicBezTo>
                      <a:cubicBezTo>
                        <a:pt x="212391" y="124803"/>
                        <a:pt x="190720" y="155796"/>
                        <a:pt x="157464" y="168237"/>
                      </a:cubicBezTo>
                      <a:lnTo>
                        <a:pt x="229019" y="277155"/>
                      </a:lnTo>
                      <a:lnTo>
                        <a:pt x="152809" y="277155"/>
                      </a:lnTo>
                      <a:lnTo>
                        <a:pt x="93226" y="181789"/>
                      </a:lnTo>
                      <a:lnTo>
                        <a:pt x="68063" y="181789"/>
                      </a:lnTo>
                      <a:lnTo>
                        <a:pt x="68063" y="277155"/>
                      </a:lnTo>
                      <a:lnTo>
                        <a:pt x="0" y="277155"/>
                      </a:lnTo>
                      <a:lnTo>
                        <a:pt x="0" y="0"/>
                      </a:lnTo>
                      <a:close/>
                      <a:moveTo>
                        <a:pt x="107249" y="125581"/>
                      </a:moveTo>
                      <a:cubicBezTo>
                        <a:pt x="128532" y="125581"/>
                        <a:pt x="142444" y="110862"/>
                        <a:pt x="142444" y="91478"/>
                      </a:cubicBezTo>
                      <a:cubicBezTo>
                        <a:pt x="142444" y="72094"/>
                        <a:pt x="128532" y="57764"/>
                        <a:pt x="107249" y="57764"/>
                      </a:cubicBezTo>
                      <a:lnTo>
                        <a:pt x="68174" y="57764"/>
                      </a:lnTo>
                      <a:lnTo>
                        <a:pt x="68174" y="125581"/>
                      </a:lnTo>
                      <a:lnTo>
                        <a:pt x="107249" y="125581"/>
                      </a:lnTo>
                      <a:close/>
                    </a:path>
                  </a:pathLst>
                </a:custGeom>
                <a:solidFill>
                  <a:schemeClr val="bg1"/>
                </a:solidFill>
                <a:ln w="5531"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24D8C967-BD76-DA8A-1209-B0FA7CBC1658}"/>
                    </a:ext>
                  </a:extLst>
                </p:cNvPr>
                <p:cNvSpPr/>
                <p:nvPr/>
              </p:nvSpPr>
              <p:spPr>
                <a:xfrm>
                  <a:off x="8761466" y="1265190"/>
                  <a:ext cx="196484" cy="208505"/>
                </a:xfrm>
                <a:custGeom>
                  <a:avLst/>
                  <a:gdLst>
                    <a:gd name="connsiteX0" fmla="*/ 196429 w 196484"/>
                    <a:gd name="connsiteY0" fmla="*/ 95699 h 208505"/>
                    <a:gd name="connsiteX1" fmla="*/ 194489 w 196484"/>
                    <a:gd name="connsiteY1" fmla="*/ 118582 h 208505"/>
                    <a:gd name="connsiteX2" fmla="*/ 68783 w 196484"/>
                    <a:gd name="connsiteY2" fmla="*/ 118582 h 208505"/>
                    <a:gd name="connsiteX3" fmla="*/ 122158 w 196484"/>
                    <a:gd name="connsiteY3" fmla="*/ 152685 h 208505"/>
                    <a:gd name="connsiteX4" fmla="*/ 182129 w 196484"/>
                    <a:gd name="connsiteY4" fmla="*/ 136411 h 208505"/>
                    <a:gd name="connsiteX5" fmla="*/ 182129 w 196484"/>
                    <a:gd name="connsiteY5" fmla="*/ 195342 h 208505"/>
                    <a:gd name="connsiteX6" fmla="*/ 113678 w 196484"/>
                    <a:gd name="connsiteY6" fmla="*/ 208505 h 208505"/>
                    <a:gd name="connsiteX7" fmla="*/ 0 w 196484"/>
                    <a:gd name="connsiteY7" fmla="*/ 104253 h 208505"/>
                    <a:gd name="connsiteX8" fmla="*/ 101706 w 196484"/>
                    <a:gd name="connsiteY8" fmla="*/ 0 h 208505"/>
                    <a:gd name="connsiteX9" fmla="*/ 196484 w 196484"/>
                    <a:gd name="connsiteY9" fmla="*/ 95755 h 208505"/>
                    <a:gd name="connsiteX10" fmla="*/ 68007 w 196484"/>
                    <a:gd name="connsiteY10" fmla="*/ 82536 h 208505"/>
                    <a:gd name="connsiteX11" fmla="*/ 134130 w 196484"/>
                    <a:gd name="connsiteY11" fmla="*/ 82536 h 208505"/>
                    <a:gd name="connsiteX12" fmla="*/ 101263 w 196484"/>
                    <a:gd name="connsiteY12" fmla="*/ 53487 h 208505"/>
                    <a:gd name="connsiteX13" fmla="*/ 68007 w 196484"/>
                    <a:gd name="connsiteY13" fmla="*/ 82536 h 208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484" h="208505">
                      <a:moveTo>
                        <a:pt x="196429" y="95699"/>
                      </a:moveTo>
                      <a:cubicBezTo>
                        <a:pt x="196429" y="103086"/>
                        <a:pt x="195653" y="113528"/>
                        <a:pt x="194489" y="118582"/>
                      </a:cubicBezTo>
                      <a:lnTo>
                        <a:pt x="68783" y="118582"/>
                      </a:lnTo>
                      <a:cubicBezTo>
                        <a:pt x="72663" y="143410"/>
                        <a:pt x="96219" y="152685"/>
                        <a:pt x="122158" y="152685"/>
                      </a:cubicBezTo>
                      <a:cubicBezTo>
                        <a:pt x="146158" y="152685"/>
                        <a:pt x="170878" y="144521"/>
                        <a:pt x="182129" y="136411"/>
                      </a:cubicBezTo>
                      <a:lnTo>
                        <a:pt x="182129" y="195342"/>
                      </a:lnTo>
                      <a:cubicBezTo>
                        <a:pt x="165113" y="204228"/>
                        <a:pt x="138398" y="208505"/>
                        <a:pt x="113678" y="208505"/>
                      </a:cubicBezTo>
                      <a:cubicBezTo>
                        <a:pt x="48719" y="208505"/>
                        <a:pt x="0" y="172070"/>
                        <a:pt x="0" y="104253"/>
                      </a:cubicBezTo>
                      <a:cubicBezTo>
                        <a:pt x="0" y="45322"/>
                        <a:pt x="42955" y="0"/>
                        <a:pt x="101706" y="0"/>
                      </a:cubicBezTo>
                      <a:cubicBezTo>
                        <a:pt x="160457" y="0"/>
                        <a:pt x="196484" y="43767"/>
                        <a:pt x="196484" y="95755"/>
                      </a:cubicBezTo>
                      <a:close/>
                      <a:moveTo>
                        <a:pt x="68007" y="82536"/>
                      </a:moveTo>
                      <a:lnTo>
                        <a:pt x="134130" y="82536"/>
                      </a:lnTo>
                      <a:cubicBezTo>
                        <a:pt x="132190" y="65484"/>
                        <a:pt x="120606" y="53487"/>
                        <a:pt x="101263" y="53487"/>
                      </a:cubicBezTo>
                      <a:cubicBezTo>
                        <a:pt x="81919" y="53487"/>
                        <a:pt x="70723" y="65484"/>
                        <a:pt x="68007" y="82536"/>
                      </a:cubicBezTo>
                      <a:close/>
                    </a:path>
                  </a:pathLst>
                </a:custGeom>
                <a:solidFill>
                  <a:schemeClr val="bg1"/>
                </a:solidFill>
                <a:ln w="5531"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C1DAE119-4AAA-D838-16CA-487C78A439F3}"/>
                    </a:ext>
                  </a:extLst>
                </p:cNvPr>
                <p:cNvSpPr/>
                <p:nvPr/>
              </p:nvSpPr>
              <p:spPr>
                <a:xfrm>
                  <a:off x="8976019" y="1212036"/>
                  <a:ext cx="140836" cy="261603"/>
                </a:xfrm>
                <a:custGeom>
                  <a:avLst/>
                  <a:gdLst>
                    <a:gd name="connsiteX0" fmla="*/ 140837 w 140836"/>
                    <a:gd name="connsiteY0" fmla="*/ 252717 h 261603"/>
                    <a:gd name="connsiteX1" fmla="*/ 97106 w 140836"/>
                    <a:gd name="connsiteY1" fmla="*/ 261603 h 261603"/>
                    <a:gd name="connsiteX2" fmla="*/ 25163 w 140836"/>
                    <a:gd name="connsiteY2" fmla="*/ 189121 h 261603"/>
                    <a:gd name="connsiteX3" fmla="*/ 25163 w 140836"/>
                    <a:gd name="connsiteY3" fmla="*/ 109696 h 261603"/>
                    <a:gd name="connsiteX4" fmla="*/ 0 w 140836"/>
                    <a:gd name="connsiteY4" fmla="*/ 109696 h 261603"/>
                    <a:gd name="connsiteX5" fmla="*/ 0 w 140836"/>
                    <a:gd name="connsiteY5" fmla="*/ 57764 h 261603"/>
                    <a:gd name="connsiteX6" fmla="*/ 27048 w 140836"/>
                    <a:gd name="connsiteY6" fmla="*/ 57764 h 261603"/>
                    <a:gd name="connsiteX7" fmla="*/ 27048 w 140836"/>
                    <a:gd name="connsiteY7" fmla="*/ 14330 h 261603"/>
                    <a:gd name="connsiteX8" fmla="*/ 92395 w 140836"/>
                    <a:gd name="connsiteY8" fmla="*/ 0 h 261603"/>
                    <a:gd name="connsiteX9" fmla="*/ 92395 w 140836"/>
                    <a:gd name="connsiteY9" fmla="*/ 57764 h 261603"/>
                    <a:gd name="connsiteX10" fmla="*/ 136070 w 140836"/>
                    <a:gd name="connsiteY10" fmla="*/ 57764 h 261603"/>
                    <a:gd name="connsiteX11" fmla="*/ 136070 w 140836"/>
                    <a:gd name="connsiteY11" fmla="*/ 109696 h 261603"/>
                    <a:gd name="connsiteX12" fmla="*/ 92395 w 140836"/>
                    <a:gd name="connsiteY12" fmla="*/ 109696 h 261603"/>
                    <a:gd name="connsiteX13" fmla="*/ 92395 w 140836"/>
                    <a:gd name="connsiteY13" fmla="*/ 178290 h 261603"/>
                    <a:gd name="connsiteX14" fmla="*/ 117946 w 140836"/>
                    <a:gd name="connsiteY14" fmla="*/ 202729 h 261603"/>
                    <a:gd name="connsiteX15" fmla="*/ 140781 w 140836"/>
                    <a:gd name="connsiteY15" fmla="*/ 196119 h 261603"/>
                    <a:gd name="connsiteX16" fmla="*/ 140781 w 140836"/>
                    <a:gd name="connsiteY16" fmla="*/ 252717 h 26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36" h="261603">
                      <a:moveTo>
                        <a:pt x="140837" y="252717"/>
                      </a:moveTo>
                      <a:cubicBezTo>
                        <a:pt x="131913" y="257382"/>
                        <a:pt x="116837" y="261603"/>
                        <a:pt x="97106" y="261603"/>
                      </a:cubicBezTo>
                      <a:cubicBezTo>
                        <a:pt x="53375" y="261603"/>
                        <a:pt x="25163" y="235610"/>
                        <a:pt x="25163" y="189121"/>
                      </a:cubicBezTo>
                      <a:lnTo>
                        <a:pt x="25163" y="109696"/>
                      </a:lnTo>
                      <a:lnTo>
                        <a:pt x="0" y="109696"/>
                      </a:lnTo>
                      <a:lnTo>
                        <a:pt x="0" y="57764"/>
                      </a:lnTo>
                      <a:lnTo>
                        <a:pt x="27048" y="57764"/>
                      </a:lnTo>
                      <a:lnTo>
                        <a:pt x="27048" y="14330"/>
                      </a:lnTo>
                      <a:lnTo>
                        <a:pt x="92395" y="0"/>
                      </a:lnTo>
                      <a:lnTo>
                        <a:pt x="92395" y="57764"/>
                      </a:lnTo>
                      <a:lnTo>
                        <a:pt x="136070" y="57764"/>
                      </a:lnTo>
                      <a:lnTo>
                        <a:pt x="136070" y="109696"/>
                      </a:lnTo>
                      <a:lnTo>
                        <a:pt x="92395" y="109696"/>
                      </a:lnTo>
                      <a:lnTo>
                        <a:pt x="92395" y="178290"/>
                      </a:lnTo>
                      <a:cubicBezTo>
                        <a:pt x="92395" y="195731"/>
                        <a:pt x="103203" y="202729"/>
                        <a:pt x="117946" y="202729"/>
                      </a:cubicBezTo>
                      <a:cubicBezTo>
                        <a:pt x="125317" y="202729"/>
                        <a:pt x="134186" y="200396"/>
                        <a:pt x="140781" y="196119"/>
                      </a:cubicBezTo>
                      <a:lnTo>
                        <a:pt x="140781" y="252717"/>
                      </a:lnTo>
                      <a:close/>
                    </a:path>
                  </a:pathLst>
                </a:custGeom>
                <a:solidFill>
                  <a:schemeClr val="bg1"/>
                </a:solidFill>
                <a:ln w="5531"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5AAB2D27-E9D1-29BC-4C84-FCEDF81CF3AC}"/>
                    </a:ext>
                  </a:extLst>
                </p:cNvPr>
                <p:cNvSpPr/>
                <p:nvPr/>
              </p:nvSpPr>
              <p:spPr>
                <a:xfrm>
                  <a:off x="9137419" y="1265023"/>
                  <a:ext cx="181352" cy="208560"/>
                </a:xfrm>
                <a:custGeom>
                  <a:avLst/>
                  <a:gdLst>
                    <a:gd name="connsiteX0" fmla="*/ 86575 w 181352"/>
                    <a:gd name="connsiteY0" fmla="*/ 111 h 208560"/>
                    <a:gd name="connsiteX1" fmla="*/ 181353 w 181352"/>
                    <a:gd name="connsiteY1" fmla="*/ 81480 h 208560"/>
                    <a:gd name="connsiteX2" fmla="*/ 181353 w 181352"/>
                    <a:gd name="connsiteY2" fmla="*/ 203951 h 208560"/>
                    <a:gd name="connsiteX3" fmla="*/ 118722 w 181352"/>
                    <a:gd name="connsiteY3" fmla="*/ 203951 h 208560"/>
                    <a:gd name="connsiteX4" fmla="*/ 118722 w 181352"/>
                    <a:gd name="connsiteY4" fmla="*/ 180290 h 208560"/>
                    <a:gd name="connsiteX5" fmla="*/ 64571 w 181352"/>
                    <a:gd name="connsiteY5" fmla="*/ 208561 h 208560"/>
                    <a:gd name="connsiteX6" fmla="*/ 0 w 181352"/>
                    <a:gd name="connsiteY6" fmla="*/ 152741 h 208560"/>
                    <a:gd name="connsiteX7" fmla="*/ 68451 w 181352"/>
                    <a:gd name="connsiteY7" fmla="*/ 90756 h 208560"/>
                    <a:gd name="connsiteX8" fmla="*/ 116394 w 181352"/>
                    <a:gd name="connsiteY8" fmla="*/ 84146 h 208560"/>
                    <a:gd name="connsiteX9" fmla="*/ 116394 w 181352"/>
                    <a:gd name="connsiteY9" fmla="*/ 81036 h 208560"/>
                    <a:gd name="connsiteX10" fmla="*/ 80811 w 181352"/>
                    <a:gd name="connsiteY10" fmla="*/ 57375 h 208560"/>
                    <a:gd name="connsiteX11" fmla="*/ 14688 w 181352"/>
                    <a:gd name="connsiteY11" fmla="*/ 78314 h 208560"/>
                    <a:gd name="connsiteX12" fmla="*/ 14688 w 181352"/>
                    <a:gd name="connsiteY12" fmla="*/ 17829 h 208560"/>
                    <a:gd name="connsiteX13" fmla="*/ 86630 w 181352"/>
                    <a:gd name="connsiteY13" fmla="*/ 0 h 208560"/>
                    <a:gd name="connsiteX14" fmla="*/ 116727 w 181352"/>
                    <a:gd name="connsiteY14" fmla="*/ 124914 h 208560"/>
                    <a:gd name="connsiteX15" fmla="*/ 116727 w 181352"/>
                    <a:gd name="connsiteY15" fmla="*/ 121026 h 208560"/>
                    <a:gd name="connsiteX16" fmla="*/ 85411 w 181352"/>
                    <a:gd name="connsiteY16" fmla="*/ 125303 h 208560"/>
                    <a:gd name="connsiteX17" fmla="*/ 62188 w 181352"/>
                    <a:gd name="connsiteY17" fmla="*/ 143910 h 208560"/>
                    <a:gd name="connsiteX18" fmla="*/ 82307 w 181352"/>
                    <a:gd name="connsiteY18" fmla="*/ 160184 h 208560"/>
                    <a:gd name="connsiteX19" fmla="*/ 116727 w 181352"/>
                    <a:gd name="connsiteY19" fmla="*/ 124914 h 2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1352" h="208560">
                      <a:moveTo>
                        <a:pt x="86575" y="111"/>
                      </a:moveTo>
                      <a:cubicBezTo>
                        <a:pt x="137234" y="111"/>
                        <a:pt x="181353" y="24938"/>
                        <a:pt x="181353" y="81480"/>
                      </a:cubicBezTo>
                      <a:lnTo>
                        <a:pt x="181353" y="203951"/>
                      </a:lnTo>
                      <a:lnTo>
                        <a:pt x="118722" y="203951"/>
                      </a:lnTo>
                      <a:lnTo>
                        <a:pt x="118722" y="180290"/>
                      </a:lnTo>
                      <a:cubicBezTo>
                        <a:pt x="108690" y="196175"/>
                        <a:pt x="89346" y="208561"/>
                        <a:pt x="64571" y="208561"/>
                      </a:cubicBezTo>
                      <a:cubicBezTo>
                        <a:pt x="27048" y="208561"/>
                        <a:pt x="0" y="184900"/>
                        <a:pt x="0" y="152741"/>
                      </a:cubicBezTo>
                      <a:cubicBezTo>
                        <a:pt x="0" y="120582"/>
                        <a:pt x="24775" y="97310"/>
                        <a:pt x="68451" y="90756"/>
                      </a:cubicBezTo>
                      <a:lnTo>
                        <a:pt x="116394" y="84146"/>
                      </a:lnTo>
                      <a:lnTo>
                        <a:pt x="116394" y="81036"/>
                      </a:lnTo>
                      <a:cubicBezTo>
                        <a:pt x="116394" y="65929"/>
                        <a:pt x="102094" y="57375"/>
                        <a:pt x="80811" y="57375"/>
                      </a:cubicBezTo>
                      <a:cubicBezTo>
                        <a:pt x="54095" y="57375"/>
                        <a:pt x="29376" y="67817"/>
                        <a:pt x="14688" y="78314"/>
                      </a:cubicBezTo>
                      <a:lnTo>
                        <a:pt x="14688" y="17829"/>
                      </a:lnTo>
                      <a:cubicBezTo>
                        <a:pt x="32867" y="6998"/>
                        <a:pt x="59915" y="0"/>
                        <a:pt x="86630" y="0"/>
                      </a:cubicBezTo>
                      <a:close/>
                      <a:moveTo>
                        <a:pt x="116727" y="124914"/>
                      </a:moveTo>
                      <a:lnTo>
                        <a:pt x="116727" y="121026"/>
                      </a:lnTo>
                      <a:lnTo>
                        <a:pt x="85411" y="125303"/>
                      </a:lnTo>
                      <a:cubicBezTo>
                        <a:pt x="70723" y="127247"/>
                        <a:pt x="62188" y="133801"/>
                        <a:pt x="62188" y="143910"/>
                      </a:cubicBezTo>
                      <a:cubicBezTo>
                        <a:pt x="62188" y="154018"/>
                        <a:pt x="69947" y="160184"/>
                        <a:pt x="82307" y="160184"/>
                      </a:cubicBezTo>
                      <a:cubicBezTo>
                        <a:pt x="99711" y="160184"/>
                        <a:pt x="116727" y="145854"/>
                        <a:pt x="116727" y="124914"/>
                      </a:cubicBezTo>
                      <a:close/>
                    </a:path>
                  </a:pathLst>
                </a:custGeom>
                <a:solidFill>
                  <a:schemeClr val="bg1"/>
                </a:solidFill>
                <a:ln w="5531"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59107600-69D1-C252-6BCC-B85C1C23BFBC}"/>
                    </a:ext>
                  </a:extLst>
                </p:cNvPr>
                <p:cNvSpPr/>
                <p:nvPr/>
              </p:nvSpPr>
              <p:spPr>
                <a:xfrm>
                  <a:off x="9359731" y="1178711"/>
                  <a:ext cx="72330" cy="290318"/>
                </a:xfrm>
                <a:custGeom>
                  <a:avLst/>
                  <a:gdLst>
                    <a:gd name="connsiteX0" fmla="*/ 72331 w 72330"/>
                    <a:gd name="connsiteY0" fmla="*/ 35269 h 290318"/>
                    <a:gd name="connsiteX1" fmla="*/ 35971 w 72330"/>
                    <a:gd name="connsiteY1" fmla="*/ 70150 h 290318"/>
                    <a:gd name="connsiteX2" fmla="*/ 0 w 72330"/>
                    <a:gd name="connsiteY2" fmla="*/ 35269 h 290318"/>
                    <a:gd name="connsiteX3" fmla="*/ 35971 w 72330"/>
                    <a:gd name="connsiteY3" fmla="*/ 0 h 290318"/>
                    <a:gd name="connsiteX4" fmla="*/ 72331 w 72330"/>
                    <a:gd name="connsiteY4" fmla="*/ 35269 h 290318"/>
                    <a:gd name="connsiteX5" fmla="*/ 2328 w 72330"/>
                    <a:gd name="connsiteY5" fmla="*/ 91089 h 290318"/>
                    <a:gd name="connsiteX6" fmla="*/ 69615 w 72330"/>
                    <a:gd name="connsiteY6" fmla="*/ 91089 h 290318"/>
                    <a:gd name="connsiteX7" fmla="*/ 69615 w 72330"/>
                    <a:gd name="connsiteY7" fmla="*/ 290319 h 290318"/>
                    <a:gd name="connsiteX8" fmla="*/ 2328 w 72330"/>
                    <a:gd name="connsiteY8" fmla="*/ 290319 h 290318"/>
                    <a:gd name="connsiteX9" fmla="*/ 2328 w 72330"/>
                    <a:gd name="connsiteY9" fmla="*/ 91089 h 2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330" h="290318">
                      <a:moveTo>
                        <a:pt x="72331" y="35269"/>
                      </a:moveTo>
                      <a:cubicBezTo>
                        <a:pt x="72331" y="55431"/>
                        <a:pt x="56867" y="70150"/>
                        <a:pt x="35971" y="70150"/>
                      </a:cubicBezTo>
                      <a:cubicBezTo>
                        <a:pt x="15076" y="70150"/>
                        <a:pt x="0" y="55431"/>
                        <a:pt x="0" y="35269"/>
                      </a:cubicBezTo>
                      <a:cubicBezTo>
                        <a:pt x="0" y="15107"/>
                        <a:pt x="15464" y="0"/>
                        <a:pt x="35971" y="0"/>
                      </a:cubicBezTo>
                      <a:cubicBezTo>
                        <a:pt x="56479" y="0"/>
                        <a:pt x="72331" y="15107"/>
                        <a:pt x="72331" y="35269"/>
                      </a:cubicBezTo>
                      <a:close/>
                      <a:moveTo>
                        <a:pt x="2328" y="91089"/>
                      </a:moveTo>
                      <a:lnTo>
                        <a:pt x="69615" y="91089"/>
                      </a:lnTo>
                      <a:lnTo>
                        <a:pt x="69615" y="290319"/>
                      </a:lnTo>
                      <a:lnTo>
                        <a:pt x="2328" y="290319"/>
                      </a:lnTo>
                      <a:lnTo>
                        <a:pt x="2328" y="91089"/>
                      </a:lnTo>
                      <a:close/>
                    </a:path>
                  </a:pathLst>
                </a:custGeom>
                <a:solidFill>
                  <a:schemeClr val="bg1"/>
                </a:solidFill>
                <a:ln w="5531"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09110EDF-9A4A-2634-8707-1BF593DE04DC}"/>
                    </a:ext>
                  </a:extLst>
                </p:cNvPr>
                <p:cNvSpPr/>
                <p:nvPr/>
              </p:nvSpPr>
              <p:spPr>
                <a:xfrm>
                  <a:off x="9473797" y="1192263"/>
                  <a:ext cx="97050" cy="281376"/>
                </a:xfrm>
                <a:custGeom>
                  <a:avLst/>
                  <a:gdLst>
                    <a:gd name="connsiteX0" fmla="*/ 0 w 97050"/>
                    <a:gd name="connsiteY0" fmla="*/ 0 h 281376"/>
                    <a:gd name="connsiteX1" fmla="*/ 67287 w 97050"/>
                    <a:gd name="connsiteY1" fmla="*/ 0 h 281376"/>
                    <a:gd name="connsiteX2" fmla="*/ 67287 w 97050"/>
                    <a:gd name="connsiteY2" fmla="*/ 204617 h 281376"/>
                    <a:gd name="connsiteX3" fmla="*/ 83914 w 97050"/>
                    <a:gd name="connsiteY3" fmla="*/ 223613 h 281376"/>
                    <a:gd name="connsiteX4" fmla="*/ 97050 w 97050"/>
                    <a:gd name="connsiteY4" fmla="*/ 221280 h 281376"/>
                    <a:gd name="connsiteX5" fmla="*/ 97050 w 97050"/>
                    <a:gd name="connsiteY5" fmla="*/ 276322 h 281376"/>
                    <a:gd name="connsiteX6" fmla="*/ 66123 w 97050"/>
                    <a:gd name="connsiteY6" fmla="*/ 281377 h 281376"/>
                    <a:gd name="connsiteX7" fmla="*/ 0 w 97050"/>
                    <a:gd name="connsiteY7" fmla="*/ 217059 h 281376"/>
                    <a:gd name="connsiteX8" fmla="*/ 0 w 97050"/>
                    <a:gd name="connsiteY8" fmla="*/ 0 h 28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50" h="281376">
                      <a:moveTo>
                        <a:pt x="0" y="0"/>
                      </a:moveTo>
                      <a:lnTo>
                        <a:pt x="67287" y="0"/>
                      </a:lnTo>
                      <a:lnTo>
                        <a:pt x="67287" y="204617"/>
                      </a:lnTo>
                      <a:cubicBezTo>
                        <a:pt x="67287" y="217003"/>
                        <a:pt x="71555" y="223613"/>
                        <a:pt x="83914" y="223613"/>
                      </a:cubicBezTo>
                      <a:cubicBezTo>
                        <a:pt x="88570" y="223613"/>
                        <a:pt x="93171" y="222835"/>
                        <a:pt x="97050" y="221280"/>
                      </a:cubicBezTo>
                      <a:lnTo>
                        <a:pt x="97050" y="276322"/>
                      </a:lnTo>
                      <a:cubicBezTo>
                        <a:pt x="89679" y="279433"/>
                        <a:pt x="78871" y="281377"/>
                        <a:pt x="66123" y="281377"/>
                      </a:cubicBezTo>
                      <a:cubicBezTo>
                        <a:pt x="25884" y="281377"/>
                        <a:pt x="0" y="260048"/>
                        <a:pt x="0" y="217059"/>
                      </a:cubicBezTo>
                      <a:lnTo>
                        <a:pt x="0" y="0"/>
                      </a:lnTo>
                      <a:close/>
                    </a:path>
                  </a:pathLst>
                </a:custGeom>
                <a:solidFill>
                  <a:schemeClr val="bg1"/>
                </a:solidFill>
                <a:ln w="5531"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B72376C4-BC7A-3B70-D497-04439028D6A1}"/>
                  </a:ext>
                </a:extLst>
              </p:cNvPr>
              <p:cNvGrpSpPr/>
              <p:nvPr/>
            </p:nvGrpSpPr>
            <p:grpSpPr>
              <a:xfrm>
                <a:off x="7353931" y="1103396"/>
                <a:ext cx="524770" cy="525984"/>
                <a:chOff x="7353931" y="1103396"/>
                <a:chExt cx="524770" cy="525984"/>
              </a:xfrm>
              <a:solidFill>
                <a:schemeClr val="bg1"/>
              </a:solidFill>
            </p:grpSpPr>
            <p:sp>
              <p:nvSpPr>
                <p:cNvPr id="30" name="Freeform 29">
                  <a:extLst>
                    <a:ext uri="{FF2B5EF4-FFF2-40B4-BE49-F238E27FC236}">
                      <a16:creationId xmlns:a16="http://schemas.microsoft.com/office/drawing/2014/main" id="{98C0698C-8CAB-F1D6-EC39-FE51E7D6955D}"/>
                    </a:ext>
                  </a:extLst>
                </p:cNvPr>
                <p:cNvSpPr/>
                <p:nvPr/>
              </p:nvSpPr>
              <p:spPr>
                <a:xfrm>
                  <a:off x="7353931" y="1142442"/>
                  <a:ext cx="524770" cy="486937"/>
                </a:xfrm>
                <a:custGeom>
                  <a:avLst/>
                  <a:gdLst>
                    <a:gd name="connsiteX0" fmla="*/ 345856 w 524770"/>
                    <a:gd name="connsiteY0" fmla="*/ 107085 h 486937"/>
                    <a:gd name="connsiteX1" fmla="*/ 289599 w 524770"/>
                    <a:gd name="connsiteY1" fmla="*/ 152685 h 486937"/>
                    <a:gd name="connsiteX2" fmla="*/ 346078 w 524770"/>
                    <a:gd name="connsiteY2" fmla="*/ 188010 h 486937"/>
                    <a:gd name="connsiteX3" fmla="*/ 417189 w 524770"/>
                    <a:gd name="connsiteY3" fmla="*/ 206672 h 486937"/>
                    <a:gd name="connsiteX4" fmla="*/ 451387 w 524770"/>
                    <a:gd name="connsiteY4" fmla="*/ 275045 h 486937"/>
                    <a:gd name="connsiteX5" fmla="*/ 379112 w 524770"/>
                    <a:gd name="connsiteY5" fmla="*/ 368467 h 486937"/>
                    <a:gd name="connsiteX6" fmla="*/ 268648 w 524770"/>
                    <a:gd name="connsiteY6" fmla="*/ 380575 h 486937"/>
                    <a:gd name="connsiteX7" fmla="*/ 254238 w 524770"/>
                    <a:gd name="connsiteY7" fmla="*/ 380186 h 486937"/>
                    <a:gd name="connsiteX8" fmla="*/ 187727 w 524770"/>
                    <a:gd name="connsiteY8" fmla="*/ 372688 h 486937"/>
                    <a:gd name="connsiteX9" fmla="*/ 103979 w 524770"/>
                    <a:gd name="connsiteY9" fmla="*/ 327810 h 486937"/>
                    <a:gd name="connsiteX10" fmla="*/ 69005 w 524770"/>
                    <a:gd name="connsiteY10" fmla="*/ 188566 h 486937"/>
                    <a:gd name="connsiteX11" fmla="*/ 70502 w 524770"/>
                    <a:gd name="connsiteY11" fmla="*/ 165238 h 486937"/>
                    <a:gd name="connsiteX12" fmla="*/ 124985 w 524770"/>
                    <a:gd name="connsiteY12" fmla="*/ 0 h 486937"/>
                    <a:gd name="connsiteX13" fmla="*/ 0 w 524770"/>
                    <a:gd name="connsiteY13" fmla="*/ 224001 h 486937"/>
                    <a:gd name="connsiteX14" fmla="*/ 262385 w 524770"/>
                    <a:gd name="connsiteY14" fmla="*/ 486938 h 486937"/>
                    <a:gd name="connsiteX15" fmla="*/ 524771 w 524770"/>
                    <a:gd name="connsiteY15" fmla="*/ 224001 h 486937"/>
                    <a:gd name="connsiteX16" fmla="*/ 518674 w 524770"/>
                    <a:gd name="connsiteY16" fmla="*/ 167515 h 486937"/>
                    <a:gd name="connsiteX17" fmla="*/ 345967 w 524770"/>
                    <a:gd name="connsiteY17" fmla="*/ 107141 h 48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4770" h="486937">
                      <a:moveTo>
                        <a:pt x="345856" y="107085"/>
                      </a:moveTo>
                      <a:cubicBezTo>
                        <a:pt x="311825" y="107085"/>
                        <a:pt x="289599" y="117805"/>
                        <a:pt x="289599" y="152685"/>
                      </a:cubicBezTo>
                      <a:cubicBezTo>
                        <a:pt x="289599" y="171847"/>
                        <a:pt x="299742" y="186122"/>
                        <a:pt x="346078" y="188010"/>
                      </a:cubicBezTo>
                      <a:cubicBezTo>
                        <a:pt x="374179" y="189177"/>
                        <a:pt x="397846" y="193398"/>
                        <a:pt x="417189" y="206672"/>
                      </a:cubicBezTo>
                      <a:cubicBezTo>
                        <a:pt x="441022" y="223002"/>
                        <a:pt x="451054" y="249884"/>
                        <a:pt x="451387" y="275045"/>
                      </a:cubicBezTo>
                      <a:cubicBezTo>
                        <a:pt x="451886" y="307592"/>
                        <a:pt x="437309" y="348694"/>
                        <a:pt x="379112" y="368467"/>
                      </a:cubicBezTo>
                      <a:cubicBezTo>
                        <a:pt x="346189" y="379631"/>
                        <a:pt x="308056" y="380575"/>
                        <a:pt x="268648" y="380575"/>
                      </a:cubicBezTo>
                      <a:cubicBezTo>
                        <a:pt x="263826" y="380575"/>
                        <a:pt x="259060" y="380186"/>
                        <a:pt x="254238" y="380186"/>
                      </a:cubicBezTo>
                      <a:cubicBezTo>
                        <a:pt x="214719" y="380019"/>
                        <a:pt x="187727" y="372688"/>
                        <a:pt x="187727" y="372688"/>
                      </a:cubicBezTo>
                      <a:cubicBezTo>
                        <a:pt x="161012" y="367300"/>
                        <a:pt x="125373" y="355414"/>
                        <a:pt x="103979" y="327810"/>
                      </a:cubicBezTo>
                      <a:cubicBezTo>
                        <a:pt x="68950" y="282598"/>
                        <a:pt x="68007" y="221335"/>
                        <a:pt x="69005" y="188566"/>
                      </a:cubicBezTo>
                      <a:cubicBezTo>
                        <a:pt x="69227" y="181012"/>
                        <a:pt x="69726" y="173236"/>
                        <a:pt x="70502" y="165238"/>
                      </a:cubicBezTo>
                      <a:cubicBezTo>
                        <a:pt x="75989" y="110640"/>
                        <a:pt x="96219" y="48877"/>
                        <a:pt x="124985" y="0"/>
                      </a:cubicBezTo>
                      <a:cubicBezTo>
                        <a:pt x="49994" y="46267"/>
                        <a:pt x="0" y="129302"/>
                        <a:pt x="0" y="224001"/>
                      </a:cubicBezTo>
                      <a:cubicBezTo>
                        <a:pt x="0" y="369189"/>
                        <a:pt x="117447" y="486938"/>
                        <a:pt x="262385" y="486938"/>
                      </a:cubicBezTo>
                      <a:cubicBezTo>
                        <a:pt x="407323" y="486938"/>
                        <a:pt x="524771" y="369244"/>
                        <a:pt x="524771" y="224001"/>
                      </a:cubicBezTo>
                      <a:cubicBezTo>
                        <a:pt x="524771" y="204617"/>
                        <a:pt x="522664" y="185733"/>
                        <a:pt x="518674" y="167515"/>
                      </a:cubicBezTo>
                      <a:cubicBezTo>
                        <a:pt x="515681" y="165571"/>
                        <a:pt x="430935" y="107141"/>
                        <a:pt x="345967" y="107141"/>
                      </a:cubicBezTo>
                      <a:close/>
                    </a:path>
                  </a:pathLst>
                </a:custGeom>
                <a:solidFill>
                  <a:schemeClr val="bg1"/>
                </a:solidFill>
                <a:ln w="5531"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30010858-79AB-7849-0C18-2F95AB5A8A23}"/>
                    </a:ext>
                  </a:extLst>
                </p:cNvPr>
                <p:cNvSpPr/>
                <p:nvPr/>
              </p:nvSpPr>
              <p:spPr>
                <a:xfrm>
                  <a:off x="7473462" y="1103396"/>
                  <a:ext cx="385618" cy="363856"/>
                </a:xfrm>
                <a:custGeom>
                  <a:avLst/>
                  <a:gdLst>
                    <a:gd name="connsiteX0" fmla="*/ 36713 w 385618"/>
                    <a:gd name="connsiteY0" fmla="*/ 63096 h 363856"/>
                    <a:gd name="connsiteX1" fmla="*/ 3680 w 385618"/>
                    <a:gd name="connsiteY1" fmla="*/ 184011 h 363856"/>
                    <a:gd name="connsiteX2" fmla="*/ 4456 w 385618"/>
                    <a:gd name="connsiteY2" fmla="*/ 278711 h 363856"/>
                    <a:gd name="connsiteX3" fmla="*/ 149172 w 385618"/>
                    <a:gd name="connsiteY3" fmla="*/ 363857 h 363856"/>
                    <a:gd name="connsiteX4" fmla="*/ 276374 w 385618"/>
                    <a:gd name="connsiteY4" fmla="*/ 312091 h 363856"/>
                    <a:gd name="connsiteX5" fmla="*/ 216126 w 385618"/>
                    <a:gd name="connsiteY5" fmla="*/ 278877 h 363856"/>
                    <a:gd name="connsiteX6" fmla="*/ 114586 w 385618"/>
                    <a:gd name="connsiteY6" fmla="*/ 184233 h 363856"/>
                    <a:gd name="connsiteX7" fmla="*/ 206261 w 385618"/>
                    <a:gd name="connsiteY7" fmla="*/ 99143 h 363856"/>
                    <a:gd name="connsiteX8" fmla="*/ 385618 w 385618"/>
                    <a:gd name="connsiteY8" fmla="*/ 163127 h 363856"/>
                    <a:gd name="connsiteX9" fmla="*/ 142854 w 385618"/>
                    <a:gd name="connsiteY9" fmla="*/ 0 h 363856"/>
                    <a:gd name="connsiteX10" fmla="*/ 62375 w 385618"/>
                    <a:gd name="connsiteY10" fmla="*/ 12608 h 363856"/>
                    <a:gd name="connsiteX11" fmla="*/ 36769 w 385618"/>
                    <a:gd name="connsiteY11" fmla="*/ 63040 h 36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618" h="363856">
                      <a:moveTo>
                        <a:pt x="36713" y="63096"/>
                      </a:moveTo>
                      <a:cubicBezTo>
                        <a:pt x="20584" y="103586"/>
                        <a:pt x="9610" y="140855"/>
                        <a:pt x="3680" y="184011"/>
                      </a:cubicBezTo>
                      <a:cubicBezTo>
                        <a:pt x="-2805" y="231166"/>
                        <a:pt x="465" y="264214"/>
                        <a:pt x="4456" y="278711"/>
                      </a:cubicBezTo>
                      <a:cubicBezTo>
                        <a:pt x="22968" y="346416"/>
                        <a:pt x="49073" y="363857"/>
                        <a:pt x="149172" y="363857"/>
                      </a:cubicBezTo>
                      <a:cubicBezTo>
                        <a:pt x="249271" y="363857"/>
                        <a:pt x="276374" y="351304"/>
                        <a:pt x="276374" y="312091"/>
                      </a:cubicBezTo>
                      <a:cubicBezTo>
                        <a:pt x="276374" y="301427"/>
                        <a:pt x="268725" y="279155"/>
                        <a:pt x="216126" y="278877"/>
                      </a:cubicBezTo>
                      <a:cubicBezTo>
                        <a:pt x="182815" y="278711"/>
                        <a:pt x="109709" y="269102"/>
                        <a:pt x="114586" y="184233"/>
                      </a:cubicBezTo>
                      <a:cubicBezTo>
                        <a:pt x="117524" y="132857"/>
                        <a:pt x="158539" y="98921"/>
                        <a:pt x="206261" y="99143"/>
                      </a:cubicBezTo>
                      <a:cubicBezTo>
                        <a:pt x="310461" y="99587"/>
                        <a:pt x="377858" y="157018"/>
                        <a:pt x="385618" y="163127"/>
                      </a:cubicBezTo>
                      <a:cubicBezTo>
                        <a:pt x="346377" y="67428"/>
                        <a:pt x="252486" y="0"/>
                        <a:pt x="142854" y="0"/>
                      </a:cubicBezTo>
                      <a:cubicBezTo>
                        <a:pt x="114808" y="0"/>
                        <a:pt x="87760" y="4443"/>
                        <a:pt x="62375" y="12608"/>
                      </a:cubicBezTo>
                      <a:cubicBezTo>
                        <a:pt x="59881" y="16163"/>
                        <a:pt x="49129" y="31881"/>
                        <a:pt x="36769" y="63040"/>
                      </a:cubicBezTo>
                      <a:close/>
                    </a:path>
                  </a:pathLst>
                </a:custGeom>
                <a:solidFill>
                  <a:schemeClr val="bg1"/>
                </a:solidFill>
                <a:ln w="5531" cap="flat">
                  <a:noFill/>
                  <a:prstDash val="solid"/>
                  <a:miter/>
                </a:ln>
              </p:spPr>
              <p:txBody>
                <a:bodyPr rtlCol="0" anchor="ctr"/>
                <a:lstStyle/>
                <a:p>
                  <a:endParaRPr lang="en-IS"/>
                </a:p>
              </p:txBody>
            </p:sp>
          </p:grpSp>
        </p:grpSp>
        <p:grpSp>
          <p:nvGrpSpPr>
            <p:cNvPr id="32" name="Graphic 1">
              <a:extLst>
                <a:ext uri="{FF2B5EF4-FFF2-40B4-BE49-F238E27FC236}">
                  <a16:creationId xmlns:a16="http://schemas.microsoft.com/office/drawing/2014/main" id="{82C91CB9-539D-21C6-FF4F-CA1B9AA19BDA}"/>
                </a:ext>
              </a:extLst>
            </p:cNvPr>
            <p:cNvGrpSpPr/>
            <p:nvPr/>
          </p:nvGrpSpPr>
          <p:grpSpPr>
            <a:xfrm>
              <a:off x="8014272" y="1583391"/>
              <a:ext cx="1526867" cy="201673"/>
              <a:chOff x="8014272" y="1583391"/>
              <a:chExt cx="1526867" cy="201673"/>
            </a:xfrm>
            <a:solidFill>
              <a:schemeClr val="bg1"/>
            </a:solidFill>
          </p:grpSpPr>
          <p:grpSp>
            <p:nvGrpSpPr>
              <p:cNvPr id="33" name="Graphic 1">
                <a:extLst>
                  <a:ext uri="{FF2B5EF4-FFF2-40B4-BE49-F238E27FC236}">
                    <a16:creationId xmlns:a16="http://schemas.microsoft.com/office/drawing/2014/main" id="{66B5FF7D-AB02-27EA-4E9E-077FF9E29642}"/>
                  </a:ext>
                </a:extLst>
              </p:cNvPr>
              <p:cNvGrpSpPr/>
              <p:nvPr/>
            </p:nvGrpSpPr>
            <p:grpSpPr>
              <a:xfrm>
                <a:off x="8014272" y="1629213"/>
                <a:ext cx="1526867" cy="135578"/>
                <a:chOff x="8014272" y="1629213"/>
                <a:chExt cx="1526867" cy="135578"/>
              </a:xfrm>
              <a:solidFill>
                <a:schemeClr val="bg1"/>
              </a:solidFill>
            </p:grpSpPr>
            <p:sp>
              <p:nvSpPr>
                <p:cNvPr id="34" name="Freeform 33">
                  <a:extLst>
                    <a:ext uri="{FF2B5EF4-FFF2-40B4-BE49-F238E27FC236}">
                      <a16:creationId xmlns:a16="http://schemas.microsoft.com/office/drawing/2014/main" id="{27CA7B85-EE3F-C191-1258-11AFB3D74BBC}"/>
                    </a:ext>
                  </a:extLst>
                </p:cNvPr>
                <p:cNvSpPr/>
                <p:nvPr/>
              </p:nvSpPr>
              <p:spPr>
                <a:xfrm>
                  <a:off x="8814121" y="1629380"/>
                  <a:ext cx="80090" cy="98698"/>
                </a:xfrm>
                <a:custGeom>
                  <a:avLst/>
                  <a:gdLst>
                    <a:gd name="connsiteX0" fmla="*/ 42345 w 80090"/>
                    <a:gd name="connsiteY0" fmla="*/ 85368 h 98698"/>
                    <a:gd name="connsiteX1" fmla="*/ 50604 w 80090"/>
                    <a:gd name="connsiteY1" fmla="*/ 83980 h 98698"/>
                    <a:gd name="connsiteX2" fmla="*/ 57587 w 80090"/>
                    <a:gd name="connsiteY2" fmla="*/ 80092 h 98698"/>
                    <a:gd name="connsiteX3" fmla="*/ 62520 w 80090"/>
                    <a:gd name="connsiteY3" fmla="*/ 74260 h 98698"/>
                    <a:gd name="connsiteX4" fmla="*/ 64737 w 80090"/>
                    <a:gd name="connsiteY4" fmla="*/ 66928 h 98698"/>
                    <a:gd name="connsiteX5" fmla="*/ 80090 w 80090"/>
                    <a:gd name="connsiteY5" fmla="*/ 66928 h 98698"/>
                    <a:gd name="connsiteX6" fmla="*/ 76598 w 80090"/>
                    <a:gd name="connsiteY6" fmla="*/ 79036 h 98698"/>
                    <a:gd name="connsiteX7" fmla="*/ 68395 w 80090"/>
                    <a:gd name="connsiteY7" fmla="*/ 89145 h 98698"/>
                    <a:gd name="connsiteX8" fmla="*/ 56590 w 80090"/>
                    <a:gd name="connsiteY8" fmla="*/ 96088 h 98698"/>
                    <a:gd name="connsiteX9" fmla="*/ 42345 w 80090"/>
                    <a:gd name="connsiteY9" fmla="*/ 98698 h 98698"/>
                    <a:gd name="connsiteX10" fmla="*/ 23667 w 80090"/>
                    <a:gd name="connsiteY10" fmla="*/ 94866 h 98698"/>
                    <a:gd name="connsiteX11" fmla="*/ 10476 w 80090"/>
                    <a:gd name="connsiteY11" fmla="*/ 84535 h 98698"/>
                    <a:gd name="connsiteX12" fmla="*/ 2605 w 80090"/>
                    <a:gd name="connsiteY12" fmla="*/ 69428 h 98698"/>
                    <a:gd name="connsiteX13" fmla="*/ 0 w 80090"/>
                    <a:gd name="connsiteY13" fmla="*/ 51210 h 98698"/>
                    <a:gd name="connsiteX14" fmla="*/ 0 w 80090"/>
                    <a:gd name="connsiteY14" fmla="*/ 47489 h 98698"/>
                    <a:gd name="connsiteX15" fmla="*/ 2605 w 80090"/>
                    <a:gd name="connsiteY15" fmla="*/ 29271 h 98698"/>
                    <a:gd name="connsiteX16" fmla="*/ 10476 w 80090"/>
                    <a:gd name="connsiteY16" fmla="*/ 14163 h 98698"/>
                    <a:gd name="connsiteX17" fmla="*/ 23667 w 80090"/>
                    <a:gd name="connsiteY17" fmla="*/ 3832 h 98698"/>
                    <a:gd name="connsiteX18" fmla="*/ 42290 w 80090"/>
                    <a:gd name="connsiteY18" fmla="*/ 0 h 98698"/>
                    <a:gd name="connsiteX19" fmla="*/ 57421 w 80090"/>
                    <a:gd name="connsiteY19" fmla="*/ 2666 h 98698"/>
                    <a:gd name="connsiteX20" fmla="*/ 69171 w 80090"/>
                    <a:gd name="connsiteY20" fmla="*/ 9942 h 98698"/>
                    <a:gd name="connsiteX21" fmla="*/ 76931 w 80090"/>
                    <a:gd name="connsiteY21" fmla="*/ 20884 h 98698"/>
                    <a:gd name="connsiteX22" fmla="*/ 80090 w 80090"/>
                    <a:gd name="connsiteY22" fmla="*/ 34547 h 98698"/>
                    <a:gd name="connsiteX23" fmla="*/ 64737 w 80090"/>
                    <a:gd name="connsiteY23" fmla="*/ 34547 h 98698"/>
                    <a:gd name="connsiteX24" fmla="*/ 62686 w 80090"/>
                    <a:gd name="connsiteY24" fmla="*/ 26327 h 98698"/>
                    <a:gd name="connsiteX25" fmla="*/ 58086 w 80090"/>
                    <a:gd name="connsiteY25" fmla="*/ 19662 h 98698"/>
                    <a:gd name="connsiteX26" fmla="*/ 51213 w 80090"/>
                    <a:gd name="connsiteY26" fmla="*/ 15107 h 98698"/>
                    <a:gd name="connsiteX27" fmla="*/ 42290 w 80090"/>
                    <a:gd name="connsiteY27" fmla="*/ 13441 h 98698"/>
                    <a:gd name="connsiteX28" fmla="*/ 29764 w 80090"/>
                    <a:gd name="connsiteY28" fmla="*/ 16441 h 98698"/>
                    <a:gd name="connsiteX29" fmla="*/ 21782 w 80090"/>
                    <a:gd name="connsiteY29" fmla="*/ 24327 h 98698"/>
                    <a:gd name="connsiteX30" fmla="*/ 17515 w 80090"/>
                    <a:gd name="connsiteY30" fmla="*/ 35325 h 98698"/>
                    <a:gd name="connsiteX31" fmla="*/ 16295 w 80090"/>
                    <a:gd name="connsiteY31" fmla="*/ 47600 h 98698"/>
                    <a:gd name="connsiteX32" fmla="*/ 16295 w 80090"/>
                    <a:gd name="connsiteY32" fmla="*/ 51321 h 98698"/>
                    <a:gd name="connsiteX33" fmla="*/ 17515 w 80090"/>
                    <a:gd name="connsiteY33" fmla="*/ 63762 h 98698"/>
                    <a:gd name="connsiteX34" fmla="*/ 21727 w 80090"/>
                    <a:gd name="connsiteY34" fmla="*/ 74704 h 98698"/>
                    <a:gd name="connsiteX35" fmla="*/ 29708 w 80090"/>
                    <a:gd name="connsiteY35" fmla="*/ 82536 h 98698"/>
                    <a:gd name="connsiteX36" fmla="*/ 42345 w 80090"/>
                    <a:gd name="connsiteY36" fmla="*/ 85535 h 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0" h="98698">
                      <a:moveTo>
                        <a:pt x="42345" y="85368"/>
                      </a:moveTo>
                      <a:cubicBezTo>
                        <a:pt x="45227" y="85368"/>
                        <a:pt x="47943" y="84924"/>
                        <a:pt x="50604" y="83980"/>
                      </a:cubicBezTo>
                      <a:cubicBezTo>
                        <a:pt x="53264" y="83035"/>
                        <a:pt x="55592" y="81758"/>
                        <a:pt x="57587" y="80092"/>
                      </a:cubicBezTo>
                      <a:cubicBezTo>
                        <a:pt x="59583" y="78425"/>
                        <a:pt x="61246" y="76482"/>
                        <a:pt x="62520" y="74260"/>
                      </a:cubicBezTo>
                      <a:cubicBezTo>
                        <a:pt x="63795" y="71983"/>
                        <a:pt x="64516" y="69539"/>
                        <a:pt x="64737" y="66928"/>
                      </a:cubicBezTo>
                      <a:lnTo>
                        <a:pt x="80090" y="66928"/>
                      </a:lnTo>
                      <a:cubicBezTo>
                        <a:pt x="79868" y="71149"/>
                        <a:pt x="78705" y="75204"/>
                        <a:pt x="76598" y="79036"/>
                      </a:cubicBezTo>
                      <a:cubicBezTo>
                        <a:pt x="74492" y="82869"/>
                        <a:pt x="71776" y="86257"/>
                        <a:pt x="68395" y="89145"/>
                      </a:cubicBezTo>
                      <a:cubicBezTo>
                        <a:pt x="65014" y="92033"/>
                        <a:pt x="61079" y="94366"/>
                        <a:pt x="56590" y="96088"/>
                      </a:cubicBezTo>
                      <a:cubicBezTo>
                        <a:pt x="52100" y="97810"/>
                        <a:pt x="47334" y="98698"/>
                        <a:pt x="42345" y="98698"/>
                      </a:cubicBezTo>
                      <a:cubicBezTo>
                        <a:pt x="35195" y="98698"/>
                        <a:pt x="28988" y="97421"/>
                        <a:pt x="23667" y="94866"/>
                      </a:cubicBezTo>
                      <a:cubicBezTo>
                        <a:pt x="18346" y="92311"/>
                        <a:pt x="13967" y="88867"/>
                        <a:pt x="10476" y="84535"/>
                      </a:cubicBezTo>
                      <a:cubicBezTo>
                        <a:pt x="6984" y="80203"/>
                        <a:pt x="4323" y="75149"/>
                        <a:pt x="2605" y="69428"/>
                      </a:cubicBezTo>
                      <a:cubicBezTo>
                        <a:pt x="887" y="63651"/>
                        <a:pt x="0" y="57597"/>
                        <a:pt x="0" y="51210"/>
                      </a:cubicBezTo>
                      <a:lnTo>
                        <a:pt x="0" y="47489"/>
                      </a:lnTo>
                      <a:cubicBezTo>
                        <a:pt x="0" y="41101"/>
                        <a:pt x="887" y="35047"/>
                        <a:pt x="2605" y="29271"/>
                      </a:cubicBezTo>
                      <a:cubicBezTo>
                        <a:pt x="4323" y="23494"/>
                        <a:pt x="6928" y="18496"/>
                        <a:pt x="10476" y="14163"/>
                      </a:cubicBezTo>
                      <a:cubicBezTo>
                        <a:pt x="14023" y="9831"/>
                        <a:pt x="18401" y="6387"/>
                        <a:pt x="23667" y="3832"/>
                      </a:cubicBezTo>
                      <a:cubicBezTo>
                        <a:pt x="28932" y="1277"/>
                        <a:pt x="35140" y="0"/>
                        <a:pt x="42290" y="0"/>
                      </a:cubicBezTo>
                      <a:cubicBezTo>
                        <a:pt x="47832" y="0"/>
                        <a:pt x="52876" y="889"/>
                        <a:pt x="57421" y="2666"/>
                      </a:cubicBezTo>
                      <a:cubicBezTo>
                        <a:pt x="61966" y="4443"/>
                        <a:pt x="65901" y="6832"/>
                        <a:pt x="69171" y="9942"/>
                      </a:cubicBezTo>
                      <a:cubicBezTo>
                        <a:pt x="72441" y="13052"/>
                        <a:pt x="75046" y="16663"/>
                        <a:pt x="76931" y="20884"/>
                      </a:cubicBezTo>
                      <a:cubicBezTo>
                        <a:pt x="78815" y="25105"/>
                        <a:pt x="79868" y="29659"/>
                        <a:pt x="80090" y="34547"/>
                      </a:cubicBezTo>
                      <a:lnTo>
                        <a:pt x="64737" y="34547"/>
                      </a:lnTo>
                      <a:cubicBezTo>
                        <a:pt x="64516" y="31603"/>
                        <a:pt x="63795" y="28882"/>
                        <a:pt x="62686" y="26327"/>
                      </a:cubicBezTo>
                      <a:cubicBezTo>
                        <a:pt x="61523" y="23772"/>
                        <a:pt x="60026" y="21550"/>
                        <a:pt x="58086" y="19662"/>
                      </a:cubicBezTo>
                      <a:cubicBezTo>
                        <a:pt x="56146" y="17773"/>
                        <a:pt x="53874" y="16218"/>
                        <a:pt x="51213" y="15107"/>
                      </a:cubicBezTo>
                      <a:cubicBezTo>
                        <a:pt x="48553" y="13997"/>
                        <a:pt x="45560" y="13441"/>
                        <a:pt x="42290" y="13441"/>
                      </a:cubicBezTo>
                      <a:cubicBezTo>
                        <a:pt x="37246" y="13441"/>
                        <a:pt x="33089" y="14441"/>
                        <a:pt x="29764" y="16441"/>
                      </a:cubicBezTo>
                      <a:cubicBezTo>
                        <a:pt x="26438" y="18440"/>
                        <a:pt x="23778" y="21050"/>
                        <a:pt x="21782" y="24327"/>
                      </a:cubicBezTo>
                      <a:cubicBezTo>
                        <a:pt x="19787" y="27604"/>
                        <a:pt x="18346" y="31270"/>
                        <a:pt x="17515" y="35325"/>
                      </a:cubicBezTo>
                      <a:cubicBezTo>
                        <a:pt x="16683" y="39379"/>
                        <a:pt x="16295" y="43490"/>
                        <a:pt x="16295" y="47600"/>
                      </a:cubicBezTo>
                      <a:lnTo>
                        <a:pt x="16295" y="51321"/>
                      </a:lnTo>
                      <a:cubicBezTo>
                        <a:pt x="16295" y="55542"/>
                        <a:pt x="16683" y="59708"/>
                        <a:pt x="17515" y="63762"/>
                      </a:cubicBezTo>
                      <a:cubicBezTo>
                        <a:pt x="18346" y="67817"/>
                        <a:pt x="19732" y="71483"/>
                        <a:pt x="21727" y="74704"/>
                      </a:cubicBezTo>
                      <a:cubicBezTo>
                        <a:pt x="23722" y="77926"/>
                        <a:pt x="26383" y="80536"/>
                        <a:pt x="29708" y="82536"/>
                      </a:cubicBezTo>
                      <a:cubicBezTo>
                        <a:pt x="33034" y="84535"/>
                        <a:pt x="37246" y="85535"/>
                        <a:pt x="42345" y="85535"/>
                      </a:cubicBezTo>
                      <a:close/>
                    </a:path>
                  </a:pathLst>
                </a:custGeom>
                <a:solidFill>
                  <a:schemeClr val="bg1"/>
                </a:solidFill>
                <a:ln w="5531"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EEDA622-AAF6-135B-8532-A95446455A1D}"/>
                    </a:ext>
                  </a:extLst>
                </p:cNvPr>
                <p:cNvSpPr/>
                <p:nvPr/>
              </p:nvSpPr>
              <p:spPr>
                <a:xfrm>
                  <a:off x="8908067" y="1629269"/>
                  <a:ext cx="86574" cy="98753"/>
                </a:xfrm>
                <a:custGeom>
                  <a:avLst/>
                  <a:gdLst>
                    <a:gd name="connsiteX0" fmla="*/ 111 w 86574"/>
                    <a:gd name="connsiteY0" fmla="*/ 48488 h 98753"/>
                    <a:gd name="connsiteX1" fmla="*/ 3159 w 86574"/>
                    <a:gd name="connsiteY1" fmla="*/ 29271 h 98753"/>
                    <a:gd name="connsiteX2" fmla="*/ 11750 w 86574"/>
                    <a:gd name="connsiteY2" fmla="*/ 13941 h 98753"/>
                    <a:gd name="connsiteX3" fmla="*/ 25330 w 86574"/>
                    <a:gd name="connsiteY3" fmla="*/ 3721 h 98753"/>
                    <a:gd name="connsiteX4" fmla="*/ 43232 w 86574"/>
                    <a:gd name="connsiteY4" fmla="*/ 0 h 98753"/>
                    <a:gd name="connsiteX5" fmla="*/ 61356 w 86574"/>
                    <a:gd name="connsiteY5" fmla="*/ 3721 h 98753"/>
                    <a:gd name="connsiteX6" fmla="*/ 74991 w 86574"/>
                    <a:gd name="connsiteY6" fmla="*/ 13941 h 98753"/>
                    <a:gd name="connsiteX7" fmla="*/ 83582 w 86574"/>
                    <a:gd name="connsiteY7" fmla="*/ 29271 h 98753"/>
                    <a:gd name="connsiteX8" fmla="*/ 86575 w 86574"/>
                    <a:gd name="connsiteY8" fmla="*/ 48488 h 98753"/>
                    <a:gd name="connsiteX9" fmla="*/ 86575 w 86574"/>
                    <a:gd name="connsiteY9" fmla="*/ 50432 h 98753"/>
                    <a:gd name="connsiteX10" fmla="*/ 83582 w 86574"/>
                    <a:gd name="connsiteY10" fmla="*/ 69650 h 98753"/>
                    <a:gd name="connsiteX11" fmla="*/ 74991 w 86574"/>
                    <a:gd name="connsiteY11" fmla="*/ 84979 h 98753"/>
                    <a:gd name="connsiteX12" fmla="*/ 61356 w 86574"/>
                    <a:gd name="connsiteY12" fmla="*/ 95088 h 98753"/>
                    <a:gd name="connsiteX13" fmla="*/ 43343 w 86574"/>
                    <a:gd name="connsiteY13" fmla="*/ 98754 h 98753"/>
                    <a:gd name="connsiteX14" fmla="*/ 25330 w 86574"/>
                    <a:gd name="connsiteY14" fmla="*/ 95088 h 98753"/>
                    <a:gd name="connsiteX15" fmla="*/ 11695 w 86574"/>
                    <a:gd name="connsiteY15" fmla="*/ 84979 h 98753"/>
                    <a:gd name="connsiteX16" fmla="*/ 3048 w 86574"/>
                    <a:gd name="connsiteY16" fmla="*/ 69650 h 98753"/>
                    <a:gd name="connsiteX17" fmla="*/ 0 w 86574"/>
                    <a:gd name="connsiteY17" fmla="*/ 50432 h 98753"/>
                    <a:gd name="connsiteX18" fmla="*/ 0 w 86574"/>
                    <a:gd name="connsiteY18" fmla="*/ 48488 h 98753"/>
                    <a:gd name="connsiteX19" fmla="*/ 16461 w 86574"/>
                    <a:gd name="connsiteY19" fmla="*/ 50432 h 98753"/>
                    <a:gd name="connsiteX20" fmla="*/ 18124 w 86574"/>
                    <a:gd name="connsiteY20" fmla="*/ 63873 h 98753"/>
                    <a:gd name="connsiteX21" fmla="*/ 23168 w 86574"/>
                    <a:gd name="connsiteY21" fmla="*/ 74982 h 98753"/>
                    <a:gd name="connsiteX22" fmla="*/ 31593 w 86574"/>
                    <a:gd name="connsiteY22" fmla="*/ 82591 h 98753"/>
                    <a:gd name="connsiteX23" fmla="*/ 43398 w 86574"/>
                    <a:gd name="connsiteY23" fmla="*/ 85424 h 98753"/>
                    <a:gd name="connsiteX24" fmla="*/ 55149 w 86574"/>
                    <a:gd name="connsiteY24" fmla="*/ 82591 h 98753"/>
                    <a:gd name="connsiteX25" fmla="*/ 63573 w 86574"/>
                    <a:gd name="connsiteY25" fmla="*/ 74982 h 98753"/>
                    <a:gd name="connsiteX26" fmla="*/ 68617 w 86574"/>
                    <a:gd name="connsiteY26" fmla="*/ 63873 h 98753"/>
                    <a:gd name="connsiteX27" fmla="*/ 70335 w 86574"/>
                    <a:gd name="connsiteY27" fmla="*/ 50432 h 98753"/>
                    <a:gd name="connsiteX28" fmla="*/ 70335 w 86574"/>
                    <a:gd name="connsiteY28" fmla="*/ 48488 h 98753"/>
                    <a:gd name="connsiteX29" fmla="*/ 68617 w 86574"/>
                    <a:gd name="connsiteY29" fmla="*/ 35047 h 98753"/>
                    <a:gd name="connsiteX30" fmla="*/ 63518 w 86574"/>
                    <a:gd name="connsiteY30" fmla="*/ 23883 h 98753"/>
                    <a:gd name="connsiteX31" fmla="*/ 55038 w 86574"/>
                    <a:gd name="connsiteY31" fmla="*/ 16218 h 98753"/>
                    <a:gd name="connsiteX32" fmla="*/ 43177 w 86574"/>
                    <a:gd name="connsiteY32" fmla="*/ 13386 h 98753"/>
                    <a:gd name="connsiteX33" fmla="*/ 31482 w 86574"/>
                    <a:gd name="connsiteY33" fmla="*/ 16218 h 98753"/>
                    <a:gd name="connsiteX34" fmla="*/ 23113 w 86574"/>
                    <a:gd name="connsiteY34" fmla="*/ 23883 h 98753"/>
                    <a:gd name="connsiteX35" fmla="*/ 18069 w 86574"/>
                    <a:gd name="connsiteY35" fmla="*/ 35047 h 98753"/>
                    <a:gd name="connsiteX36" fmla="*/ 16406 w 86574"/>
                    <a:gd name="connsiteY36" fmla="*/ 48488 h 98753"/>
                    <a:gd name="connsiteX37" fmla="*/ 16406 w 86574"/>
                    <a:gd name="connsiteY37" fmla="*/ 50432 h 9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574" h="98753">
                      <a:moveTo>
                        <a:pt x="111" y="48488"/>
                      </a:moveTo>
                      <a:cubicBezTo>
                        <a:pt x="111" y="41546"/>
                        <a:pt x="1109" y="35158"/>
                        <a:pt x="3159" y="29271"/>
                      </a:cubicBezTo>
                      <a:cubicBezTo>
                        <a:pt x="5155" y="23383"/>
                        <a:pt x="8037" y="18273"/>
                        <a:pt x="11750" y="13941"/>
                      </a:cubicBezTo>
                      <a:cubicBezTo>
                        <a:pt x="15464" y="9609"/>
                        <a:pt x="20009" y="6221"/>
                        <a:pt x="25330" y="3721"/>
                      </a:cubicBezTo>
                      <a:cubicBezTo>
                        <a:pt x="30650" y="1222"/>
                        <a:pt x="36636" y="0"/>
                        <a:pt x="43232" y="0"/>
                      </a:cubicBezTo>
                      <a:cubicBezTo>
                        <a:pt x="49828" y="0"/>
                        <a:pt x="55980" y="1222"/>
                        <a:pt x="61356" y="3721"/>
                      </a:cubicBezTo>
                      <a:cubicBezTo>
                        <a:pt x="66733" y="6221"/>
                        <a:pt x="71277" y="9609"/>
                        <a:pt x="74991" y="13941"/>
                      </a:cubicBezTo>
                      <a:cubicBezTo>
                        <a:pt x="78760" y="18273"/>
                        <a:pt x="81587" y="23383"/>
                        <a:pt x="83582" y="29271"/>
                      </a:cubicBezTo>
                      <a:cubicBezTo>
                        <a:pt x="85577" y="35158"/>
                        <a:pt x="86575" y="41601"/>
                        <a:pt x="86575" y="48488"/>
                      </a:cubicBezTo>
                      <a:lnTo>
                        <a:pt x="86575" y="50432"/>
                      </a:lnTo>
                      <a:cubicBezTo>
                        <a:pt x="86575" y="57375"/>
                        <a:pt x="85577" y="63762"/>
                        <a:pt x="83582" y="69650"/>
                      </a:cubicBezTo>
                      <a:cubicBezTo>
                        <a:pt x="81587" y="75537"/>
                        <a:pt x="78705" y="80647"/>
                        <a:pt x="74991" y="84979"/>
                      </a:cubicBezTo>
                      <a:cubicBezTo>
                        <a:pt x="71222" y="89312"/>
                        <a:pt x="66733" y="92644"/>
                        <a:pt x="61356" y="95088"/>
                      </a:cubicBezTo>
                      <a:cubicBezTo>
                        <a:pt x="55980" y="97532"/>
                        <a:pt x="50049" y="98754"/>
                        <a:pt x="43343" y="98754"/>
                      </a:cubicBezTo>
                      <a:cubicBezTo>
                        <a:pt x="36636" y="98754"/>
                        <a:pt x="30650" y="97532"/>
                        <a:pt x="25330" y="95088"/>
                      </a:cubicBezTo>
                      <a:cubicBezTo>
                        <a:pt x="20009" y="92644"/>
                        <a:pt x="15464" y="89256"/>
                        <a:pt x="11695" y="84979"/>
                      </a:cubicBezTo>
                      <a:cubicBezTo>
                        <a:pt x="7926" y="80647"/>
                        <a:pt x="5044" y="75593"/>
                        <a:pt x="3048" y="69650"/>
                      </a:cubicBezTo>
                      <a:cubicBezTo>
                        <a:pt x="1053" y="63762"/>
                        <a:pt x="0" y="57320"/>
                        <a:pt x="0" y="50432"/>
                      </a:cubicBezTo>
                      <a:lnTo>
                        <a:pt x="0" y="48488"/>
                      </a:lnTo>
                      <a:close/>
                      <a:moveTo>
                        <a:pt x="16461" y="50432"/>
                      </a:moveTo>
                      <a:cubicBezTo>
                        <a:pt x="16461" y="55209"/>
                        <a:pt x="17016" y="59652"/>
                        <a:pt x="18124" y="63873"/>
                      </a:cubicBezTo>
                      <a:cubicBezTo>
                        <a:pt x="19233" y="68095"/>
                        <a:pt x="20895" y="71816"/>
                        <a:pt x="23168" y="74982"/>
                      </a:cubicBezTo>
                      <a:cubicBezTo>
                        <a:pt x="25440" y="78203"/>
                        <a:pt x="28212" y="80703"/>
                        <a:pt x="31593" y="82591"/>
                      </a:cubicBezTo>
                      <a:cubicBezTo>
                        <a:pt x="34974" y="84480"/>
                        <a:pt x="38909" y="85424"/>
                        <a:pt x="43398" y="85424"/>
                      </a:cubicBezTo>
                      <a:cubicBezTo>
                        <a:pt x="47888" y="85424"/>
                        <a:pt x="51768" y="84480"/>
                        <a:pt x="55149" y="82591"/>
                      </a:cubicBezTo>
                      <a:cubicBezTo>
                        <a:pt x="58530" y="80703"/>
                        <a:pt x="61356" y="78203"/>
                        <a:pt x="63573" y="74982"/>
                      </a:cubicBezTo>
                      <a:cubicBezTo>
                        <a:pt x="65790" y="71760"/>
                        <a:pt x="67453" y="68095"/>
                        <a:pt x="68617" y="63873"/>
                      </a:cubicBezTo>
                      <a:cubicBezTo>
                        <a:pt x="69781" y="59652"/>
                        <a:pt x="70335" y="55153"/>
                        <a:pt x="70335" y="50432"/>
                      </a:cubicBezTo>
                      <a:lnTo>
                        <a:pt x="70335" y="48488"/>
                      </a:lnTo>
                      <a:cubicBezTo>
                        <a:pt x="70335" y="43767"/>
                        <a:pt x="69781" y="39324"/>
                        <a:pt x="68617" y="35047"/>
                      </a:cubicBezTo>
                      <a:cubicBezTo>
                        <a:pt x="67453" y="30770"/>
                        <a:pt x="65790" y="27049"/>
                        <a:pt x="63518" y="23883"/>
                      </a:cubicBezTo>
                      <a:cubicBezTo>
                        <a:pt x="61245" y="20717"/>
                        <a:pt x="58419" y="18107"/>
                        <a:pt x="55038" y="16218"/>
                      </a:cubicBezTo>
                      <a:cubicBezTo>
                        <a:pt x="51657" y="14330"/>
                        <a:pt x="47666" y="13386"/>
                        <a:pt x="43177" y="13386"/>
                      </a:cubicBezTo>
                      <a:cubicBezTo>
                        <a:pt x="38687" y="13386"/>
                        <a:pt x="34863" y="14330"/>
                        <a:pt x="31482" y="16218"/>
                      </a:cubicBezTo>
                      <a:cubicBezTo>
                        <a:pt x="28101" y="18107"/>
                        <a:pt x="25330" y="20662"/>
                        <a:pt x="23113" y="23883"/>
                      </a:cubicBezTo>
                      <a:cubicBezTo>
                        <a:pt x="20895" y="27105"/>
                        <a:pt x="19177" y="30826"/>
                        <a:pt x="18069" y="35047"/>
                      </a:cubicBezTo>
                      <a:cubicBezTo>
                        <a:pt x="16960" y="39324"/>
                        <a:pt x="16406" y="43767"/>
                        <a:pt x="16406" y="48488"/>
                      </a:cubicBezTo>
                      <a:lnTo>
                        <a:pt x="16406" y="50432"/>
                      </a:lnTo>
                      <a:close/>
                    </a:path>
                  </a:pathLst>
                </a:custGeom>
                <a:solidFill>
                  <a:schemeClr val="bg1"/>
                </a:solidFill>
                <a:ln w="5531"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6D9A7DF8-AF80-AB8D-1F6E-7014297035A2}"/>
                    </a:ext>
                  </a:extLst>
                </p:cNvPr>
                <p:cNvSpPr/>
                <p:nvPr/>
              </p:nvSpPr>
              <p:spPr>
                <a:xfrm>
                  <a:off x="9014983" y="1629269"/>
                  <a:ext cx="133243" cy="96976"/>
                </a:xfrm>
                <a:custGeom>
                  <a:avLst/>
                  <a:gdLst>
                    <a:gd name="connsiteX0" fmla="*/ 15297 w 133243"/>
                    <a:gd name="connsiteY0" fmla="*/ 1777 h 96976"/>
                    <a:gd name="connsiteX1" fmla="*/ 15741 w 133243"/>
                    <a:gd name="connsiteY1" fmla="*/ 12330 h 96976"/>
                    <a:gd name="connsiteX2" fmla="*/ 27657 w 133243"/>
                    <a:gd name="connsiteY2" fmla="*/ 3277 h 96976"/>
                    <a:gd name="connsiteX3" fmla="*/ 43953 w 133243"/>
                    <a:gd name="connsiteY3" fmla="*/ 0 h 96976"/>
                    <a:gd name="connsiteX4" fmla="*/ 60248 w 133243"/>
                    <a:gd name="connsiteY4" fmla="*/ 3666 h 96976"/>
                    <a:gd name="connsiteX5" fmla="*/ 71111 w 133243"/>
                    <a:gd name="connsiteY5" fmla="*/ 15330 h 96976"/>
                    <a:gd name="connsiteX6" fmla="*/ 83471 w 133243"/>
                    <a:gd name="connsiteY6" fmla="*/ 4221 h 96976"/>
                    <a:gd name="connsiteX7" fmla="*/ 101429 w 133243"/>
                    <a:gd name="connsiteY7" fmla="*/ 0 h 96976"/>
                    <a:gd name="connsiteX8" fmla="*/ 114953 w 133243"/>
                    <a:gd name="connsiteY8" fmla="*/ 2000 h 96976"/>
                    <a:gd name="connsiteX9" fmla="*/ 124929 w 133243"/>
                    <a:gd name="connsiteY9" fmla="*/ 8220 h 96976"/>
                    <a:gd name="connsiteX10" fmla="*/ 131137 w 133243"/>
                    <a:gd name="connsiteY10" fmla="*/ 18940 h 96976"/>
                    <a:gd name="connsiteX11" fmla="*/ 133243 w 133243"/>
                    <a:gd name="connsiteY11" fmla="*/ 34436 h 96976"/>
                    <a:gd name="connsiteX12" fmla="*/ 133243 w 133243"/>
                    <a:gd name="connsiteY12" fmla="*/ 96977 h 96976"/>
                    <a:gd name="connsiteX13" fmla="*/ 117004 w 133243"/>
                    <a:gd name="connsiteY13" fmla="*/ 96977 h 96976"/>
                    <a:gd name="connsiteX14" fmla="*/ 117004 w 133243"/>
                    <a:gd name="connsiteY14" fmla="*/ 34325 h 96976"/>
                    <a:gd name="connsiteX15" fmla="*/ 115562 w 133243"/>
                    <a:gd name="connsiteY15" fmla="*/ 24383 h 96976"/>
                    <a:gd name="connsiteX16" fmla="*/ 111461 w 133243"/>
                    <a:gd name="connsiteY16" fmla="*/ 18051 h 96976"/>
                    <a:gd name="connsiteX17" fmla="*/ 105032 w 133243"/>
                    <a:gd name="connsiteY17" fmla="*/ 14774 h 96976"/>
                    <a:gd name="connsiteX18" fmla="*/ 96718 w 133243"/>
                    <a:gd name="connsiteY18" fmla="*/ 13830 h 96976"/>
                    <a:gd name="connsiteX19" fmla="*/ 87850 w 133243"/>
                    <a:gd name="connsiteY19" fmla="*/ 15441 h 96976"/>
                    <a:gd name="connsiteX20" fmla="*/ 81199 w 133243"/>
                    <a:gd name="connsiteY20" fmla="*/ 19717 h 96976"/>
                    <a:gd name="connsiteX21" fmla="*/ 76820 w 133243"/>
                    <a:gd name="connsiteY21" fmla="*/ 26049 h 96976"/>
                    <a:gd name="connsiteX22" fmla="*/ 74769 w 133243"/>
                    <a:gd name="connsiteY22" fmla="*/ 33825 h 96976"/>
                    <a:gd name="connsiteX23" fmla="*/ 74769 w 133243"/>
                    <a:gd name="connsiteY23" fmla="*/ 96977 h 96976"/>
                    <a:gd name="connsiteX24" fmla="*/ 58419 w 133243"/>
                    <a:gd name="connsiteY24" fmla="*/ 96977 h 96976"/>
                    <a:gd name="connsiteX25" fmla="*/ 58419 w 133243"/>
                    <a:gd name="connsiteY25" fmla="*/ 34436 h 96976"/>
                    <a:gd name="connsiteX26" fmla="*/ 56978 w 133243"/>
                    <a:gd name="connsiteY26" fmla="*/ 24994 h 96976"/>
                    <a:gd name="connsiteX27" fmla="*/ 52876 w 133243"/>
                    <a:gd name="connsiteY27" fmla="*/ 18607 h 96976"/>
                    <a:gd name="connsiteX28" fmla="*/ 46502 w 133243"/>
                    <a:gd name="connsiteY28" fmla="*/ 14996 h 96976"/>
                    <a:gd name="connsiteX29" fmla="*/ 38133 w 133243"/>
                    <a:gd name="connsiteY29" fmla="*/ 13830 h 96976"/>
                    <a:gd name="connsiteX30" fmla="*/ 24166 w 133243"/>
                    <a:gd name="connsiteY30" fmla="*/ 17607 h 96976"/>
                    <a:gd name="connsiteX31" fmla="*/ 16240 w 133243"/>
                    <a:gd name="connsiteY31" fmla="*/ 27438 h 96976"/>
                    <a:gd name="connsiteX32" fmla="*/ 16240 w 133243"/>
                    <a:gd name="connsiteY32" fmla="*/ 96921 h 96976"/>
                    <a:gd name="connsiteX33" fmla="*/ 0 w 133243"/>
                    <a:gd name="connsiteY33" fmla="*/ 96921 h 96976"/>
                    <a:gd name="connsiteX34" fmla="*/ 0 w 133243"/>
                    <a:gd name="connsiteY34" fmla="*/ 1722 h 96976"/>
                    <a:gd name="connsiteX35" fmla="*/ 15353 w 133243"/>
                    <a:gd name="connsiteY35" fmla="*/ 1722 h 96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243" h="96976">
                      <a:moveTo>
                        <a:pt x="15297" y="1777"/>
                      </a:moveTo>
                      <a:lnTo>
                        <a:pt x="15741" y="12330"/>
                      </a:lnTo>
                      <a:cubicBezTo>
                        <a:pt x="19011" y="8442"/>
                        <a:pt x="23002" y="5443"/>
                        <a:pt x="27657" y="3277"/>
                      </a:cubicBezTo>
                      <a:cubicBezTo>
                        <a:pt x="32313" y="1111"/>
                        <a:pt x="37745" y="0"/>
                        <a:pt x="43953" y="0"/>
                      </a:cubicBezTo>
                      <a:cubicBezTo>
                        <a:pt x="50160" y="0"/>
                        <a:pt x="55536" y="1222"/>
                        <a:pt x="60248" y="3666"/>
                      </a:cubicBezTo>
                      <a:cubicBezTo>
                        <a:pt x="64959" y="6110"/>
                        <a:pt x="68562" y="9998"/>
                        <a:pt x="71111" y="15330"/>
                      </a:cubicBezTo>
                      <a:cubicBezTo>
                        <a:pt x="74270" y="10775"/>
                        <a:pt x="78372" y="7054"/>
                        <a:pt x="83471" y="4221"/>
                      </a:cubicBezTo>
                      <a:cubicBezTo>
                        <a:pt x="88570" y="1389"/>
                        <a:pt x="94501" y="0"/>
                        <a:pt x="101429" y="0"/>
                      </a:cubicBezTo>
                      <a:cubicBezTo>
                        <a:pt x="106528" y="0"/>
                        <a:pt x="111018" y="667"/>
                        <a:pt x="114953" y="2000"/>
                      </a:cubicBezTo>
                      <a:cubicBezTo>
                        <a:pt x="118888" y="3333"/>
                        <a:pt x="122214" y="5388"/>
                        <a:pt x="124929" y="8220"/>
                      </a:cubicBezTo>
                      <a:cubicBezTo>
                        <a:pt x="127645" y="11053"/>
                        <a:pt x="129696" y="14608"/>
                        <a:pt x="131137" y="18940"/>
                      </a:cubicBezTo>
                      <a:cubicBezTo>
                        <a:pt x="132578" y="23272"/>
                        <a:pt x="133243" y="28438"/>
                        <a:pt x="133243" y="34436"/>
                      </a:cubicBezTo>
                      <a:lnTo>
                        <a:pt x="133243" y="96977"/>
                      </a:lnTo>
                      <a:lnTo>
                        <a:pt x="117004" y="96977"/>
                      </a:lnTo>
                      <a:lnTo>
                        <a:pt x="117004" y="34325"/>
                      </a:lnTo>
                      <a:cubicBezTo>
                        <a:pt x="117004" y="30326"/>
                        <a:pt x="116505" y="27049"/>
                        <a:pt x="115562" y="24383"/>
                      </a:cubicBezTo>
                      <a:cubicBezTo>
                        <a:pt x="114620" y="21717"/>
                        <a:pt x="113235" y="19606"/>
                        <a:pt x="111461" y="18051"/>
                      </a:cubicBezTo>
                      <a:cubicBezTo>
                        <a:pt x="109687" y="16441"/>
                        <a:pt x="107581" y="15385"/>
                        <a:pt x="105032" y="14774"/>
                      </a:cubicBezTo>
                      <a:cubicBezTo>
                        <a:pt x="102482" y="14163"/>
                        <a:pt x="99711" y="13830"/>
                        <a:pt x="96718" y="13830"/>
                      </a:cubicBezTo>
                      <a:cubicBezTo>
                        <a:pt x="93392" y="13830"/>
                        <a:pt x="90399" y="14385"/>
                        <a:pt x="87850" y="15441"/>
                      </a:cubicBezTo>
                      <a:cubicBezTo>
                        <a:pt x="85300" y="16496"/>
                        <a:pt x="83083" y="17940"/>
                        <a:pt x="81199" y="19717"/>
                      </a:cubicBezTo>
                      <a:cubicBezTo>
                        <a:pt x="79369" y="21495"/>
                        <a:pt x="77873" y="23605"/>
                        <a:pt x="76820" y="26049"/>
                      </a:cubicBezTo>
                      <a:cubicBezTo>
                        <a:pt x="75767" y="28493"/>
                        <a:pt x="75046" y="31104"/>
                        <a:pt x="74769" y="33825"/>
                      </a:cubicBezTo>
                      <a:lnTo>
                        <a:pt x="74769" y="96977"/>
                      </a:lnTo>
                      <a:lnTo>
                        <a:pt x="58419" y="96977"/>
                      </a:lnTo>
                      <a:lnTo>
                        <a:pt x="58419" y="34436"/>
                      </a:lnTo>
                      <a:cubicBezTo>
                        <a:pt x="58419" y="30715"/>
                        <a:pt x="57920" y="27604"/>
                        <a:pt x="56978" y="24994"/>
                      </a:cubicBezTo>
                      <a:cubicBezTo>
                        <a:pt x="56035" y="22383"/>
                        <a:pt x="54650" y="20273"/>
                        <a:pt x="52876" y="18607"/>
                      </a:cubicBezTo>
                      <a:cubicBezTo>
                        <a:pt x="51103" y="16940"/>
                        <a:pt x="48996" y="15774"/>
                        <a:pt x="46502" y="14996"/>
                      </a:cubicBezTo>
                      <a:cubicBezTo>
                        <a:pt x="44008" y="14219"/>
                        <a:pt x="41237" y="13830"/>
                        <a:pt x="38133" y="13830"/>
                      </a:cubicBezTo>
                      <a:cubicBezTo>
                        <a:pt x="32313" y="13830"/>
                        <a:pt x="27657" y="15107"/>
                        <a:pt x="24166" y="17607"/>
                      </a:cubicBezTo>
                      <a:cubicBezTo>
                        <a:pt x="20674" y="20106"/>
                        <a:pt x="18013" y="23439"/>
                        <a:pt x="16240" y="27438"/>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00A9D2DF-C511-E0B4-6390-7E225CB1DCE5}"/>
                    </a:ext>
                  </a:extLst>
                </p:cNvPr>
                <p:cNvSpPr/>
                <p:nvPr/>
              </p:nvSpPr>
              <p:spPr>
                <a:xfrm>
                  <a:off x="9172669" y="1629269"/>
                  <a:ext cx="80311" cy="133578"/>
                </a:xfrm>
                <a:custGeom>
                  <a:avLst/>
                  <a:gdLst>
                    <a:gd name="connsiteX0" fmla="*/ 80201 w 80311"/>
                    <a:gd name="connsiteY0" fmla="*/ 50432 h 133578"/>
                    <a:gd name="connsiteX1" fmla="*/ 77762 w 80311"/>
                    <a:gd name="connsiteY1" fmla="*/ 69761 h 133578"/>
                    <a:gd name="connsiteX2" fmla="*/ 70612 w 80311"/>
                    <a:gd name="connsiteY2" fmla="*/ 85091 h 133578"/>
                    <a:gd name="connsiteX3" fmla="*/ 59084 w 80311"/>
                    <a:gd name="connsiteY3" fmla="*/ 95144 h 133578"/>
                    <a:gd name="connsiteX4" fmla="*/ 43454 w 80311"/>
                    <a:gd name="connsiteY4" fmla="*/ 98754 h 133578"/>
                    <a:gd name="connsiteX5" fmla="*/ 27768 w 80311"/>
                    <a:gd name="connsiteY5" fmla="*/ 95921 h 133578"/>
                    <a:gd name="connsiteX6" fmla="*/ 16240 w 80311"/>
                    <a:gd name="connsiteY6" fmla="*/ 87757 h 133578"/>
                    <a:gd name="connsiteX7" fmla="*/ 16240 w 80311"/>
                    <a:gd name="connsiteY7" fmla="*/ 133579 h 133578"/>
                    <a:gd name="connsiteX8" fmla="*/ 0 w 80311"/>
                    <a:gd name="connsiteY8" fmla="*/ 133579 h 133578"/>
                    <a:gd name="connsiteX9" fmla="*/ 0 w 80311"/>
                    <a:gd name="connsiteY9" fmla="*/ 1777 h 133578"/>
                    <a:gd name="connsiteX10" fmla="*/ 14854 w 80311"/>
                    <a:gd name="connsiteY10" fmla="*/ 1777 h 133578"/>
                    <a:gd name="connsiteX11" fmla="*/ 15630 w 80311"/>
                    <a:gd name="connsiteY11" fmla="*/ 12330 h 133578"/>
                    <a:gd name="connsiteX12" fmla="*/ 27325 w 80311"/>
                    <a:gd name="connsiteY12" fmla="*/ 3166 h 133578"/>
                    <a:gd name="connsiteX13" fmla="*/ 43232 w 80311"/>
                    <a:gd name="connsiteY13" fmla="*/ 0 h 133578"/>
                    <a:gd name="connsiteX14" fmla="*/ 59084 w 80311"/>
                    <a:gd name="connsiteY14" fmla="*/ 3499 h 133578"/>
                    <a:gd name="connsiteX15" fmla="*/ 70723 w 80311"/>
                    <a:gd name="connsiteY15" fmla="*/ 13386 h 133578"/>
                    <a:gd name="connsiteX16" fmla="*/ 77873 w 80311"/>
                    <a:gd name="connsiteY16" fmla="*/ 28715 h 133578"/>
                    <a:gd name="connsiteX17" fmla="*/ 80312 w 80311"/>
                    <a:gd name="connsiteY17" fmla="*/ 48544 h 133578"/>
                    <a:gd name="connsiteX18" fmla="*/ 80312 w 80311"/>
                    <a:gd name="connsiteY18" fmla="*/ 50377 h 133578"/>
                    <a:gd name="connsiteX19" fmla="*/ 63961 w 80311"/>
                    <a:gd name="connsiteY19" fmla="*/ 48599 h 133578"/>
                    <a:gd name="connsiteX20" fmla="*/ 62465 w 80311"/>
                    <a:gd name="connsiteY20" fmla="*/ 35158 h 133578"/>
                    <a:gd name="connsiteX21" fmla="*/ 57809 w 80311"/>
                    <a:gd name="connsiteY21" fmla="*/ 24105 h 133578"/>
                    <a:gd name="connsiteX22" fmla="*/ 49828 w 80311"/>
                    <a:gd name="connsiteY22" fmla="*/ 16607 h 133578"/>
                    <a:gd name="connsiteX23" fmla="*/ 38299 w 80311"/>
                    <a:gd name="connsiteY23" fmla="*/ 13830 h 133578"/>
                    <a:gd name="connsiteX24" fmla="*/ 30817 w 80311"/>
                    <a:gd name="connsiteY24" fmla="*/ 14774 h 133578"/>
                    <a:gd name="connsiteX25" fmla="*/ 24720 w 80311"/>
                    <a:gd name="connsiteY25" fmla="*/ 17496 h 133578"/>
                    <a:gd name="connsiteX26" fmla="*/ 19898 w 80311"/>
                    <a:gd name="connsiteY26" fmla="*/ 21661 h 133578"/>
                    <a:gd name="connsiteX27" fmla="*/ 16184 w 80311"/>
                    <a:gd name="connsiteY27" fmla="*/ 26882 h 133578"/>
                    <a:gd name="connsiteX28" fmla="*/ 16184 w 80311"/>
                    <a:gd name="connsiteY28" fmla="*/ 72371 h 133578"/>
                    <a:gd name="connsiteX29" fmla="*/ 19898 w 80311"/>
                    <a:gd name="connsiteY29" fmla="*/ 77592 h 133578"/>
                    <a:gd name="connsiteX30" fmla="*/ 24720 w 80311"/>
                    <a:gd name="connsiteY30" fmla="*/ 81703 h 133578"/>
                    <a:gd name="connsiteX31" fmla="*/ 30872 w 80311"/>
                    <a:gd name="connsiteY31" fmla="*/ 84369 h 133578"/>
                    <a:gd name="connsiteX32" fmla="*/ 38521 w 80311"/>
                    <a:gd name="connsiteY32" fmla="*/ 85313 h 133578"/>
                    <a:gd name="connsiteX33" fmla="*/ 49883 w 80311"/>
                    <a:gd name="connsiteY33" fmla="*/ 82480 h 133578"/>
                    <a:gd name="connsiteX34" fmla="*/ 57809 w 80311"/>
                    <a:gd name="connsiteY34" fmla="*/ 74926 h 133578"/>
                    <a:gd name="connsiteX35" fmla="*/ 62465 w 80311"/>
                    <a:gd name="connsiteY35" fmla="*/ 63818 h 133578"/>
                    <a:gd name="connsiteX36" fmla="*/ 63961 w 80311"/>
                    <a:gd name="connsiteY36" fmla="*/ 50321 h 133578"/>
                    <a:gd name="connsiteX37" fmla="*/ 63961 w 80311"/>
                    <a:gd name="connsiteY37" fmla="*/ 48488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311" h="133578">
                      <a:moveTo>
                        <a:pt x="80201" y="50432"/>
                      </a:moveTo>
                      <a:cubicBezTo>
                        <a:pt x="80201" y="57431"/>
                        <a:pt x="79370" y="63873"/>
                        <a:pt x="77762" y="69761"/>
                      </a:cubicBezTo>
                      <a:cubicBezTo>
                        <a:pt x="76100" y="75648"/>
                        <a:pt x="73716" y="80758"/>
                        <a:pt x="70612" y="85091"/>
                      </a:cubicBezTo>
                      <a:cubicBezTo>
                        <a:pt x="67509" y="89423"/>
                        <a:pt x="63629" y="92755"/>
                        <a:pt x="59084" y="95144"/>
                      </a:cubicBezTo>
                      <a:cubicBezTo>
                        <a:pt x="54539" y="97532"/>
                        <a:pt x="49329" y="98754"/>
                        <a:pt x="43454" y="98754"/>
                      </a:cubicBezTo>
                      <a:cubicBezTo>
                        <a:pt x="37579" y="98754"/>
                        <a:pt x="32258" y="97810"/>
                        <a:pt x="27768" y="95921"/>
                      </a:cubicBezTo>
                      <a:cubicBezTo>
                        <a:pt x="23279" y="94033"/>
                        <a:pt x="19454" y="91311"/>
                        <a:pt x="16240" y="87757"/>
                      </a:cubicBezTo>
                      <a:lnTo>
                        <a:pt x="16240" y="133579"/>
                      </a:lnTo>
                      <a:lnTo>
                        <a:pt x="0" y="133579"/>
                      </a:lnTo>
                      <a:lnTo>
                        <a:pt x="0" y="1777"/>
                      </a:lnTo>
                      <a:lnTo>
                        <a:pt x="14854" y="1777"/>
                      </a:lnTo>
                      <a:lnTo>
                        <a:pt x="15630" y="12330"/>
                      </a:lnTo>
                      <a:cubicBezTo>
                        <a:pt x="18845" y="8331"/>
                        <a:pt x="22725" y="5276"/>
                        <a:pt x="27325" y="3166"/>
                      </a:cubicBezTo>
                      <a:cubicBezTo>
                        <a:pt x="31925" y="1055"/>
                        <a:pt x="37191" y="0"/>
                        <a:pt x="43232" y="0"/>
                      </a:cubicBezTo>
                      <a:cubicBezTo>
                        <a:pt x="49274" y="0"/>
                        <a:pt x="54484" y="1166"/>
                        <a:pt x="59084" y="3499"/>
                      </a:cubicBezTo>
                      <a:cubicBezTo>
                        <a:pt x="63684" y="5832"/>
                        <a:pt x="67564" y="9165"/>
                        <a:pt x="70723" y="13386"/>
                      </a:cubicBezTo>
                      <a:cubicBezTo>
                        <a:pt x="73883" y="17607"/>
                        <a:pt x="76266" y="22717"/>
                        <a:pt x="77873" y="28715"/>
                      </a:cubicBezTo>
                      <a:cubicBezTo>
                        <a:pt x="79480" y="34658"/>
                        <a:pt x="80312" y="41268"/>
                        <a:pt x="80312" y="48544"/>
                      </a:cubicBezTo>
                      <a:lnTo>
                        <a:pt x="80312" y="50377"/>
                      </a:lnTo>
                      <a:close/>
                      <a:moveTo>
                        <a:pt x="63961" y="48599"/>
                      </a:moveTo>
                      <a:cubicBezTo>
                        <a:pt x="63961" y="43823"/>
                        <a:pt x="63462" y="39379"/>
                        <a:pt x="62465" y="35158"/>
                      </a:cubicBezTo>
                      <a:cubicBezTo>
                        <a:pt x="61467" y="30993"/>
                        <a:pt x="59915" y="27271"/>
                        <a:pt x="57809" y="24105"/>
                      </a:cubicBezTo>
                      <a:cubicBezTo>
                        <a:pt x="55703" y="20939"/>
                        <a:pt x="53042" y="18440"/>
                        <a:pt x="49828" y="16607"/>
                      </a:cubicBezTo>
                      <a:cubicBezTo>
                        <a:pt x="46613" y="14774"/>
                        <a:pt x="42789" y="13830"/>
                        <a:pt x="38299" y="13830"/>
                      </a:cubicBezTo>
                      <a:cubicBezTo>
                        <a:pt x="35528" y="13830"/>
                        <a:pt x="33034" y="14163"/>
                        <a:pt x="30817" y="14774"/>
                      </a:cubicBezTo>
                      <a:cubicBezTo>
                        <a:pt x="28600" y="15385"/>
                        <a:pt x="26549" y="16329"/>
                        <a:pt x="24720" y="17496"/>
                      </a:cubicBezTo>
                      <a:cubicBezTo>
                        <a:pt x="22891" y="18662"/>
                        <a:pt x="21283" y="20051"/>
                        <a:pt x="19898" y="21661"/>
                      </a:cubicBezTo>
                      <a:cubicBezTo>
                        <a:pt x="18512" y="23272"/>
                        <a:pt x="17237" y="24994"/>
                        <a:pt x="16184" y="26882"/>
                      </a:cubicBezTo>
                      <a:lnTo>
                        <a:pt x="16184" y="72371"/>
                      </a:lnTo>
                      <a:cubicBezTo>
                        <a:pt x="17237" y="74260"/>
                        <a:pt x="18457" y="75982"/>
                        <a:pt x="19898" y="77592"/>
                      </a:cubicBezTo>
                      <a:cubicBezTo>
                        <a:pt x="21339" y="79203"/>
                        <a:pt x="22891" y="80592"/>
                        <a:pt x="24720" y="81703"/>
                      </a:cubicBezTo>
                      <a:cubicBezTo>
                        <a:pt x="26549" y="82869"/>
                        <a:pt x="28600" y="83758"/>
                        <a:pt x="30872" y="84369"/>
                      </a:cubicBezTo>
                      <a:cubicBezTo>
                        <a:pt x="33145" y="84979"/>
                        <a:pt x="35694" y="85313"/>
                        <a:pt x="38521" y="85313"/>
                      </a:cubicBezTo>
                      <a:cubicBezTo>
                        <a:pt x="42900" y="85313"/>
                        <a:pt x="46724" y="84369"/>
                        <a:pt x="49883" y="82480"/>
                      </a:cubicBezTo>
                      <a:cubicBezTo>
                        <a:pt x="53098" y="80592"/>
                        <a:pt x="55703" y="78092"/>
                        <a:pt x="57809" y="74926"/>
                      </a:cubicBezTo>
                      <a:cubicBezTo>
                        <a:pt x="59915" y="71760"/>
                        <a:pt x="61467" y="68039"/>
                        <a:pt x="62465" y="63818"/>
                      </a:cubicBezTo>
                      <a:cubicBezTo>
                        <a:pt x="63462" y="59541"/>
                        <a:pt x="63961" y="55042"/>
                        <a:pt x="63961" y="50321"/>
                      </a:cubicBezTo>
                      <a:lnTo>
                        <a:pt x="63961" y="48488"/>
                      </a:lnTo>
                      <a:close/>
                    </a:path>
                  </a:pathLst>
                </a:custGeom>
                <a:solidFill>
                  <a:schemeClr val="bg1"/>
                </a:solidFill>
                <a:ln w="5531"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1C4493BB-3D87-D132-91F0-C4FD99677A9D}"/>
                    </a:ext>
                  </a:extLst>
                </p:cNvPr>
                <p:cNvSpPr/>
                <p:nvPr/>
              </p:nvSpPr>
              <p:spPr>
                <a:xfrm>
                  <a:off x="9270939"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7 w 78316"/>
                    <a:gd name="connsiteY34" fmla="*/ 95644 h 98809"/>
                    <a:gd name="connsiteX35" fmla="*/ 78317 w 78316"/>
                    <a:gd name="connsiteY35" fmla="*/ 97032 h 98809"/>
                    <a:gd name="connsiteX36" fmla="*/ 61301 w 78316"/>
                    <a:gd name="connsiteY36" fmla="*/ 97032 h 98809"/>
                    <a:gd name="connsiteX37" fmla="*/ 34309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5"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8"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252" y="3333"/>
                        <a:pt x="61966" y="5332"/>
                        <a:pt x="65070" y="7998"/>
                      </a:cubicBezTo>
                      <a:cubicBezTo>
                        <a:pt x="68174" y="10664"/>
                        <a:pt x="70612" y="13997"/>
                        <a:pt x="72330" y="17996"/>
                      </a:cubicBezTo>
                      <a:cubicBezTo>
                        <a:pt x="74049" y="21995"/>
                        <a:pt x="74991" y="26660"/>
                        <a:pt x="74991" y="31992"/>
                      </a:cubicBezTo>
                      <a:lnTo>
                        <a:pt x="74991" y="76259"/>
                      </a:lnTo>
                      <a:cubicBezTo>
                        <a:pt x="74991" y="79481"/>
                        <a:pt x="75268" y="82869"/>
                        <a:pt x="75822" y="86424"/>
                      </a:cubicBezTo>
                      <a:cubicBezTo>
                        <a:pt x="76377" y="89978"/>
                        <a:pt x="77208" y="93033"/>
                        <a:pt x="78317" y="95644"/>
                      </a:cubicBezTo>
                      <a:lnTo>
                        <a:pt x="78317" y="97032"/>
                      </a:lnTo>
                      <a:lnTo>
                        <a:pt x="61301" y="97032"/>
                      </a:lnTo>
                      <a:close/>
                      <a:moveTo>
                        <a:pt x="34309" y="84646"/>
                      </a:moveTo>
                      <a:cubicBezTo>
                        <a:pt x="37246" y="84646"/>
                        <a:pt x="39962" y="84257"/>
                        <a:pt x="42567" y="83424"/>
                      </a:cubicBezTo>
                      <a:cubicBezTo>
                        <a:pt x="45116"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FC1DBBFF-E525-A39D-467F-ACEBAF22D6B9}"/>
                    </a:ext>
                  </a:extLst>
                </p:cNvPr>
                <p:cNvSpPr/>
                <p:nvPr/>
              </p:nvSpPr>
              <p:spPr>
                <a:xfrm>
                  <a:off x="9371371"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2994"/>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616"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nvGrpSpPr>
                <p:cNvPr id="44" name="Graphic 1">
                  <a:extLst>
                    <a:ext uri="{FF2B5EF4-FFF2-40B4-BE49-F238E27FC236}">
                      <a16:creationId xmlns:a16="http://schemas.microsoft.com/office/drawing/2014/main" id="{7BFD306C-A409-6A46-8F90-6AA1193D9839}"/>
                    </a:ext>
                  </a:extLst>
                </p:cNvPr>
                <p:cNvGrpSpPr/>
                <p:nvPr/>
              </p:nvGrpSpPr>
              <p:grpSpPr>
                <a:xfrm>
                  <a:off x="8014272" y="1629213"/>
                  <a:ext cx="175200" cy="98809"/>
                  <a:chOff x="8014272" y="1629213"/>
                  <a:chExt cx="175200" cy="98809"/>
                </a:xfrm>
                <a:solidFill>
                  <a:schemeClr val="bg1"/>
                </a:solidFill>
              </p:grpSpPr>
              <p:sp>
                <p:nvSpPr>
                  <p:cNvPr id="45" name="Freeform 44">
                    <a:extLst>
                      <a:ext uri="{FF2B5EF4-FFF2-40B4-BE49-F238E27FC236}">
                        <a16:creationId xmlns:a16="http://schemas.microsoft.com/office/drawing/2014/main" id="{DA9133E4-2A54-B481-20A3-C0681D4A3169}"/>
                      </a:ext>
                    </a:extLst>
                  </p:cNvPr>
                  <p:cNvSpPr/>
                  <p:nvPr/>
                </p:nvSpPr>
                <p:spPr>
                  <a:xfrm>
                    <a:off x="8014272" y="1629213"/>
                    <a:ext cx="78316" cy="98809"/>
                  </a:xfrm>
                  <a:custGeom>
                    <a:avLst/>
                    <a:gdLst>
                      <a:gd name="connsiteX0" fmla="*/ 61245 w 78316"/>
                      <a:gd name="connsiteY0" fmla="*/ 97032 h 98809"/>
                      <a:gd name="connsiteX1" fmla="*/ 59860 w 78316"/>
                      <a:gd name="connsiteY1" fmla="*/ 92589 h 98809"/>
                      <a:gd name="connsiteX2" fmla="*/ 58973 w 78316"/>
                      <a:gd name="connsiteY2" fmla="*/ 86979 h 98809"/>
                      <a:gd name="connsiteX3" fmla="*/ 53818 w 78316"/>
                      <a:gd name="connsiteY3" fmla="*/ 91533 h 98809"/>
                      <a:gd name="connsiteX4" fmla="*/ 47611 w 78316"/>
                      <a:gd name="connsiteY4" fmla="*/ 95310 h 98809"/>
                      <a:gd name="connsiteX5" fmla="*/ 40294 w 78316"/>
                      <a:gd name="connsiteY5" fmla="*/ 97865 h 98809"/>
                      <a:gd name="connsiteX6" fmla="*/ 31981 w 78316"/>
                      <a:gd name="connsiteY6" fmla="*/ 98809 h 98809"/>
                      <a:gd name="connsiteX7" fmla="*/ 18789 w 78316"/>
                      <a:gd name="connsiteY7" fmla="*/ 96588 h 98809"/>
                      <a:gd name="connsiteX8" fmla="*/ 8702 w 78316"/>
                      <a:gd name="connsiteY8" fmla="*/ 90589 h 98809"/>
                      <a:gd name="connsiteX9" fmla="*/ 2272 w 78316"/>
                      <a:gd name="connsiteY9" fmla="*/ 81647 h 98809"/>
                      <a:gd name="connsiteX10" fmla="*/ 0 w 78316"/>
                      <a:gd name="connsiteY10" fmla="*/ 70594 h 98809"/>
                      <a:gd name="connsiteX11" fmla="*/ 2993 w 78316"/>
                      <a:gd name="connsiteY11" fmla="*/ 57097 h 98809"/>
                      <a:gd name="connsiteX12" fmla="*/ 11528 w 78316"/>
                      <a:gd name="connsiteY12" fmla="*/ 47266 h 98809"/>
                      <a:gd name="connsiteX13" fmla="*/ 24997 w 78316"/>
                      <a:gd name="connsiteY13" fmla="*/ 41268 h 98809"/>
                      <a:gd name="connsiteX14" fmla="*/ 42622 w 78316"/>
                      <a:gd name="connsiteY14" fmla="*/ 39268 h 98809"/>
                      <a:gd name="connsiteX15" fmla="*/ 58751 w 78316"/>
                      <a:gd name="connsiteY15" fmla="*/ 39268 h 98809"/>
                      <a:gd name="connsiteX16" fmla="*/ 58751 w 78316"/>
                      <a:gd name="connsiteY16" fmla="*/ 31770 h 98809"/>
                      <a:gd name="connsiteX17" fmla="*/ 53652 w 78316"/>
                      <a:gd name="connsiteY17" fmla="*/ 18162 h 98809"/>
                      <a:gd name="connsiteX18" fmla="*/ 38632 w 78316"/>
                      <a:gd name="connsiteY18" fmla="*/ 13108 h 98809"/>
                      <a:gd name="connsiteX19" fmla="*/ 30318 w 78316"/>
                      <a:gd name="connsiteY19" fmla="*/ 14330 h 98809"/>
                      <a:gd name="connsiteX20" fmla="*/ 23888 w 78316"/>
                      <a:gd name="connsiteY20" fmla="*/ 17607 h 98809"/>
                      <a:gd name="connsiteX21" fmla="*/ 19732 w 78316"/>
                      <a:gd name="connsiteY21" fmla="*/ 22383 h 98809"/>
                      <a:gd name="connsiteX22" fmla="*/ 18235 w 78316"/>
                      <a:gd name="connsiteY22" fmla="*/ 28104 h 98809"/>
                      <a:gd name="connsiteX23" fmla="*/ 1884 w 78316"/>
                      <a:gd name="connsiteY23" fmla="*/ 28104 h 98809"/>
                      <a:gd name="connsiteX24" fmla="*/ 4545 w 78316"/>
                      <a:gd name="connsiteY24" fmla="*/ 17996 h 98809"/>
                      <a:gd name="connsiteX25" fmla="*/ 12138 w 78316"/>
                      <a:gd name="connsiteY25" fmla="*/ 8998 h 98809"/>
                      <a:gd name="connsiteX26" fmla="*/ 24055 w 78316"/>
                      <a:gd name="connsiteY26" fmla="*/ 2499 h 98809"/>
                      <a:gd name="connsiteX27" fmla="*/ 39629 w 78316"/>
                      <a:gd name="connsiteY27" fmla="*/ 0 h 98809"/>
                      <a:gd name="connsiteX28" fmla="*/ 53874 w 78316"/>
                      <a:gd name="connsiteY28" fmla="*/ 2000 h 98809"/>
                      <a:gd name="connsiteX29" fmla="*/ 65070 w 78316"/>
                      <a:gd name="connsiteY29" fmla="*/ 7998 h 98809"/>
                      <a:gd name="connsiteX30" fmla="*/ 72330 w 78316"/>
                      <a:gd name="connsiteY30" fmla="*/ 17996 h 98809"/>
                      <a:gd name="connsiteX31" fmla="*/ 74991 w 78316"/>
                      <a:gd name="connsiteY31" fmla="*/ 31992 h 98809"/>
                      <a:gd name="connsiteX32" fmla="*/ 74991 w 78316"/>
                      <a:gd name="connsiteY32" fmla="*/ 76259 h 98809"/>
                      <a:gd name="connsiteX33" fmla="*/ 75822 w 78316"/>
                      <a:gd name="connsiteY33" fmla="*/ 86424 h 98809"/>
                      <a:gd name="connsiteX34" fmla="*/ 78316 w 78316"/>
                      <a:gd name="connsiteY34" fmla="*/ 95644 h 98809"/>
                      <a:gd name="connsiteX35" fmla="*/ 78316 w 78316"/>
                      <a:gd name="connsiteY35" fmla="*/ 97032 h 98809"/>
                      <a:gd name="connsiteX36" fmla="*/ 61301 w 78316"/>
                      <a:gd name="connsiteY36" fmla="*/ 97032 h 98809"/>
                      <a:gd name="connsiteX37" fmla="*/ 34308 w 78316"/>
                      <a:gd name="connsiteY37" fmla="*/ 84646 h 98809"/>
                      <a:gd name="connsiteX38" fmla="*/ 42567 w 78316"/>
                      <a:gd name="connsiteY38" fmla="*/ 83424 h 98809"/>
                      <a:gd name="connsiteX39" fmla="*/ 49606 w 78316"/>
                      <a:gd name="connsiteY39" fmla="*/ 80203 h 98809"/>
                      <a:gd name="connsiteX40" fmla="*/ 55093 w 78316"/>
                      <a:gd name="connsiteY40" fmla="*/ 75648 h 98809"/>
                      <a:gd name="connsiteX41" fmla="*/ 58751 w 78316"/>
                      <a:gd name="connsiteY41" fmla="*/ 70372 h 98809"/>
                      <a:gd name="connsiteX42" fmla="*/ 58751 w 78316"/>
                      <a:gd name="connsiteY42" fmla="*/ 50821 h 98809"/>
                      <a:gd name="connsiteX43" fmla="*/ 45227 w 78316"/>
                      <a:gd name="connsiteY43" fmla="*/ 50821 h 98809"/>
                      <a:gd name="connsiteX44" fmla="*/ 23722 w 78316"/>
                      <a:gd name="connsiteY44" fmla="*/ 55153 h 98809"/>
                      <a:gd name="connsiteX45" fmla="*/ 16184 w 78316"/>
                      <a:gd name="connsiteY45" fmla="*/ 68317 h 98809"/>
                      <a:gd name="connsiteX46" fmla="*/ 17348 w 78316"/>
                      <a:gd name="connsiteY46" fmla="*/ 74760 h 98809"/>
                      <a:gd name="connsiteX47" fmla="*/ 20840 w 78316"/>
                      <a:gd name="connsiteY47" fmla="*/ 79925 h 98809"/>
                      <a:gd name="connsiteX48" fmla="*/ 26549 w 78316"/>
                      <a:gd name="connsiteY48" fmla="*/ 83369 h 98809"/>
                      <a:gd name="connsiteX49" fmla="*/ 34419 w 78316"/>
                      <a:gd name="connsiteY49" fmla="*/ 84646 h 98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8316" h="98809">
                        <a:moveTo>
                          <a:pt x="61245" y="97032"/>
                        </a:moveTo>
                        <a:cubicBezTo>
                          <a:pt x="60636" y="95866"/>
                          <a:pt x="60192" y="94366"/>
                          <a:pt x="59860" y="92589"/>
                        </a:cubicBezTo>
                        <a:cubicBezTo>
                          <a:pt x="59527" y="90811"/>
                          <a:pt x="59195" y="88923"/>
                          <a:pt x="58973" y="86979"/>
                        </a:cubicBezTo>
                        <a:cubicBezTo>
                          <a:pt x="57476" y="88590"/>
                          <a:pt x="55758" y="90089"/>
                          <a:pt x="53818" y="91533"/>
                        </a:cubicBezTo>
                        <a:cubicBezTo>
                          <a:pt x="51878" y="92978"/>
                          <a:pt x="49828" y="94255"/>
                          <a:pt x="47611" y="95310"/>
                        </a:cubicBezTo>
                        <a:cubicBezTo>
                          <a:pt x="45394" y="96366"/>
                          <a:pt x="42899" y="97254"/>
                          <a:pt x="40294" y="97865"/>
                        </a:cubicBezTo>
                        <a:cubicBezTo>
                          <a:pt x="37634" y="98476"/>
                          <a:pt x="34863" y="98809"/>
                          <a:pt x="31981" y="98809"/>
                        </a:cubicBezTo>
                        <a:cubicBezTo>
                          <a:pt x="27103" y="98809"/>
                          <a:pt x="22724" y="98087"/>
                          <a:pt x="18789" y="96588"/>
                        </a:cubicBezTo>
                        <a:cubicBezTo>
                          <a:pt x="14854" y="95088"/>
                          <a:pt x="11473" y="93144"/>
                          <a:pt x="8702" y="90589"/>
                        </a:cubicBezTo>
                        <a:cubicBezTo>
                          <a:pt x="5931" y="88034"/>
                          <a:pt x="3769" y="85091"/>
                          <a:pt x="2272" y="81647"/>
                        </a:cubicBezTo>
                        <a:cubicBezTo>
                          <a:pt x="776" y="78203"/>
                          <a:pt x="0" y="74538"/>
                          <a:pt x="0" y="70594"/>
                        </a:cubicBezTo>
                        <a:cubicBezTo>
                          <a:pt x="0" y="65484"/>
                          <a:pt x="998" y="60985"/>
                          <a:pt x="2993" y="57097"/>
                        </a:cubicBezTo>
                        <a:cubicBezTo>
                          <a:pt x="4988" y="53209"/>
                          <a:pt x="7815" y="49932"/>
                          <a:pt x="11528" y="47266"/>
                        </a:cubicBezTo>
                        <a:cubicBezTo>
                          <a:pt x="15242" y="44600"/>
                          <a:pt x="19732" y="42656"/>
                          <a:pt x="24997" y="41268"/>
                        </a:cubicBezTo>
                        <a:cubicBezTo>
                          <a:pt x="30262" y="39879"/>
                          <a:pt x="36137" y="39268"/>
                          <a:pt x="42622" y="39268"/>
                        </a:cubicBezTo>
                        <a:lnTo>
                          <a:pt x="58751" y="39268"/>
                        </a:lnTo>
                        <a:lnTo>
                          <a:pt x="58751" y="31770"/>
                        </a:lnTo>
                        <a:cubicBezTo>
                          <a:pt x="58751" y="26105"/>
                          <a:pt x="57033" y="21550"/>
                          <a:pt x="53652" y="18162"/>
                        </a:cubicBezTo>
                        <a:cubicBezTo>
                          <a:pt x="50271" y="14774"/>
                          <a:pt x="45227" y="13108"/>
                          <a:pt x="38632" y="13108"/>
                        </a:cubicBezTo>
                        <a:cubicBezTo>
                          <a:pt x="35583" y="13108"/>
                          <a:pt x="32812" y="13497"/>
                          <a:pt x="30318" y="14330"/>
                        </a:cubicBezTo>
                        <a:cubicBezTo>
                          <a:pt x="27824" y="15163"/>
                          <a:pt x="25662" y="16274"/>
                          <a:pt x="23888" y="17607"/>
                        </a:cubicBezTo>
                        <a:cubicBezTo>
                          <a:pt x="22115" y="18940"/>
                          <a:pt x="20729" y="20606"/>
                          <a:pt x="19732" y="22383"/>
                        </a:cubicBezTo>
                        <a:cubicBezTo>
                          <a:pt x="18734" y="24161"/>
                          <a:pt x="18235" y="26105"/>
                          <a:pt x="18235" y="28104"/>
                        </a:cubicBezTo>
                        <a:lnTo>
                          <a:pt x="1884" y="28104"/>
                        </a:lnTo>
                        <a:cubicBezTo>
                          <a:pt x="1884" y="24716"/>
                          <a:pt x="2771" y="21328"/>
                          <a:pt x="4545" y="17996"/>
                        </a:cubicBezTo>
                        <a:cubicBezTo>
                          <a:pt x="6319" y="14663"/>
                          <a:pt x="8868" y="11664"/>
                          <a:pt x="12138" y="8998"/>
                        </a:cubicBezTo>
                        <a:cubicBezTo>
                          <a:pt x="15408" y="6332"/>
                          <a:pt x="19399" y="4166"/>
                          <a:pt x="24055" y="2499"/>
                        </a:cubicBezTo>
                        <a:cubicBezTo>
                          <a:pt x="28710" y="833"/>
                          <a:pt x="33921" y="0"/>
                          <a:pt x="39629" y="0"/>
                        </a:cubicBezTo>
                        <a:cubicBezTo>
                          <a:pt x="44784" y="0"/>
                          <a:pt x="49551" y="666"/>
                          <a:pt x="53874" y="2000"/>
                        </a:cubicBezTo>
                        <a:cubicBezTo>
                          <a:pt x="58197" y="3333"/>
                          <a:pt x="61966" y="5332"/>
                          <a:pt x="65070" y="7998"/>
                        </a:cubicBezTo>
                        <a:cubicBezTo>
                          <a:pt x="68174" y="10664"/>
                          <a:pt x="70612" y="13997"/>
                          <a:pt x="72330" y="17996"/>
                        </a:cubicBezTo>
                        <a:cubicBezTo>
                          <a:pt x="74104" y="21995"/>
                          <a:pt x="74991" y="26660"/>
                          <a:pt x="74991" y="31992"/>
                        </a:cubicBezTo>
                        <a:lnTo>
                          <a:pt x="74991" y="76259"/>
                        </a:lnTo>
                        <a:cubicBezTo>
                          <a:pt x="74991" y="79481"/>
                          <a:pt x="75268" y="82869"/>
                          <a:pt x="75822" y="86424"/>
                        </a:cubicBezTo>
                        <a:cubicBezTo>
                          <a:pt x="76377" y="89978"/>
                          <a:pt x="77208" y="93033"/>
                          <a:pt x="78316" y="95644"/>
                        </a:cubicBezTo>
                        <a:lnTo>
                          <a:pt x="78316" y="97032"/>
                        </a:lnTo>
                        <a:lnTo>
                          <a:pt x="61301" y="97032"/>
                        </a:lnTo>
                        <a:close/>
                        <a:moveTo>
                          <a:pt x="34308" y="84646"/>
                        </a:moveTo>
                        <a:cubicBezTo>
                          <a:pt x="37246" y="84646"/>
                          <a:pt x="39962" y="84257"/>
                          <a:pt x="42567" y="83424"/>
                        </a:cubicBezTo>
                        <a:cubicBezTo>
                          <a:pt x="45117" y="82591"/>
                          <a:pt x="47500" y="81536"/>
                          <a:pt x="49606" y="80203"/>
                        </a:cubicBezTo>
                        <a:cubicBezTo>
                          <a:pt x="51712" y="78870"/>
                          <a:pt x="53541" y="77370"/>
                          <a:pt x="55093" y="75648"/>
                        </a:cubicBezTo>
                        <a:cubicBezTo>
                          <a:pt x="56645" y="73927"/>
                          <a:pt x="57864" y="72205"/>
                          <a:pt x="58751" y="70372"/>
                        </a:cubicBezTo>
                        <a:lnTo>
                          <a:pt x="58751" y="50821"/>
                        </a:lnTo>
                        <a:lnTo>
                          <a:pt x="45227" y="50821"/>
                        </a:lnTo>
                        <a:cubicBezTo>
                          <a:pt x="35916" y="50821"/>
                          <a:pt x="28766" y="52265"/>
                          <a:pt x="23722" y="55153"/>
                        </a:cubicBezTo>
                        <a:cubicBezTo>
                          <a:pt x="18678" y="58042"/>
                          <a:pt x="16184" y="62429"/>
                          <a:pt x="16184" y="68317"/>
                        </a:cubicBezTo>
                        <a:cubicBezTo>
                          <a:pt x="16184" y="70594"/>
                          <a:pt x="16572" y="72760"/>
                          <a:pt x="17348" y="74760"/>
                        </a:cubicBezTo>
                        <a:cubicBezTo>
                          <a:pt x="18124" y="76759"/>
                          <a:pt x="19288" y="78481"/>
                          <a:pt x="20840" y="79925"/>
                        </a:cubicBezTo>
                        <a:cubicBezTo>
                          <a:pt x="22392" y="81369"/>
                          <a:pt x="24276" y="82480"/>
                          <a:pt x="26549" y="83369"/>
                        </a:cubicBezTo>
                        <a:cubicBezTo>
                          <a:pt x="28821" y="84257"/>
                          <a:pt x="31426" y="84646"/>
                          <a:pt x="34419" y="84646"/>
                        </a:cubicBezTo>
                        <a:close/>
                      </a:path>
                    </a:pathLst>
                  </a:custGeom>
                  <a:solidFill>
                    <a:schemeClr val="bg1"/>
                  </a:solidFill>
                  <a:ln w="5531"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6166779-B54C-542E-2C26-00DAB5775773}"/>
                      </a:ext>
                    </a:extLst>
                  </p:cNvPr>
                  <p:cNvSpPr/>
                  <p:nvPr/>
                </p:nvSpPr>
                <p:spPr>
                  <a:xfrm>
                    <a:off x="8114759" y="1629269"/>
                    <a:ext cx="74713" cy="96921"/>
                  </a:xfrm>
                  <a:custGeom>
                    <a:avLst/>
                    <a:gdLst>
                      <a:gd name="connsiteX0" fmla="*/ 15298 w 74713"/>
                      <a:gd name="connsiteY0" fmla="*/ 1777 h 96921"/>
                      <a:gd name="connsiteX1" fmla="*/ 15852 w 74713"/>
                      <a:gd name="connsiteY1" fmla="*/ 13719 h 96921"/>
                      <a:gd name="connsiteX2" fmla="*/ 28156 w 74713"/>
                      <a:gd name="connsiteY2" fmla="*/ 3666 h 96921"/>
                      <a:gd name="connsiteX3" fmla="*/ 44285 w 74713"/>
                      <a:gd name="connsiteY3" fmla="*/ 0 h 96921"/>
                      <a:gd name="connsiteX4" fmla="*/ 56867 w 74713"/>
                      <a:gd name="connsiteY4" fmla="*/ 1888 h 96921"/>
                      <a:gd name="connsiteX5" fmla="*/ 66455 w 74713"/>
                      <a:gd name="connsiteY5" fmla="*/ 7943 h 96921"/>
                      <a:gd name="connsiteX6" fmla="*/ 72552 w 74713"/>
                      <a:gd name="connsiteY6" fmla="*/ 18662 h 96921"/>
                      <a:gd name="connsiteX7" fmla="*/ 74714 w 74713"/>
                      <a:gd name="connsiteY7" fmla="*/ 34547 h 96921"/>
                      <a:gd name="connsiteX8" fmla="*/ 74714 w 74713"/>
                      <a:gd name="connsiteY8" fmla="*/ 96921 h 96921"/>
                      <a:gd name="connsiteX9" fmla="*/ 58474 w 74713"/>
                      <a:gd name="connsiteY9" fmla="*/ 96921 h 96921"/>
                      <a:gd name="connsiteX10" fmla="*/ 58474 w 74713"/>
                      <a:gd name="connsiteY10" fmla="*/ 34381 h 96921"/>
                      <a:gd name="connsiteX11" fmla="*/ 57255 w 74713"/>
                      <a:gd name="connsiteY11" fmla="*/ 24938 h 96921"/>
                      <a:gd name="connsiteX12" fmla="*/ 53597 w 74713"/>
                      <a:gd name="connsiteY12" fmla="*/ 18551 h 96921"/>
                      <a:gd name="connsiteX13" fmla="*/ 47611 w 74713"/>
                      <a:gd name="connsiteY13" fmla="*/ 14941 h 96921"/>
                      <a:gd name="connsiteX14" fmla="*/ 39408 w 74713"/>
                      <a:gd name="connsiteY14" fmla="*/ 13775 h 96921"/>
                      <a:gd name="connsiteX15" fmla="*/ 25551 w 74713"/>
                      <a:gd name="connsiteY15" fmla="*/ 17996 h 96921"/>
                      <a:gd name="connsiteX16" fmla="*/ 16240 w 74713"/>
                      <a:gd name="connsiteY16" fmla="*/ 29104 h 96921"/>
                      <a:gd name="connsiteX17" fmla="*/ 16240 w 74713"/>
                      <a:gd name="connsiteY17" fmla="*/ 96921 h 96921"/>
                      <a:gd name="connsiteX18" fmla="*/ 0 w 74713"/>
                      <a:gd name="connsiteY18" fmla="*/ 96921 h 96921"/>
                      <a:gd name="connsiteX19" fmla="*/ 0 w 74713"/>
                      <a:gd name="connsiteY19" fmla="*/ 1722 h 96921"/>
                      <a:gd name="connsiteX20" fmla="*/ 15353 w 74713"/>
                      <a:gd name="connsiteY20" fmla="*/ 1722 h 9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713" h="96921">
                        <a:moveTo>
                          <a:pt x="15298" y="1777"/>
                        </a:moveTo>
                        <a:lnTo>
                          <a:pt x="15852" y="13719"/>
                        </a:lnTo>
                        <a:cubicBezTo>
                          <a:pt x="19233" y="9442"/>
                          <a:pt x="23334" y="6054"/>
                          <a:pt x="28156" y="3666"/>
                        </a:cubicBezTo>
                        <a:cubicBezTo>
                          <a:pt x="32978" y="1222"/>
                          <a:pt x="38355" y="0"/>
                          <a:pt x="44285" y="0"/>
                        </a:cubicBezTo>
                        <a:cubicBezTo>
                          <a:pt x="48886" y="0"/>
                          <a:pt x="53098" y="611"/>
                          <a:pt x="56867" y="1888"/>
                        </a:cubicBezTo>
                        <a:cubicBezTo>
                          <a:pt x="60636" y="3166"/>
                          <a:pt x="63795" y="5165"/>
                          <a:pt x="66455" y="7943"/>
                        </a:cubicBezTo>
                        <a:cubicBezTo>
                          <a:pt x="69116" y="10720"/>
                          <a:pt x="71111" y="14330"/>
                          <a:pt x="72552" y="18662"/>
                        </a:cubicBezTo>
                        <a:cubicBezTo>
                          <a:pt x="73993" y="23050"/>
                          <a:pt x="74714" y="28327"/>
                          <a:pt x="74714" y="34547"/>
                        </a:cubicBezTo>
                        <a:lnTo>
                          <a:pt x="74714" y="96921"/>
                        </a:lnTo>
                        <a:lnTo>
                          <a:pt x="58474" y="96921"/>
                        </a:lnTo>
                        <a:lnTo>
                          <a:pt x="58474" y="34381"/>
                        </a:lnTo>
                        <a:cubicBezTo>
                          <a:pt x="58474" y="30659"/>
                          <a:pt x="58086" y="27549"/>
                          <a:pt x="57255" y="24938"/>
                        </a:cubicBezTo>
                        <a:cubicBezTo>
                          <a:pt x="56423" y="22328"/>
                          <a:pt x="55204" y="20217"/>
                          <a:pt x="53597" y="18551"/>
                        </a:cubicBezTo>
                        <a:cubicBezTo>
                          <a:pt x="51989" y="16885"/>
                          <a:pt x="49994" y="15718"/>
                          <a:pt x="47611" y="14941"/>
                        </a:cubicBezTo>
                        <a:cubicBezTo>
                          <a:pt x="45227" y="14163"/>
                          <a:pt x="42512" y="13775"/>
                          <a:pt x="39408" y="13775"/>
                        </a:cubicBezTo>
                        <a:cubicBezTo>
                          <a:pt x="34142" y="13775"/>
                          <a:pt x="29487" y="15163"/>
                          <a:pt x="25551" y="17996"/>
                        </a:cubicBezTo>
                        <a:cubicBezTo>
                          <a:pt x="21561" y="20828"/>
                          <a:pt x="18457" y="24494"/>
                          <a:pt x="16240" y="29104"/>
                        </a:cubicBezTo>
                        <a:lnTo>
                          <a:pt x="16240" y="96921"/>
                        </a:lnTo>
                        <a:lnTo>
                          <a:pt x="0" y="96921"/>
                        </a:lnTo>
                        <a:lnTo>
                          <a:pt x="0" y="1722"/>
                        </a:lnTo>
                        <a:lnTo>
                          <a:pt x="15353" y="1722"/>
                        </a:lnTo>
                        <a:close/>
                      </a:path>
                    </a:pathLst>
                  </a:custGeom>
                  <a:solidFill>
                    <a:schemeClr val="bg1"/>
                  </a:solidFill>
                  <a:ln w="5531"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61586804-196A-DABE-A51F-68BDFE8C4CB8}"/>
                    </a:ext>
                  </a:extLst>
                </p:cNvPr>
                <p:cNvSpPr/>
                <p:nvPr/>
              </p:nvSpPr>
              <p:spPr>
                <a:xfrm>
                  <a:off x="9460107" y="1631046"/>
                  <a:ext cx="81032" cy="133745"/>
                </a:xfrm>
                <a:custGeom>
                  <a:avLst/>
                  <a:gdLst>
                    <a:gd name="connsiteX0" fmla="*/ 41514 w 81032"/>
                    <a:gd name="connsiteY0" fmla="*/ 71372 h 133745"/>
                    <a:gd name="connsiteX1" fmla="*/ 63629 w 81032"/>
                    <a:gd name="connsiteY1" fmla="*/ 0 h 133745"/>
                    <a:gd name="connsiteX2" fmla="*/ 81032 w 81032"/>
                    <a:gd name="connsiteY2" fmla="*/ 0 h 133745"/>
                    <a:gd name="connsiteX3" fmla="*/ 42844 w 81032"/>
                    <a:gd name="connsiteY3" fmla="*/ 109918 h 133745"/>
                    <a:gd name="connsiteX4" fmla="*/ 39408 w 81032"/>
                    <a:gd name="connsiteY4" fmla="*/ 117583 h 133745"/>
                    <a:gd name="connsiteX5" fmla="*/ 33921 w 81032"/>
                    <a:gd name="connsiteY5" fmla="*/ 125303 h 133745"/>
                    <a:gd name="connsiteX6" fmla="*/ 25773 w 81032"/>
                    <a:gd name="connsiteY6" fmla="*/ 131302 h 133745"/>
                    <a:gd name="connsiteX7" fmla="*/ 14632 w 81032"/>
                    <a:gd name="connsiteY7" fmla="*/ 133745 h 133745"/>
                    <a:gd name="connsiteX8" fmla="*/ 12360 w 81032"/>
                    <a:gd name="connsiteY8" fmla="*/ 133579 h 133745"/>
                    <a:gd name="connsiteX9" fmla="*/ 9699 w 81032"/>
                    <a:gd name="connsiteY9" fmla="*/ 133190 h 133745"/>
                    <a:gd name="connsiteX10" fmla="*/ 7261 w 81032"/>
                    <a:gd name="connsiteY10" fmla="*/ 132746 h 133745"/>
                    <a:gd name="connsiteX11" fmla="*/ 5487 w 81032"/>
                    <a:gd name="connsiteY11" fmla="*/ 132357 h 133745"/>
                    <a:gd name="connsiteX12" fmla="*/ 5487 w 81032"/>
                    <a:gd name="connsiteY12" fmla="*/ 119138 h 133745"/>
                    <a:gd name="connsiteX13" fmla="*/ 6429 w 81032"/>
                    <a:gd name="connsiteY13" fmla="*/ 119249 h 133745"/>
                    <a:gd name="connsiteX14" fmla="*/ 7704 w 81032"/>
                    <a:gd name="connsiteY14" fmla="*/ 119360 h 133745"/>
                    <a:gd name="connsiteX15" fmla="*/ 8923 w 81032"/>
                    <a:gd name="connsiteY15" fmla="*/ 119471 h 133745"/>
                    <a:gd name="connsiteX16" fmla="*/ 9866 w 81032"/>
                    <a:gd name="connsiteY16" fmla="*/ 119471 h 133745"/>
                    <a:gd name="connsiteX17" fmla="*/ 17127 w 81032"/>
                    <a:gd name="connsiteY17" fmla="*/ 118694 h 133745"/>
                    <a:gd name="connsiteX18" fmla="*/ 22725 w 81032"/>
                    <a:gd name="connsiteY18" fmla="*/ 116083 h 133745"/>
                    <a:gd name="connsiteX19" fmla="*/ 26992 w 81032"/>
                    <a:gd name="connsiteY19" fmla="*/ 111306 h 133745"/>
                    <a:gd name="connsiteX20" fmla="*/ 30262 w 81032"/>
                    <a:gd name="connsiteY20" fmla="*/ 103919 h 133745"/>
                    <a:gd name="connsiteX21" fmla="*/ 33865 w 81032"/>
                    <a:gd name="connsiteY21" fmla="*/ 94255 h 133745"/>
                    <a:gd name="connsiteX22" fmla="*/ 0 w 81032"/>
                    <a:gd name="connsiteY22" fmla="*/ 111 h 133745"/>
                    <a:gd name="connsiteX23" fmla="*/ 17736 w 81032"/>
                    <a:gd name="connsiteY23" fmla="*/ 111 h 133745"/>
                    <a:gd name="connsiteX24" fmla="*/ 41458 w 81032"/>
                    <a:gd name="connsiteY24" fmla="*/ 71483 h 133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032" h="133745">
                      <a:moveTo>
                        <a:pt x="41514" y="71372"/>
                      </a:moveTo>
                      <a:lnTo>
                        <a:pt x="63629" y="0"/>
                      </a:lnTo>
                      <a:lnTo>
                        <a:pt x="81032" y="0"/>
                      </a:lnTo>
                      <a:lnTo>
                        <a:pt x="42844" y="109918"/>
                      </a:lnTo>
                      <a:cubicBezTo>
                        <a:pt x="41957" y="112251"/>
                        <a:pt x="40849" y="114806"/>
                        <a:pt x="39408" y="117583"/>
                      </a:cubicBezTo>
                      <a:cubicBezTo>
                        <a:pt x="38022" y="120360"/>
                        <a:pt x="36193" y="122915"/>
                        <a:pt x="33921" y="125303"/>
                      </a:cubicBezTo>
                      <a:cubicBezTo>
                        <a:pt x="31648" y="127691"/>
                        <a:pt x="28932" y="129691"/>
                        <a:pt x="25773" y="131302"/>
                      </a:cubicBezTo>
                      <a:cubicBezTo>
                        <a:pt x="22614" y="132912"/>
                        <a:pt x="18900" y="133745"/>
                        <a:pt x="14632" y="133745"/>
                      </a:cubicBezTo>
                      <a:cubicBezTo>
                        <a:pt x="13967" y="133745"/>
                        <a:pt x="13247" y="133690"/>
                        <a:pt x="12360" y="133579"/>
                      </a:cubicBezTo>
                      <a:cubicBezTo>
                        <a:pt x="11473" y="133468"/>
                        <a:pt x="10586" y="133301"/>
                        <a:pt x="9699" y="133190"/>
                      </a:cubicBezTo>
                      <a:cubicBezTo>
                        <a:pt x="8813" y="133079"/>
                        <a:pt x="7981" y="132912"/>
                        <a:pt x="7261" y="132746"/>
                      </a:cubicBezTo>
                      <a:cubicBezTo>
                        <a:pt x="6540" y="132579"/>
                        <a:pt x="5931" y="132468"/>
                        <a:pt x="5487" y="132357"/>
                      </a:cubicBezTo>
                      <a:lnTo>
                        <a:pt x="5487" y="119138"/>
                      </a:lnTo>
                      <a:cubicBezTo>
                        <a:pt x="5487" y="119138"/>
                        <a:pt x="6041" y="119249"/>
                        <a:pt x="6429" y="119249"/>
                      </a:cubicBezTo>
                      <a:cubicBezTo>
                        <a:pt x="6817" y="119249"/>
                        <a:pt x="7261" y="119305"/>
                        <a:pt x="7704" y="119360"/>
                      </a:cubicBezTo>
                      <a:cubicBezTo>
                        <a:pt x="8148" y="119416"/>
                        <a:pt x="8535" y="119416"/>
                        <a:pt x="8923" y="119471"/>
                      </a:cubicBezTo>
                      <a:cubicBezTo>
                        <a:pt x="9311" y="119527"/>
                        <a:pt x="9589" y="119471"/>
                        <a:pt x="9866" y="119471"/>
                      </a:cubicBezTo>
                      <a:cubicBezTo>
                        <a:pt x="12637" y="119471"/>
                        <a:pt x="15020" y="119193"/>
                        <a:pt x="17127" y="118694"/>
                      </a:cubicBezTo>
                      <a:cubicBezTo>
                        <a:pt x="19233" y="118194"/>
                        <a:pt x="21117" y="117305"/>
                        <a:pt x="22725" y="116083"/>
                      </a:cubicBezTo>
                      <a:cubicBezTo>
                        <a:pt x="24332" y="114861"/>
                        <a:pt x="25773" y="113306"/>
                        <a:pt x="26992" y="111306"/>
                      </a:cubicBezTo>
                      <a:cubicBezTo>
                        <a:pt x="28212" y="109307"/>
                        <a:pt x="29320" y="106863"/>
                        <a:pt x="30262" y="103919"/>
                      </a:cubicBezTo>
                      <a:lnTo>
                        <a:pt x="33865" y="94255"/>
                      </a:lnTo>
                      <a:lnTo>
                        <a:pt x="0" y="111"/>
                      </a:lnTo>
                      <a:lnTo>
                        <a:pt x="17736" y="111"/>
                      </a:lnTo>
                      <a:lnTo>
                        <a:pt x="41458" y="71483"/>
                      </a:lnTo>
                      <a:close/>
                    </a:path>
                  </a:pathLst>
                </a:custGeom>
                <a:solidFill>
                  <a:schemeClr val="bg1"/>
                </a:solidFill>
                <a:ln w="5531" cap="flat">
                  <a:noFill/>
                  <a:prstDash val="solid"/>
                  <a:miter/>
                </a:ln>
              </p:spPr>
              <p:txBody>
                <a:bodyPr rtlCol="0" anchor="ctr"/>
                <a:lstStyle/>
                <a:p>
                  <a:endParaRPr lang="en-IS"/>
                </a:p>
              </p:txBody>
            </p:sp>
          </p:grpSp>
          <p:grpSp>
            <p:nvGrpSpPr>
              <p:cNvPr id="48" name="Graphic 1">
                <a:extLst>
                  <a:ext uri="{FF2B5EF4-FFF2-40B4-BE49-F238E27FC236}">
                    <a16:creationId xmlns:a16="http://schemas.microsoft.com/office/drawing/2014/main" id="{467E32A6-CC7A-CB2D-597B-110C10B2F712}"/>
                  </a:ext>
                </a:extLst>
              </p:cNvPr>
              <p:cNvGrpSpPr/>
              <p:nvPr/>
            </p:nvGrpSpPr>
            <p:grpSpPr>
              <a:xfrm>
                <a:off x="8262857" y="1583391"/>
                <a:ext cx="481981" cy="201673"/>
                <a:chOff x="8262857" y="1583391"/>
                <a:chExt cx="481981" cy="201673"/>
              </a:xfrm>
              <a:solidFill>
                <a:schemeClr val="bg1"/>
              </a:solidFill>
            </p:grpSpPr>
            <p:grpSp>
              <p:nvGrpSpPr>
                <p:cNvPr id="49" name="Graphic 1">
                  <a:extLst>
                    <a:ext uri="{FF2B5EF4-FFF2-40B4-BE49-F238E27FC236}">
                      <a16:creationId xmlns:a16="http://schemas.microsoft.com/office/drawing/2014/main" id="{32703FAD-2852-FEC7-AD94-24FA4A68B997}"/>
                    </a:ext>
                  </a:extLst>
                </p:cNvPr>
                <p:cNvGrpSpPr/>
                <p:nvPr/>
              </p:nvGrpSpPr>
              <p:grpSpPr>
                <a:xfrm>
                  <a:off x="8262857" y="1583391"/>
                  <a:ext cx="481981" cy="201673"/>
                  <a:chOff x="8262857" y="1583391"/>
                  <a:chExt cx="481981" cy="201673"/>
                </a:xfrm>
                <a:solidFill>
                  <a:schemeClr val="bg1"/>
                </a:solidFill>
              </p:grpSpPr>
              <p:sp>
                <p:nvSpPr>
                  <p:cNvPr id="50" name="Freeform 49">
                    <a:extLst>
                      <a:ext uri="{FF2B5EF4-FFF2-40B4-BE49-F238E27FC236}">
                        <a16:creationId xmlns:a16="http://schemas.microsoft.com/office/drawing/2014/main" id="{6232CA50-6D62-5CA5-2264-43566478495D}"/>
                      </a:ext>
                    </a:extLst>
                  </p:cNvPr>
                  <p:cNvSpPr/>
                  <p:nvPr/>
                </p:nvSpPr>
                <p:spPr>
                  <a:xfrm>
                    <a:off x="8262857" y="1621715"/>
                    <a:ext cx="87350" cy="111972"/>
                  </a:xfrm>
                  <a:custGeom>
                    <a:avLst/>
                    <a:gdLst>
                      <a:gd name="connsiteX0" fmla="*/ 64238 w 87350"/>
                      <a:gd name="connsiteY0" fmla="*/ 78037 h 111972"/>
                      <a:gd name="connsiteX1" fmla="*/ 54871 w 87350"/>
                      <a:gd name="connsiteY1" fmla="*/ 86313 h 111972"/>
                      <a:gd name="connsiteX2" fmla="*/ 40849 w 87350"/>
                      <a:gd name="connsiteY2" fmla="*/ 90256 h 111972"/>
                      <a:gd name="connsiteX3" fmla="*/ 26992 w 87350"/>
                      <a:gd name="connsiteY3" fmla="*/ 85924 h 111972"/>
                      <a:gd name="connsiteX4" fmla="*/ 22558 w 87350"/>
                      <a:gd name="connsiteY4" fmla="*/ 74593 h 111972"/>
                      <a:gd name="connsiteX5" fmla="*/ 27602 w 87350"/>
                      <a:gd name="connsiteY5" fmla="*/ 64596 h 111972"/>
                      <a:gd name="connsiteX6" fmla="*/ 42234 w 87350"/>
                      <a:gd name="connsiteY6" fmla="*/ 60708 h 111972"/>
                      <a:gd name="connsiteX7" fmla="*/ 55814 w 87350"/>
                      <a:gd name="connsiteY7" fmla="*/ 61874 h 111972"/>
                      <a:gd name="connsiteX8" fmla="*/ 64294 w 87350"/>
                      <a:gd name="connsiteY8" fmla="*/ 64651 h 111972"/>
                      <a:gd name="connsiteX9" fmla="*/ 64294 w 87350"/>
                      <a:gd name="connsiteY9" fmla="*/ 77981 h 111972"/>
                      <a:gd name="connsiteX10" fmla="*/ 76044 w 87350"/>
                      <a:gd name="connsiteY10" fmla="*/ 8998 h 111972"/>
                      <a:gd name="connsiteX11" fmla="*/ 46946 w 87350"/>
                      <a:gd name="connsiteY11" fmla="*/ 0 h 111972"/>
                      <a:gd name="connsiteX12" fmla="*/ 26992 w 87350"/>
                      <a:gd name="connsiteY12" fmla="*/ 2444 h 111972"/>
                      <a:gd name="connsiteX13" fmla="*/ 10642 w 87350"/>
                      <a:gd name="connsiteY13" fmla="*/ 9553 h 111972"/>
                      <a:gd name="connsiteX14" fmla="*/ 10032 w 87350"/>
                      <a:gd name="connsiteY14" fmla="*/ 11719 h 111972"/>
                      <a:gd name="connsiteX15" fmla="*/ 17902 w 87350"/>
                      <a:gd name="connsiteY15" fmla="*/ 27216 h 111972"/>
                      <a:gd name="connsiteX16" fmla="*/ 18900 w 87350"/>
                      <a:gd name="connsiteY16" fmla="*/ 28049 h 111972"/>
                      <a:gd name="connsiteX17" fmla="*/ 19399 w 87350"/>
                      <a:gd name="connsiteY17" fmla="*/ 28104 h 111972"/>
                      <a:gd name="connsiteX18" fmla="*/ 20175 w 87350"/>
                      <a:gd name="connsiteY18" fmla="*/ 27882 h 111972"/>
                      <a:gd name="connsiteX19" fmla="*/ 32313 w 87350"/>
                      <a:gd name="connsiteY19" fmla="*/ 23050 h 111972"/>
                      <a:gd name="connsiteX20" fmla="*/ 46391 w 87350"/>
                      <a:gd name="connsiteY20" fmla="*/ 21495 h 111972"/>
                      <a:gd name="connsiteX21" fmla="*/ 59804 w 87350"/>
                      <a:gd name="connsiteY21" fmla="*/ 25661 h 111972"/>
                      <a:gd name="connsiteX22" fmla="*/ 64294 w 87350"/>
                      <a:gd name="connsiteY22" fmla="*/ 37547 h 111972"/>
                      <a:gd name="connsiteX23" fmla="*/ 64294 w 87350"/>
                      <a:gd name="connsiteY23" fmla="*/ 42879 h 111972"/>
                      <a:gd name="connsiteX24" fmla="*/ 42844 w 87350"/>
                      <a:gd name="connsiteY24" fmla="*/ 39713 h 111972"/>
                      <a:gd name="connsiteX25" fmla="*/ 26050 w 87350"/>
                      <a:gd name="connsiteY25" fmla="*/ 41768 h 111972"/>
                      <a:gd name="connsiteX26" fmla="*/ 12471 w 87350"/>
                      <a:gd name="connsiteY26" fmla="*/ 48211 h 111972"/>
                      <a:gd name="connsiteX27" fmla="*/ 3326 w 87350"/>
                      <a:gd name="connsiteY27" fmla="*/ 59319 h 111972"/>
                      <a:gd name="connsiteX28" fmla="*/ 0 w 87350"/>
                      <a:gd name="connsiteY28" fmla="*/ 75149 h 111972"/>
                      <a:gd name="connsiteX29" fmla="*/ 3436 w 87350"/>
                      <a:gd name="connsiteY29" fmla="*/ 92144 h 111972"/>
                      <a:gd name="connsiteX30" fmla="*/ 12249 w 87350"/>
                      <a:gd name="connsiteY30" fmla="*/ 103642 h 111972"/>
                      <a:gd name="connsiteX31" fmla="*/ 24332 w 87350"/>
                      <a:gd name="connsiteY31" fmla="*/ 110029 h 111972"/>
                      <a:gd name="connsiteX32" fmla="*/ 37523 w 87350"/>
                      <a:gd name="connsiteY32" fmla="*/ 111973 h 111972"/>
                      <a:gd name="connsiteX33" fmla="*/ 53985 w 87350"/>
                      <a:gd name="connsiteY33" fmla="*/ 108252 h 111972"/>
                      <a:gd name="connsiteX34" fmla="*/ 64238 w 87350"/>
                      <a:gd name="connsiteY34" fmla="*/ 101587 h 111972"/>
                      <a:gd name="connsiteX35" fmla="*/ 64238 w 87350"/>
                      <a:gd name="connsiteY35" fmla="*/ 108196 h 111972"/>
                      <a:gd name="connsiteX36" fmla="*/ 65846 w 87350"/>
                      <a:gd name="connsiteY36" fmla="*/ 109862 h 111972"/>
                      <a:gd name="connsiteX37" fmla="*/ 85744 w 87350"/>
                      <a:gd name="connsiteY37" fmla="*/ 109862 h 111972"/>
                      <a:gd name="connsiteX38" fmla="*/ 87351 w 87350"/>
                      <a:gd name="connsiteY38" fmla="*/ 108196 h 111972"/>
                      <a:gd name="connsiteX39" fmla="*/ 87351 w 87350"/>
                      <a:gd name="connsiteY39" fmla="*/ 36602 h 111972"/>
                      <a:gd name="connsiteX40" fmla="*/ 75989 w 87350"/>
                      <a:gd name="connsiteY40" fmla="*/ 899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7350" h="111972">
                        <a:moveTo>
                          <a:pt x="64238" y="78037"/>
                        </a:moveTo>
                        <a:cubicBezTo>
                          <a:pt x="62021" y="80980"/>
                          <a:pt x="58862" y="83813"/>
                          <a:pt x="54871" y="86313"/>
                        </a:cubicBezTo>
                        <a:cubicBezTo>
                          <a:pt x="50770" y="88923"/>
                          <a:pt x="46059" y="90256"/>
                          <a:pt x="40849" y="90256"/>
                        </a:cubicBezTo>
                        <a:cubicBezTo>
                          <a:pt x="34586" y="90256"/>
                          <a:pt x="29930" y="88812"/>
                          <a:pt x="26992" y="85924"/>
                        </a:cubicBezTo>
                        <a:cubicBezTo>
                          <a:pt x="23999" y="83036"/>
                          <a:pt x="22558" y="79314"/>
                          <a:pt x="22558" y="74593"/>
                        </a:cubicBezTo>
                        <a:cubicBezTo>
                          <a:pt x="22558" y="70316"/>
                          <a:pt x="24221" y="67095"/>
                          <a:pt x="27602" y="64596"/>
                        </a:cubicBezTo>
                        <a:cubicBezTo>
                          <a:pt x="31094" y="62041"/>
                          <a:pt x="36027" y="60708"/>
                          <a:pt x="42234" y="60708"/>
                        </a:cubicBezTo>
                        <a:cubicBezTo>
                          <a:pt x="47611" y="60708"/>
                          <a:pt x="52156" y="61096"/>
                          <a:pt x="55814" y="61874"/>
                        </a:cubicBezTo>
                        <a:cubicBezTo>
                          <a:pt x="59028" y="62541"/>
                          <a:pt x="61855" y="63485"/>
                          <a:pt x="64294" y="64651"/>
                        </a:cubicBezTo>
                        <a:lnTo>
                          <a:pt x="64294" y="77981"/>
                        </a:lnTo>
                        <a:close/>
                        <a:moveTo>
                          <a:pt x="76044" y="8998"/>
                        </a:moveTo>
                        <a:cubicBezTo>
                          <a:pt x="68617" y="2999"/>
                          <a:pt x="58807" y="0"/>
                          <a:pt x="46946" y="0"/>
                        </a:cubicBezTo>
                        <a:cubicBezTo>
                          <a:pt x="39463" y="0"/>
                          <a:pt x="32757" y="833"/>
                          <a:pt x="26992" y="2444"/>
                        </a:cubicBezTo>
                        <a:cubicBezTo>
                          <a:pt x="21228" y="4055"/>
                          <a:pt x="15741" y="6443"/>
                          <a:pt x="10642" y="9553"/>
                        </a:cubicBezTo>
                        <a:cubicBezTo>
                          <a:pt x="9921" y="9998"/>
                          <a:pt x="9644" y="10942"/>
                          <a:pt x="10032" y="11719"/>
                        </a:cubicBezTo>
                        <a:lnTo>
                          <a:pt x="17902" y="27216"/>
                        </a:lnTo>
                        <a:cubicBezTo>
                          <a:pt x="18124" y="27604"/>
                          <a:pt x="18457" y="27882"/>
                          <a:pt x="18900" y="28049"/>
                        </a:cubicBezTo>
                        <a:cubicBezTo>
                          <a:pt x="19066" y="28049"/>
                          <a:pt x="19233" y="28104"/>
                          <a:pt x="19399" y="28104"/>
                        </a:cubicBezTo>
                        <a:cubicBezTo>
                          <a:pt x="19676" y="28104"/>
                          <a:pt x="19953" y="28049"/>
                          <a:pt x="20175" y="27882"/>
                        </a:cubicBezTo>
                        <a:cubicBezTo>
                          <a:pt x="24110" y="25716"/>
                          <a:pt x="28156" y="24105"/>
                          <a:pt x="32313" y="23050"/>
                        </a:cubicBezTo>
                        <a:cubicBezTo>
                          <a:pt x="36415" y="22050"/>
                          <a:pt x="41181" y="21495"/>
                          <a:pt x="46391" y="21495"/>
                        </a:cubicBezTo>
                        <a:cubicBezTo>
                          <a:pt x="52266" y="21495"/>
                          <a:pt x="56756" y="22883"/>
                          <a:pt x="59804" y="25661"/>
                        </a:cubicBezTo>
                        <a:cubicBezTo>
                          <a:pt x="62797" y="28382"/>
                          <a:pt x="64294" y="32326"/>
                          <a:pt x="64294" y="37547"/>
                        </a:cubicBezTo>
                        <a:lnTo>
                          <a:pt x="64294" y="42879"/>
                        </a:lnTo>
                        <a:cubicBezTo>
                          <a:pt x="58530" y="40768"/>
                          <a:pt x="51324" y="39713"/>
                          <a:pt x="42844" y="39713"/>
                        </a:cubicBezTo>
                        <a:cubicBezTo>
                          <a:pt x="36803" y="39713"/>
                          <a:pt x="31205" y="40379"/>
                          <a:pt x="26050" y="41768"/>
                        </a:cubicBezTo>
                        <a:cubicBezTo>
                          <a:pt x="20896" y="43156"/>
                          <a:pt x="16295" y="45322"/>
                          <a:pt x="12471" y="48211"/>
                        </a:cubicBezTo>
                        <a:cubicBezTo>
                          <a:pt x="8591" y="51154"/>
                          <a:pt x="5543" y="54876"/>
                          <a:pt x="3326" y="59319"/>
                        </a:cubicBezTo>
                        <a:cubicBezTo>
                          <a:pt x="1108" y="63762"/>
                          <a:pt x="0" y="69094"/>
                          <a:pt x="0" y="75149"/>
                        </a:cubicBezTo>
                        <a:cubicBezTo>
                          <a:pt x="0" y="81703"/>
                          <a:pt x="1164" y="87479"/>
                          <a:pt x="3436" y="92144"/>
                        </a:cubicBezTo>
                        <a:cubicBezTo>
                          <a:pt x="5709" y="96866"/>
                          <a:pt x="8702" y="100698"/>
                          <a:pt x="12249" y="103642"/>
                        </a:cubicBezTo>
                        <a:cubicBezTo>
                          <a:pt x="15852" y="106530"/>
                          <a:pt x="19898" y="108696"/>
                          <a:pt x="24332" y="110029"/>
                        </a:cubicBezTo>
                        <a:cubicBezTo>
                          <a:pt x="28711" y="111307"/>
                          <a:pt x="33145" y="111973"/>
                          <a:pt x="37523" y="111973"/>
                        </a:cubicBezTo>
                        <a:cubicBezTo>
                          <a:pt x="43398" y="111973"/>
                          <a:pt x="48941" y="110696"/>
                          <a:pt x="53985" y="108252"/>
                        </a:cubicBezTo>
                        <a:cubicBezTo>
                          <a:pt x="57754" y="106419"/>
                          <a:pt x="61245" y="104142"/>
                          <a:pt x="64238" y="101587"/>
                        </a:cubicBezTo>
                        <a:lnTo>
                          <a:pt x="64238" y="108196"/>
                        </a:lnTo>
                        <a:cubicBezTo>
                          <a:pt x="64238" y="109085"/>
                          <a:pt x="64959" y="109862"/>
                          <a:pt x="65846" y="109862"/>
                        </a:cubicBezTo>
                        <a:lnTo>
                          <a:pt x="85744" y="109862"/>
                        </a:lnTo>
                        <a:cubicBezTo>
                          <a:pt x="86630" y="109862"/>
                          <a:pt x="87351" y="109140"/>
                          <a:pt x="87351" y="108196"/>
                        </a:cubicBezTo>
                        <a:lnTo>
                          <a:pt x="87351" y="36602"/>
                        </a:lnTo>
                        <a:cubicBezTo>
                          <a:pt x="87351" y="24327"/>
                          <a:pt x="83527" y="15052"/>
                          <a:pt x="75989" y="8998"/>
                        </a:cubicBezTo>
                      </a:path>
                    </a:pathLst>
                  </a:custGeom>
                  <a:solidFill>
                    <a:schemeClr val="bg1"/>
                  </a:solidFill>
                  <a:ln w="5531"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E1AFE8D0-A38E-510C-C8F9-62C80319AF2D}"/>
                      </a:ext>
                    </a:extLst>
                  </p:cNvPr>
                  <p:cNvSpPr/>
                  <p:nvPr/>
                </p:nvSpPr>
                <p:spPr>
                  <a:xfrm>
                    <a:off x="8375260" y="1621715"/>
                    <a:ext cx="90177" cy="163349"/>
                  </a:xfrm>
                  <a:custGeom>
                    <a:avLst/>
                    <a:gdLst>
                      <a:gd name="connsiteX0" fmla="*/ 60968 w 90177"/>
                      <a:gd name="connsiteY0" fmla="*/ 82202 h 163349"/>
                      <a:gd name="connsiteX1" fmla="*/ 45615 w 90177"/>
                      <a:gd name="connsiteY1" fmla="*/ 89701 h 163349"/>
                      <a:gd name="connsiteX2" fmla="*/ 38743 w 90177"/>
                      <a:gd name="connsiteY2" fmla="*/ 88534 h 163349"/>
                      <a:gd name="connsiteX3" fmla="*/ 32369 w 90177"/>
                      <a:gd name="connsiteY3" fmla="*/ 85424 h 163349"/>
                      <a:gd name="connsiteX4" fmla="*/ 26937 w 90177"/>
                      <a:gd name="connsiteY4" fmla="*/ 81258 h 163349"/>
                      <a:gd name="connsiteX5" fmla="*/ 23168 w 90177"/>
                      <a:gd name="connsiteY5" fmla="*/ 77148 h 163349"/>
                      <a:gd name="connsiteX6" fmla="*/ 23168 w 90177"/>
                      <a:gd name="connsiteY6" fmla="*/ 34603 h 163349"/>
                      <a:gd name="connsiteX7" fmla="*/ 32424 w 90177"/>
                      <a:gd name="connsiteY7" fmla="*/ 26216 h 163349"/>
                      <a:gd name="connsiteX8" fmla="*/ 44895 w 90177"/>
                      <a:gd name="connsiteY8" fmla="*/ 22439 h 163349"/>
                      <a:gd name="connsiteX9" fmla="*/ 60691 w 90177"/>
                      <a:gd name="connsiteY9" fmla="*/ 30604 h 163349"/>
                      <a:gd name="connsiteX10" fmla="*/ 66400 w 90177"/>
                      <a:gd name="connsiteY10" fmla="*/ 58319 h 163349"/>
                      <a:gd name="connsiteX11" fmla="*/ 61024 w 90177"/>
                      <a:gd name="connsiteY11" fmla="*/ 82202 h 163349"/>
                      <a:gd name="connsiteX12" fmla="*/ 78317 w 90177"/>
                      <a:gd name="connsiteY12" fmla="*/ 13775 h 163349"/>
                      <a:gd name="connsiteX13" fmla="*/ 64959 w 90177"/>
                      <a:gd name="connsiteY13" fmla="*/ 3333 h 163349"/>
                      <a:gd name="connsiteX14" fmla="*/ 48719 w 90177"/>
                      <a:gd name="connsiteY14" fmla="*/ 0 h 163349"/>
                      <a:gd name="connsiteX15" fmla="*/ 33145 w 90177"/>
                      <a:gd name="connsiteY15" fmla="*/ 3721 h 163349"/>
                      <a:gd name="connsiteX16" fmla="*/ 23334 w 90177"/>
                      <a:gd name="connsiteY16" fmla="*/ 10331 h 163349"/>
                      <a:gd name="connsiteX17" fmla="*/ 23334 w 90177"/>
                      <a:gd name="connsiteY17" fmla="*/ 3832 h 163349"/>
                      <a:gd name="connsiteX18" fmla="*/ 21727 w 90177"/>
                      <a:gd name="connsiteY18" fmla="*/ 2166 h 163349"/>
                      <a:gd name="connsiteX19" fmla="*/ 1607 w 90177"/>
                      <a:gd name="connsiteY19" fmla="*/ 2166 h 163349"/>
                      <a:gd name="connsiteX20" fmla="*/ 0 w 90177"/>
                      <a:gd name="connsiteY20" fmla="*/ 3832 h 163349"/>
                      <a:gd name="connsiteX21" fmla="*/ 0 w 90177"/>
                      <a:gd name="connsiteY21" fmla="*/ 161739 h 163349"/>
                      <a:gd name="connsiteX22" fmla="*/ 776 w 90177"/>
                      <a:gd name="connsiteY22" fmla="*/ 163127 h 163349"/>
                      <a:gd name="connsiteX23" fmla="*/ 1607 w 90177"/>
                      <a:gd name="connsiteY23" fmla="*/ 163349 h 163349"/>
                      <a:gd name="connsiteX24" fmla="*/ 2383 w 90177"/>
                      <a:gd name="connsiteY24" fmla="*/ 163183 h 163349"/>
                      <a:gd name="connsiteX25" fmla="*/ 22503 w 90177"/>
                      <a:gd name="connsiteY25" fmla="*/ 152630 h 163349"/>
                      <a:gd name="connsiteX26" fmla="*/ 23390 w 90177"/>
                      <a:gd name="connsiteY26" fmla="*/ 151186 h 163349"/>
                      <a:gd name="connsiteX27" fmla="*/ 23390 w 90177"/>
                      <a:gd name="connsiteY27" fmla="*/ 102253 h 163349"/>
                      <a:gd name="connsiteX28" fmla="*/ 32258 w 90177"/>
                      <a:gd name="connsiteY28" fmla="*/ 108252 h 163349"/>
                      <a:gd name="connsiteX29" fmla="*/ 47777 w 90177"/>
                      <a:gd name="connsiteY29" fmla="*/ 112028 h 163349"/>
                      <a:gd name="connsiteX30" fmla="*/ 63906 w 90177"/>
                      <a:gd name="connsiteY30" fmla="*/ 108696 h 163349"/>
                      <a:gd name="connsiteX31" fmla="*/ 77485 w 90177"/>
                      <a:gd name="connsiteY31" fmla="*/ 98532 h 163349"/>
                      <a:gd name="connsiteX32" fmla="*/ 86741 w 90177"/>
                      <a:gd name="connsiteY32" fmla="*/ 81591 h 163349"/>
                      <a:gd name="connsiteX33" fmla="*/ 90178 w 90177"/>
                      <a:gd name="connsiteY33" fmla="*/ 57708 h 163349"/>
                      <a:gd name="connsiteX34" fmla="*/ 87074 w 90177"/>
                      <a:gd name="connsiteY34" fmla="*/ 31715 h 163349"/>
                      <a:gd name="connsiteX35" fmla="*/ 78317 w 90177"/>
                      <a:gd name="connsiteY35" fmla="*/ 13719 h 16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0177" h="163349">
                        <a:moveTo>
                          <a:pt x="60968" y="82202"/>
                        </a:moveTo>
                        <a:cubicBezTo>
                          <a:pt x="57477" y="87257"/>
                          <a:pt x="52433" y="89701"/>
                          <a:pt x="45615" y="89701"/>
                        </a:cubicBezTo>
                        <a:cubicBezTo>
                          <a:pt x="43177" y="89701"/>
                          <a:pt x="40849" y="89312"/>
                          <a:pt x="38743" y="88534"/>
                        </a:cubicBezTo>
                        <a:cubicBezTo>
                          <a:pt x="36526" y="87701"/>
                          <a:pt x="34364" y="86646"/>
                          <a:pt x="32369" y="85424"/>
                        </a:cubicBezTo>
                        <a:cubicBezTo>
                          <a:pt x="30373" y="84146"/>
                          <a:pt x="28544" y="82758"/>
                          <a:pt x="26937" y="81258"/>
                        </a:cubicBezTo>
                        <a:cubicBezTo>
                          <a:pt x="25440" y="79870"/>
                          <a:pt x="24166" y="78537"/>
                          <a:pt x="23168" y="77148"/>
                        </a:cubicBezTo>
                        <a:lnTo>
                          <a:pt x="23168" y="34603"/>
                        </a:lnTo>
                        <a:cubicBezTo>
                          <a:pt x="25607" y="31492"/>
                          <a:pt x="28766" y="28660"/>
                          <a:pt x="32424" y="26216"/>
                        </a:cubicBezTo>
                        <a:cubicBezTo>
                          <a:pt x="36193" y="23717"/>
                          <a:pt x="40350" y="22439"/>
                          <a:pt x="44895" y="22439"/>
                        </a:cubicBezTo>
                        <a:cubicBezTo>
                          <a:pt x="51823" y="22439"/>
                          <a:pt x="57033" y="25105"/>
                          <a:pt x="60691" y="30604"/>
                        </a:cubicBezTo>
                        <a:cubicBezTo>
                          <a:pt x="64460" y="36214"/>
                          <a:pt x="66400" y="45545"/>
                          <a:pt x="66400" y="58319"/>
                        </a:cubicBezTo>
                        <a:cubicBezTo>
                          <a:pt x="66400" y="68983"/>
                          <a:pt x="64571" y="77037"/>
                          <a:pt x="61024" y="82202"/>
                        </a:cubicBezTo>
                        <a:moveTo>
                          <a:pt x="78317" y="13775"/>
                        </a:moveTo>
                        <a:cubicBezTo>
                          <a:pt x="74548" y="9109"/>
                          <a:pt x="70058" y="5554"/>
                          <a:pt x="64959" y="3333"/>
                        </a:cubicBezTo>
                        <a:cubicBezTo>
                          <a:pt x="59915" y="1111"/>
                          <a:pt x="54428" y="0"/>
                          <a:pt x="48719" y="0"/>
                        </a:cubicBezTo>
                        <a:cubicBezTo>
                          <a:pt x="43010" y="0"/>
                          <a:pt x="37745" y="1222"/>
                          <a:pt x="33145" y="3721"/>
                        </a:cubicBezTo>
                        <a:cubicBezTo>
                          <a:pt x="29708" y="5554"/>
                          <a:pt x="26438" y="7776"/>
                          <a:pt x="23334" y="10331"/>
                        </a:cubicBezTo>
                        <a:lnTo>
                          <a:pt x="23334" y="3832"/>
                        </a:lnTo>
                        <a:cubicBezTo>
                          <a:pt x="23334" y="2944"/>
                          <a:pt x="22614" y="2166"/>
                          <a:pt x="21727" y="2166"/>
                        </a:cubicBezTo>
                        <a:lnTo>
                          <a:pt x="1607" y="2166"/>
                        </a:lnTo>
                        <a:cubicBezTo>
                          <a:pt x="721" y="2166"/>
                          <a:pt x="0" y="2888"/>
                          <a:pt x="0" y="3832"/>
                        </a:cubicBezTo>
                        <a:lnTo>
                          <a:pt x="0" y="161739"/>
                        </a:lnTo>
                        <a:cubicBezTo>
                          <a:pt x="0" y="162294"/>
                          <a:pt x="277" y="162850"/>
                          <a:pt x="776" y="163127"/>
                        </a:cubicBezTo>
                        <a:cubicBezTo>
                          <a:pt x="1053" y="163294"/>
                          <a:pt x="1330" y="163349"/>
                          <a:pt x="1607" y="163349"/>
                        </a:cubicBezTo>
                        <a:cubicBezTo>
                          <a:pt x="1884" y="163349"/>
                          <a:pt x="2106" y="163294"/>
                          <a:pt x="2383" y="163183"/>
                        </a:cubicBezTo>
                        <a:lnTo>
                          <a:pt x="22503" y="152630"/>
                        </a:lnTo>
                        <a:cubicBezTo>
                          <a:pt x="23057" y="152352"/>
                          <a:pt x="23390" y="151797"/>
                          <a:pt x="23390" y="151186"/>
                        </a:cubicBezTo>
                        <a:lnTo>
                          <a:pt x="23390" y="102253"/>
                        </a:lnTo>
                        <a:cubicBezTo>
                          <a:pt x="25884" y="104475"/>
                          <a:pt x="28877" y="106474"/>
                          <a:pt x="32258" y="108252"/>
                        </a:cubicBezTo>
                        <a:cubicBezTo>
                          <a:pt x="37080" y="110751"/>
                          <a:pt x="42290" y="112028"/>
                          <a:pt x="47777" y="112028"/>
                        </a:cubicBezTo>
                        <a:cubicBezTo>
                          <a:pt x="53264" y="112028"/>
                          <a:pt x="58751" y="110918"/>
                          <a:pt x="63906" y="108696"/>
                        </a:cubicBezTo>
                        <a:cubicBezTo>
                          <a:pt x="69060" y="106474"/>
                          <a:pt x="73605" y="103086"/>
                          <a:pt x="77485" y="98532"/>
                        </a:cubicBezTo>
                        <a:cubicBezTo>
                          <a:pt x="81365" y="94033"/>
                          <a:pt x="84469" y="88312"/>
                          <a:pt x="86741" y="81591"/>
                        </a:cubicBezTo>
                        <a:cubicBezTo>
                          <a:pt x="89014" y="74871"/>
                          <a:pt x="90178" y="66873"/>
                          <a:pt x="90178" y="57708"/>
                        </a:cubicBezTo>
                        <a:cubicBezTo>
                          <a:pt x="90178" y="47655"/>
                          <a:pt x="89125" y="38935"/>
                          <a:pt x="87074" y="31715"/>
                        </a:cubicBezTo>
                        <a:cubicBezTo>
                          <a:pt x="84968" y="24439"/>
                          <a:pt x="82030" y="18384"/>
                          <a:pt x="78317" y="13719"/>
                        </a:cubicBezTo>
                      </a:path>
                    </a:pathLst>
                  </a:custGeom>
                  <a:solidFill>
                    <a:schemeClr val="bg1"/>
                  </a:solidFill>
                  <a:ln w="5531" cap="flat">
                    <a:no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F36DF7E0-CAF8-1F71-D454-AC4F63183B25}"/>
                      </a:ext>
                    </a:extLst>
                  </p:cNvPr>
                  <p:cNvSpPr/>
                  <p:nvPr/>
                </p:nvSpPr>
                <p:spPr>
                  <a:xfrm>
                    <a:off x="8477132" y="1583391"/>
                    <a:ext cx="63573" cy="150352"/>
                  </a:xfrm>
                  <a:custGeom>
                    <a:avLst/>
                    <a:gdLst>
                      <a:gd name="connsiteX0" fmla="*/ 61911 w 63573"/>
                      <a:gd name="connsiteY0" fmla="*/ 40546 h 150352"/>
                      <a:gd name="connsiteX1" fmla="*/ 37911 w 63573"/>
                      <a:gd name="connsiteY1" fmla="*/ 40546 h 150352"/>
                      <a:gd name="connsiteX2" fmla="*/ 37911 w 63573"/>
                      <a:gd name="connsiteY2" fmla="*/ 1611 h 150352"/>
                      <a:gd name="connsiteX3" fmla="*/ 37135 w 63573"/>
                      <a:gd name="connsiteY3" fmla="*/ 222 h 150352"/>
                      <a:gd name="connsiteX4" fmla="*/ 36304 w 63573"/>
                      <a:gd name="connsiteY4" fmla="*/ 0 h 150352"/>
                      <a:gd name="connsiteX5" fmla="*/ 35528 w 63573"/>
                      <a:gd name="connsiteY5" fmla="*/ 167 h 150352"/>
                      <a:gd name="connsiteX6" fmla="*/ 15630 w 63573"/>
                      <a:gd name="connsiteY6" fmla="*/ 10886 h 150352"/>
                      <a:gd name="connsiteX7" fmla="*/ 14743 w 63573"/>
                      <a:gd name="connsiteY7" fmla="*/ 12330 h 150352"/>
                      <a:gd name="connsiteX8" fmla="*/ 14743 w 63573"/>
                      <a:gd name="connsiteY8" fmla="*/ 40490 h 150352"/>
                      <a:gd name="connsiteX9" fmla="*/ 1607 w 63573"/>
                      <a:gd name="connsiteY9" fmla="*/ 40490 h 150352"/>
                      <a:gd name="connsiteX10" fmla="*/ 0 w 63573"/>
                      <a:gd name="connsiteY10" fmla="*/ 42156 h 150352"/>
                      <a:gd name="connsiteX11" fmla="*/ 0 w 63573"/>
                      <a:gd name="connsiteY11" fmla="*/ 60819 h 150352"/>
                      <a:gd name="connsiteX12" fmla="*/ 1607 w 63573"/>
                      <a:gd name="connsiteY12" fmla="*/ 62485 h 150352"/>
                      <a:gd name="connsiteX13" fmla="*/ 14743 w 63573"/>
                      <a:gd name="connsiteY13" fmla="*/ 62485 h 150352"/>
                      <a:gd name="connsiteX14" fmla="*/ 14743 w 63573"/>
                      <a:gd name="connsiteY14" fmla="*/ 121082 h 150352"/>
                      <a:gd name="connsiteX15" fmla="*/ 21394 w 63573"/>
                      <a:gd name="connsiteY15" fmla="*/ 143077 h 150352"/>
                      <a:gd name="connsiteX16" fmla="*/ 39629 w 63573"/>
                      <a:gd name="connsiteY16" fmla="*/ 150353 h 150352"/>
                      <a:gd name="connsiteX17" fmla="*/ 51158 w 63573"/>
                      <a:gd name="connsiteY17" fmla="*/ 149020 h 150352"/>
                      <a:gd name="connsiteX18" fmla="*/ 60359 w 63573"/>
                      <a:gd name="connsiteY18" fmla="*/ 145354 h 150352"/>
                      <a:gd name="connsiteX19" fmla="*/ 61135 w 63573"/>
                      <a:gd name="connsiteY19" fmla="*/ 144132 h 150352"/>
                      <a:gd name="connsiteX20" fmla="*/ 63518 w 63573"/>
                      <a:gd name="connsiteY20" fmla="*/ 126025 h 150352"/>
                      <a:gd name="connsiteX21" fmla="*/ 62797 w 63573"/>
                      <a:gd name="connsiteY21" fmla="*/ 124414 h 150352"/>
                      <a:gd name="connsiteX22" fmla="*/ 61911 w 63573"/>
                      <a:gd name="connsiteY22" fmla="*/ 124137 h 150352"/>
                      <a:gd name="connsiteX23" fmla="*/ 61079 w 63573"/>
                      <a:gd name="connsiteY23" fmla="*/ 124359 h 150352"/>
                      <a:gd name="connsiteX24" fmla="*/ 54539 w 63573"/>
                      <a:gd name="connsiteY24" fmla="*/ 127080 h 150352"/>
                      <a:gd name="connsiteX25" fmla="*/ 46946 w 63573"/>
                      <a:gd name="connsiteY25" fmla="*/ 128302 h 150352"/>
                      <a:gd name="connsiteX26" fmla="*/ 39962 w 63573"/>
                      <a:gd name="connsiteY26" fmla="*/ 126192 h 150352"/>
                      <a:gd name="connsiteX27" fmla="*/ 37967 w 63573"/>
                      <a:gd name="connsiteY27" fmla="*/ 117416 h 150352"/>
                      <a:gd name="connsiteX28" fmla="*/ 37967 w 63573"/>
                      <a:gd name="connsiteY28" fmla="*/ 62429 h 150352"/>
                      <a:gd name="connsiteX29" fmla="*/ 61966 w 63573"/>
                      <a:gd name="connsiteY29" fmla="*/ 62429 h 150352"/>
                      <a:gd name="connsiteX30" fmla="*/ 63573 w 63573"/>
                      <a:gd name="connsiteY30" fmla="*/ 60763 h 150352"/>
                      <a:gd name="connsiteX31" fmla="*/ 63573 w 63573"/>
                      <a:gd name="connsiteY31" fmla="*/ 42101 h 150352"/>
                      <a:gd name="connsiteX32" fmla="*/ 61966 w 63573"/>
                      <a:gd name="connsiteY32" fmla="*/ 40435 h 15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573" h="150352">
                        <a:moveTo>
                          <a:pt x="61911" y="40546"/>
                        </a:moveTo>
                        <a:lnTo>
                          <a:pt x="37911" y="40546"/>
                        </a:lnTo>
                        <a:lnTo>
                          <a:pt x="37911" y="1611"/>
                        </a:lnTo>
                        <a:cubicBezTo>
                          <a:pt x="37911" y="1055"/>
                          <a:pt x="37634" y="500"/>
                          <a:pt x="37135" y="222"/>
                        </a:cubicBezTo>
                        <a:cubicBezTo>
                          <a:pt x="36858" y="56"/>
                          <a:pt x="36581" y="0"/>
                          <a:pt x="36304" y="0"/>
                        </a:cubicBezTo>
                        <a:cubicBezTo>
                          <a:pt x="36027" y="0"/>
                          <a:pt x="35750" y="56"/>
                          <a:pt x="35528" y="167"/>
                        </a:cubicBezTo>
                        <a:lnTo>
                          <a:pt x="15630" y="10886"/>
                        </a:lnTo>
                        <a:cubicBezTo>
                          <a:pt x="15076" y="11164"/>
                          <a:pt x="14743" y="11719"/>
                          <a:pt x="14743" y="12330"/>
                        </a:cubicBezTo>
                        <a:lnTo>
                          <a:pt x="14743" y="40490"/>
                        </a:lnTo>
                        <a:lnTo>
                          <a:pt x="1607" y="40490"/>
                        </a:lnTo>
                        <a:cubicBezTo>
                          <a:pt x="721" y="40490"/>
                          <a:pt x="0" y="41212"/>
                          <a:pt x="0" y="42156"/>
                        </a:cubicBezTo>
                        <a:lnTo>
                          <a:pt x="0" y="60819"/>
                        </a:lnTo>
                        <a:cubicBezTo>
                          <a:pt x="0" y="61707"/>
                          <a:pt x="721" y="62485"/>
                          <a:pt x="1607" y="62485"/>
                        </a:cubicBezTo>
                        <a:lnTo>
                          <a:pt x="14743" y="62485"/>
                        </a:lnTo>
                        <a:lnTo>
                          <a:pt x="14743" y="121082"/>
                        </a:lnTo>
                        <a:cubicBezTo>
                          <a:pt x="14743" y="130857"/>
                          <a:pt x="16960" y="138300"/>
                          <a:pt x="21394" y="143077"/>
                        </a:cubicBezTo>
                        <a:cubicBezTo>
                          <a:pt x="25828" y="147909"/>
                          <a:pt x="31981" y="150353"/>
                          <a:pt x="39629" y="150353"/>
                        </a:cubicBezTo>
                        <a:cubicBezTo>
                          <a:pt x="43842" y="150353"/>
                          <a:pt x="47722" y="149908"/>
                          <a:pt x="51158" y="149020"/>
                        </a:cubicBezTo>
                        <a:cubicBezTo>
                          <a:pt x="54650" y="148131"/>
                          <a:pt x="57754" y="146909"/>
                          <a:pt x="60359" y="145354"/>
                        </a:cubicBezTo>
                        <a:cubicBezTo>
                          <a:pt x="60802" y="145076"/>
                          <a:pt x="61079" y="144632"/>
                          <a:pt x="61135" y="144132"/>
                        </a:cubicBezTo>
                        <a:lnTo>
                          <a:pt x="63518" y="126025"/>
                        </a:lnTo>
                        <a:cubicBezTo>
                          <a:pt x="63573" y="125414"/>
                          <a:pt x="63352" y="124803"/>
                          <a:pt x="62797" y="124414"/>
                        </a:cubicBezTo>
                        <a:cubicBezTo>
                          <a:pt x="62520" y="124248"/>
                          <a:pt x="62188" y="124137"/>
                          <a:pt x="61911" y="124137"/>
                        </a:cubicBezTo>
                        <a:cubicBezTo>
                          <a:pt x="61633" y="124137"/>
                          <a:pt x="61356" y="124192"/>
                          <a:pt x="61079" y="124359"/>
                        </a:cubicBezTo>
                        <a:cubicBezTo>
                          <a:pt x="59361" y="125359"/>
                          <a:pt x="57144" y="126247"/>
                          <a:pt x="54539" y="127080"/>
                        </a:cubicBezTo>
                        <a:cubicBezTo>
                          <a:pt x="51934" y="127914"/>
                          <a:pt x="49384" y="128302"/>
                          <a:pt x="46946" y="128302"/>
                        </a:cubicBezTo>
                        <a:cubicBezTo>
                          <a:pt x="43620" y="128302"/>
                          <a:pt x="41237" y="127580"/>
                          <a:pt x="39962" y="126192"/>
                        </a:cubicBezTo>
                        <a:cubicBezTo>
                          <a:pt x="39020" y="125248"/>
                          <a:pt x="37967" y="122915"/>
                          <a:pt x="37967" y="117416"/>
                        </a:cubicBezTo>
                        <a:lnTo>
                          <a:pt x="37967" y="62429"/>
                        </a:lnTo>
                        <a:lnTo>
                          <a:pt x="61966" y="62429"/>
                        </a:lnTo>
                        <a:cubicBezTo>
                          <a:pt x="62853" y="62429"/>
                          <a:pt x="63573" y="61707"/>
                          <a:pt x="63573" y="60763"/>
                        </a:cubicBezTo>
                        <a:lnTo>
                          <a:pt x="63573" y="42101"/>
                        </a:lnTo>
                        <a:cubicBezTo>
                          <a:pt x="63573" y="41212"/>
                          <a:pt x="62853" y="40435"/>
                          <a:pt x="61966" y="40435"/>
                        </a:cubicBezTo>
                      </a:path>
                    </a:pathLst>
                  </a:custGeom>
                  <a:solidFill>
                    <a:schemeClr val="bg1"/>
                  </a:solidFill>
                  <a:ln w="5531"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17179AE0-1901-1EA3-0A7E-262039F2EE74}"/>
                      </a:ext>
                    </a:extLst>
                  </p:cNvPr>
                  <p:cNvSpPr/>
                  <p:nvPr/>
                </p:nvSpPr>
                <p:spPr>
                  <a:xfrm>
                    <a:off x="8663187" y="1621715"/>
                    <a:ext cx="81650" cy="111972"/>
                  </a:xfrm>
                  <a:custGeom>
                    <a:avLst/>
                    <a:gdLst>
                      <a:gd name="connsiteX0" fmla="*/ 79545 w 81650"/>
                      <a:gd name="connsiteY0" fmla="*/ 66428 h 111972"/>
                      <a:gd name="connsiteX1" fmla="*/ 72506 w 81650"/>
                      <a:gd name="connsiteY1" fmla="*/ 56764 h 111972"/>
                      <a:gd name="connsiteX2" fmla="*/ 61199 w 81650"/>
                      <a:gd name="connsiteY2" fmla="*/ 49544 h 111972"/>
                      <a:gd name="connsiteX3" fmla="*/ 45902 w 81650"/>
                      <a:gd name="connsiteY3" fmla="*/ 43045 h 111972"/>
                      <a:gd name="connsiteX4" fmla="*/ 36479 w 81650"/>
                      <a:gd name="connsiteY4" fmla="*/ 38824 h 111972"/>
                      <a:gd name="connsiteX5" fmla="*/ 30937 w 81650"/>
                      <a:gd name="connsiteY5" fmla="*/ 35325 h 111972"/>
                      <a:gd name="connsiteX6" fmla="*/ 28442 w 81650"/>
                      <a:gd name="connsiteY6" fmla="*/ 32437 h 111972"/>
                      <a:gd name="connsiteX7" fmla="*/ 27833 w 81650"/>
                      <a:gd name="connsiteY7" fmla="*/ 29437 h 111972"/>
                      <a:gd name="connsiteX8" fmla="*/ 30548 w 81650"/>
                      <a:gd name="connsiteY8" fmla="*/ 23883 h 111972"/>
                      <a:gd name="connsiteX9" fmla="*/ 40359 w 81650"/>
                      <a:gd name="connsiteY9" fmla="*/ 21550 h 111972"/>
                      <a:gd name="connsiteX10" fmla="*/ 53827 w 81650"/>
                      <a:gd name="connsiteY10" fmla="*/ 23661 h 111972"/>
                      <a:gd name="connsiteX11" fmla="*/ 66187 w 81650"/>
                      <a:gd name="connsiteY11" fmla="*/ 30215 h 111972"/>
                      <a:gd name="connsiteX12" fmla="*/ 67462 w 81650"/>
                      <a:gd name="connsiteY12" fmla="*/ 30493 h 111972"/>
                      <a:gd name="connsiteX13" fmla="*/ 68515 w 81650"/>
                      <a:gd name="connsiteY13" fmla="*/ 29715 h 111972"/>
                      <a:gd name="connsiteX14" fmla="*/ 77383 w 81650"/>
                      <a:gd name="connsiteY14" fmla="*/ 13997 h 111972"/>
                      <a:gd name="connsiteX15" fmla="*/ 76940 w 81650"/>
                      <a:gd name="connsiteY15" fmla="*/ 11886 h 111972"/>
                      <a:gd name="connsiteX16" fmla="*/ 60423 w 81650"/>
                      <a:gd name="connsiteY16" fmla="*/ 3277 h 111972"/>
                      <a:gd name="connsiteX17" fmla="*/ 40858 w 81650"/>
                      <a:gd name="connsiteY17" fmla="*/ 0 h 111972"/>
                      <a:gd name="connsiteX18" fmla="*/ 26225 w 81650"/>
                      <a:gd name="connsiteY18" fmla="*/ 1833 h 111972"/>
                      <a:gd name="connsiteX19" fmla="*/ 14420 w 81650"/>
                      <a:gd name="connsiteY19" fmla="*/ 7443 h 111972"/>
                      <a:gd name="connsiteX20" fmla="*/ 6660 w 81650"/>
                      <a:gd name="connsiteY20" fmla="*/ 16996 h 111972"/>
                      <a:gd name="connsiteX21" fmla="*/ 3944 w 81650"/>
                      <a:gd name="connsiteY21" fmla="*/ 30048 h 111972"/>
                      <a:gd name="connsiteX22" fmla="*/ 5607 w 81650"/>
                      <a:gd name="connsiteY22" fmla="*/ 41434 h 111972"/>
                      <a:gd name="connsiteX23" fmla="*/ 11205 w 81650"/>
                      <a:gd name="connsiteY23" fmla="*/ 50488 h 111972"/>
                      <a:gd name="connsiteX24" fmla="*/ 21015 w 81650"/>
                      <a:gd name="connsiteY24" fmla="*/ 57819 h 111972"/>
                      <a:gd name="connsiteX25" fmla="*/ 35315 w 81650"/>
                      <a:gd name="connsiteY25" fmla="*/ 64373 h 111972"/>
                      <a:gd name="connsiteX26" fmla="*/ 52774 w 81650"/>
                      <a:gd name="connsiteY26" fmla="*/ 72205 h 111972"/>
                      <a:gd name="connsiteX27" fmla="*/ 58317 w 81650"/>
                      <a:gd name="connsiteY27" fmla="*/ 80314 h 111972"/>
                      <a:gd name="connsiteX28" fmla="*/ 41024 w 81650"/>
                      <a:gd name="connsiteY28" fmla="*/ 90200 h 111972"/>
                      <a:gd name="connsiteX29" fmla="*/ 26447 w 81650"/>
                      <a:gd name="connsiteY29" fmla="*/ 87701 h 111972"/>
                      <a:gd name="connsiteX30" fmla="*/ 11815 w 81650"/>
                      <a:gd name="connsiteY30" fmla="*/ 80147 h 111972"/>
                      <a:gd name="connsiteX31" fmla="*/ 10540 w 81650"/>
                      <a:gd name="connsiteY31" fmla="*/ 79870 h 111972"/>
                      <a:gd name="connsiteX32" fmla="*/ 9487 w 81650"/>
                      <a:gd name="connsiteY32" fmla="*/ 80647 h 111972"/>
                      <a:gd name="connsiteX33" fmla="*/ 231 w 81650"/>
                      <a:gd name="connsiteY33" fmla="*/ 96143 h 111972"/>
                      <a:gd name="connsiteX34" fmla="*/ 674 w 81650"/>
                      <a:gd name="connsiteY34" fmla="*/ 98310 h 111972"/>
                      <a:gd name="connsiteX35" fmla="*/ 19519 w 81650"/>
                      <a:gd name="connsiteY35" fmla="*/ 108085 h 111972"/>
                      <a:gd name="connsiteX36" fmla="*/ 41246 w 81650"/>
                      <a:gd name="connsiteY36" fmla="*/ 111973 h 111972"/>
                      <a:gd name="connsiteX37" fmla="*/ 56266 w 81650"/>
                      <a:gd name="connsiteY37" fmla="*/ 110362 h 111972"/>
                      <a:gd name="connsiteX38" fmla="*/ 69125 w 81650"/>
                      <a:gd name="connsiteY38" fmla="*/ 104975 h 111972"/>
                      <a:gd name="connsiteX39" fmla="*/ 78215 w 81650"/>
                      <a:gd name="connsiteY39" fmla="*/ 94977 h 111972"/>
                      <a:gd name="connsiteX40" fmla="*/ 81651 w 81650"/>
                      <a:gd name="connsiteY40" fmla="*/ 79592 h 111972"/>
                      <a:gd name="connsiteX41" fmla="*/ 79379 w 81650"/>
                      <a:gd name="connsiteY41" fmla="*/ 66428 h 11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1650" h="111972">
                        <a:moveTo>
                          <a:pt x="79545" y="66428"/>
                        </a:moveTo>
                        <a:cubicBezTo>
                          <a:pt x="77993" y="62763"/>
                          <a:pt x="75610" y="59541"/>
                          <a:pt x="72506" y="56764"/>
                        </a:cubicBezTo>
                        <a:cubicBezTo>
                          <a:pt x="69457" y="54098"/>
                          <a:pt x="65633" y="51654"/>
                          <a:pt x="61199" y="49544"/>
                        </a:cubicBezTo>
                        <a:cubicBezTo>
                          <a:pt x="56820" y="47489"/>
                          <a:pt x="51666" y="45267"/>
                          <a:pt x="45902" y="43045"/>
                        </a:cubicBezTo>
                        <a:cubicBezTo>
                          <a:pt x="42022" y="41490"/>
                          <a:pt x="38807" y="40046"/>
                          <a:pt x="36479" y="38824"/>
                        </a:cubicBezTo>
                        <a:cubicBezTo>
                          <a:pt x="34151" y="37602"/>
                          <a:pt x="32322" y="36436"/>
                          <a:pt x="30937" y="35325"/>
                        </a:cubicBezTo>
                        <a:cubicBezTo>
                          <a:pt x="29662" y="34325"/>
                          <a:pt x="28830" y="33325"/>
                          <a:pt x="28442" y="32437"/>
                        </a:cubicBezTo>
                        <a:cubicBezTo>
                          <a:pt x="27999" y="31548"/>
                          <a:pt x="27833" y="30548"/>
                          <a:pt x="27833" y="29437"/>
                        </a:cubicBezTo>
                        <a:cubicBezTo>
                          <a:pt x="27833" y="27160"/>
                          <a:pt x="28720" y="25327"/>
                          <a:pt x="30548" y="23883"/>
                        </a:cubicBezTo>
                        <a:cubicBezTo>
                          <a:pt x="32488" y="22328"/>
                          <a:pt x="35814" y="21550"/>
                          <a:pt x="40359" y="21550"/>
                        </a:cubicBezTo>
                        <a:cubicBezTo>
                          <a:pt x="44904" y="21550"/>
                          <a:pt x="49670" y="22272"/>
                          <a:pt x="53827" y="23661"/>
                        </a:cubicBezTo>
                        <a:cubicBezTo>
                          <a:pt x="57984" y="25050"/>
                          <a:pt x="62141" y="27271"/>
                          <a:pt x="66187" y="30215"/>
                        </a:cubicBezTo>
                        <a:cubicBezTo>
                          <a:pt x="66575" y="30493"/>
                          <a:pt x="67019" y="30604"/>
                          <a:pt x="67462" y="30493"/>
                        </a:cubicBezTo>
                        <a:cubicBezTo>
                          <a:pt x="67906" y="30382"/>
                          <a:pt x="68293" y="30104"/>
                          <a:pt x="68515" y="29715"/>
                        </a:cubicBezTo>
                        <a:lnTo>
                          <a:pt x="77383" y="13997"/>
                        </a:lnTo>
                        <a:cubicBezTo>
                          <a:pt x="77771" y="13275"/>
                          <a:pt x="77605" y="12386"/>
                          <a:pt x="76940" y="11886"/>
                        </a:cubicBezTo>
                        <a:cubicBezTo>
                          <a:pt x="72229" y="8331"/>
                          <a:pt x="66686" y="5443"/>
                          <a:pt x="60423" y="3277"/>
                        </a:cubicBezTo>
                        <a:cubicBezTo>
                          <a:pt x="54160" y="1111"/>
                          <a:pt x="47564" y="0"/>
                          <a:pt x="40858" y="0"/>
                        </a:cubicBezTo>
                        <a:cubicBezTo>
                          <a:pt x="35592" y="0"/>
                          <a:pt x="30715" y="611"/>
                          <a:pt x="26225" y="1833"/>
                        </a:cubicBezTo>
                        <a:cubicBezTo>
                          <a:pt x="21736" y="3055"/>
                          <a:pt x="17745" y="4999"/>
                          <a:pt x="14420" y="7443"/>
                        </a:cubicBezTo>
                        <a:cubicBezTo>
                          <a:pt x="11094" y="9998"/>
                          <a:pt x="8434" y="13219"/>
                          <a:pt x="6660" y="16996"/>
                        </a:cubicBezTo>
                        <a:cubicBezTo>
                          <a:pt x="4831" y="20773"/>
                          <a:pt x="3944" y="25161"/>
                          <a:pt x="3944" y="30048"/>
                        </a:cubicBezTo>
                        <a:cubicBezTo>
                          <a:pt x="3944" y="34325"/>
                          <a:pt x="4499" y="38158"/>
                          <a:pt x="5607" y="41434"/>
                        </a:cubicBezTo>
                        <a:cubicBezTo>
                          <a:pt x="6716" y="44767"/>
                          <a:pt x="8600" y="47822"/>
                          <a:pt x="11205" y="50488"/>
                        </a:cubicBezTo>
                        <a:cubicBezTo>
                          <a:pt x="13755" y="53098"/>
                          <a:pt x="17025" y="55598"/>
                          <a:pt x="21015" y="57819"/>
                        </a:cubicBezTo>
                        <a:cubicBezTo>
                          <a:pt x="24951" y="60041"/>
                          <a:pt x="29773" y="62263"/>
                          <a:pt x="35315" y="64373"/>
                        </a:cubicBezTo>
                        <a:cubicBezTo>
                          <a:pt x="42687" y="67262"/>
                          <a:pt x="48562" y="69872"/>
                          <a:pt x="52774" y="72205"/>
                        </a:cubicBezTo>
                        <a:cubicBezTo>
                          <a:pt x="56543" y="74315"/>
                          <a:pt x="58317" y="76926"/>
                          <a:pt x="58317" y="80314"/>
                        </a:cubicBezTo>
                        <a:cubicBezTo>
                          <a:pt x="58317" y="82758"/>
                          <a:pt x="58317" y="90200"/>
                          <a:pt x="41024" y="90200"/>
                        </a:cubicBezTo>
                        <a:cubicBezTo>
                          <a:pt x="36368" y="90200"/>
                          <a:pt x="31435" y="89367"/>
                          <a:pt x="26447" y="87701"/>
                        </a:cubicBezTo>
                        <a:cubicBezTo>
                          <a:pt x="21403" y="86035"/>
                          <a:pt x="16470" y="83480"/>
                          <a:pt x="11815" y="80147"/>
                        </a:cubicBezTo>
                        <a:cubicBezTo>
                          <a:pt x="11427" y="79870"/>
                          <a:pt x="10983" y="79759"/>
                          <a:pt x="10540" y="79870"/>
                        </a:cubicBezTo>
                        <a:cubicBezTo>
                          <a:pt x="10096" y="79981"/>
                          <a:pt x="9709" y="80258"/>
                          <a:pt x="9487" y="80647"/>
                        </a:cubicBezTo>
                        <a:lnTo>
                          <a:pt x="231" y="96143"/>
                        </a:lnTo>
                        <a:cubicBezTo>
                          <a:pt x="-213" y="96866"/>
                          <a:pt x="9" y="97810"/>
                          <a:pt x="674" y="98310"/>
                        </a:cubicBezTo>
                        <a:cubicBezTo>
                          <a:pt x="6050" y="102253"/>
                          <a:pt x="12369" y="105530"/>
                          <a:pt x="19519" y="108085"/>
                        </a:cubicBezTo>
                        <a:cubicBezTo>
                          <a:pt x="26669" y="110640"/>
                          <a:pt x="33985" y="111973"/>
                          <a:pt x="41246" y="111973"/>
                        </a:cubicBezTo>
                        <a:cubicBezTo>
                          <a:pt x="46456" y="111973"/>
                          <a:pt x="51499" y="111418"/>
                          <a:pt x="56266" y="110362"/>
                        </a:cubicBezTo>
                        <a:cubicBezTo>
                          <a:pt x="61088" y="109251"/>
                          <a:pt x="65411" y="107474"/>
                          <a:pt x="69125" y="104975"/>
                        </a:cubicBezTo>
                        <a:cubicBezTo>
                          <a:pt x="72894" y="102475"/>
                          <a:pt x="75942" y="99087"/>
                          <a:pt x="78215" y="94977"/>
                        </a:cubicBezTo>
                        <a:cubicBezTo>
                          <a:pt x="80487" y="90867"/>
                          <a:pt x="81651" y="85646"/>
                          <a:pt x="81651" y="79592"/>
                        </a:cubicBezTo>
                        <a:cubicBezTo>
                          <a:pt x="81651" y="74482"/>
                          <a:pt x="80875" y="70094"/>
                          <a:pt x="79379" y="66428"/>
                        </a:cubicBezTo>
                      </a:path>
                    </a:pathLst>
                  </a:custGeom>
                  <a:solidFill>
                    <a:schemeClr val="bg1"/>
                  </a:solidFill>
                  <a:ln w="5531" cap="flat">
                    <a:noFill/>
                    <a:prstDash val="solid"/>
                    <a:miter/>
                  </a:ln>
                </p:spPr>
                <p:txBody>
                  <a:bodyPr rtlCol="0" anchor="ctr"/>
                  <a:lstStyle/>
                  <a:p>
                    <a:endParaRPr lang="en-IS"/>
                  </a:p>
                </p:txBody>
              </p:sp>
              <p:sp>
                <p:nvSpPr>
                  <p:cNvPr id="54" name="Freeform 53">
                    <a:extLst>
                      <a:ext uri="{FF2B5EF4-FFF2-40B4-BE49-F238E27FC236}">
                        <a16:creationId xmlns:a16="http://schemas.microsoft.com/office/drawing/2014/main" id="{760CD1BC-6F13-5A44-79E2-3B67943E736B}"/>
                      </a:ext>
                    </a:extLst>
                  </p:cNvPr>
                  <p:cNvSpPr/>
                  <p:nvPr/>
                </p:nvSpPr>
                <p:spPr>
                  <a:xfrm>
                    <a:off x="8555172" y="1621826"/>
                    <a:ext cx="95498" cy="112084"/>
                  </a:xfrm>
                  <a:custGeom>
                    <a:avLst/>
                    <a:gdLst>
                      <a:gd name="connsiteX0" fmla="*/ 66788 w 95498"/>
                      <a:gd name="connsiteY0" fmla="*/ 78203 h 112084"/>
                      <a:gd name="connsiteX1" fmla="*/ 47722 w 95498"/>
                      <a:gd name="connsiteY1" fmla="*/ 89312 h 112084"/>
                      <a:gd name="connsiteX2" fmla="*/ 30706 w 95498"/>
                      <a:gd name="connsiteY2" fmla="*/ 81092 h 112084"/>
                      <a:gd name="connsiteX3" fmla="*/ 23057 w 95498"/>
                      <a:gd name="connsiteY3" fmla="*/ 55986 h 112084"/>
                      <a:gd name="connsiteX4" fmla="*/ 30152 w 95498"/>
                      <a:gd name="connsiteY4" fmla="*/ 31548 h 112084"/>
                      <a:gd name="connsiteX5" fmla="*/ 47722 w 95498"/>
                      <a:gd name="connsiteY5" fmla="*/ 22661 h 112084"/>
                      <a:gd name="connsiteX6" fmla="*/ 65957 w 95498"/>
                      <a:gd name="connsiteY6" fmla="*/ 32492 h 112084"/>
                      <a:gd name="connsiteX7" fmla="*/ 72386 w 95498"/>
                      <a:gd name="connsiteY7" fmla="*/ 55986 h 112084"/>
                      <a:gd name="connsiteX8" fmla="*/ 66788 w 95498"/>
                      <a:gd name="connsiteY8" fmla="*/ 78259 h 112084"/>
                      <a:gd name="connsiteX9" fmla="*/ 47722 w 95498"/>
                      <a:gd name="connsiteY9" fmla="*/ 0 h 112084"/>
                      <a:gd name="connsiteX10" fmla="*/ 13690 w 95498"/>
                      <a:gd name="connsiteY10" fmla="*/ 14996 h 112084"/>
                      <a:gd name="connsiteX11" fmla="*/ 0 w 95498"/>
                      <a:gd name="connsiteY11" fmla="*/ 56042 h 112084"/>
                      <a:gd name="connsiteX12" fmla="*/ 14799 w 95498"/>
                      <a:gd name="connsiteY12" fmla="*/ 98254 h 112084"/>
                      <a:gd name="connsiteX13" fmla="*/ 47777 w 95498"/>
                      <a:gd name="connsiteY13" fmla="*/ 112084 h 112084"/>
                      <a:gd name="connsiteX14" fmla="*/ 84690 w 95498"/>
                      <a:gd name="connsiteY14" fmla="*/ 93477 h 112084"/>
                      <a:gd name="connsiteX15" fmla="*/ 95499 w 95498"/>
                      <a:gd name="connsiteY15" fmla="*/ 56098 h 112084"/>
                      <a:gd name="connsiteX16" fmla="*/ 83083 w 95498"/>
                      <a:gd name="connsiteY16" fmla="*/ 16607 h 112084"/>
                      <a:gd name="connsiteX17" fmla="*/ 47722 w 95498"/>
                      <a:gd name="connsiteY17" fmla="*/ 56 h 1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498" h="112084">
                        <a:moveTo>
                          <a:pt x="66788" y="78203"/>
                        </a:moveTo>
                        <a:cubicBezTo>
                          <a:pt x="62243" y="85202"/>
                          <a:pt x="55149" y="89312"/>
                          <a:pt x="47722" y="89312"/>
                        </a:cubicBezTo>
                        <a:cubicBezTo>
                          <a:pt x="41292" y="89312"/>
                          <a:pt x="35085" y="86535"/>
                          <a:pt x="30706" y="81092"/>
                        </a:cubicBezTo>
                        <a:cubicBezTo>
                          <a:pt x="25773" y="74982"/>
                          <a:pt x="23057" y="65706"/>
                          <a:pt x="23057" y="55986"/>
                        </a:cubicBezTo>
                        <a:cubicBezTo>
                          <a:pt x="23057" y="46267"/>
                          <a:pt x="25441" y="37602"/>
                          <a:pt x="30152" y="31548"/>
                        </a:cubicBezTo>
                        <a:cubicBezTo>
                          <a:pt x="34586" y="25772"/>
                          <a:pt x="41126" y="22661"/>
                          <a:pt x="47722" y="22661"/>
                        </a:cubicBezTo>
                        <a:cubicBezTo>
                          <a:pt x="54761" y="22661"/>
                          <a:pt x="61467" y="26160"/>
                          <a:pt x="65957" y="32492"/>
                        </a:cubicBezTo>
                        <a:cubicBezTo>
                          <a:pt x="70169" y="38491"/>
                          <a:pt x="72386" y="47100"/>
                          <a:pt x="72386" y="55986"/>
                        </a:cubicBezTo>
                        <a:cubicBezTo>
                          <a:pt x="72386" y="64373"/>
                          <a:pt x="70557" y="72371"/>
                          <a:pt x="66788" y="78259"/>
                        </a:cubicBezTo>
                        <a:moveTo>
                          <a:pt x="47722" y="0"/>
                        </a:moveTo>
                        <a:cubicBezTo>
                          <a:pt x="34863" y="0"/>
                          <a:pt x="22281" y="5332"/>
                          <a:pt x="13690" y="14996"/>
                        </a:cubicBezTo>
                        <a:cubicBezTo>
                          <a:pt x="4656" y="25216"/>
                          <a:pt x="0" y="40157"/>
                          <a:pt x="0" y="56042"/>
                        </a:cubicBezTo>
                        <a:cubicBezTo>
                          <a:pt x="0" y="71927"/>
                          <a:pt x="5266" y="87979"/>
                          <a:pt x="14799" y="98254"/>
                        </a:cubicBezTo>
                        <a:cubicBezTo>
                          <a:pt x="23279" y="107418"/>
                          <a:pt x="35306" y="112084"/>
                          <a:pt x="47777" y="112084"/>
                        </a:cubicBezTo>
                        <a:cubicBezTo>
                          <a:pt x="62132" y="112084"/>
                          <a:pt x="75933" y="105252"/>
                          <a:pt x="84690" y="93477"/>
                        </a:cubicBezTo>
                        <a:cubicBezTo>
                          <a:pt x="92007" y="83646"/>
                          <a:pt x="95499" y="70150"/>
                          <a:pt x="95499" y="56098"/>
                        </a:cubicBezTo>
                        <a:cubicBezTo>
                          <a:pt x="95499" y="41101"/>
                          <a:pt x="91286" y="26660"/>
                          <a:pt x="83083" y="16607"/>
                        </a:cubicBezTo>
                        <a:cubicBezTo>
                          <a:pt x="74381" y="5887"/>
                          <a:pt x="61356" y="56"/>
                          <a:pt x="47722" y="56"/>
                        </a:cubicBezTo>
                      </a:path>
                    </a:pathLst>
                  </a:custGeom>
                  <a:solidFill>
                    <a:schemeClr val="bg1"/>
                  </a:solidFill>
                  <a:ln w="5531" cap="flat">
                    <a:noFill/>
                    <a:prstDash val="solid"/>
                    <a:miter/>
                  </a:ln>
                </p:spPr>
                <p:txBody>
                  <a:bodyPr rtlCol="0" anchor="ctr"/>
                  <a:lstStyle/>
                  <a:p>
                    <a:endParaRPr lang="en-IS"/>
                  </a:p>
                </p:txBody>
              </p:sp>
            </p:grpSp>
            <p:sp>
              <p:nvSpPr>
                <p:cNvPr id="55" name="Freeform 54">
                  <a:extLst>
                    <a:ext uri="{FF2B5EF4-FFF2-40B4-BE49-F238E27FC236}">
                      <a16:creationId xmlns:a16="http://schemas.microsoft.com/office/drawing/2014/main" id="{8CA76E66-FA15-AB24-66B8-A55CB845988A}"/>
                    </a:ext>
                  </a:extLst>
                </p:cNvPr>
                <p:cNvSpPr/>
                <p:nvPr/>
              </p:nvSpPr>
              <p:spPr>
                <a:xfrm>
                  <a:off x="8580889" y="1583724"/>
                  <a:ext cx="44008" cy="22216"/>
                </a:xfrm>
                <a:custGeom>
                  <a:avLst/>
                  <a:gdLst>
                    <a:gd name="connsiteX0" fmla="*/ 22004 w 44008"/>
                    <a:gd name="connsiteY0" fmla="*/ 0 h 22216"/>
                    <a:gd name="connsiteX1" fmla="*/ 0 w 44008"/>
                    <a:gd name="connsiteY1" fmla="*/ 22217 h 22216"/>
                    <a:gd name="connsiteX2" fmla="*/ 44008 w 44008"/>
                    <a:gd name="connsiteY2" fmla="*/ 22217 h 22216"/>
                    <a:gd name="connsiteX3" fmla="*/ 22004 w 44008"/>
                    <a:gd name="connsiteY3" fmla="*/ 0 h 22216"/>
                  </a:gdLst>
                  <a:ahLst/>
                  <a:cxnLst>
                    <a:cxn ang="0">
                      <a:pos x="connsiteX0" y="connsiteY0"/>
                    </a:cxn>
                    <a:cxn ang="0">
                      <a:pos x="connsiteX1" y="connsiteY1"/>
                    </a:cxn>
                    <a:cxn ang="0">
                      <a:pos x="connsiteX2" y="connsiteY2"/>
                    </a:cxn>
                    <a:cxn ang="0">
                      <a:pos x="connsiteX3" y="connsiteY3"/>
                    </a:cxn>
                  </a:cxnLst>
                  <a:rect l="l" t="t" r="r" b="b"/>
                  <a:pathLst>
                    <a:path w="44008" h="22216">
                      <a:moveTo>
                        <a:pt x="22004" y="0"/>
                      </a:moveTo>
                      <a:lnTo>
                        <a:pt x="0" y="22217"/>
                      </a:lnTo>
                      <a:lnTo>
                        <a:pt x="44008" y="22217"/>
                      </a:lnTo>
                      <a:lnTo>
                        <a:pt x="22004" y="0"/>
                      </a:lnTo>
                      <a:close/>
                    </a:path>
                  </a:pathLst>
                </a:custGeom>
                <a:solidFill>
                  <a:srgbClr val="BED900"/>
                </a:solidFill>
                <a:ln w="5531" cap="flat">
                  <a:noFill/>
                  <a:prstDash val="solid"/>
                  <a:miter/>
                </a:ln>
              </p:spPr>
              <p:txBody>
                <a:bodyPr rtlCol="0" anchor="ctr"/>
                <a:lstStyle/>
                <a:p>
                  <a:endParaRPr lang="en-IS"/>
                </a:p>
              </p:txBody>
            </p:sp>
          </p:grpSp>
        </p:grpSp>
      </p:gr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a:solidFill>
                  <a:schemeClr val="bg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a:solidFill>
                  <a:srgbClr val="F1BE71"/>
                </a:solidFill>
                <a:latin typeface="Segoe UI" panose="020B0502040204020203"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7" name="Freeform 66">
            <a:extLst>
              <a:ext uri="{FF2B5EF4-FFF2-40B4-BE49-F238E27FC236}">
                <a16:creationId xmlns:a16="http://schemas.microsoft.com/office/drawing/2014/main" id="{BD3929C0-CEEC-976C-6F83-11B77D7B3BFB}"/>
              </a:ext>
            </a:extLst>
          </p:cNvPr>
          <p:cNvSpPr/>
          <p:nvPr/>
        </p:nvSpPr>
        <p:spPr>
          <a:xfrm>
            <a:off x="0" y="0"/>
            <a:ext cx="1485782" cy="3980279"/>
          </a:xfrm>
          <a:custGeom>
            <a:avLst/>
            <a:gdLst>
              <a:gd name="connsiteX0" fmla="*/ 437400 w 1485782"/>
              <a:gd name="connsiteY0" fmla="*/ 1745876 h 3980279"/>
              <a:gd name="connsiteX1" fmla="*/ 445914 w 1485782"/>
              <a:gd name="connsiteY1" fmla="*/ 1764921 h 3980279"/>
              <a:gd name="connsiteX2" fmla="*/ 450404 w 1485782"/>
              <a:gd name="connsiteY2" fmla="*/ 1775296 h 3980279"/>
              <a:gd name="connsiteX3" fmla="*/ 437400 w 1485782"/>
              <a:gd name="connsiteY3" fmla="*/ 1745876 h 3980279"/>
              <a:gd name="connsiteX4" fmla="*/ 367117 w 1485782"/>
              <a:gd name="connsiteY4" fmla="*/ 1585769 h 3980279"/>
              <a:gd name="connsiteX5" fmla="*/ 374857 w 1485782"/>
              <a:gd name="connsiteY5" fmla="*/ 1603266 h 3980279"/>
              <a:gd name="connsiteX6" fmla="*/ 383062 w 1485782"/>
              <a:gd name="connsiteY6" fmla="*/ 1622312 h 3980279"/>
              <a:gd name="connsiteX7" fmla="*/ 383062 w 1485782"/>
              <a:gd name="connsiteY7" fmla="*/ 1622467 h 3980279"/>
              <a:gd name="connsiteX8" fmla="*/ 367117 w 1485782"/>
              <a:gd name="connsiteY8" fmla="*/ 1585769 h 3980279"/>
              <a:gd name="connsiteX9" fmla="*/ 329809 w 1485782"/>
              <a:gd name="connsiteY9" fmla="*/ 1496735 h 3980279"/>
              <a:gd name="connsiteX10" fmla="*/ 349469 w 1485782"/>
              <a:gd name="connsiteY10" fmla="*/ 1543652 h 3980279"/>
              <a:gd name="connsiteX11" fmla="*/ 358603 w 1485782"/>
              <a:gd name="connsiteY11" fmla="*/ 1565485 h 3980279"/>
              <a:gd name="connsiteX12" fmla="*/ 329809 w 1485782"/>
              <a:gd name="connsiteY12" fmla="*/ 1496735 h 3980279"/>
              <a:gd name="connsiteX13" fmla="*/ 259527 w 1485782"/>
              <a:gd name="connsiteY13" fmla="*/ 1316343 h 3980279"/>
              <a:gd name="connsiteX14" fmla="*/ 270828 w 1485782"/>
              <a:gd name="connsiteY14" fmla="*/ 1346382 h 3980279"/>
              <a:gd name="connsiteX15" fmla="*/ 279033 w 1485782"/>
              <a:gd name="connsiteY15" fmla="*/ 1368060 h 3980279"/>
              <a:gd name="connsiteX16" fmla="*/ 287857 w 1485782"/>
              <a:gd name="connsiteY16" fmla="*/ 1391287 h 3980279"/>
              <a:gd name="connsiteX17" fmla="*/ 287702 w 1485782"/>
              <a:gd name="connsiteY17" fmla="*/ 1391287 h 3980279"/>
              <a:gd name="connsiteX18" fmla="*/ 259527 w 1485782"/>
              <a:gd name="connsiteY18" fmla="*/ 1316343 h 3980279"/>
              <a:gd name="connsiteX19" fmla="*/ 0 w 1485782"/>
              <a:gd name="connsiteY19" fmla="*/ 0 h 3980279"/>
              <a:gd name="connsiteX20" fmla="*/ 1485782 w 1485782"/>
              <a:gd name="connsiteY20" fmla="*/ 0 h 3980279"/>
              <a:gd name="connsiteX21" fmla="*/ 1145022 w 1485782"/>
              <a:gd name="connsiteY21" fmla="*/ 340838 h 3980279"/>
              <a:gd name="connsiteX22" fmla="*/ 302408 w 1485782"/>
              <a:gd name="connsiteY22" fmla="*/ 376917 h 3980279"/>
              <a:gd name="connsiteX23" fmla="*/ 140480 w 1485782"/>
              <a:gd name="connsiteY23" fmla="*/ 741880 h 3980279"/>
              <a:gd name="connsiteX24" fmla="*/ 235841 w 1485782"/>
              <a:gd name="connsiteY24" fmla="*/ 1250227 h 3980279"/>
              <a:gd name="connsiteX25" fmla="*/ 243581 w 1485782"/>
              <a:gd name="connsiteY25" fmla="*/ 1272060 h 3980279"/>
              <a:gd name="connsiteX26" fmla="*/ 251477 w 1485782"/>
              <a:gd name="connsiteY26" fmla="*/ 1294202 h 3980279"/>
              <a:gd name="connsiteX27" fmla="*/ 259527 w 1485782"/>
              <a:gd name="connsiteY27" fmla="*/ 1316499 h 3980279"/>
              <a:gd name="connsiteX28" fmla="*/ 287701 w 1485782"/>
              <a:gd name="connsiteY28" fmla="*/ 1391443 h 3980279"/>
              <a:gd name="connsiteX29" fmla="*/ 296990 w 1485782"/>
              <a:gd name="connsiteY29" fmla="*/ 1414979 h 3980279"/>
              <a:gd name="connsiteX30" fmla="*/ 305968 w 1485782"/>
              <a:gd name="connsiteY30" fmla="*/ 1437741 h 3980279"/>
              <a:gd name="connsiteX31" fmla="*/ 319282 w 1485782"/>
              <a:gd name="connsiteY31" fmla="*/ 1470722 h 3980279"/>
              <a:gd name="connsiteX32" fmla="*/ 328416 w 1485782"/>
              <a:gd name="connsiteY32" fmla="*/ 1493020 h 3980279"/>
              <a:gd name="connsiteX33" fmla="*/ 329809 w 1485782"/>
              <a:gd name="connsiteY33" fmla="*/ 1496736 h 3980279"/>
              <a:gd name="connsiteX34" fmla="*/ 358603 w 1485782"/>
              <a:gd name="connsiteY34" fmla="*/ 1565486 h 3980279"/>
              <a:gd name="connsiteX35" fmla="*/ 367117 w 1485782"/>
              <a:gd name="connsiteY35" fmla="*/ 1585925 h 3980279"/>
              <a:gd name="connsiteX36" fmla="*/ 383062 w 1485782"/>
              <a:gd name="connsiteY36" fmla="*/ 1622622 h 3980279"/>
              <a:gd name="connsiteX37" fmla="*/ 384146 w 1485782"/>
              <a:gd name="connsiteY37" fmla="*/ 1625410 h 3980279"/>
              <a:gd name="connsiteX38" fmla="*/ 386933 w 1485782"/>
              <a:gd name="connsiteY38" fmla="*/ 1631913 h 3980279"/>
              <a:gd name="connsiteX39" fmla="*/ 404581 w 1485782"/>
              <a:gd name="connsiteY39" fmla="*/ 1672327 h 3980279"/>
              <a:gd name="connsiteX40" fmla="*/ 408451 w 1485782"/>
              <a:gd name="connsiteY40" fmla="*/ 1680843 h 3980279"/>
              <a:gd name="connsiteX41" fmla="*/ 416501 w 1485782"/>
              <a:gd name="connsiteY41" fmla="*/ 1698960 h 3980279"/>
              <a:gd name="connsiteX42" fmla="*/ 436780 w 1485782"/>
              <a:gd name="connsiteY42" fmla="*/ 1744793 h 3980279"/>
              <a:gd name="connsiteX43" fmla="*/ 437400 w 1485782"/>
              <a:gd name="connsiteY43" fmla="*/ 1745877 h 3980279"/>
              <a:gd name="connsiteX44" fmla="*/ 450403 w 1485782"/>
              <a:gd name="connsiteY44" fmla="*/ 1775297 h 3980279"/>
              <a:gd name="connsiteX45" fmla="*/ 473934 w 1485782"/>
              <a:gd name="connsiteY45" fmla="*/ 1826859 h 3980279"/>
              <a:gd name="connsiteX46" fmla="*/ 478114 w 1485782"/>
              <a:gd name="connsiteY46" fmla="*/ 1836150 h 3980279"/>
              <a:gd name="connsiteX47" fmla="*/ 504740 w 1485782"/>
              <a:gd name="connsiteY47" fmla="*/ 1894525 h 3980279"/>
              <a:gd name="connsiteX48" fmla="*/ 513100 w 1485782"/>
              <a:gd name="connsiteY48" fmla="*/ 1912797 h 3980279"/>
              <a:gd name="connsiteX49" fmla="*/ 544216 w 1485782"/>
              <a:gd name="connsiteY49" fmla="*/ 1980463 h 3980279"/>
              <a:gd name="connsiteX50" fmla="*/ 1032942 w 1485782"/>
              <a:gd name="connsiteY50" fmla="*/ 3192104 h 3980279"/>
              <a:gd name="connsiteX51" fmla="*/ 809555 w 1485782"/>
              <a:gd name="connsiteY51" fmla="*/ 3415541 h 3980279"/>
              <a:gd name="connsiteX52" fmla="*/ 145976 w 1485782"/>
              <a:gd name="connsiteY52" fmla="*/ 3910354 h 3980279"/>
              <a:gd name="connsiteX53" fmla="*/ 0 w 1485782"/>
              <a:gd name="connsiteY53" fmla="*/ 3980279 h 39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85782" h="3980279">
                <a:moveTo>
                  <a:pt x="437400" y="1745876"/>
                </a:moveTo>
                <a:cubicBezTo>
                  <a:pt x="440341" y="1752224"/>
                  <a:pt x="442973" y="1758573"/>
                  <a:pt x="445914" y="1764921"/>
                </a:cubicBezTo>
                <a:cubicBezTo>
                  <a:pt x="447462" y="1768483"/>
                  <a:pt x="449011" y="1771734"/>
                  <a:pt x="450404" y="1775296"/>
                </a:cubicBezTo>
                <a:cubicBezTo>
                  <a:pt x="446069" y="1765541"/>
                  <a:pt x="441735" y="1755631"/>
                  <a:pt x="437400" y="1745876"/>
                </a:cubicBezTo>
                <a:close/>
                <a:moveTo>
                  <a:pt x="367117" y="1585769"/>
                </a:moveTo>
                <a:cubicBezTo>
                  <a:pt x="369594" y="1591653"/>
                  <a:pt x="372380" y="1597382"/>
                  <a:pt x="374857" y="1603266"/>
                </a:cubicBezTo>
                <a:cubicBezTo>
                  <a:pt x="377489" y="1609615"/>
                  <a:pt x="380276" y="1616118"/>
                  <a:pt x="383062" y="1622312"/>
                </a:cubicBezTo>
                <a:lnTo>
                  <a:pt x="383062" y="1622467"/>
                </a:lnTo>
                <a:cubicBezTo>
                  <a:pt x="377644" y="1610234"/>
                  <a:pt x="372380" y="1598002"/>
                  <a:pt x="367117" y="1585769"/>
                </a:cubicBezTo>
                <a:close/>
                <a:moveTo>
                  <a:pt x="329809" y="1496735"/>
                </a:moveTo>
                <a:cubicBezTo>
                  <a:pt x="336156" y="1512065"/>
                  <a:pt x="342658" y="1527703"/>
                  <a:pt x="349469" y="1543652"/>
                </a:cubicBezTo>
                <a:cubicBezTo>
                  <a:pt x="352411" y="1550930"/>
                  <a:pt x="355507" y="1558207"/>
                  <a:pt x="358603" y="1565485"/>
                </a:cubicBezTo>
                <a:cubicBezTo>
                  <a:pt x="348695" y="1542259"/>
                  <a:pt x="339098" y="1519187"/>
                  <a:pt x="329809" y="1496735"/>
                </a:cubicBezTo>
                <a:close/>
                <a:moveTo>
                  <a:pt x="259527" y="1316343"/>
                </a:moveTo>
                <a:cubicBezTo>
                  <a:pt x="263397" y="1326253"/>
                  <a:pt x="266958" y="1336473"/>
                  <a:pt x="270828" y="1346382"/>
                </a:cubicBezTo>
                <a:cubicBezTo>
                  <a:pt x="273460" y="1353505"/>
                  <a:pt x="276091" y="1360783"/>
                  <a:pt x="279033" y="1368060"/>
                </a:cubicBezTo>
                <a:cubicBezTo>
                  <a:pt x="281819" y="1375648"/>
                  <a:pt x="284760" y="1383390"/>
                  <a:pt x="287857" y="1391287"/>
                </a:cubicBezTo>
                <a:lnTo>
                  <a:pt x="287702" y="1391287"/>
                </a:lnTo>
                <a:cubicBezTo>
                  <a:pt x="277794" y="1365893"/>
                  <a:pt x="268351" y="1340963"/>
                  <a:pt x="259527" y="1316343"/>
                </a:cubicBezTo>
                <a:close/>
                <a:moveTo>
                  <a:pt x="0" y="0"/>
                </a:moveTo>
                <a:lnTo>
                  <a:pt x="1485782" y="0"/>
                </a:lnTo>
                <a:lnTo>
                  <a:pt x="1145022" y="340838"/>
                </a:lnTo>
                <a:cubicBezTo>
                  <a:pt x="815902" y="158125"/>
                  <a:pt x="520221" y="159054"/>
                  <a:pt x="302408" y="376917"/>
                </a:cubicBezTo>
                <a:cubicBezTo>
                  <a:pt x="199152" y="480196"/>
                  <a:pt x="148375" y="599115"/>
                  <a:pt x="140480" y="741880"/>
                </a:cubicBezTo>
                <a:cubicBezTo>
                  <a:pt x="132585" y="884644"/>
                  <a:pt x="167726" y="1051410"/>
                  <a:pt x="235841" y="1250227"/>
                </a:cubicBezTo>
                <a:cubicBezTo>
                  <a:pt x="238163" y="1257505"/>
                  <a:pt x="241105" y="1264782"/>
                  <a:pt x="243581" y="1272060"/>
                </a:cubicBezTo>
                <a:cubicBezTo>
                  <a:pt x="246058" y="1279492"/>
                  <a:pt x="248690" y="1286925"/>
                  <a:pt x="251477" y="1294202"/>
                </a:cubicBezTo>
                <a:cubicBezTo>
                  <a:pt x="254108" y="1301480"/>
                  <a:pt x="256895" y="1309067"/>
                  <a:pt x="259527" y="1316499"/>
                </a:cubicBezTo>
                <a:cubicBezTo>
                  <a:pt x="268350" y="1341119"/>
                  <a:pt x="277794" y="1366049"/>
                  <a:pt x="287701" y="1391443"/>
                </a:cubicBezTo>
                <a:cubicBezTo>
                  <a:pt x="290643" y="1399340"/>
                  <a:pt x="293739" y="1407237"/>
                  <a:pt x="296990" y="1414979"/>
                </a:cubicBezTo>
                <a:cubicBezTo>
                  <a:pt x="299931" y="1422411"/>
                  <a:pt x="302873" y="1430154"/>
                  <a:pt x="305968" y="1437741"/>
                </a:cubicBezTo>
                <a:cubicBezTo>
                  <a:pt x="310148" y="1448735"/>
                  <a:pt x="314638" y="1459574"/>
                  <a:pt x="319282" y="1470722"/>
                </a:cubicBezTo>
                <a:cubicBezTo>
                  <a:pt x="322223" y="1478155"/>
                  <a:pt x="325319" y="1485432"/>
                  <a:pt x="328416" y="1493020"/>
                </a:cubicBezTo>
                <a:cubicBezTo>
                  <a:pt x="329035" y="1494259"/>
                  <a:pt x="329344" y="1495497"/>
                  <a:pt x="329809" y="1496736"/>
                </a:cubicBezTo>
                <a:cubicBezTo>
                  <a:pt x="339097" y="1519188"/>
                  <a:pt x="348695" y="1542259"/>
                  <a:pt x="358603" y="1565486"/>
                </a:cubicBezTo>
                <a:cubicBezTo>
                  <a:pt x="361389" y="1572299"/>
                  <a:pt x="364176" y="1579112"/>
                  <a:pt x="367117" y="1585925"/>
                </a:cubicBezTo>
                <a:cubicBezTo>
                  <a:pt x="372381" y="1598158"/>
                  <a:pt x="377644" y="1610390"/>
                  <a:pt x="383062" y="1622622"/>
                </a:cubicBezTo>
                <a:cubicBezTo>
                  <a:pt x="383372" y="1623551"/>
                  <a:pt x="383682" y="1624480"/>
                  <a:pt x="384146" y="1625410"/>
                </a:cubicBezTo>
                <a:cubicBezTo>
                  <a:pt x="385075" y="1627577"/>
                  <a:pt x="386004" y="1629745"/>
                  <a:pt x="386933" y="1631913"/>
                </a:cubicBezTo>
                <a:cubicBezTo>
                  <a:pt x="392660" y="1645230"/>
                  <a:pt x="398543" y="1658701"/>
                  <a:pt x="404581" y="1672327"/>
                </a:cubicBezTo>
                <a:cubicBezTo>
                  <a:pt x="405819" y="1675114"/>
                  <a:pt x="407212" y="1677901"/>
                  <a:pt x="408451" y="1680843"/>
                </a:cubicBezTo>
                <a:lnTo>
                  <a:pt x="416501" y="1698960"/>
                </a:lnTo>
                <a:cubicBezTo>
                  <a:pt x="423157" y="1713979"/>
                  <a:pt x="429969" y="1729309"/>
                  <a:pt x="436780" y="1744793"/>
                </a:cubicBezTo>
                <a:cubicBezTo>
                  <a:pt x="436935" y="1745103"/>
                  <a:pt x="437090" y="1745567"/>
                  <a:pt x="437400" y="1745877"/>
                </a:cubicBezTo>
                <a:cubicBezTo>
                  <a:pt x="441734" y="1755632"/>
                  <a:pt x="446069" y="1765542"/>
                  <a:pt x="450403" y="1775297"/>
                </a:cubicBezTo>
                <a:cubicBezTo>
                  <a:pt x="458144" y="1792330"/>
                  <a:pt x="465884" y="1809517"/>
                  <a:pt x="473934" y="1826859"/>
                </a:cubicBezTo>
                <a:cubicBezTo>
                  <a:pt x="475327" y="1829956"/>
                  <a:pt x="476720" y="1833053"/>
                  <a:pt x="478114" y="1836150"/>
                </a:cubicBezTo>
                <a:cubicBezTo>
                  <a:pt x="486938" y="1855350"/>
                  <a:pt x="495762" y="1874860"/>
                  <a:pt x="504740" y="1894525"/>
                </a:cubicBezTo>
                <a:cubicBezTo>
                  <a:pt x="507372" y="1900564"/>
                  <a:pt x="510314" y="1906603"/>
                  <a:pt x="513100" y="1912797"/>
                </a:cubicBezTo>
                <a:cubicBezTo>
                  <a:pt x="523317" y="1935094"/>
                  <a:pt x="533690" y="1957546"/>
                  <a:pt x="544216" y="1980463"/>
                </a:cubicBezTo>
                <a:cubicBezTo>
                  <a:pt x="715588" y="2365091"/>
                  <a:pt x="899653" y="2773410"/>
                  <a:pt x="1032942" y="3192104"/>
                </a:cubicBezTo>
                <a:lnTo>
                  <a:pt x="809555" y="3415541"/>
                </a:lnTo>
                <a:cubicBezTo>
                  <a:pt x="608287" y="3616913"/>
                  <a:pt x="384357" y="3781856"/>
                  <a:pt x="145976" y="3910354"/>
                </a:cubicBezTo>
                <a:lnTo>
                  <a:pt x="0" y="3980279"/>
                </a:lnTo>
                <a:close/>
              </a:path>
            </a:pathLst>
          </a:custGeom>
          <a:solidFill>
            <a:srgbClr val="6057C1"/>
          </a:solidFill>
          <a:ln w="0" cap="flat">
            <a:noFill/>
            <a:prstDash val="solid"/>
            <a:miter/>
          </a:ln>
        </p:spPr>
        <p:txBody>
          <a:bodyPr rtlCol="0" anchor="ctr"/>
          <a:lstStyle/>
          <a:p>
            <a:endParaRPr lang="en-I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a:solidFill>
                  <a:schemeClr val="bg1"/>
                </a:solidFill>
                <a:latin typeface="Segoe UI" panose="020B0502040204020203"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2714045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6938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13563402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0688985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5154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9802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787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868241"/>
      </p:ext>
    </p:extLst>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0827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03585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3141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20104656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4758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3118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5764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64246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5364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931325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047566"/>
      </p:ext>
    </p:extLst>
  </p:cSld>
  <p:clrMapOvr>
    <a:masterClrMapping/>
  </p:clrMapOvr>
  <p:transition spd="slow">
    <p:push dir="u"/>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5642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a:t>Insert slide title</a:t>
            </a:r>
            <a:endParaRPr lang="en-IS"/>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4255665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endParaRPr lang="en-IS"/>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Tree>
    <p:extLst>
      <p:ext uri="{BB962C8B-B14F-4D97-AF65-F5344CB8AC3E}">
        <p14:creationId xmlns:p14="http://schemas.microsoft.com/office/powerpoint/2010/main" val="24997722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_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0756323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93902" y="0"/>
            <a:ext cx="6433496" cy="6876288"/>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144028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27586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25167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28759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37186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228003989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15204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990017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409906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225904448"/>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50204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70919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3342589831"/>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83212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Tree>
    <p:extLst>
      <p:ext uri="{BB962C8B-B14F-4D97-AF65-F5344CB8AC3E}">
        <p14:creationId xmlns:p14="http://schemas.microsoft.com/office/powerpoint/2010/main" val="8264074"/>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45454887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521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37554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362104"/>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03796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411570253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14625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32650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6254992"/>
            <a:ext cx="1468192" cy="601465"/>
          </a:xfrm>
          <a:prstGeom prst="rect">
            <a:avLst/>
          </a:prstGeom>
        </p:spPr>
      </p:pic>
    </p:spTree>
    <p:extLst>
      <p:ext uri="{BB962C8B-B14F-4D97-AF65-F5344CB8AC3E}">
        <p14:creationId xmlns:p14="http://schemas.microsoft.com/office/powerpoint/2010/main" val="80158243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344240"/>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500599"/>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8559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86525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249822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379054626"/>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60174633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51474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51177132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189203881"/>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927534119"/>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209136079"/>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18228195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0820488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104803089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81094722"/>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04029303"/>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6483619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78108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96260821"/>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21416606"/>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88063163"/>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1" name="Freeform 10">
            <a:extLst>
              <a:ext uri="{FF2B5EF4-FFF2-40B4-BE49-F238E27FC236}">
                <a16:creationId xmlns:a16="http://schemas.microsoft.com/office/drawing/2014/main" id="{E6CD6CF1-25D7-4735-B3E8-5CCAE94AB7F5}"/>
              </a:ext>
            </a:extLst>
          </p:cNvPr>
          <p:cNvSpPr/>
          <p:nvPr userDrawn="1"/>
        </p:nvSpPr>
        <p:spPr>
          <a:xfrm>
            <a:off x="-13156" y="345722"/>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5047685"/>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88770" y="0"/>
            <a:ext cx="6416386" cy="6871156"/>
            <a:chOff x="5775614" y="-13156"/>
            <a:chExt cx="6416386" cy="6871156"/>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13156"/>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9770507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70379512"/>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77653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891916"/>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4127886501"/>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09849879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952523"/>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815802203"/>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584276452"/>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88304866"/>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416862665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979385203"/>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0572694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1321929711"/>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2517245852"/>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43832719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78266" y="57875"/>
            <a:ext cx="1255859" cy="514480"/>
          </a:xfrm>
          <a:prstGeom prst="rect">
            <a:avLst/>
          </a:prstGeom>
        </p:spPr>
      </p:pic>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06716596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573283"/>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916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1881745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4075391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2824282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0" name="Group 39">
            <a:extLst>
              <a:ext uri="{FF2B5EF4-FFF2-40B4-BE49-F238E27FC236}">
                <a16:creationId xmlns:a16="http://schemas.microsoft.com/office/drawing/2014/main" id="{E4AA60D4-3B95-4876-007D-814D5AD2B928}"/>
              </a:ext>
            </a:extLst>
          </p:cNvPr>
          <p:cNvGrpSpPr/>
          <p:nvPr userDrawn="1"/>
        </p:nvGrpSpPr>
        <p:grpSpPr>
          <a:xfrm>
            <a:off x="10223653" y="3709107"/>
            <a:ext cx="1968347" cy="3148894"/>
            <a:chOff x="10223653" y="3709107"/>
            <a:chExt cx="1968347" cy="3148894"/>
          </a:xfrm>
        </p:grpSpPr>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AB6"/>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D24A7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932B47"/>
            </a:solidFill>
            <a:ln w="0" cap="flat">
              <a:noFill/>
              <a:prstDash val="solid"/>
              <a:miter/>
            </a:ln>
          </p:spPr>
          <p:txBody>
            <a:bodyPr rtlCol="0" anchor="ctr"/>
            <a:lstStyle/>
            <a:p>
              <a:endParaRPr lang="en-IS"/>
            </a:p>
          </p:txBody>
        </p:sp>
      </p:grpSp>
      <p:pic>
        <p:nvPicPr>
          <p:cNvPr id="13" name="Picture 12" descr="A black background with white text&#10;&#10;Description automatically generated">
            <a:extLst>
              <a:ext uri="{FF2B5EF4-FFF2-40B4-BE49-F238E27FC236}">
                <a16:creationId xmlns:a16="http://schemas.microsoft.com/office/drawing/2014/main" id="{BDEBE3C0-0F8D-319C-2434-81CE24CD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6" y="203150"/>
            <a:ext cx="1453018" cy="595249"/>
          </a:xfrm>
          <a:prstGeom prst="rect">
            <a:avLst/>
          </a:prstGeom>
        </p:spPr>
      </p:pic>
      <p:sp>
        <p:nvSpPr>
          <p:cNvPr id="42" name="Text Placeholder 41">
            <a:extLst>
              <a:ext uri="{FF2B5EF4-FFF2-40B4-BE49-F238E27FC236}">
                <a16:creationId xmlns:a16="http://schemas.microsoft.com/office/drawing/2014/main" id="{B232FC0F-8987-CB75-F943-3213A4A33725}"/>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231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D24A74"/>
          </a:solidFill>
          <a:ln w="0" cap="flat">
            <a:noFill/>
            <a:prstDash val="solid"/>
            <a:miter/>
          </a:ln>
        </p:spPr>
        <p:txBody>
          <a:bodyPr rtlCol="0" anchor="ctr"/>
          <a:lstStyle/>
          <a:p>
            <a:endParaRPr lang="en-IS"/>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40" name="Picture 39" descr="A black background with white text&#10;&#10;Description automatically generated">
            <a:extLst>
              <a:ext uri="{FF2B5EF4-FFF2-40B4-BE49-F238E27FC236}">
                <a16:creationId xmlns:a16="http://schemas.microsoft.com/office/drawing/2014/main" id="{C28349D7-DE60-FCD9-39E1-D4E3BD62E9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1825" y="6165969"/>
            <a:ext cx="1480989" cy="606708"/>
          </a:xfrm>
          <a:prstGeom prst="rect">
            <a:avLst/>
          </a:prstGeom>
        </p:spPr>
      </p:pic>
      <p:sp>
        <p:nvSpPr>
          <p:cNvPr id="41" name="Text Placeholder 41">
            <a:extLst>
              <a:ext uri="{FF2B5EF4-FFF2-40B4-BE49-F238E27FC236}">
                <a16:creationId xmlns:a16="http://schemas.microsoft.com/office/drawing/2014/main" id="{92901B04-AA5B-A7E8-7B5C-FEF5452E84DA}"/>
              </a:ext>
            </a:extLst>
          </p:cNvPr>
          <p:cNvSpPr>
            <a:spLocks noGrp="1"/>
          </p:cNvSpPr>
          <p:nvPr>
            <p:ph type="body" sz="quarter" idx="10"/>
          </p:nvPr>
        </p:nvSpPr>
        <p:spPr>
          <a:xfrm>
            <a:off x="340291" y="962526"/>
            <a:ext cx="10680134"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612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53" name="Group 52">
            <a:extLst>
              <a:ext uri="{FF2B5EF4-FFF2-40B4-BE49-F238E27FC236}">
                <a16:creationId xmlns:a16="http://schemas.microsoft.com/office/drawing/2014/main" id="{FA3AC6EF-ABE2-4CD7-1EC0-B2FB8A0C9FAF}"/>
              </a:ext>
            </a:extLst>
          </p:cNvPr>
          <p:cNvGrpSpPr/>
          <p:nvPr userDrawn="1"/>
        </p:nvGrpSpPr>
        <p:grpSpPr>
          <a:xfrm>
            <a:off x="0" y="4971882"/>
            <a:ext cx="2921093" cy="1901616"/>
            <a:chOff x="0" y="4956384"/>
            <a:chExt cx="2921093" cy="1901616"/>
          </a:xfrm>
        </p:grpSpPr>
        <p:sp>
          <p:nvSpPr>
            <p:cNvPr id="48" name="Freeform 47">
              <a:extLst>
                <a:ext uri="{FF2B5EF4-FFF2-40B4-BE49-F238E27FC236}">
                  <a16:creationId xmlns:a16="http://schemas.microsoft.com/office/drawing/2014/main" id="{37B4E708-8A48-FF6D-A87D-9BEA68913CA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13A465AA-1403-216C-EAC1-CC219F7BF1F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49">
              <a:extLst>
                <a:ext uri="{FF2B5EF4-FFF2-40B4-BE49-F238E27FC236}">
                  <a16:creationId xmlns:a16="http://schemas.microsoft.com/office/drawing/2014/main" id="{BF4C0B16-7B9A-71C4-8085-F561867AAC24}"/>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2" name="Picture 51" descr="A black background with white text&#10;&#10;Description automatically generated">
              <a:extLst>
                <a:ext uri="{FF2B5EF4-FFF2-40B4-BE49-F238E27FC236}">
                  <a16:creationId xmlns:a16="http://schemas.microsoft.com/office/drawing/2014/main" id="{F3296FF2-A983-5419-48EF-B93FF8C465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54" name="Text Placeholder 41">
            <a:extLst>
              <a:ext uri="{FF2B5EF4-FFF2-40B4-BE49-F238E27FC236}">
                <a16:creationId xmlns:a16="http://schemas.microsoft.com/office/drawing/2014/main" id="{94D2A35B-DB27-A299-A9E8-CB902CAEE25A}"/>
              </a:ext>
            </a:extLst>
          </p:cNvPr>
          <p:cNvSpPr>
            <a:spLocks noGrp="1"/>
          </p:cNvSpPr>
          <p:nvPr>
            <p:ph type="body" sz="quarter" idx="10"/>
          </p:nvPr>
        </p:nvSpPr>
        <p:spPr>
          <a:xfrm>
            <a:off x="340291" y="962526"/>
            <a:ext cx="67471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0900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C3E8C"/>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grpSp>
        <p:nvGrpSpPr>
          <p:cNvPr id="45" name="Group 44">
            <a:extLst>
              <a:ext uri="{FF2B5EF4-FFF2-40B4-BE49-F238E27FC236}">
                <a16:creationId xmlns:a16="http://schemas.microsoft.com/office/drawing/2014/main" id="{97AF0AAD-D10F-BDD4-F69E-52C5991EF942}"/>
              </a:ext>
            </a:extLst>
          </p:cNvPr>
          <p:cNvGrpSpPr/>
          <p:nvPr userDrawn="1"/>
        </p:nvGrpSpPr>
        <p:grpSpPr>
          <a:xfrm>
            <a:off x="0" y="4971882"/>
            <a:ext cx="2921093" cy="1901616"/>
            <a:chOff x="0" y="4956384"/>
            <a:chExt cx="2921093" cy="1901616"/>
          </a:xfrm>
        </p:grpSpPr>
        <p:sp>
          <p:nvSpPr>
            <p:cNvPr id="46" name="Freeform 45">
              <a:extLst>
                <a:ext uri="{FF2B5EF4-FFF2-40B4-BE49-F238E27FC236}">
                  <a16:creationId xmlns:a16="http://schemas.microsoft.com/office/drawing/2014/main" id="{E04B65D0-31A6-7B52-774B-70CEFD870180}"/>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6AB660F-BF16-4002-F5D3-7F1ADE4BD3F3}"/>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8DE69734-5420-E228-204D-0121F2D0E803}"/>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70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 name="Picture 48" descr="A black background with white text&#10;&#10;Description automatically generated">
              <a:extLst>
                <a:ext uri="{FF2B5EF4-FFF2-40B4-BE49-F238E27FC236}">
                  <a16:creationId xmlns:a16="http://schemas.microsoft.com/office/drawing/2014/main" id="{0252694B-2ECA-8073-2611-132237F40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2069" y="6128121"/>
              <a:ext cx="1480989" cy="606708"/>
            </a:xfrm>
            <a:prstGeom prst="rect">
              <a:avLst/>
            </a:prstGeom>
          </p:spPr>
        </p:pic>
      </p:gr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50" name="Text Placeholder 41">
            <a:extLst>
              <a:ext uri="{FF2B5EF4-FFF2-40B4-BE49-F238E27FC236}">
                <a16:creationId xmlns:a16="http://schemas.microsoft.com/office/drawing/2014/main" id="{86F9C807-CA55-86E4-CE79-6B74C25A5669}"/>
              </a:ext>
            </a:extLst>
          </p:cNvPr>
          <p:cNvSpPr>
            <a:spLocks noGrp="1"/>
          </p:cNvSpPr>
          <p:nvPr>
            <p:ph type="body" sz="quarter" idx="12"/>
          </p:nvPr>
        </p:nvSpPr>
        <p:spPr>
          <a:xfrm>
            <a:off x="5268930" y="962526"/>
            <a:ext cx="658243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9399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080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459FD41E-FE59-33FB-673F-CDF82EBE7A60}"/>
              </a:ext>
            </a:extLst>
          </p:cNvPr>
          <p:cNvGrpSpPr/>
          <p:nvPr userDrawn="1"/>
        </p:nvGrpSpPr>
        <p:grpSpPr>
          <a:xfrm>
            <a:off x="-1" y="1413959"/>
            <a:ext cx="6805878" cy="5439867"/>
            <a:chOff x="-1" y="1413959"/>
            <a:chExt cx="6805878" cy="5439867"/>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24" name="Picture 23" descr="A black background with white text&#10;&#10;Description automatically generated">
              <a:extLst>
                <a:ext uri="{FF2B5EF4-FFF2-40B4-BE49-F238E27FC236}">
                  <a16:creationId xmlns:a16="http://schemas.microsoft.com/office/drawing/2014/main" id="{8A882875-546A-BEAF-D6C4-9D5718972B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8" name="Freeform 27">
            <a:extLst>
              <a:ext uri="{FF2B5EF4-FFF2-40B4-BE49-F238E27FC236}">
                <a16:creationId xmlns:a16="http://schemas.microsoft.com/office/drawing/2014/main" id="{CDD02804-9CB8-A811-777B-BD4B7B268E10}"/>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ext Placeholder 41">
            <a:extLst>
              <a:ext uri="{FF2B5EF4-FFF2-40B4-BE49-F238E27FC236}">
                <a16:creationId xmlns:a16="http://schemas.microsoft.com/office/drawing/2014/main" id="{45BFF3FC-A836-AA41-0FA5-3E32C9EDFD28}"/>
              </a:ext>
            </a:extLst>
          </p:cNvPr>
          <p:cNvSpPr>
            <a:spLocks noGrp="1"/>
          </p:cNvSpPr>
          <p:nvPr>
            <p:ph type="body" sz="quarter" idx="12"/>
          </p:nvPr>
        </p:nvSpPr>
        <p:spPr>
          <a:xfrm>
            <a:off x="6851425" y="962526"/>
            <a:ext cx="499993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786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8E70A1E-C3F4-37BE-E396-46E8910A9609}"/>
              </a:ext>
            </a:extLst>
          </p:cNvPr>
          <p:cNvGrpSpPr/>
          <p:nvPr userDrawn="1"/>
        </p:nvGrpSpPr>
        <p:grpSpPr>
          <a:xfrm>
            <a:off x="7268997" y="850264"/>
            <a:ext cx="4923003" cy="6007737"/>
            <a:chOff x="7268997" y="850264"/>
            <a:chExt cx="4923003" cy="6007737"/>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9" name="Picture 28" descr="A black background with white text&#10;&#10;Description automatically generated">
              <a:extLst>
                <a:ext uri="{FF2B5EF4-FFF2-40B4-BE49-F238E27FC236}">
                  <a16:creationId xmlns:a16="http://schemas.microsoft.com/office/drawing/2014/main" id="{EDD9A45E-A685-4CE6-764E-CE87DEA199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87008" y="5810307"/>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r>
              <a:rPr lang="en-IS"/>
              <a:t>Click icon or drag and drop picture</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
        <p:nvSpPr>
          <p:cNvPr id="43" name="Text Placeholder 41">
            <a:extLst>
              <a:ext uri="{FF2B5EF4-FFF2-40B4-BE49-F238E27FC236}">
                <a16:creationId xmlns:a16="http://schemas.microsoft.com/office/drawing/2014/main" id="{71022DA7-09A2-01B2-EAC4-4D6E9AC993F6}"/>
              </a:ext>
            </a:extLst>
          </p:cNvPr>
          <p:cNvSpPr>
            <a:spLocks noGrp="1"/>
          </p:cNvSpPr>
          <p:nvPr>
            <p:ph type="body" sz="quarter" idx="12"/>
          </p:nvPr>
        </p:nvSpPr>
        <p:spPr>
          <a:xfrm>
            <a:off x="340291" y="962526"/>
            <a:ext cx="487493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327672"/>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E3851BF-2D16-0E23-B30A-0EF971E1864A}"/>
              </a:ext>
            </a:extLst>
          </p:cNvPr>
          <p:cNvGrpSpPr/>
          <p:nvPr userDrawn="1"/>
        </p:nvGrpSpPr>
        <p:grpSpPr>
          <a:xfrm>
            <a:off x="0" y="1079818"/>
            <a:ext cx="8037079" cy="5778183"/>
            <a:chOff x="0" y="1079818"/>
            <a:chExt cx="8037079" cy="5778183"/>
          </a:xfrm>
        </p:grpSpPr>
        <p:sp>
          <p:nvSpPr>
            <p:cNvPr id="49" name="Freeform 48">
              <a:extLst>
                <a:ext uri="{FF2B5EF4-FFF2-40B4-BE49-F238E27FC236}">
                  <a16:creationId xmlns:a16="http://schemas.microsoft.com/office/drawing/2014/main" id="{63080B94-0F66-1929-7550-A4D4DF9F718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DFA3AE6-AFBB-3970-273B-2526FA45A49F}"/>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0DD12867-FF04-663A-AEE6-AE9B761778D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3F335D54-35EA-3E1E-821A-DA2E9908B357}"/>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44">
              <a:extLst>
                <a:ext uri="{FF2B5EF4-FFF2-40B4-BE49-F238E27FC236}">
                  <a16:creationId xmlns:a16="http://schemas.microsoft.com/office/drawing/2014/main" id="{821D40C2-CBFA-FB96-6EEC-24AF1865BD79}"/>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33920F7-EB40-EADF-3AD7-EF9590E472D8}"/>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19181A"/>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B58214"/>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0" name="Picture 59" descr="A black background with white text&#10;&#10;Description automatically generated">
            <a:extLst>
              <a:ext uri="{FF2B5EF4-FFF2-40B4-BE49-F238E27FC236}">
                <a16:creationId xmlns:a16="http://schemas.microsoft.com/office/drawing/2014/main" id="{A6443D8E-E81B-8187-CD41-582D5AD7B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8295" y="6213192"/>
            <a:ext cx="1480989" cy="606708"/>
          </a:xfrm>
          <a:prstGeom prst="rect">
            <a:avLst/>
          </a:prstGeom>
        </p:spPr>
      </p:pic>
    </p:spTree>
    <p:extLst>
      <p:ext uri="{BB962C8B-B14F-4D97-AF65-F5344CB8AC3E}">
        <p14:creationId xmlns:p14="http://schemas.microsoft.com/office/powerpoint/2010/main" val="22635548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E39308E-7310-C8E7-DE8E-4A56BAED84C3}"/>
              </a:ext>
            </a:extLst>
          </p:cNvPr>
          <p:cNvGrpSpPr/>
          <p:nvPr userDrawn="1"/>
        </p:nvGrpSpPr>
        <p:grpSpPr>
          <a:xfrm>
            <a:off x="0" y="144961"/>
            <a:ext cx="5075397" cy="6735610"/>
            <a:chOff x="0" y="144961"/>
            <a:chExt cx="5075397" cy="6735610"/>
          </a:xfrm>
        </p:grpSpPr>
        <p:sp>
          <p:nvSpPr>
            <p:cNvPr id="50" name="Freeform 49">
              <a:extLst>
                <a:ext uri="{FF2B5EF4-FFF2-40B4-BE49-F238E27FC236}">
                  <a16:creationId xmlns:a16="http://schemas.microsoft.com/office/drawing/2014/main" id="{6DD2E2E1-E7AF-68E8-F4EF-F513FF36A829}"/>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11E9F24-2EA7-D881-AE3C-CD9CBE100A0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9EC48E79-3AD3-04FD-D1E1-CBDE963A137C}"/>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51">
              <a:extLst>
                <a:ext uri="{FF2B5EF4-FFF2-40B4-BE49-F238E27FC236}">
                  <a16:creationId xmlns:a16="http://schemas.microsoft.com/office/drawing/2014/main" id="{35B4F94E-DB33-9A3C-3F05-0AE084BEF0E7}"/>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chemeClr val="bg1"/>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4" name="Freeform 43">
            <a:extLst>
              <a:ext uri="{FF2B5EF4-FFF2-40B4-BE49-F238E27FC236}">
                <a16:creationId xmlns:a16="http://schemas.microsoft.com/office/drawing/2014/main" id="{0A31CFBA-FDEC-A0C1-2F76-48360820F346}"/>
              </a:ext>
            </a:extLst>
          </p:cNvPr>
          <p:cNvSpPr/>
          <p:nvPr/>
        </p:nvSpPr>
        <p:spPr>
          <a:xfrm>
            <a:off x="0" y="5386426"/>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C5BED2C1-77D4-1E0A-4DC9-667A9665A9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8" name="Text Placeholder 41">
            <a:extLst>
              <a:ext uri="{FF2B5EF4-FFF2-40B4-BE49-F238E27FC236}">
                <a16:creationId xmlns:a16="http://schemas.microsoft.com/office/drawing/2014/main" id="{B38F0916-A9F4-1F3A-5AA9-09DA95468340}"/>
              </a:ext>
            </a:extLst>
          </p:cNvPr>
          <p:cNvSpPr>
            <a:spLocks noGrp="1"/>
          </p:cNvSpPr>
          <p:nvPr>
            <p:ph type="body" sz="quarter" idx="13"/>
          </p:nvPr>
        </p:nvSpPr>
        <p:spPr>
          <a:xfrm>
            <a:off x="5285729" y="962526"/>
            <a:ext cx="656563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7156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EA51D2B0-FF79-57EA-6ACA-D34A87857BF1}"/>
              </a:ext>
            </a:extLst>
          </p:cNvPr>
          <p:cNvGrpSpPr/>
          <p:nvPr userDrawn="1"/>
        </p:nvGrpSpPr>
        <p:grpSpPr>
          <a:xfrm>
            <a:off x="6096026" y="1132900"/>
            <a:ext cx="6095975" cy="5725100"/>
            <a:chOff x="6096026" y="1132900"/>
            <a:chExt cx="6095975" cy="5725100"/>
          </a:xfrm>
        </p:grpSpPr>
        <p:sp>
          <p:nvSpPr>
            <p:cNvPr id="45" name="Freeform 44">
              <a:extLst>
                <a:ext uri="{FF2B5EF4-FFF2-40B4-BE49-F238E27FC236}">
                  <a16:creationId xmlns:a16="http://schemas.microsoft.com/office/drawing/2014/main" id="{111EDE78-36AF-2726-0027-93C9B263A2FC}"/>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C38860E5-7A5D-3F24-4188-F64A5DDA5CA2}"/>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54">
              <a:extLst>
                <a:ext uri="{FF2B5EF4-FFF2-40B4-BE49-F238E27FC236}">
                  <a16:creationId xmlns:a16="http://schemas.microsoft.com/office/drawing/2014/main" id="{1FCFE441-808A-30A2-6AC0-47DB738B152A}"/>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427C6AB-A032-9658-63F4-A44DEB7DC416}"/>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pic>
        <p:nvPicPr>
          <p:cNvPr id="3" name="Picture 2" descr="A black background with white text&#10;&#10;Description automatically generated">
            <a:extLst>
              <a:ext uri="{FF2B5EF4-FFF2-40B4-BE49-F238E27FC236}">
                <a16:creationId xmlns:a16="http://schemas.microsoft.com/office/drawing/2014/main" id="{8CF789CF-5A89-9503-0CDE-D9B57785D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7345" y="203150"/>
            <a:ext cx="1480989" cy="606708"/>
          </a:xfrm>
          <a:prstGeom prst="rect">
            <a:avLst/>
          </a:prstGeom>
        </p:spPr>
      </p:pic>
      <p:sp>
        <p:nvSpPr>
          <p:cNvPr id="57" name="Text Placeholder 41">
            <a:extLst>
              <a:ext uri="{FF2B5EF4-FFF2-40B4-BE49-F238E27FC236}">
                <a16:creationId xmlns:a16="http://schemas.microsoft.com/office/drawing/2014/main" id="{244BD30E-D216-7959-8F93-9F4D3FE369DA}"/>
              </a:ext>
            </a:extLst>
          </p:cNvPr>
          <p:cNvSpPr>
            <a:spLocks noGrp="1"/>
          </p:cNvSpPr>
          <p:nvPr>
            <p:ph type="body" sz="quarter" idx="12"/>
          </p:nvPr>
        </p:nvSpPr>
        <p:spPr>
          <a:xfrm>
            <a:off x="340290" y="962526"/>
            <a:ext cx="5613819"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921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2" name="Picture 1" descr="A black background with white text&#10;&#10;Description automatically generated">
            <a:extLst>
              <a:ext uri="{FF2B5EF4-FFF2-40B4-BE49-F238E27FC236}">
                <a16:creationId xmlns:a16="http://schemas.microsoft.com/office/drawing/2014/main" id="{EEEBAE2D-89C3-0D05-F5CE-BE24BBF2F7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Text Placeholder 41">
            <a:extLst>
              <a:ext uri="{FF2B5EF4-FFF2-40B4-BE49-F238E27FC236}">
                <a16:creationId xmlns:a16="http://schemas.microsoft.com/office/drawing/2014/main" id="{320AD8F2-4804-2216-6B88-7B4E7B74F8BA}"/>
              </a:ext>
            </a:extLst>
          </p:cNvPr>
          <p:cNvSpPr>
            <a:spLocks noGrp="1"/>
          </p:cNvSpPr>
          <p:nvPr>
            <p:ph type="body" sz="quarter" idx="12"/>
          </p:nvPr>
        </p:nvSpPr>
        <p:spPr>
          <a:xfrm>
            <a:off x="5213444" y="962526"/>
            <a:ext cx="6638261"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9731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8A731AAF-DEBF-ACA9-A33F-33F2A1EAE040}"/>
              </a:ext>
            </a:extLst>
          </p:cNvPr>
          <p:cNvGrpSpPr/>
          <p:nvPr userDrawn="1"/>
        </p:nvGrpSpPr>
        <p:grpSpPr>
          <a:xfrm>
            <a:off x="7901642" y="3045085"/>
            <a:ext cx="4334953" cy="3822854"/>
            <a:chOff x="7901642" y="3045085"/>
            <a:chExt cx="4334953" cy="3822854"/>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2" name="Picture 1" descr="A black background with white text&#10;&#10;Description automatically generated">
            <a:extLst>
              <a:ext uri="{FF2B5EF4-FFF2-40B4-BE49-F238E27FC236}">
                <a16:creationId xmlns:a16="http://schemas.microsoft.com/office/drawing/2014/main" id="{E23D165E-E8A4-BF1E-2730-204D7CD363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9177" y="115837"/>
            <a:ext cx="1480989" cy="606708"/>
          </a:xfrm>
          <a:prstGeom prst="rect">
            <a:avLst/>
          </a:prstGeom>
        </p:spPr>
      </p:pic>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3" name="Text Placeholder 41">
            <a:extLst>
              <a:ext uri="{FF2B5EF4-FFF2-40B4-BE49-F238E27FC236}">
                <a16:creationId xmlns:a16="http://schemas.microsoft.com/office/drawing/2014/main" id="{BEA19EE6-9E33-BB81-336C-A2B90220EFE9}"/>
              </a:ext>
            </a:extLst>
          </p:cNvPr>
          <p:cNvSpPr>
            <a:spLocks noGrp="1"/>
          </p:cNvSpPr>
          <p:nvPr>
            <p:ph type="body" sz="quarter" idx="13"/>
          </p:nvPr>
        </p:nvSpPr>
        <p:spPr>
          <a:xfrm>
            <a:off x="340290" y="962526"/>
            <a:ext cx="5953977"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47397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F8BEECD-1579-1607-CC11-5426D4431365}"/>
              </a:ext>
            </a:extLst>
          </p:cNvPr>
          <p:cNvGrpSpPr/>
          <p:nvPr userDrawn="1"/>
        </p:nvGrpSpPr>
        <p:grpSpPr>
          <a:xfrm>
            <a:off x="8431331" y="0"/>
            <a:ext cx="3770001" cy="6858000"/>
            <a:chOff x="8422000" y="0"/>
            <a:chExt cx="3770001" cy="6858000"/>
          </a:xfrm>
        </p:grpSpPr>
        <p:sp>
          <p:nvSpPr>
            <p:cNvPr id="49" name="Freeform 48">
              <a:extLst>
                <a:ext uri="{FF2B5EF4-FFF2-40B4-BE49-F238E27FC236}">
                  <a16:creationId xmlns:a16="http://schemas.microsoft.com/office/drawing/2014/main" id="{E00C70B1-BFFA-9408-6C58-2EC3D56CEB87}"/>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09002E-045D-658C-925C-EBC9588FFCDB}"/>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41407B18-1C7D-E8EC-E436-ADE99D0A5D5E}"/>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chemeClr val="bg1"/>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p>
              </p:txBody>
            </p:sp>
          </p:grpSp>
        </p:grpSp>
      </p:grpSp>
      <p:sp>
        <p:nvSpPr>
          <p:cNvPr id="55" name="Text Placeholder 41">
            <a:extLst>
              <a:ext uri="{FF2B5EF4-FFF2-40B4-BE49-F238E27FC236}">
                <a16:creationId xmlns:a16="http://schemas.microsoft.com/office/drawing/2014/main" id="{0EFE012E-5265-5F5B-0822-05E4CCAE0E65}"/>
              </a:ext>
            </a:extLst>
          </p:cNvPr>
          <p:cNvSpPr>
            <a:spLocks noGrp="1"/>
          </p:cNvSpPr>
          <p:nvPr>
            <p:ph type="body" sz="quarter" idx="14"/>
          </p:nvPr>
        </p:nvSpPr>
        <p:spPr>
          <a:xfrm>
            <a:off x="340291" y="962526"/>
            <a:ext cx="704228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8991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7700978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341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1645635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B7B776FD-B909-A215-304B-EA1B1EFDF7CA}"/>
              </a:ext>
            </a:extLst>
          </p:cNvPr>
          <p:cNvPicPr>
            <a:picLocks noChangeAspect="1"/>
          </p:cNvPicPr>
          <p:nvPr userDrawn="1"/>
        </p:nvPicPr>
        <p:blipFill>
          <a:blip r:embed="rId2"/>
          <a:stretch>
            <a:fillRect/>
          </a:stretch>
        </p:blipFill>
        <p:spPr>
          <a:xfrm>
            <a:off x="10487346" y="203150"/>
            <a:ext cx="1453018" cy="595249"/>
          </a:xfrm>
          <a:prstGeom prst="rect">
            <a:avLst/>
          </a:prstGeom>
        </p:spPr>
      </p:pic>
    </p:spTree>
    <p:extLst>
      <p:ext uri="{BB962C8B-B14F-4D97-AF65-F5344CB8AC3E}">
        <p14:creationId xmlns:p14="http://schemas.microsoft.com/office/powerpoint/2010/main" val="368407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image" Target="../media/image62.sv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image" Target="../media/image61.png"/><Relationship Id="rId2" Type="http://schemas.openxmlformats.org/officeDocument/2006/relationships/slideLayout" Target="../slideLayouts/slideLayout159.xml"/><Relationship Id="rId16" Type="http://schemas.openxmlformats.org/officeDocument/2006/relationships/theme" Target="../theme/theme10.xml"/><Relationship Id="rId20" Type="http://schemas.openxmlformats.org/officeDocument/2006/relationships/image" Target="../media/image64.sv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19" Type="http://schemas.openxmlformats.org/officeDocument/2006/relationships/image" Target="../media/image63.png"/><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image" Target="../media/image64.sv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image" Target="../media/image63.png"/><Relationship Id="rId2" Type="http://schemas.openxmlformats.org/officeDocument/2006/relationships/slideLayout" Target="../slideLayouts/slideLayout174.xml"/><Relationship Id="rId16" Type="http://schemas.openxmlformats.org/officeDocument/2006/relationships/image" Target="../media/image62.svg"/><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61.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 Type="http://schemas.openxmlformats.org/officeDocument/2006/relationships/slideLayout" Target="../slideLayouts/slideLayout188.xml"/><Relationship Id="rId21" Type="http://schemas.openxmlformats.org/officeDocument/2006/relationships/image" Target="../media/image62.svg"/><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image" Target="../media/image61.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image" Target="../media/image64.svg"/><Relationship Id="rId10" Type="http://schemas.openxmlformats.org/officeDocument/2006/relationships/slideLayout" Target="../slideLayouts/slideLayout195.xml"/><Relationship Id="rId19" Type="http://schemas.openxmlformats.org/officeDocument/2006/relationships/theme" Target="../theme/theme12.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image" Target="../media/image6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image" Target="../media/image2.emf"/><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image" Target="../media/image1.emf"/><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theme" Target="../theme/theme13.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emf"/><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emf"/><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2.emf"/><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emf"/><Relationship Id="rId5" Type="http://schemas.openxmlformats.org/officeDocument/2006/relationships/slideLayout" Target="../slideLayouts/slideLayout52.xml"/><Relationship Id="rId10" Type="http://schemas.openxmlformats.org/officeDocument/2006/relationships/theme" Target="../theme/theme4.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2.em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emf"/><Relationship Id="rId5" Type="http://schemas.openxmlformats.org/officeDocument/2006/relationships/slideLayout" Target="../slideLayouts/slideLayout61.xml"/><Relationship Id="rId10"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2.emf"/><Relationship Id="rId2" Type="http://schemas.openxmlformats.org/officeDocument/2006/relationships/slideLayout" Target="../slideLayouts/slideLayout67.xml"/><Relationship Id="rId16" Type="http://schemas.openxmlformats.org/officeDocument/2006/relationships/image" Target="../media/image1.emf"/><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2.emf"/><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1.emf"/><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image" Target="../media/image1.emf"/><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theme" Target="../theme/theme8.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image" Target="../media/image2.emf"/></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image" Target="../media/image2.emf"/><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image" Target="../media/image1.emf"/><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theme" Target="../theme/theme9.xml"/><Relationship Id="rId8" Type="http://schemas.openxmlformats.org/officeDocument/2006/relationships/slideLayout" Target="../slideLayouts/slideLayout131.xml"/><Relationship Id="rId3"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2217156113"/>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Lst>
  <p:transition spd="slow">
    <p:push dir="u"/>
  </p:transition>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463753837"/>
      </p:ext>
    </p:extLst>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 id="2147484536" r:id="rId13"/>
    <p:sldLayoutId id="2147484537" r:id="rId14"/>
    <p:sldLayoutId id="2147484538"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2734465721"/>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 id="2147484551" r:id="rId12"/>
    <p:sldLayoutId id="21474845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1337609098"/>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 id="2147484567" r:id="rId14"/>
    <p:sldLayoutId id="2147484568" r:id="rId15"/>
    <p:sldLayoutId id="2147484569" r:id="rId16"/>
    <p:sldLayoutId id="2147484570" r:id="rId17"/>
    <p:sldLayoutId id="214748457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24"/>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25"/>
          <a:stretch>
            <a:fillRect/>
          </a:stretch>
        </p:blipFill>
        <p:spPr>
          <a:xfrm>
            <a:off x="12237762" y="0"/>
            <a:ext cx="78871" cy="6858000"/>
          </a:xfrm>
          <a:prstGeom prst="rect">
            <a:avLst/>
          </a:prstGeom>
        </p:spPr>
      </p:pic>
    </p:spTree>
    <p:extLst>
      <p:ext uri="{BB962C8B-B14F-4D97-AF65-F5344CB8AC3E}">
        <p14:creationId xmlns:p14="http://schemas.microsoft.com/office/powerpoint/2010/main" val="3666274882"/>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 id="2147484584" r:id="rId12"/>
    <p:sldLayoutId id="2147484585" r:id="rId13"/>
    <p:sldLayoutId id="2147484586" r:id="rId14"/>
    <p:sldLayoutId id="2147484587" r:id="rId15"/>
    <p:sldLayoutId id="2147484588" r:id="rId16"/>
    <p:sldLayoutId id="2147484589" r:id="rId17"/>
    <p:sldLayoutId id="2147484590" r:id="rId18"/>
    <p:sldLayoutId id="2147484591" r:id="rId19"/>
    <p:sldLayoutId id="2147484592" r:id="rId20"/>
    <p:sldLayoutId id="2147484593" r:id="rId21"/>
    <p:sldLayoutId id="214748459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8"/>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9"/>
          <a:stretch>
            <a:fillRect/>
          </a:stretch>
        </p:blipFill>
        <p:spPr>
          <a:xfrm>
            <a:off x="12237762" y="0"/>
            <a:ext cx="78871" cy="6858000"/>
          </a:xfrm>
          <a:prstGeom prst="rect">
            <a:avLst/>
          </a:prstGeom>
        </p:spPr>
      </p:pic>
    </p:spTree>
    <p:extLst>
      <p:ext uri="{BB962C8B-B14F-4D97-AF65-F5344CB8AC3E}">
        <p14:creationId xmlns:p14="http://schemas.microsoft.com/office/powerpoint/2010/main" val="3423669694"/>
      </p:ext>
    </p:extLst>
  </p:cSld>
  <p:clrMap bg1="lt1" tx1="dk1" bg2="lt2" tx2="dk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 id="2147484388" r:id="rId13"/>
    <p:sldLayoutId id="2147484389" r:id="rId14"/>
    <p:sldLayoutId id="2147484390" r:id="rId15"/>
    <p:sldLayoutId id="2147484486" r:id="rId16"/>
  </p:sldLayoutIdLst>
  <p:transition spd="slow">
    <p:push dir="u"/>
  </p:transition>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798650669"/>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 id="2147484403" r:id="rId12"/>
    <p:sldLayoutId id="2147484404" r:id="rId13"/>
    <p:sldLayoutId id="2147484405" r:id="rId14"/>
    <p:sldLayoutId id="2147484406"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860717257"/>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4089743745"/>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6"/>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7"/>
          <a:stretch>
            <a:fillRect/>
          </a:stretch>
        </p:blipFill>
        <p:spPr>
          <a:xfrm>
            <a:off x="12237762" y="0"/>
            <a:ext cx="78871" cy="6858000"/>
          </a:xfrm>
          <a:prstGeom prst="rect">
            <a:avLst/>
          </a:prstGeom>
        </p:spPr>
      </p:pic>
    </p:spTree>
    <p:extLst>
      <p:ext uri="{BB962C8B-B14F-4D97-AF65-F5344CB8AC3E}">
        <p14:creationId xmlns:p14="http://schemas.microsoft.com/office/powerpoint/2010/main" val="224687594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596"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 id="2147484595" r:id="rId1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19"/>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20"/>
          <a:stretch>
            <a:fillRect/>
          </a:stretch>
        </p:blipFill>
        <p:spPr>
          <a:xfrm>
            <a:off x="12237762" y="0"/>
            <a:ext cx="78871" cy="6858000"/>
          </a:xfrm>
          <a:prstGeom prst="rect">
            <a:avLst/>
          </a:prstGeom>
        </p:spPr>
      </p:pic>
    </p:spTree>
    <p:extLst>
      <p:ext uri="{BB962C8B-B14F-4D97-AF65-F5344CB8AC3E}">
        <p14:creationId xmlns:p14="http://schemas.microsoft.com/office/powerpoint/2010/main" val="554208031"/>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52" r:id="rId12"/>
    <p:sldLayoutId id="2147484453" r:id="rId13"/>
    <p:sldLayoutId id="2147484454" r:id="rId14"/>
    <p:sldLayoutId id="2147484455" r:id="rId15"/>
    <p:sldLayoutId id="2147484456" r:id="rId16"/>
    <p:sldLayoutId id="2147484457"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1AE113-00DD-E652-9DD5-26177D55AF58}"/>
              </a:ext>
            </a:extLst>
          </p:cNvPr>
          <p:cNvPicPr>
            <a:picLocks noChangeAspect="1"/>
          </p:cNvPicPr>
          <p:nvPr userDrawn="1"/>
        </p:nvPicPr>
        <p:blipFill>
          <a:blip r:embed="rId29"/>
          <a:stretch>
            <a:fillRect/>
          </a:stretch>
        </p:blipFill>
        <p:spPr>
          <a:xfrm>
            <a:off x="-128240" y="0"/>
            <a:ext cx="78871" cy="6858000"/>
          </a:xfrm>
          <a:prstGeom prst="rect">
            <a:avLst/>
          </a:prstGeom>
        </p:spPr>
      </p:pic>
      <p:pic>
        <p:nvPicPr>
          <p:cNvPr id="6" name="Picture 5">
            <a:extLst>
              <a:ext uri="{FF2B5EF4-FFF2-40B4-BE49-F238E27FC236}">
                <a16:creationId xmlns:a16="http://schemas.microsoft.com/office/drawing/2014/main" id="{F6E4E17D-B7E4-AE4B-6FD5-67203E1E8181}"/>
              </a:ext>
            </a:extLst>
          </p:cNvPr>
          <p:cNvPicPr>
            <a:picLocks noChangeAspect="1"/>
          </p:cNvPicPr>
          <p:nvPr userDrawn="1"/>
        </p:nvPicPr>
        <p:blipFill>
          <a:blip r:embed="rId30"/>
          <a:stretch>
            <a:fillRect/>
          </a:stretch>
        </p:blipFill>
        <p:spPr>
          <a:xfrm>
            <a:off x="12237762" y="0"/>
            <a:ext cx="78871" cy="6858000"/>
          </a:xfrm>
          <a:prstGeom prst="rect">
            <a:avLst/>
          </a:prstGeom>
        </p:spPr>
      </p:pic>
    </p:spTree>
    <p:extLst>
      <p:ext uri="{BB962C8B-B14F-4D97-AF65-F5344CB8AC3E}">
        <p14:creationId xmlns:p14="http://schemas.microsoft.com/office/powerpoint/2010/main" val="357694659"/>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 id="2147484472" r:id="rId14"/>
    <p:sldLayoutId id="2147484473" r:id="rId15"/>
    <p:sldLayoutId id="2147484474" r:id="rId16"/>
    <p:sldLayoutId id="2147484475" r:id="rId17"/>
    <p:sldLayoutId id="2147484476" r:id="rId18"/>
    <p:sldLayoutId id="2147484477" r:id="rId19"/>
    <p:sldLayoutId id="2147484478" r:id="rId20"/>
    <p:sldLayoutId id="2147484479" r:id="rId21"/>
    <p:sldLayoutId id="2147484480" r:id="rId22"/>
    <p:sldLayoutId id="2147484481" r:id="rId23"/>
    <p:sldLayoutId id="2147484482" r:id="rId24"/>
    <p:sldLayoutId id="2147484483" r:id="rId25"/>
    <p:sldLayoutId id="2147484484" r:id="rId26"/>
    <p:sldLayoutId id="2147484485" r:id="rId2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36"/>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37"/>
          <a:stretch>
            <a:fillRect/>
          </a:stretch>
        </p:blipFill>
        <p:spPr>
          <a:xfrm>
            <a:off x="12237762" y="0"/>
            <a:ext cx="78871" cy="6858000"/>
          </a:xfrm>
          <a:prstGeom prst="rect">
            <a:avLst/>
          </a:prstGeom>
        </p:spPr>
      </p:pic>
    </p:spTree>
    <p:extLst>
      <p:ext uri="{BB962C8B-B14F-4D97-AF65-F5344CB8AC3E}">
        <p14:creationId xmlns:p14="http://schemas.microsoft.com/office/powerpoint/2010/main" val="432944100"/>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 id="2147484501" r:id="rId13"/>
    <p:sldLayoutId id="2147484502" r:id="rId14"/>
    <p:sldLayoutId id="2147484503" r:id="rId15"/>
    <p:sldLayoutId id="2147484504" r:id="rId16"/>
    <p:sldLayoutId id="2147484505" r:id="rId17"/>
    <p:sldLayoutId id="2147484506" r:id="rId18"/>
    <p:sldLayoutId id="2147484507" r:id="rId19"/>
    <p:sldLayoutId id="2147484508" r:id="rId20"/>
    <p:sldLayoutId id="2147484509" r:id="rId21"/>
    <p:sldLayoutId id="2147484510" r:id="rId22"/>
    <p:sldLayoutId id="2147484511" r:id="rId23"/>
    <p:sldLayoutId id="2147484512" r:id="rId24"/>
    <p:sldLayoutId id="2147484513" r:id="rId25"/>
    <p:sldLayoutId id="2147484514" r:id="rId26"/>
    <p:sldLayoutId id="2147484515" r:id="rId27"/>
    <p:sldLayoutId id="2147484516" r:id="rId28"/>
    <p:sldLayoutId id="2147484517" r:id="rId29"/>
    <p:sldLayoutId id="2147484518" r:id="rId30"/>
    <p:sldLayoutId id="2147484519" r:id="rId31"/>
    <p:sldLayoutId id="2147484520" r:id="rId32"/>
    <p:sldLayoutId id="2147484521" r:id="rId33"/>
    <p:sldLayoutId id="214748452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0.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11.xml"/><Relationship Id="rId7" Type="http://schemas.openxmlformats.org/officeDocument/2006/relationships/image" Target="../media/image60.svg"/><Relationship Id="rId12" Type="http://schemas.openxmlformats.org/officeDocument/2006/relationships/image" Target="../media/image109.png"/><Relationship Id="rId2" Type="http://schemas.openxmlformats.org/officeDocument/2006/relationships/slideLayout" Target="../slideLayouts/slideLayout32.xml"/><Relationship Id="rId1" Type="http://schemas.openxmlformats.org/officeDocument/2006/relationships/themeOverride" Target="../theme/themeOverride2.xml"/><Relationship Id="rId6" Type="http://schemas.openxmlformats.org/officeDocument/2006/relationships/image" Target="../media/image59.png"/><Relationship Id="rId11" Type="http://schemas.openxmlformats.org/officeDocument/2006/relationships/image" Target="../media/image108.png"/><Relationship Id="rId5" Type="http://schemas.openxmlformats.org/officeDocument/2006/relationships/image" Target="../media/image104.sv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106.sv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0.png"/><Relationship Id="rId7" Type="http://schemas.openxmlformats.org/officeDocument/2006/relationships/image" Target="../media/image32.svg"/><Relationship Id="rId12"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1.png"/><Relationship Id="rId11" Type="http://schemas.openxmlformats.org/officeDocument/2006/relationships/image" Target="../media/image108.png"/><Relationship Id="rId5" Type="http://schemas.openxmlformats.org/officeDocument/2006/relationships/image" Target="../media/image112.jpeg"/><Relationship Id="rId10" Type="http://schemas.openxmlformats.org/officeDocument/2006/relationships/image" Target="../media/image107.png"/><Relationship Id="rId4" Type="http://schemas.openxmlformats.org/officeDocument/2006/relationships/image" Target="../media/image111.svg"/><Relationship Id="rId9" Type="http://schemas.openxmlformats.org/officeDocument/2006/relationships/image" Target="../media/image60.svg"/></Relationships>
</file>

<file path=ppt/slides/_rels/slide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74.xml"/><Relationship Id="rId5" Type="http://schemas.openxmlformats.org/officeDocument/2006/relationships/image" Target="../media/image115.svg"/><Relationship Id="rId4" Type="http://schemas.openxmlformats.org/officeDocument/2006/relationships/image" Target="../media/image114.png"/></Relationships>
</file>

<file path=ppt/slides/_rels/slide1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71.xml"/><Relationship Id="rId4" Type="http://schemas.openxmlformats.org/officeDocument/2006/relationships/image" Target="../media/image117.png"/></Relationships>
</file>

<file path=ppt/slides/_rels/slide1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hemeOverride" Target="../theme/themeOverride3.xml"/><Relationship Id="rId4" Type="http://schemas.openxmlformats.org/officeDocument/2006/relationships/image" Target="../media/image1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127.svg"/><Relationship Id="rId5" Type="http://schemas.openxmlformats.org/officeDocument/2006/relationships/image" Target="../media/image59.png"/><Relationship Id="rId4" Type="http://schemas.openxmlformats.org/officeDocument/2006/relationships/image" Target="../media/image126.png"/></Relationships>
</file>

<file path=ppt/slides/_rels/slide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127.svg"/><Relationship Id="rId5" Type="http://schemas.openxmlformats.org/officeDocument/2006/relationships/image" Target="../media/image59.png"/><Relationship Id="rId4" Type="http://schemas.openxmlformats.org/officeDocument/2006/relationships/image" Target="../media/image126.png"/></Relationships>
</file>

<file path=ppt/slides/_rels/slide1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127.sv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xml"/><Relationship Id="rId1" Type="http://schemas.openxmlformats.org/officeDocument/2006/relationships/slideLayout" Target="../slideLayouts/slideLayout7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 Id="rId9" Type="http://schemas.openxmlformats.org/officeDocument/2006/relationships/image" Target="../media/image60.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hemeOverride" Target="../theme/themeOverride4.xml"/><Relationship Id="rId4" Type="http://schemas.openxmlformats.org/officeDocument/2006/relationships/image" Target="../media/image12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hemeOverride" Target="../theme/themeOverride5.xml"/><Relationship Id="rId6" Type="http://schemas.openxmlformats.org/officeDocument/2006/relationships/image" Target="../media/image129.jpeg"/><Relationship Id="rId5" Type="http://schemas.openxmlformats.org/officeDocument/2006/relationships/image" Target="../media/image60.sv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22.xml"/><Relationship Id="rId1" Type="http://schemas.openxmlformats.org/officeDocument/2006/relationships/slideLayout" Target="../slideLayouts/slideLayout220.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4.xml"/><Relationship Id="rId1" Type="http://schemas.openxmlformats.org/officeDocument/2006/relationships/slideLayout" Target="../slideLayouts/slideLayout169.xml"/></Relationships>
</file>

<file path=ppt/slides/_rels/slide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9.xml"/><Relationship Id="rId5" Type="http://schemas.openxmlformats.org/officeDocument/2006/relationships/image" Target="../media/image144.png"/><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70.xml"/><Relationship Id="rId5" Type="http://schemas.openxmlformats.org/officeDocument/2006/relationships/image" Target="../media/image147.jpg"/><Relationship Id="rId4" Type="http://schemas.openxmlformats.org/officeDocument/2006/relationships/image" Target="../media/image146.png"/></Relationships>
</file>

<file path=ppt/slides/_rels/slide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6.xml"/><Relationship Id="rId1" Type="http://schemas.openxmlformats.org/officeDocument/2006/relationships/slideLayout" Target="../slideLayouts/slideLayout161.xml"/><Relationship Id="rId4" Type="http://schemas.openxmlformats.org/officeDocument/2006/relationships/image" Target="../media/image149.svg"/></Relationships>
</file>

<file path=ppt/slides/_rels/slide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7.xml"/><Relationship Id="rId1" Type="http://schemas.openxmlformats.org/officeDocument/2006/relationships/slideLayout" Target="../slideLayouts/slideLayout161.xml"/><Relationship Id="rId4" Type="http://schemas.openxmlformats.org/officeDocument/2006/relationships/image" Target="../media/image149.svg"/></Relationships>
</file>

<file path=ppt/slides/_rels/slide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8.xml"/><Relationship Id="rId1" Type="http://schemas.openxmlformats.org/officeDocument/2006/relationships/slideLayout" Target="../slideLayouts/slideLayout162.xml"/><Relationship Id="rId4" Type="http://schemas.openxmlformats.org/officeDocument/2006/relationships/image" Target="../media/image149.svg"/></Relationships>
</file>

<file path=ppt/slides/_rels/slide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9.xml"/><Relationship Id="rId1" Type="http://schemas.openxmlformats.org/officeDocument/2006/relationships/slideLayout" Target="../slideLayouts/slideLayout200.xml"/><Relationship Id="rId5" Type="http://schemas.openxmlformats.org/officeDocument/2006/relationships/image" Target="../media/image149.svg"/><Relationship Id="rId4" Type="http://schemas.openxmlformats.org/officeDocument/2006/relationships/image" Target="../media/image148.png"/></Relationships>
</file>

<file path=ppt/slides/_rels/slide31.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image" Target="../media/image151.png"/><Relationship Id="rId7" Type="http://schemas.openxmlformats.org/officeDocument/2006/relationships/image" Target="../media/image132.png"/><Relationship Id="rId12" Type="http://schemas.openxmlformats.org/officeDocument/2006/relationships/image" Target="../media/image137.svg"/><Relationship Id="rId2" Type="http://schemas.openxmlformats.org/officeDocument/2006/relationships/notesSlide" Target="../notesSlides/notesSlide30.xml"/><Relationship Id="rId1" Type="http://schemas.openxmlformats.org/officeDocument/2006/relationships/slideLayout" Target="../slideLayouts/slideLayout220.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52.svg"/><Relationship Id="rId9" Type="http://schemas.openxmlformats.org/officeDocument/2006/relationships/image" Target="../media/image134.png"/><Relationship Id="rId14" Type="http://schemas.openxmlformats.org/officeDocument/2006/relationships/image" Target="../media/image139.png"/></Relationships>
</file>

<file path=ppt/slides/_rels/slide3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hemeOverride" Target="../theme/themeOverride1.xml"/><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59.png"/><Relationship Id="rId5" Type="http://schemas.openxmlformats.org/officeDocument/2006/relationships/image" Target="../media/image102.png"/><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252FCA-7C1F-7C37-CF89-D1DFD10101F2}"/>
              </a:ext>
            </a:extLst>
          </p:cNvPr>
          <p:cNvSpPr>
            <a:spLocks noGrp="1"/>
          </p:cNvSpPr>
          <p:nvPr>
            <p:ph type="body" sz="quarter" idx="10"/>
          </p:nvPr>
        </p:nvSpPr>
        <p:spPr>
          <a:xfrm>
            <a:off x="844156" y="2222130"/>
            <a:ext cx="4698568" cy="674702"/>
          </a:xfrm>
        </p:spPr>
        <p:txBody>
          <a:bodyPr/>
          <a:lstStyle/>
          <a:p>
            <a:r>
              <a:rPr lang="en-US" dirty="0" err="1"/>
              <a:t>CentralConnect</a:t>
            </a:r>
            <a:endParaRPr lang="en-US" dirty="0"/>
          </a:p>
        </p:txBody>
      </p:sp>
      <p:sp>
        <p:nvSpPr>
          <p:cNvPr id="3" name="Text Placeholder 2">
            <a:extLst>
              <a:ext uri="{FF2B5EF4-FFF2-40B4-BE49-F238E27FC236}">
                <a16:creationId xmlns:a16="http://schemas.microsoft.com/office/drawing/2014/main" id="{8CAD5C9B-CD00-CDB5-7F8E-EBD64010F9F0}"/>
              </a:ext>
            </a:extLst>
          </p:cNvPr>
          <p:cNvSpPr>
            <a:spLocks noGrp="1"/>
          </p:cNvSpPr>
          <p:nvPr>
            <p:ph type="body" sz="quarter" idx="11"/>
          </p:nvPr>
        </p:nvSpPr>
        <p:spPr>
          <a:xfrm>
            <a:off x="844156" y="2990048"/>
            <a:ext cx="4698568" cy="514905"/>
          </a:xfrm>
        </p:spPr>
        <p:txBody>
          <a:bodyPr/>
          <a:lstStyle/>
          <a:p>
            <a:r>
              <a:rPr lang="en-US" sz="2000" dirty="0"/>
              <a:t>LS Central integration to 3rd party head-office applications</a:t>
            </a:r>
          </a:p>
        </p:txBody>
      </p:sp>
      <p:sp>
        <p:nvSpPr>
          <p:cNvPr id="4" name="Text Placeholder 3">
            <a:extLst>
              <a:ext uri="{FF2B5EF4-FFF2-40B4-BE49-F238E27FC236}">
                <a16:creationId xmlns:a16="http://schemas.microsoft.com/office/drawing/2014/main" id="{099FB5AC-B728-28F8-77D5-EF22146B264A}"/>
              </a:ext>
            </a:extLst>
          </p:cNvPr>
          <p:cNvSpPr>
            <a:spLocks noGrp="1"/>
          </p:cNvSpPr>
          <p:nvPr>
            <p:ph type="body" sz="quarter" idx="12"/>
          </p:nvPr>
        </p:nvSpPr>
        <p:spPr/>
        <p:txBody>
          <a:bodyPr/>
          <a:lstStyle/>
          <a:p>
            <a:r>
              <a:rPr lang="en-US" dirty="0"/>
              <a:t>Bjarni Asmundsson</a:t>
            </a:r>
          </a:p>
        </p:txBody>
      </p:sp>
      <p:sp>
        <p:nvSpPr>
          <p:cNvPr id="5" name="Text Placeholder 1">
            <a:extLst>
              <a:ext uri="{FF2B5EF4-FFF2-40B4-BE49-F238E27FC236}">
                <a16:creationId xmlns:a16="http://schemas.microsoft.com/office/drawing/2014/main" id="{7A76ED93-1FC8-B952-5468-200ECDD77205}"/>
              </a:ext>
            </a:extLst>
          </p:cNvPr>
          <p:cNvSpPr txBox="1">
            <a:spLocks/>
          </p:cNvSpPr>
          <p:nvPr/>
        </p:nvSpPr>
        <p:spPr>
          <a:xfrm>
            <a:off x="-127491" y="3733992"/>
            <a:ext cx="4698568" cy="674702"/>
          </a:xfrm>
          <a:prstGeom prst="rect">
            <a:avLst/>
          </a:prstGeom>
        </p:spPr>
        <p:txBody>
          <a:bodyPr anchor="t" anchorCtr="0"/>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bg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PrimeAttention</a:t>
            </a:r>
            <a:endParaRPr lang="en-US" dirty="0"/>
          </a:p>
        </p:txBody>
      </p:sp>
      <p:sp>
        <p:nvSpPr>
          <p:cNvPr id="6" name="Text Placeholder 2">
            <a:extLst>
              <a:ext uri="{FF2B5EF4-FFF2-40B4-BE49-F238E27FC236}">
                <a16:creationId xmlns:a16="http://schemas.microsoft.com/office/drawing/2014/main" id="{969D0568-109E-8874-421B-5F0CD00B2D3D}"/>
              </a:ext>
            </a:extLst>
          </p:cNvPr>
          <p:cNvSpPr txBox="1">
            <a:spLocks/>
          </p:cNvSpPr>
          <p:nvPr/>
        </p:nvSpPr>
        <p:spPr>
          <a:xfrm>
            <a:off x="-329369" y="4501910"/>
            <a:ext cx="4698568" cy="514905"/>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rgbClr val="70E3DF"/>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and overview of other support possibilities</a:t>
            </a:r>
          </a:p>
        </p:txBody>
      </p:sp>
    </p:spTree>
    <p:extLst>
      <p:ext uri="{BB962C8B-B14F-4D97-AF65-F5344CB8AC3E}">
        <p14:creationId xmlns:p14="http://schemas.microsoft.com/office/powerpoint/2010/main" val="821071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FBFF2E-A59D-505B-2040-0B83DE7851D4}"/>
              </a:ext>
            </a:extLst>
          </p:cNvPr>
          <p:cNvGrpSpPr/>
          <p:nvPr/>
        </p:nvGrpSpPr>
        <p:grpSpPr>
          <a:xfrm>
            <a:off x="328613" y="2438400"/>
            <a:ext cx="5553067" cy="3091543"/>
            <a:chOff x="328613" y="2438400"/>
            <a:chExt cx="5553067" cy="3091543"/>
          </a:xfrm>
        </p:grpSpPr>
        <p:sp>
          <p:nvSpPr>
            <p:cNvPr id="6" name="Freeform 5">
              <a:extLst>
                <a:ext uri="{FF2B5EF4-FFF2-40B4-BE49-F238E27FC236}">
                  <a16:creationId xmlns:a16="http://schemas.microsoft.com/office/drawing/2014/main" id="{A974D2C9-24BB-F00E-2882-677E42103EF5}"/>
                </a:ext>
              </a:extLst>
            </p:cNvPr>
            <p:cNvSpPr/>
            <p:nvPr/>
          </p:nvSpPr>
          <p:spPr>
            <a:xfrm>
              <a:off x="328613" y="2438400"/>
              <a:ext cx="5553067" cy="3091543"/>
            </a:xfrm>
            <a:custGeom>
              <a:avLst/>
              <a:gdLst>
                <a:gd name="connsiteX0" fmla="*/ 127003 w 5442857"/>
                <a:gd name="connsiteY0" fmla="*/ 0 h 3091543"/>
                <a:gd name="connsiteX1" fmla="*/ 515267 w 5442857"/>
                <a:gd name="connsiteY1" fmla="*/ 0 h 3091543"/>
                <a:gd name="connsiteX2" fmla="*/ 634997 w 5442857"/>
                <a:gd name="connsiteY2" fmla="*/ 0 h 3091543"/>
                <a:gd name="connsiteX3" fmla="*/ 4807860 w 5442857"/>
                <a:gd name="connsiteY3" fmla="*/ 0 h 3091543"/>
                <a:gd name="connsiteX4" fmla="*/ 4927590 w 5442857"/>
                <a:gd name="connsiteY4" fmla="*/ 0 h 3091543"/>
                <a:gd name="connsiteX5" fmla="*/ 5315854 w 5442857"/>
                <a:gd name="connsiteY5" fmla="*/ 0 h 3091543"/>
                <a:gd name="connsiteX6" fmla="*/ 5442857 w 5442857"/>
                <a:gd name="connsiteY6" fmla="*/ 127003 h 3091543"/>
                <a:gd name="connsiteX7" fmla="*/ 5442857 w 5442857"/>
                <a:gd name="connsiteY7" fmla="*/ 515267 h 3091543"/>
                <a:gd name="connsiteX8" fmla="*/ 5442857 w 5442857"/>
                <a:gd name="connsiteY8" fmla="*/ 2576276 h 3091543"/>
                <a:gd name="connsiteX9" fmla="*/ 5442857 w 5442857"/>
                <a:gd name="connsiteY9" fmla="*/ 2964540 h 3091543"/>
                <a:gd name="connsiteX10" fmla="*/ 5315854 w 5442857"/>
                <a:gd name="connsiteY10" fmla="*/ 3091543 h 3091543"/>
                <a:gd name="connsiteX11" fmla="*/ 4927590 w 5442857"/>
                <a:gd name="connsiteY11" fmla="*/ 3091543 h 3091543"/>
                <a:gd name="connsiteX12" fmla="*/ 4807860 w 5442857"/>
                <a:gd name="connsiteY12" fmla="*/ 3091543 h 3091543"/>
                <a:gd name="connsiteX13" fmla="*/ 634997 w 5442857"/>
                <a:gd name="connsiteY13" fmla="*/ 3091543 h 3091543"/>
                <a:gd name="connsiteX14" fmla="*/ 515267 w 5442857"/>
                <a:gd name="connsiteY14" fmla="*/ 3091543 h 3091543"/>
                <a:gd name="connsiteX15" fmla="*/ 127003 w 5442857"/>
                <a:gd name="connsiteY15" fmla="*/ 3091543 h 3091543"/>
                <a:gd name="connsiteX16" fmla="*/ 0 w 5442857"/>
                <a:gd name="connsiteY16" fmla="*/ 2964540 h 3091543"/>
                <a:gd name="connsiteX17" fmla="*/ 0 w 5442857"/>
                <a:gd name="connsiteY17" fmla="*/ 2576277 h 3091543"/>
                <a:gd name="connsiteX18" fmla="*/ 0 w 5442857"/>
                <a:gd name="connsiteY18" fmla="*/ 2576276 h 3091543"/>
                <a:gd name="connsiteX19" fmla="*/ 0 w 5442857"/>
                <a:gd name="connsiteY19" fmla="*/ 515267 h 3091543"/>
                <a:gd name="connsiteX20" fmla="*/ 0 w 5442857"/>
                <a:gd name="connsiteY20" fmla="*/ 515266 h 3091543"/>
                <a:gd name="connsiteX21" fmla="*/ 0 w 5442857"/>
                <a:gd name="connsiteY21" fmla="*/ 127003 h 3091543"/>
                <a:gd name="connsiteX22" fmla="*/ 127003 w 5442857"/>
                <a:gd name="connsiteY22" fmla="*/ 0 h 30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42857" h="3091543">
                  <a:moveTo>
                    <a:pt x="127003" y="0"/>
                  </a:moveTo>
                  <a:lnTo>
                    <a:pt x="515267" y="0"/>
                  </a:lnTo>
                  <a:lnTo>
                    <a:pt x="634997" y="0"/>
                  </a:lnTo>
                  <a:lnTo>
                    <a:pt x="4807860" y="0"/>
                  </a:lnTo>
                  <a:lnTo>
                    <a:pt x="4927590" y="0"/>
                  </a:lnTo>
                  <a:lnTo>
                    <a:pt x="5315854" y="0"/>
                  </a:lnTo>
                  <a:cubicBezTo>
                    <a:pt x="5385996" y="0"/>
                    <a:pt x="5442857" y="56861"/>
                    <a:pt x="5442857" y="127003"/>
                  </a:cubicBezTo>
                  <a:lnTo>
                    <a:pt x="5442857" y="515267"/>
                  </a:lnTo>
                  <a:lnTo>
                    <a:pt x="5442857" y="2576276"/>
                  </a:lnTo>
                  <a:lnTo>
                    <a:pt x="5442857" y="2964540"/>
                  </a:lnTo>
                  <a:cubicBezTo>
                    <a:pt x="5442857" y="3034682"/>
                    <a:pt x="5385996" y="3091543"/>
                    <a:pt x="5315854" y="3091543"/>
                  </a:cubicBezTo>
                  <a:lnTo>
                    <a:pt x="4927590" y="3091543"/>
                  </a:lnTo>
                  <a:lnTo>
                    <a:pt x="4807860" y="3091543"/>
                  </a:lnTo>
                  <a:lnTo>
                    <a:pt x="634997" y="3091543"/>
                  </a:lnTo>
                  <a:lnTo>
                    <a:pt x="515267" y="3091543"/>
                  </a:lnTo>
                  <a:lnTo>
                    <a:pt x="127003" y="3091543"/>
                  </a:lnTo>
                  <a:cubicBezTo>
                    <a:pt x="56861" y="3091543"/>
                    <a:pt x="0" y="3034682"/>
                    <a:pt x="0" y="2964540"/>
                  </a:cubicBezTo>
                  <a:lnTo>
                    <a:pt x="0" y="2576277"/>
                  </a:lnTo>
                  <a:lnTo>
                    <a:pt x="0" y="2576276"/>
                  </a:lnTo>
                  <a:lnTo>
                    <a:pt x="0" y="515267"/>
                  </a:lnTo>
                  <a:lnTo>
                    <a:pt x="0" y="515266"/>
                  </a:lnTo>
                  <a:lnTo>
                    <a:pt x="0" y="127003"/>
                  </a:lnTo>
                  <a:cubicBezTo>
                    <a:pt x="0" y="56861"/>
                    <a:pt x="56861" y="0"/>
                    <a:pt x="127003"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 Placeholder 1">
              <a:extLst>
                <a:ext uri="{FF2B5EF4-FFF2-40B4-BE49-F238E27FC236}">
                  <a16:creationId xmlns:a16="http://schemas.microsoft.com/office/drawing/2014/main" id="{13B5FFDE-EF5A-6E96-3333-BBFCE3E44BA8}"/>
                </a:ext>
              </a:extLst>
            </p:cNvPr>
            <p:cNvSpPr txBox="1">
              <a:spLocks/>
            </p:cNvSpPr>
            <p:nvPr/>
          </p:nvSpPr>
          <p:spPr>
            <a:xfrm>
              <a:off x="602849" y="2757549"/>
              <a:ext cx="5004594" cy="24314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341C5C"/>
                  </a:solidFill>
                  <a:effectLst/>
                  <a:uLnTx/>
                  <a:uFillTx/>
                  <a:latin typeface="Aptos Light"/>
                </a:rPr>
                <a:t>With </a:t>
              </a:r>
              <a:r>
                <a:rPr kumimoji="0" lang="en-US" sz="2400" b="1" i="0" u="none" strike="noStrike" kern="1200" cap="none" spc="0" normalizeH="0" baseline="0" noProof="0">
                  <a:ln>
                    <a:noFill/>
                  </a:ln>
                  <a:solidFill>
                    <a:srgbClr val="341C5C"/>
                  </a:solidFill>
                  <a:effectLst/>
                  <a:uLnTx/>
                  <a:uFillTx/>
                  <a:latin typeface="Aptos ExtraBold"/>
                </a:rPr>
                <a:t>LS Central</a:t>
              </a:r>
              <a:r>
                <a:rPr lang="en-US"/>
                <a:t>,</a:t>
              </a:r>
              <a:r>
                <a:rPr kumimoji="0" lang="en-US" sz="2400" b="0" i="0" u="none" strike="noStrike" kern="1200" cap="none" spc="0" normalizeH="0" baseline="0" noProof="0">
                  <a:ln>
                    <a:noFill/>
                  </a:ln>
                  <a:solidFill>
                    <a:srgbClr val="341C5C"/>
                  </a:solidFill>
                  <a:effectLst/>
                  <a:uLnTx/>
                  <a:uFillTx/>
                  <a:latin typeface="Aptos Light"/>
                </a:rPr>
                <a:t> you can manage retail stores, restaurants, pharmacies, hotels and gas stations from front to back with one centralized solution that integrates Point of Sale (POS) to financials, inventory, eCommerce, and more.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341C5C"/>
                </a:solidFill>
                <a:effectLst/>
                <a:uLnTx/>
                <a:uFillTx/>
                <a:latin typeface="Aptos Light" panose="020B0004020202020204" pitchFamily="34" charset="0"/>
                <a:ea typeface="+mn-ea"/>
                <a:cs typeface="+mn-cs"/>
              </a:endParaRPr>
            </a:p>
          </p:txBody>
        </p:sp>
      </p:grpSp>
      <p:sp>
        <p:nvSpPr>
          <p:cNvPr id="8" name="Title 2">
            <a:extLst>
              <a:ext uri="{FF2B5EF4-FFF2-40B4-BE49-F238E27FC236}">
                <a16:creationId xmlns:a16="http://schemas.microsoft.com/office/drawing/2014/main" id="{C9F326CC-BC1A-3AAA-611F-EDB4572D57BE}"/>
              </a:ext>
            </a:extLst>
          </p:cNvPr>
          <p:cNvSpPr>
            <a:spLocks noGrp="1"/>
          </p:cNvSpPr>
          <p:nvPr>
            <p:ph type="title" idx="4294967295"/>
          </p:nvPr>
        </p:nvSpPr>
        <p:spPr>
          <a:xfrm>
            <a:off x="1104900" y="869950"/>
            <a:ext cx="9982200" cy="588963"/>
          </a:xfrm>
          <a:prstGeom prst="rect">
            <a:avLst/>
          </a:prstGeom>
        </p:spPr>
        <p:txBody>
          <a:bodyPr>
            <a:normAutofit fontScale="90000"/>
          </a:bodyPr>
          <a:lstStyle/>
          <a:p>
            <a:pPr algn="ctr"/>
            <a:r>
              <a:rPr lang="en-US" sz="4900" b="1" dirty="0" err="1">
                <a:solidFill>
                  <a:srgbClr val="341C5C"/>
                </a:solidFill>
                <a:latin typeface="Aptos ExtraBold" panose="020B0004020202020204" pitchFamily="34" charset="0"/>
              </a:rPr>
              <a:t>CentralConnect</a:t>
            </a:r>
            <a:br>
              <a:rPr lang="en-US" b="0" dirty="0">
                <a:solidFill>
                  <a:srgbClr val="341C5C"/>
                </a:solidFill>
                <a:latin typeface="Aptos Light" panose="020B0004020202020204" pitchFamily="34" charset="0"/>
              </a:rPr>
            </a:br>
            <a:r>
              <a:rPr lang="en-US" sz="3600" dirty="0">
                <a:solidFill>
                  <a:srgbClr val="761449"/>
                </a:solidFill>
                <a:latin typeface="Aptos Light" panose="020B0004020202020204" pitchFamily="34" charset="0"/>
              </a:rPr>
              <a:t>a</a:t>
            </a:r>
            <a:r>
              <a:rPr lang="en-US" sz="3600" b="0" dirty="0">
                <a:solidFill>
                  <a:srgbClr val="761449"/>
                </a:solidFill>
                <a:latin typeface="Aptos Light" panose="020B0004020202020204" pitchFamily="34" charset="0"/>
              </a:rPr>
              <a:t>n LS Central integration to head-office platforms</a:t>
            </a:r>
            <a:endParaRPr lang="en-US" b="0" dirty="0">
              <a:solidFill>
                <a:srgbClr val="761449"/>
              </a:solidFill>
              <a:latin typeface="Aptos Light" panose="020B0004020202020204" pitchFamily="34" charset="0"/>
            </a:endParaRPr>
          </a:p>
        </p:txBody>
      </p:sp>
      <p:grpSp>
        <p:nvGrpSpPr>
          <p:cNvPr id="13" name="Group 12">
            <a:extLst>
              <a:ext uri="{FF2B5EF4-FFF2-40B4-BE49-F238E27FC236}">
                <a16:creationId xmlns:a16="http://schemas.microsoft.com/office/drawing/2014/main" id="{88D6188F-6034-9374-9C17-878986E7DE8C}"/>
              </a:ext>
            </a:extLst>
          </p:cNvPr>
          <p:cNvGrpSpPr/>
          <p:nvPr/>
        </p:nvGrpSpPr>
        <p:grpSpPr>
          <a:xfrm>
            <a:off x="6310320" y="2438400"/>
            <a:ext cx="5553068" cy="3091543"/>
            <a:chOff x="6310320" y="2438400"/>
            <a:chExt cx="5553068" cy="3091543"/>
          </a:xfrm>
        </p:grpSpPr>
        <p:sp>
          <p:nvSpPr>
            <p:cNvPr id="5" name="Freeform 4">
              <a:extLst>
                <a:ext uri="{FF2B5EF4-FFF2-40B4-BE49-F238E27FC236}">
                  <a16:creationId xmlns:a16="http://schemas.microsoft.com/office/drawing/2014/main" id="{EBB698AB-406B-13A6-8B2C-252E5A449DE8}"/>
                </a:ext>
              </a:extLst>
            </p:cNvPr>
            <p:cNvSpPr/>
            <p:nvPr/>
          </p:nvSpPr>
          <p:spPr>
            <a:xfrm>
              <a:off x="6310320" y="2438400"/>
              <a:ext cx="5553068" cy="3091543"/>
            </a:xfrm>
            <a:custGeom>
              <a:avLst/>
              <a:gdLst>
                <a:gd name="connsiteX0" fmla="*/ 127003 w 5442857"/>
                <a:gd name="connsiteY0" fmla="*/ 0 h 3091543"/>
                <a:gd name="connsiteX1" fmla="*/ 515267 w 5442857"/>
                <a:gd name="connsiteY1" fmla="*/ 0 h 3091543"/>
                <a:gd name="connsiteX2" fmla="*/ 634997 w 5442857"/>
                <a:gd name="connsiteY2" fmla="*/ 0 h 3091543"/>
                <a:gd name="connsiteX3" fmla="*/ 4807860 w 5442857"/>
                <a:gd name="connsiteY3" fmla="*/ 0 h 3091543"/>
                <a:gd name="connsiteX4" fmla="*/ 4927590 w 5442857"/>
                <a:gd name="connsiteY4" fmla="*/ 0 h 3091543"/>
                <a:gd name="connsiteX5" fmla="*/ 5315854 w 5442857"/>
                <a:gd name="connsiteY5" fmla="*/ 0 h 3091543"/>
                <a:gd name="connsiteX6" fmla="*/ 5442857 w 5442857"/>
                <a:gd name="connsiteY6" fmla="*/ 127003 h 3091543"/>
                <a:gd name="connsiteX7" fmla="*/ 5442857 w 5442857"/>
                <a:gd name="connsiteY7" fmla="*/ 515267 h 3091543"/>
                <a:gd name="connsiteX8" fmla="*/ 5442857 w 5442857"/>
                <a:gd name="connsiteY8" fmla="*/ 2576276 h 3091543"/>
                <a:gd name="connsiteX9" fmla="*/ 5442857 w 5442857"/>
                <a:gd name="connsiteY9" fmla="*/ 2964540 h 3091543"/>
                <a:gd name="connsiteX10" fmla="*/ 5315854 w 5442857"/>
                <a:gd name="connsiteY10" fmla="*/ 3091543 h 3091543"/>
                <a:gd name="connsiteX11" fmla="*/ 4927590 w 5442857"/>
                <a:gd name="connsiteY11" fmla="*/ 3091543 h 3091543"/>
                <a:gd name="connsiteX12" fmla="*/ 4807860 w 5442857"/>
                <a:gd name="connsiteY12" fmla="*/ 3091543 h 3091543"/>
                <a:gd name="connsiteX13" fmla="*/ 634997 w 5442857"/>
                <a:gd name="connsiteY13" fmla="*/ 3091543 h 3091543"/>
                <a:gd name="connsiteX14" fmla="*/ 515267 w 5442857"/>
                <a:gd name="connsiteY14" fmla="*/ 3091543 h 3091543"/>
                <a:gd name="connsiteX15" fmla="*/ 127003 w 5442857"/>
                <a:gd name="connsiteY15" fmla="*/ 3091543 h 3091543"/>
                <a:gd name="connsiteX16" fmla="*/ 0 w 5442857"/>
                <a:gd name="connsiteY16" fmla="*/ 2964540 h 3091543"/>
                <a:gd name="connsiteX17" fmla="*/ 0 w 5442857"/>
                <a:gd name="connsiteY17" fmla="*/ 2576277 h 3091543"/>
                <a:gd name="connsiteX18" fmla="*/ 0 w 5442857"/>
                <a:gd name="connsiteY18" fmla="*/ 2576276 h 3091543"/>
                <a:gd name="connsiteX19" fmla="*/ 0 w 5442857"/>
                <a:gd name="connsiteY19" fmla="*/ 515267 h 3091543"/>
                <a:gd name="connsiteX20" fmla="*/ 0 w 5442857"/>
                <a:gd name="connsiteY20" fmla="*/ 515266 h 3091543"/>
                <a:gd name="connsiteX21" fmla="*/ 0 w 5442857"/>
                <a:gd name="connsiteY21" fmla="*/ 127003 h 3091543"/>
                <a:gd name="connsiteX22" fmla="*/ 127003 w 5442857"/>
                <a:gd name="connsiteY22" fmla="*/ 0 h 309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42857" h="3091543">
                  <a:moveTo>
                    <a:pt x="127003" y="0"/>
                  </a:moveTo>
                  <a:lnTo>
                    <a:pt x="515267" y="0"/>
                  </a:lnTo>
                  <a:lnTo>
                    <a:pt x="634997" y="0"/>
                  </a:lnTo>
                  <a:lnTo>
                    <a:pt x="4807860" y="0"/>
                  </a:lnTo>
                  <a:lnTo>
                    <a:pt x="4927590" y="0"/>
                  </a:lnTo>
                  <a:lnTo>
                    <a:pt x="5315854" y="0"/>
                  </a:lnTo>
                  <a:cubicBezTo>
                    <a:pt x="5385996" y="0"/>
                    <a:pt x="5442857" y="56861"/>
                    <a:pt x="5442857" y="127003"/>
                  </a:cubicBezTo>
                  <a:lnTo>
                    <a:pt x="5442857" y="515267"/>
                  </a:lnTo>
                  <a:lnTo>
                    <a:pt x="5442857" y="2576276"/>
                  </a:lnTo>
                  <a:lnTo>
                    <a:pt x="5442857" y="2964540"/>
                  </a:lnTo>
                  <a:cubicBezTo>
                    <a:pt x="5442857" y="3034682"/>
                    <a:pt x="5385996" y="3091543"/>
                    <a:pt x="5315854" y="3091543"/>
                  </a:cubicBezTo>
                  <a:lnTo>
                    <a:pt x="4927590" y="3091543"/>
                  </a:lnTo>
                  <a:lnTo>
                    <a:pt x="4807860" y="3091543"/>
                  </a:lnTo>
                  <a:lnTo>
                    <a:pt x="634997" y="3091543"/>
                  </a:lnTo>
                  <a:lnTo>
                    <a:pt x="515267" y="3091543"/>
                  </a:lnTo>
                  <a:lnTo>
                    <a:pt x="127003" y="3091543"/>
                  </a:lnTo>
                  <a:cubicBezTo>
                    <a:pt x="56861" y="3091543"/>
                    <a:pt x="0" y="3034682"/>
                    <a:pt x="0" y="2964540"/>
                  </a:cubicBezTo>
                  <a:lnTo>
                    <a:pt x="0" y="2576277"/>
                  </a:lnTo>
                  <a:lnTo>
                    <a:pt x="0" y="2576276"/>
                  </a:lnTo>
                  <a:lnTo>
                    <a:pt x="0" y="515267"/>
                  </a:lnTo>
                  <a:lnTo>
                    <a:pt x="0" y="515266"/>
                  </a:lnTo>
                  <a:lnTo>
                    <a:pt x="0" y="127003"/>
                  </a:lnTo>
                  <a:cubicBezTo>
                    <a:pt x="0" y="56861"/>
                    <a:pt x="56861" y="0"/>
                    <a:pt x="127003"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 Placeholder 1">
              <a:extLst>
                <a:ext uri="{FF2B5EF4-FFF2-40B4-BE49-F238E27FC236}">
                  <a16:creationId xmlns:a16="http://schemas.microsoft.com/office/drawing/2014/main" id="{84BC1545-FC18-EB90-5465-81E8CDCFBFB1}"/>
                </a:ext>
              </a:extLst>
            </p:cNvPr>
            <p:cNvSpPr txBox="1">
              <a:spLocks/>
            </p:cNvSpPr>
            <p:nvPr/>
          </p:nvSpPr>
          <p:spPr>
            <a:xfrm>
              <a:off x="6764228" y="2757550"/>
              <a:ext cx="4645252" cy="17926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341C5C"/>
                  </a:solidFill>
                  <a:effectLst/>
                  <a:uLnTx/>
                  <a:uFillTx/>
                  <a:latin typeface="Aptos ExtraBold"/>
                  <a:cs typeface="Segoe UI"/>
                </a:rPr>
                <a:t>CentralConnect</a:t>
              </a:r>
              <a:r>
                <a:rPr kumimoji="0" lang="en-US" sz="2400" b="0" i="0" u="none" strike="noStrike" kern="1200" cap="none" spc="0" normalizeH="0" baseline="0" noProof="0" dirty="0">
                  <a:ln>
                    <a:noFill/>
                  </a:ln>
                  <a:solidFill>
                    <a:srgbClr val="341C5C"/>
                  </a:solidFill>
                  <a:effectLst/>
                  <a:uLnTx/>
                  <a:uFillTx/>
                  <a:latin typeface="Aptos Light"/>
                  <a:cs typeface="Segoe UI"/>
                </a:rPr>
                <a:t> is a packaged framework which manages the integration of LS Central to </a:t>
              </a:r>
              <a:r>
                <a:rPr lang="en-US" dirty="0">
                  <a:solidFill>
                    <a:srgbClr val="341C5C"/>
                  </a:solidFill>
                  <a:latin typeface="Aptos Light"/>
                  <a:cs typeface="Segoe UI"/>
                </a:rPr>
                <a:t>3</a:t>
              </a:r>
              <a:r>
                <a:rPr lang="en-US" baseline="30000" dirty="0">
                  <a:solidFill>
                    <a:srgbClr val="341C5C"/>
                  </a:solidFill>
                  <a:latin typeface="Aptos Light"/>
                  <a:cs typeface="Segoe UI"/>
                </a:rPr>
                <a:t>rd</a:t>
              </a:r>
              <a:r>
                <a:rPr lang="en-US" dirty="0">
                  <a:solidFill>
                    <a:srgbClr val="341C5C"/>
                  </a:solidFill>
                  <a:latin typeface="Aptos Light"/>
                  <a:cs typeface="Segoe UI"/>
                </a:rPr>
                <a:t> party head-office</a:t>
              </a:r>
              <a:r>
                <a:rPr kumimoji="0" lang="en-US" sz="2400" b="0" i="0" u="none" strike="noStrike" kern="1200" cap="none" spc="0" normalizeH="0" baseline="0" noProof="0" dirty="0">
                  <a:ln>
                    <a:noFill/>
                  </a:ln>
                  <a:solidFill>
                    <a:srgbClr val="341C5C"/>
                  </a:solidFill>
                  <a:effectLst/>
                  <a:uLnTx/>
                  <a:uFillTx/>
                  <a:latin typeface="Aptos Light"/>
                  <a:cs typeface="Segoe UI"/>
                </a:rPr>
                <a:t> platforms such as Dynamics 365 </a:t>
              </a:r>
              <a:r>
                <a:rPr lang="en-US" dirty="0">
                  <a:solidFill>
                    <a:srgbClr val="341C5C"/>
                  </a:solidFill>
                  <a:latin typeface="Aptos Light"/>
                  <a:cs typeface="Segoe UI"/>
                </a:rPr>
                <a:t>F&amp;SCM</a:t>
              </a:r>
              <a:r>
                <a:rPr kumimoji="0" lang="en-US" sz="2400" b="0" i="0" u="none" strike="noStrike" kern="1200" cap="none" spc="0" normalizeH="0" baseline="0" noProof="0" dirty="0">
                  <a:ln>
                    <a:noFill/>
                  </a:ln>
                  <a:solidFill>
                    <a:srgbClr val="341C5C"/>
                  </a:solidFill>
                  <a:effectLst/>
                  <a:uLnTx/>
                  <a:uFillTx/>
                  <a:latin typeface="Aptos Light"/>
                  <a:cs typeface="Segoe UI"/>
                </a:rPr>
                <a:t>, SAP S/4HANA, &amp; Oracle</a:t>
              </a:r>
            </a:p>
          </p:txBody>
        </p:sp>
      </p:grpSp>
      <p:pic>
        <p:nvPicPr>
          <p:cNvPr id="10" name="Graphic 9">
            <a:extLst>
              <a:ext uri="{FF2B5EF4-FFF2-40B4-BE49-F238E27FC236}">
                <a16:creationId xmlns:a16="http://schemas.microsoft.com/office/drawing/2014/main" id="{1A7221E4-2F4D-4635-9A9F-2BE82CA4E51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04090" y="5973284"/>
            <a:ext cx="1583820" cy="652161"/>
          </a:xfrm>
          <a:prstGeom prst="rect">
            <a:avLst/>
          </a:prstGeom>
        </p:spPr>
      </p:pic>
    </p:spTree>
    <p:extLst>
      <p:ext uri="{BB962C8B-B14F-4D97-AF65-F5344CB8AC3E}">
        <p14:creationId xmlns:p14="http://schemas.microsoft.com/office/powerpoint/2010/main" val="2950813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50000" fill="hold" nodeType="withEffect">
                                  <p:stCondLst>
                                    <p:cond delay="4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6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5226DE-4170-7EFF-A5C1-3EF5505C52F1}"/>
            </a:ext>
          </a:extLst>
        </p:cNvPr>
        <p:cNvGrpSpPr/>
        <p:nvPr/>
      </p:nvGrpSpPr>
      <p:grpSpPr>
        <a:xfrm>
          <a:off x="0" y="0"/>
          <a:ext cx="0" cy="0"/>
          <a:chOff x="0" y="0"/>
          <a:chExt cx="0" cy="0"/>
        </a:xfrm>
      </p:grpSpPr>
      <p:sp>
        <p:nvSpPr>
          <p:cNvPr id="19" name="Freeform 18">
            <a:extLst>
              <a:ext uri="{FF2B5EF4-FFF2-40B4-BE49-F238E27FC236}">
                <a16:creationId xmlns:a16="http://schemas.microsoft.com/office/drawing/2014/main" id="{5296A9A3-25DB-8ED0-DA2D-C1E242735A24}"/>
              </a:ext>
            </a:extLst>
          </p:cNvPr>
          <p:cNvSpPr/>
          <p:nvPr/>
        </p:nvSpPr>
        <p:spPr>
          <a:xfrm rot="10800000">
            <a:off x="4893622" y="1914554"/>
            <a:ext cx="6804825" cy="3518298"/>
          </a:xfrm>
          <a:custGeom>
            <a:avLst/>
            <a:gdLst>
              <a:gd name="connsiteX0" fmla="*/ 6518449 w 6661470"/>
              <a:gd name="connsiteY0" fmla="*/ 3518298 h 3518298"/>
              <a:gd name="connsiteX1" fmla="*/ 6217825 w 6661470"/>
              <a:gd name="connsiteY1" fmla="*/ 3518298 h 3518298"/>
              <a:gd name="connsiteX2" fmla="*/ 4312914 w 6661470"/>
              <a:gd name="connsiteY2" fmla="*/ 3518298 h 3518298"/>
              <a:gd name="connsiteX3" fmla="*/ 4012290 w 6661470"/>
              <a:gd name="connsiteY3" fmla="*/ 3518298 h 3518298"/>
              <a:gd name="connsiteX4" fmla="*/ 2649180 w 6661470"/>
              <a:gd name="connsiteY4" fmla="*/ 3518298 h 3518298"/>
              <a:gd name="connsiteX5" fmla="*/ 2348556 w 6661470"/>
              <a:gd name="connsiteY5" fmla="*/ 3518298 h 3518298"/>
              <a:gd name="connsiteX6" fmla="*/ 443645 w 6661470"/>
              <a:gd name="connsiteY6" fmla="*/ 3518298 h 3518298"/>
              <a:gd name="connsiteX7" fmla="*/ 143021 w 6661470"/>
              <a:gd name="connsiteY7" fmla="*/ 3518298 h 3518298"/>
              <a:gd name="connsiteX8" fmla="*/ 11239 w 6661470"/>
              <a:gd name="connsiteY8" fmla="*/ 3430947 h 3518298"/>
              <a:gd name="connsiteX9" fmla="*/ 788 w 6661470"/>
              <a:gd name="connsiteY9" fmla="*/ 3379178 h 3518298"/>
              <a:gd name="connsiteX10" fmla="*/ 0 w 6661470"/>
              <a:gd name="connsiteY10" fmla="*/ 3379178 h 3518298"/>
              <a:gd name="connsiteX11" fmla="*/ 0 w 6661470"/>
              <a:gd name="connsiteY11" fmla="*/ 3375277 h 3518298"/>
              <a:gd name="connsiteX12" fmla="*/ 0 w 6661470"/>
              <a:gd name="connsiteY12" fmla="*/ 2803211 h 3518298"/>
              <a:gd name="connsiteX13" fmla="*/ 0 w 6661470"/>
              <a:gd name="connsiteY13" fmla="*/ 2791152 h 3518298"/>
              <a:gd name="connsiteX14" fmla="*/ 0 w 6661470"/>
              <a:gd name="connsiteY14" fmla="*/ 727146 h 3518298"/>
              <a:gd name="connsiteX15" fmla="*/ 0 w 6661470"/>
              <a:gd name="connsiteY15" fmla="*/ 715087 h 3518298"/>
              <a:gd name="connsiteX16" fmla="*/ 0 w 6661470"/>
              <a:gd name="connsiteY16" fmla="*/ 143021 h 3518298"/>
              <a:gd name="connsiteX17" fmla="*/ 0 w 6661470"/>
              <a:gd name="connsiteY17" fmla="*/ 139120 h 3518298"/>
              <a:gd name="connsiteX18" fmla="*/ 788 w 6661470"/>
              <a:gd name="connsiteY18" fmla="*/ 139120 h 3518298"/>
              <a:gd name="connsiteX19" fmla="*/ 11239 w 6661470"/>
              <a:gd name="connsiteY19" fmla="*/ 87351 h 3518298"/>
              <a:gd name="connsiteX20" fmla="*/ 143021 w 6661470"/>
              <a:gd name="connsiteY20" fmla="*/ 0 h 3518298"/>
              <a:gd name="connsiteX21" fmla="*/ 443645 w 6661470"/>
              <a:gd name="connsiteY21" fmla="*/ 0 h 3518298"/>
              <a:gd name="connsiteX22" fmla="*/ 2348556 w 6661470"/>
              <a:gd name="connsiteY22" fmla="*/ 0 h 3518298"/>
              <a:gd name="connsiteX23" fmla="*/ 2649180 w 6661470"/>
              <a:gd name="connsiteY23" fmla="*/ 0 h 3518298"/>
              <a:gd name="connsiteX24" fmla="*/ 4012290 w 6661470"/>
              <a:gd name="connsiteY24" fmla="*/ 0 h 3518298"/>
              <a:gd name="connsiteX25" fmla="*/ 4312914 w 6661470"/>
              <a:gd name="connsiteY25" fmla="*/ 0 h 3518298"/>
              <a:gd name="connsiteX26" fmla="*/ 6217825 w 6661470"/>
              <a:gd name="connsiteY26" fmla="*/ 0 h 3518298"/>
              <a:gd name="connsiteX27" fmla="*/ 6518449 w 6661470"/>
              <a:gd name="connsiteY27" fmla="*/ 0 h 3518298"/>
              <a:gd name="connsiteX28" fmla="*/ 6650231 w 6661470"/>
              <a:gd name="connsiteY28" fmla="*/ 87351 h 3518298"/>
              <a:gd name="connsiteX29" fmla="*/ 6660683 w 6661470"/>
              <a:gd name="connsiteY29" fmla="*/ 139120 h 3518298"/>
              <a:gd name="connsiteX30" fmla="*/ 6661470 w 6661470"/>
              <a:gd name="connsiteY30" fmla="*/ 139120 h 3518298"/>
              <a:gd name="connsiteX31" fmla="*/ 6661470 w 6661470"/>
              <a:gd name="connsiteY31" fmla="*/ 143021 h 3518298"/>
              <a:gd name="connsiteX32" fmla="*/ 6661470 w 6661470"/>
              <a:gd name="connsiteY32" fmla="*/ 715087 h 3518298"/>
              <a:gd name="connsiteX33" fmla="*/ 6661470 w 6661470"/>
              <a:gd name="connsiteY33" fmla="*/ 727146 h 3518298"/>
              <a:gd name="connsiteX34" fmla="*/ 6661470 w 6661470"/>
              <a:gd name="connsiteY34" fmla="*/ 2791152 h 3518298"/>
              <a:gd name="connsiteX35" fmla="*/ 6661470 w 6661470"/>
              <a:gd name="connsiteY35" fmla="*/ 2803211 h 3518298"/>
              <a:gd name="connsiteX36" fmla="*/ 6661470 w 6661470"/>
              <a:gd name="connsiteY36" fmla="*/ 3375277 h 3518298"/>
              <a:gd name="connsiteX37" fmla="*/ 6661470 w 6661470"/>
              <a:gd name="connsiteY37" fmla="*/ 3379178 h 3518298"/>
              <a:gd name="connsiteX38" fmla="*/ 6660683 w 6661470"/>
              <a:gd name="connsiteY38" fmla="*/ 3379178 h 3518298"/>
              <a:gd name="connsiteX39" fmla="*/ 6650231 w 6661470"/>
              <a:gd name="connsiteY39" fmla="*/ 3430947 h 3518298"/>
              <a:gd name="connsiteX40" fmla="*/ 6518449 w 6661470"/>
              <a:gd name="connsiteY40" fmla="*/ 3518298 h 351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661470" h="3518298">
                <a:moveTo>
                  <a:pt x="6518449" y="3518298"/>
                </a:moveTo>
                <a:lnTo>
                  <a:pt x="6217825" y="3518298"/>
                </a:lnTo>
                <a:lnTo>
                  <a:pt x="4312914" y="3518298"/>
                </a:lnTo>
                <a:lnTo>
                  <a:pt x="4012290" y="3518298"/>
                </a:lnTo>
                <a:lnTo>
                  <a:pt x="2649180" y="3518298"/>
                </a:lnTo>
                <a:lnTo>
                  <a:pt x="2348556" y="3518298"/>
                </a:lnTo>
                <a:lnTo>
                  <a:pt x="443645" y="3518298"/>
                </a:lnTo>
                <a:lnTo>
                  <a:pt x="143021" y="3518298"/>
                </a:lnTo>
                <a:cubicBezTo>
                  <a:pt x="83780" y="3518298"/>
                  <a:pt x="32951" y="3482280"/>
                  <a:pt x="11239" y="3430947"/>
                </a:cubicBezTo>
                <a:lnTo>
                  <a:pt x="788" y="3379178"/>
                </a:lnTo>
                <a:lnTo>
                  <a:pt x="0" y="3379178"/>
                </a:lnTo>
                <a:lnTo>
                  <a:pt x="0" y="3375277"/>
                </a:lnTo>
                <a:lnTo>
                  <a:pt x="0" y="2803211"/>
                </a:lnTo>
                <a:lnTo>
                  <a:pt x="0" y="2791152"/>
                </a:lnTo>
                <a:lnTo>
                  <a:pt x="0" y="727146"/>
                </a:lnTo>
                <a:lnTo>
                  <a:pt x="0" y="715087"/>
                </a:lnTo>
                <a:lnTo>
                  <a:pt x="0" y="143021"/>
                </a:lnTo>
                <a:lnTo>
                  <a:pt x="0" y="139120"/>
                </a:lnTo>
                <a:lnTo>
                  <a:pt x="788" y="139120"/>
                </a:lnTo>
                <a:lnTo>
                  <a:pt x="11239" y="87351"/>
                </a:lnTo>
                <a:cubicBezTo>
                  <a:pt x="32951" y="36018"/>
                  <a:pt x="83780" y="0"/>
                  <a:pt x="143021" y="0"/>
                </a:cubicBezTo>
                <a:lnTo>
                  <a:pt x="443645" y="0"/>
                </a:lnTo>
                <a:lnTo>
                  <a:pt x="2348556" y="0"/>
                </a:lnTo>
                <a:lnTo>
                  <a:pt x="2649180" y="0"/>
                </a:lnTo>
                <a:lnTo>
                  <a:pt x="4012290" y="0"/>
                </a:lnTo>
                <a:lnTo>
                  <a:pt x="4312914" y="0"/>
                </a:lnTo>
                <a:lnTo>
                  <a:pt x="6217825" y="0"/>
                </a:lnTo>
                <a:lnTo>
                  <a:pt x="6518449" y="0"/>
                </a:lnTo>
                <a:cubicBezTo>
                  <a:pt x="6577690" y="0"/>
                  <a:pt x="6628519" y="36018"/>
                  <a:pt x="6650231" y="87351"/>
                </a:cubicBezTo>
                <a:lnTo>
                  <a:pt x="6660683" y="139120"/>
                </a:lnTo>
                <a:lnTo>
                  <a:pt x="6661470" y="139120"/>
                </a:lnTo>
                <a:lnTo>
                  <a:pt x="6661470" y="143021"/>
                </a:lnTo>
                <a:lnTo>
                  <a:pt x="6661470" y="715087"/>
                </a:lnTo>
                <a:lnTo>
                  <a:pt x="6661470" y="727146"/>
                </a:lnTo>
                <a:lnTo>
                  <a:pt x="6661470" y="2791152"/>
                </a:lnTo>
                <a:lnTo>
                  <a:pt x="6661470" y="2803211"/>
                </a:lnTo>
                <a:lnTo>
                  <a:pt x="6661470" y="3375277"/>
                </a:lnTo>
                <a:lnTo>
                  <a:pt x="6661470" y="3379178"/>
                </a:lnTo>
                <a:lnTo>
                  <a:pt x="6660683" y="3379178"/>
                </a:lnTo>
                <a:lnTo>
                  <a:pt x="6650231" y="3430947"/>
                </a:lnTo>
                <a:cubicBezTo>
                  <a:pt x="6628519" y="3482280"/>
                  <a:pt x="6577690" y="3518298"/>
                  <a:pt x="6518449" y="3518298"/>
                </a:cubicBezTo>
                <a:close/>
              </a:path>
            </a:pathLst>
          </a:custGeom>
          <a:solidFill>
            <a:srgbClr val="88BDC9"/>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Graphic 1">
            <a:extLst>
              <a:ext uri="{FF2B5EF4-FFF2-40B4-BE49-F238E27FC236}">
                <a16:creationId xmlns:a16="http://schemas.microsoft.com/office/drawing/2014/main" id="{CE3F3E31-281E-56A2-54AB-526BE25AC69B}"/>
              </a:ext>
            </a:extLst>
          </p:cNvPr>
          <p:cNvPicPr>
            <a:picLocks noChangeAspect="1"/>
          </p:cNvPicPr>
          <p:nvPr/>
        </p:nvPicPr>
        <p:blipFill>
          <a:blip r:embed="rId4">
            <a:extLst>
              <a:ext uri="{96DAC541-7B7A-43D3-8B79-37D633B846F1}">
                <asvg:svgBlip xmlns:asvg="http://schemas.microsoft.com/office/drawing/2016/SVG/main" r:embed="rId5"/>
              </a:ext>
            </a:extLst>
          </a:blip>
          <a:srcRect l="52613" t="49323"/>
          <a:stretch/>
        </p:blipFill>
        <p:spPr>
          <a:xfrm rot="16200000">
            <a:off x="694190" y="1212901"/>
            <a:ext cx="4950909" cy="6339290"/>
          </a:xfrm>
          <a:prstGeom prst="rect">
            <a:avLst/>
          </a:prstGeom>
        </p:spPr>
      </p:pic>
      <p:sp>
        <p:nvSpPr>
          <p:cNvPr id="3" name="Title 1">
            <a:extLst>
              <a:ext uri="{FF2B5EF4-FFF2-40B4-BE49-F238E27FC236}">
                <a16:creationId xmlns:a16="http://schemas.microsoft.com/office/drawing/2014/main" id="{5B0E4884-8C4D-3288-ECD1-7F97E6F7245A}"/>
              </a:ext>
            </a:extLst>
          </p:cNvPr>
          <p:cNvSpPr txBox="1">
            <a:spLocks/>
          </p:cNvSpPr>
          <p:nvPr/>
        </p:nvSpPr>
        <p:spPr>
          <a:xfrm>
            <a:off x="344613" y="290114"/>
            <a:ext cx="10452622" cy="5886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u="none" strike="noStrike" kern="1200" cap="none" spc="0" normalizeH="0" baseline="0" noProof="0">
                <a:ln>
                  <a:noFill/>
                </a:ln>
                <a:solidFill>
                  <a:srgbClr val="341C5C"/>
                </a:solidFill>
                <a:effectLst/>
                <a:uLnTx/>
                <a:uFillTx/>
                <a:latin typeface="Aptos ExtraBold" panose="020B0004020202020204" pitchFamily="34" charset="0"/>
                <a:cs typeface="Segoe UI" panose="020B0502040204020203" pitchFamily="34" charset="0"/>
              </a:rPr>
              <a:t>LS Central retail integrations with CentralConnect</a:t>
            </a:r>
          </a:p>
        </p:txBody>
      </p:sp>
      <p:sp>
        <p:nvSpPr>
          <p:cNvPr id="5" name="TextBox 4">
            <a:extLst>
              <a:ext uri="{FF2B5EF4-FFF2-40B4-BE49-F238E27FC236}">
                <a16:creationId xmlns:a16="http://schemas.microsoft.com/office/drawing/2014/main" id="{2B9F3A9F-E14E-232A-62E5-8050A355FD00}"/>
              </a:ext>
            </a:extLst>
          </p:cNvPr>
          <p:cNvSpPr txBox="1"/>
          <p:nvPr/>
        </p:nvSpPr>
        <p:spPr>
          <a:xfrm>
            <a:off x="421533" y="1196211"/>
            <a:ext cx="42996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Head-Office Platform</a:t>
            </a:r>
          </a:p>
        </p:txBody>
      </p:sp>
      <p:grpSp>
        <p:nvGrpSpPr>
          <p:cNvPr id="41" name="Group 40">
            <a:extLst>
              <a:ext uri="{FF2B5EF4-FFF2-40B4-BE49-F238E27FC236}">
                <a16:creationId xmlns:a16="http://schemas.microsoft.com/office/drawing/2014/main" id="{F87D2178-DAC9-F883-F0B0-8DB8E93DC037}"/>
              </a:ext>
            </a:extLst>
          </p:cNvPr>
          <p:cNvGrpSpPr/>
          <p:nvPr/>
        </p:nvGrpSpPr>
        <p:grpSpPr>
          <a:xfrm>
            <a:off x="5044970" y="3879116"/>
            <a:ext cx="5058035" cy="1363610"/>
            <a:chOff x="5044970" y="3879116"/>
            <a:chExt cx="5058035" cy="1363610"/>
          </a:xfrm>
        </p:grpSpPr>
        <p:sp>
          <p:nvSpPr>
            <p:cNvPr id="33" name="Freeform 32">
              <a:extLst>
                <a:ext uri="{FF2B5EF4-FFF2-40B4-BE49-F238E27FC236}">
                  <a16:creationId xmlns:a16="http://schemas.microsoft.com/office/drawing/2014/main" id="{CCAA6532-2C3F-E170-99B0-3CD702876051}"/>
                </a:ext>
              </a:extLst>
            </p:cNvPr>
            <p:cNvSpPr/>
            <p:nvPr/>
          </p:nvSpPr>
          <p:spPr>
            <a:xfrm>
              <a:off x="5044970" y="3879116"/>
              <a:ext cx="5058035" cy="1363610"/>
            </a:xfrm>
            <a:custGeom>
              <a:avLst/>
              <a:gdLst>
                <a:gd name="connsiteX0" fmla="*/ 134895 w 5065582"/>
                <a:gd name="connsiteY0" fmla="*/ 0 h 1363610"/>
                <a:gd name="connsiteX1" fmla="*/ 410467 w 5065582"/>
                <a:gd name="connsiteY1" fmla="*/ 0 h 1363610"/>
                <a:gd name="connsiteX2" fmla="*/ 1276698 w 5065582"/>
                <a:gd name="connsiteY2" fmla="*/ 0 h 1363610"/>
                <a:gd name="connsiteX3" fmla="*/ 1281265 w 5065582"/>
                <a:gd name="connsiteY3" fmla="*/ 0 h 1363610"/>
                <a:gd name="connsiteX4" fmla="*/ 2282391 w 5065582"/>
                <a:gd name="connsiteY4" fmla="*/ 0 h 1363610"/>
                <a:gd name="connsiteX5" fmla="*/ 2507619 w 5065582"/>
                <a:gd name="connsiteY5" fmla="*/ 0 h 1363610"/>
                <a:gd name="connsiteX6" fmla="*/ 2557963 w 5065582"/>
                <a:gd name="connsiteY6" fmla="*/ 0 h 1363610"/>
                <a:gd name="connsiteX7" fmla="*/ 2783191 w 5065582"/>
                <a:gd name="connsiteY7" fmla="*/ 0 h 1363610"/>
                <a:gd name="connsiteX8" fmla="*/ 3784317 w 5065582"/>
                <a:gd name="connsiteY8" fmla="*/ 0 h 1363610"/>
                <a:gd name="connsiteX9" fmla="*/ 3788884 w 5065582"/>
                <a:gd name="connsiteY9" fmla="*/ 0 h 1363610"/>
                <a:gd name="connsiteX10" fmla="*/ 4655115 w 5065582"/>
                <a:gd name="connsiteY10" fmla="*/ 0 h 1363610"/>
                <a:gd name="connsiteX11" fmla="*/ 4930687 w 5065582"/>
                <a:gd name="connsiteY11" fmla="*/ 0 h 1363610"/>
                <a:gd name="connsiteX12" fmla="*/ 5054981 w 5065582"/>
                <a:gd name="connsiteY12" fmla="*/ 82387 h 1363610"/>
                <a:gd name="connsiteX13" fmla="*/ 5064888 w 5065582"/>
                <a:gd name="connsiteY13" fmla="*/ 131455 h 1363610"/>
                <a:gd name="connsiteX14" fmla="*/ 5065582 w 5065582"/>
                <a:gd name="connsiteY14" fmla="*/ 131455 h 1363610"/>
                <a:gd name="connsiteX15" fmla="*/ 5065582 w 5065582"/>
                <a:gd name="connsiteY15" fmla="*/ 134894 h 1363610"/>
                <a:gd name="connsiteX16" fmla="*/ 5065582 w 5065582"/>
                <a:gd name="connsiteY16" fmla="*/ 674456 h 1363610"/>
                <a:gd name="connsiteX17" fmla="*/ 5065582 w 5065582"/>
                <a:gd name="connsiteY17" fmla="*/ 677780 h 1363610"/>
                <a:gd name="connsiteX18" fmla="*/ 5065176 w 5065582"/>
                <a:gd name="connsiteY18" fmla="*/ 681805 h 1363610"/>
                <a:gd name="connsiteX19" fmla="*/ 5065582 w 5065582"/>
                <a:gd name="connsiteY19" fmla="*/ 685830 h 1363610"/>
                <a:gd name="connsiteX20" fmla="*/ 5065582 w 5065582"/>
                <a:gd name="connsiteY20" fmla="*/ 689154 h 1363610"/>
                <a:gd name="connsiteX21" fmla="*/ 5065582 w 5065582"/>
                <a:gd name="connsiteY21" fmla="*/ 1228716 h 1363610"/>
                <a:gd name="connsiteX22" fmla="*/ 5065582 w 5065582"/>
                <a:gd name="connsiteY22" fmla="*/ 1232155 h 1363610"/>
                <a:gd name="connsiteX23" fmla="*/ 5064888 w 5065582"/>
                <a:gd name="connsiteY23" fmla="*/ 1232155 h 1363610"/>
                <a:gd name="connsiteX24" fmla="*/ 5054981 w 5065582"/>
                <a:gd name="connsiteY24" fmla="*/ 1281223 h 1363610"/>
                <a:gd name="connsiteX25" fmla="*/ 4930687 w 5065582"/>
                <a:gd name="connsiteY25" fmla="*/ 1363610 h 1363610"/>
                <a:gd name="connsiteX26" fmla="*/ 4655115 w 5065582"/>
                <a:gd name="connsiteY26" fmla="*/ 1363610 h 1363610"/>
                <a:gd name="connsiteX27" fmla="*/ 3788884 w 5065582"/>
                <a:gd name="connsiteY27" fmla="*/ 1363610 h 1363610"/>
                <a:gd name="connsiteX28" fmla="*/ 3784317 w 5065582"/>
                <a:gd name="connsiteY28" fmla="*/ 1363610 h 1363610"/>
                <a:gd name="connsiteX29" fmla="*/ 2783191 w 5065582"/>
                <a:gd name="connsiteY29" fmla="*/ 1363610 h 1363610"/>
                <a:gd name="connsiteX30" fmla="*/ 2557963 w 5065582"/>
                <a:gd name="connsiteY30" fmla="*/ 1363610 h 1363610"/>
                <a:gd name="connsiteX31" fmla="*/ 2507619 w 5065582"/>
                <a:gd name="connsiteY31" fmla="*/ 1363610 h 1363610"/>
                <a:gd name="connsiteX32" fmla="*/ 2282391 w 5065582"/>
                <a:gd name="connsiteY32" fmla="*/ 1363610 h 1363610"/>
                <a:gd name="connsiteX33" fmla="*/ 1281265 w 5065582"/>
                <a:gd name="connsiteY33" fmla="*/ 1363610 h 1363610"/>
                <a:gd name="connsiteX34" fmla="*/ 1276698 w 5065582"/>
                <a:gd name="connsiteY34" fmla="*/ 1363610 h 1363610"/>
                <a:gd name="connsiteX35" fmla="*/ 410467 w 5065582"/>
                <a:gd name="connsiteY35" fmla="*/ 1363610 h 1363610"/>
                <a:gd name="connsiteX36" fmla="*/ 134895 w 5065582"/>
                <a:gd name="connsiteY36" fmla="*/ 1363610 h 1363610"/>
                <a:gd name="connsiteX37" fmla="*/ 10601 w 5065582"/>
                <a:gd name="connsiteY37" fmla="*/ 1281223 h 1363610"/>
                <a:gd name="connsiteX38" fmla="*/ 694 w 5065582"/>
                <a:gd name="connsiteY38" fmla="*/ 1232155 h 1363610"/>
                <a:gd name="connsiteX39" fmla="*/ 0 w 5065582"/>
                <a:gd name="connsiteY39" fmla="*/ 1232155 h 1363610"/>
                <a:gd name="connsiteX40" fmla="*/ 0 w 5065582"/>
                <a:gd name="connsiteY40" fmla="*/ 1228716 h 1363610"/>
                <a:gd name="connsiteX41" fmla="*/ 0 w 5065582"/>
                <a:gd name="connsiteY41" fmla="*/ 689154 h 1363610"/>
                <a:gd name="connsiteX42" fmla="*/ 0 w 5065582"/>
                <a:gd name="connsiteY42" fmla="*/ 685830 h 1363610"/>
                <a:gd name="connsiteX43" fmla="*/ 406 w 5065582"/>
                <a:gd name="connsiteY43" fmla="*/ 681805 h 1363610"/>
                <a:gd name="connsiteX44" fmla="*/ 0 w 5065582"/>
                <a:gd name="connsiteY44" fmla="*/ 677780 h 1363610"/>
                <a:gd name="connsiteX45" fmla="*/ 0 w 5065582"/>
                <a:gd name="connsiteY45" fmla="*/ 674456 h 1363610"/>
                <a:gd name="connsiteX46" fmla="*/ 0 w 5065582"/>
                <a:gd name="connsiteY46" fmla="*/ 134894 h 1363610"/>
                <a:gd name="connsiteX47" fmla="*/ 0 w 5065582"/>
                <a:gd name="connsiteY47" fmla="*/ 131455 h 1363610"/>
                <a:gd name="connsiteX48" fmla="*/ 694 w 5065582"/>
                <a:gd name="connsiteY48" fmla="*/ 131455 h 1363610"/>
                <a:gd name="connsiteX49" fmla="*/ 10601 w 5065582"/>
                <a:gd name="connsiteY49" fmla="*/ 82387 h 1363610"/>
                <a:gd name="connsiteX50" fmla="*/ 134895 w 5065582"/>
                <a:gd name="connsiteY50" fmla="*/ 0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065582" h="1363610">
                  <a:moveTo>
                    <a:pt x="134895" y="0"/>
                  </a:moveTo>
                  <a:lnTo>
                    <a:pt x="410467" y="0"/>
                  </a:lnTo>
                  <a:lnTo>
                    <a:pt x="1276698" y="0"/>
                  </a:lnTo>
                  <a:lnTo>
                    <a:pt x="1281265" y="0"/>
                  </a:lnTo>
                  <a:lnTo>
                    <a:pt x="2282391" y="0"/>
                  </a:lnTo>
                  <a:lnTo>
                    <a:pt x="2507619" y="0"/>
                  </a:lnTo>
                  <a:lnTo>
                    <a:pt x="2557963" y="0"/>
                  </a:lnTo>
                  <a:lnTo>
                    <a:pt x="2783191" y="0"/>
                  </a:lnTo>
                  <a:lnTo>
                    <a:pt x="3784317" y="0"/>
                  </a:lnTo>
                  <a:lnTo>
                    <a:pt x="3788884" y="0"/>
                  </a:lnTo>
                  <a:lnTo>
                    <a:pt x="4655115" y="0"/>
                  </a:lnTo>
                  <a:lnTo>
                    <a:pt x="4930687" y="0"/>
                  </a:lnTo>
                  <a:cubicBezTo>
                    <a:pt x="4986562" y="0"/>
                    <a:pt x="5034503" y="33971"/>
                    <a:pt x="5054981" y="82387"/>
                  </a:cubicBezTo>
                  <a:lnTo>
                    <a:pt x="5064888" y="131455"/>
                  </a:lnTo>
                  <a:lnTo>
                    <a:pt x="5065582" y="131455"/>
                  </a:lnTo>
                  <a:lnTo>
                    <a:pt x="5065582" y="134894"/>
                  </a:lnTo>
                  <a:lnTo>
                    <a:pt x="5065582" y="674456"/>
                  </a:lnTo>
                  <a:lnTo>
                    <a:pt x="5065582" y="677780"/>
                  </a:lnTo>
                  <a:lnTo>
                    <a:pt x="5065176" y="681805"/>
                  </a:lnTo>
                  <a:lnTo>
                    <a:pt x="5065582" y="685830"/>
                  </a:lnTo>
                  <a:lnTo>
                    <a:pt x="5065582" y="689154"/>
                  </a:lnTo>
                  <a:lnTo>
                    <a:pt x="5065582" y="1228716"/>
                  </a:lnTo>
                  <a:lnTo>
                    <a:pt x="5065582" y="1232155"/>
                  </a:lnTo>
                  <a:lnTo>
                    <a:pt x="5064888" y="1232155"/>
                  </a:lnTo>
                  <a:lnTo>
                    <a:pt x="5054981" y="1281223"/>
                  </a:lnTo>
                  <a:cubicBezTo>
                    <a:pt x="5034503" y="1329639"/>
                    <a:pt x="4986562" y="1363610"/>
                    <a:pt x="4930687" y="1363610"/>
                  </a:cubicBezTo>
                  <a:lnTo>
                    <a:pt x="4655115" y="1363610"/>
                  </a:lnTo>
                  <a:lnTo>
                    <a:pt x="3788884" y="1363610"/>
                  </a:lnTo>
                  <a:lnTo>
                    <a:pt x="3784317" y="1363610"/>
                  </a:lnTo>
                  <a:lnTo>
                    <a:pt x="2783191" y="1363610"/>
                  </a:lnTo>
                  <a:lnTo>
                    <a:pt x="2557963" y="1363610"/>
                  </a:lnTo>
                  <a:lnTo>
                    <a:pt x="2507619" y="1363610"/>
                  </a:lnTo>
                  <a:lnTo>
                    <a:pt x="2282391" y="1363610"/>
                  </a:lnTo>
                  <a:lnTo>
                    <a:pt x="1281265" y="1363610"/>
                  </a:lnTo>
                  <a:lnTo>
                    <a:pt x="1276698" y="1363610"/>
                  </a:lnTo>
                  <a:lnTo>
                    <a:pt x="410467" y="1363610"/>
                  </a:lnTo>
                  <a:lnTo>
                    <a:pt x="134895" y="1363610"/>
                  </a:lnTo>
                  <a:cubicBezTo>
                    <a:pt x="79020" y="1363610"/>
                    <a:pt x="31079" y="1329639"/>
                    <a:pt x="10601" y="1281223"/>
                  </a:cubicBezTo>
                  <a:lnTo>
                    <a:pt x="694" y="1232155"/>
                  </a:lnTo>
                  <a:lnTo>
                    <a:pt x="0" y="1232155"/>
                  </a:lnTo>
                  <a:lnTo>
                    <a:pt x="0" y="1228716"/>
                  </a:lnTo>
                  <a:lnTo>
                    <a:pt x="0" y="689154"/>
                  </a:lnTo>
                  <a:lnTo>
                    <a:pt x="0" y="685830"/>
                  </a:lnTo>
                  <a:lnTo>
                    <a:pt x="406" y="681805"/>
                  </a:lnTo>
                  <a:lnTo>
                    <a:pt x="0" y="677780"/>
                  </a:lnTo>
                  <a:lnTo>
                    <a:pt x="0" y="674456"/>
                  </a:lnTo>
                  <a:lnTo>
                    <a:pt x="0" y="134894"/>
                  </a:lnTo>
                  <a:lnTo>
                    <a:pt x="0" y="131455"/>
                  </a:lnTo>
                  <a:lnTo>
                    <a:pt x="694" y="131455"/>
                  </a:lnTo>
                  <a:lnTo>
                    <a:pt x="10601" y="82387"/>
                  </a:lnTo>
                  <a:cubicBezTo>
                    <a:pt x="31079" y="33971"/>
                    <a:pt x="79020" y="0"/>
                    <a:pt x="134895" y="0"/>
                  </a:cubicBezTo>
                  <a:close/>
                </a:path>
              </a:pathLst>
            </a:custGeom>
            <a:solidFill>
              <a:srgbClr val="10889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22" name="TextBox 21">
              <a:extLst>
                <a:ext uri="{FF2B5EF4-FFF2-40B4-BE49-F238E27FC236}">
                  <a16:creationId xmlns:a16="http://schemas.microsoft.com/office/drawing/2014/main" id="{E8C5DFAB-33D6-9143-9942-2928BD2470F6}"/>
                </a:ext>
              </a:extLst>
            </p:cNvPr>
            <p:cNvSpPr txBox="1"/>
            <p:nvPr/>
          </p:nvSpPr>
          <p:spPr>
            <a:xfrm>
              <a:off x="5220715" y="4094309"/>
              <a:ext cx="453465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0B0004020202020204" pitchFamily="34" charset="0"/>
                  <a:cs typeface="Segoe UI" panose="020B0502040204020203" pitchFamily="34" charset="0"/>
                </a:rPr>
                <a:t>LS Central as a POS 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prstClr val="white"/>
                  </a:solidFill>
                  <a:effectLst/>
                  <a:uLnTx/>
                  <a:uFillTx/>
                  <a:latin typeface="Aptos Light" panose="020B0004020202020204" pitchFamily="34" charset="0"/>
                  <a:cs typeface="Segoe UI" panose="020B0502040204020203" pitchFamily="34" charset="0"/>
                </a:rPr>
                <a:t>Used as a front-end for retail and hospitality </a:t>
              </a:r>
              <a:endParaRPr kumimoji="0" lang="en-US" sz="2000" u="none" strike="noStrike" kern="1200" cap="none" spc="0" normalizeH="0" baseline="0" noProof="0" dirty="0">
                <a:ln>
                  <a:noFill/>
                </a:ln>
                <a:solidFill>
                  <a:prstClr val="white"/>
                </a:solidFill>
                <a:effectLst/>
                <a:uLnTx/>
                <a:uFillTx/>
                <a:latin typeface="Aptos Light" panose="020B0004020202020204" pitchFamily="34" charset="0"/>
                <a:cs typeface="Segoe UI" panose="020B0502040204020203" pitchFamily="34" charset="0"/>
              </a:endParaRPr>
            </a:p>
          </p:txBody>
        </p:sp>
      </p:grpSp>
      <p:grpSp>
        <p:nvGrpSpPr>
          <p:cNvPr id="40" name="Group 39">
            <a:extLst>
              <a:ext uri="{FF2B5EF4-FFF2-40B4-BE49-F238E27FC236}">
                <a16:creationId xmlns:a16="http://schemas.microsoft.com/office/drawing/2014/main" id="{3C4DC764-5732-0748-6BBF-0F4A6CCCBA61}"/>
              </a:ext>
            </a:extLst>
          </p:cNvPr>
          <p:cNvGrpSpPr/>
          <p:nvPr/>
        </p:nvGrpSpPr>
        <p:grpSpPr>
          <a:xfrm>
            <a:off x="5044970" y="2350702"/>
            <a:ext cx="6342280" cy="1378960"/>
            <a:chOff x="5044970" y="2350702"/>
            <a:chExt cx="6342280" cy="1378960"/>
          </a:xfrm>
        </p:grpSpPr>
        <p:sp>
          <p:nvSpPr>
            <p:cNvPr id="20" name="Freeform 19">
              <a:extLst>
                <a:ext uri="{FF2B5EF4-FFF2-40B4-BE49-F238E27FC236}">
                  <a16:creationId xmlns:a16="http://schemas.microsoft.com/office/drawing/2014/main" id="{467CA934-8B1D-F38E-4ACC-E93B9633FAEA}"/>
                </a:ext>
              </a:extLst>
            </p:cNvPr>
            <p:cNvSpPr/>
            <p:nvPr/>
          </p:nvSpPr>
          <p:spPr>
            <a:xfrm rot="10800000">
              <a:off x="5044970" y="2350702"/>
              <a:ext cx="6342280" cy="1363610"/>
            </a:xfrm>
            <a:custGeom>
              <a:avLst/>
              <a:gdLst>
                <a:gd name="connsiteX0" fmla="*/ 6207385 w 6342280"/>
                <a:gd name="connsiteY0" fmla="*/ 1363610 h 1363610"/>
                <a:gd name="connsiteX1" fmla="*/ 5931813 w 6342280"/>
                <a:gd name="connsiteY1" fmla="*/ 1363610 h 1363610"/>
                <a:gd name="connsiteX2" fmla="*/ 4059889 w 6342280"/>
                <a:gd name="connsiteY2" fmla="*/ 1363610 h 1363610"/>
                <a:gd name="connsiteX3" fmla="*/ 3784317 w 6342280"/>
                <a:gd name="connsiteY3" fmla="*/ 1363610 h 1363610"/>
                <a:gd name="connsiteX4" fmla="*/ 2557963 w 6342280"/>
                <a:gd name="connsiteY4" fmla="*/ 1363610 h 1363610"/>
                <a:gd name="connsiteX5" fmla="*/ 2282391 w 6342280"/>
                <a:gd name="connsiteY5" fmla="*/ 1363610 h 1363610"/>
                <a:gd name="connsiteX6" fmla="*/ 410467 w 6342280"/>
                <a:gd name="connsiteY6" fmla="*/ 1363610 h 1363610"/>
                <a:gd name="connsiteX7" fmla="*/ 134895 w 6342280"/>
                <a:gd name="connsiteY7" fmla="*/ 1363610 h 1363610"/>
                <a:gd name="connsiteX8" fmla="*/ 10601 w 6342280"/>
                <a:gd name="connsiteY8" fmla="*/ 1281223 h 1363610"/>
                <a:gd name="connsiteX9" fmla="*/ 694 w 6342280"/>
                <a:gd name="connsiteY9" fmla="*/ 1232155 h 1363610"/>
                <a:gd name="connsiteX10" fmla="*/ 0 w 6342280"/>
                <a:gd name="connsiteY10" fmla="*/ 1232155 h 1363610"/>
                <a:gd name="connsiteX11" fmla="*/ 0 w 6342280"/>
                <a:gd name="connsiteY11" fmla="*/ 1228716 h 1363610"/>
                <a:gd name="connsiteX12" fmla="*/ 0 w 6342280"/>
                <a:gd name="connsiteY12" fmla="*/ 689154 h 1363610"/>
                <a:gd name="connsiteX13" fmla="*/ 0 w 6342280"/>
                <a:gd name="connsiteY13" fmla="*/ 685830 h 1363610"/>
                <a:gd name="connsiteX14" fmla="*/ 406 w 6342280"/>
                <a:gd name="connsiteY14" fmla="*/ 681805 h 1363610"/>
                <a:gd name="connsiteX15" fmla="*/ 0 w 6342280"/>
                <a:gd name="connsiteY15" fmla="*/ 677780 h 1363610"/>
                <a:gd name="connsiteX16" fmla="*/ 0 w 6342280"/>
                <a:gd name="connsiteY16" fmla="*/ 674456 h 1363610"/>
                <a:gd name="connsiteX17" fmla="*/ 0 w 6342280"/>
                <a:gd name="connsiteY17" fmla="*/ 134894 h 1363610"/>
                <a:gd name="connsiteX18" fmla="*/ 0 w 6342280"/>
                <a:gd name="connsiteY18" fmla="*/ 131455 h 1363610"/>
                <a:gd name="connsiteX19" fmla="*/ 694 w 6342280"/>
                <a:gd name="connsiteY19" fmla="*/ 131455 h 1363610"/>
                <a:gd name="connsiteX20" fmla="*/ 10601 w 6342280"/>
                <a:gd name="connsiteY20" fmla="*/ 82387 h 1363610"/>
                <a:gd name="connsiteX21" fmla="*/ 134895 w 6342280"/>
                <a:gd name="connsiteY21" fmla="*/ 0 h 1363610"/>
                <a:gd name="connsiteX22" fmla="*/ 410467 w 6342280"/>
                <a:gd name="connsiteY22" fmla="*/ 0 h 1363610"/>
                <a:gd name="connsiteX23" fmla="*/ 2282391 w 6342280"/>
                <a:gd name="connsiteY23" fmla="*/ 0 h 1363610"/>
                <a:gd name="connsiteX24" fmla="*/ 2557963 w 6342280"/>
                <a:gd name="connsiteY24" fmla="*/ 0 h 1363610"/>
                <a:gd name="connsiteX25" fmla="*/ 3784317 w 6342280"/>
                <a:gd name="connsiteY25" fmla="*/ 0 h 1363610"/>
                <a:gd name="connsiteX26" fmla="*/ 4059889 w 6342280"/>
                <a:gd name="connsiteY26" fmla="*/ 0 h 1363610"/>
                <a:gd name="connsiteX27" fmla="*/ 5931813 w 6342280"/>
                <a:gd name="connsiteY27" fmla="*/ 0 h 1363610"/>
                <a:gd name="connsiteX28" fmla="*/ 6207385 w 6342280"/>
                <a:gd name="connsiteY28" fmla="*/ 0 h 1363610"/>
                <a:gd name="connsiteX29" fmla="*/ 6331679 w 6342280"/>
                <a:gd name="connsiteY29" fmla="*/ 82387 h 1363610"/>
                <a:gd name="connsiteX30" fmla="*/ 6341586 w 6342280"/>
                <a:gd name="connsiteY30" fmla="*/ 131455 h 1363610"/>
                <a:gd name="connsiteX31" fmla="*/ 6342280 w 6342280"/>
                <a:gd name="connsiteY31" fmla="*/ 131455 h 1363610"/>
                <a:gd name="connsiteX32" fmla="*/ 6342280 w 6342280"/>
                <a:gd name="connsiteY32" fmla="*/ 134894 h 1363610"/>
                <a:gd name="connsiteX33" fmla="*/ 6342280 w 6342280"/>
                <a:gd name="connsiteY33" fmla="*/ 674456 h 1363610"/>
                <a:gd name="connsiteX34" fmla="*/ 6342280 w 6342280"/>
                <a:gd name="connsiteY34" fmla="*/ 677780 h 1363610"/>
                <a:gd name="connsiteX35" fmla="*/ 6341874 w 6342280"/>
                <a:gd name="connsiteY35" fmla="*/ 681805 h 1363610"/>
                <a:gd name="connsiteX36" fmla="*/ 6342280 w 6342280"/>
                <a:gd name="connsiteY36" fmla="*/ 685830 h 1363610"/>
                <a:gd name="connsiteX37" fmla="*/ 6342280 w 6342280"/>
                <a:gd name="connsiteY37" fmla="*/ 689154 h 1363610"/>
                <a:gd name="connsiteX38" fmla="*/ 6342280 w 6342280"/>
                <a:gd name="connsiteY38" fmla="*/ 1228716 h 1363610"/>
                <a:gd name="connsiteX39" fmla="*/ 6342280 w 6342280"/>
                <a:gd name="connsiteY39" fmla="*/ 1232155 h 1363610"/>
                <a:gd name="connsiteX40" fmla="*/ 6341586 w 6342280"/>
                <a:gd name="connsiteY40" fmla="*/ 1232155 h 1363610"/>
                <a:gd name="connsiteX41" fmla="*/ 6331679 w 6342280"/>
                <a:gd name="connsiteY41" fmla="*/ 1281223 h 1363610"/>
                <a:gd name="connsiteX42" fmla="*/ 6207385 w 6342280"/>
                <a:gd name="connsiteY42" fmla="*/ 1363610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342280" h="1363610">
                  <a:moveTo>
                    <a:pt x="6207385" y="1363610"/>
                  </a:moveTo>
                  <a:lnTo>
                    <a:pt x="5931813" y="1363610"/>
                  </a:lnTo>
                  <a:lnTo>
                    <a:pt x="4059889" y="1363610"/>
                  </a:lnTo>
                  <a:lnTo>
                    <a:pt x="3784317" y="1363610"/>
                  </a:lnTo>
                  <a:lnTo>
                    <a:pt x="2557963" y="1363610"/>
                  </a:lnTo>
                  <a:lnTo>
                    <a:pt x="2282391" y="1363610"/>
                  </a:lnTo>
                  <a:lnTo>
                    <a:pt x="410467" y="1363610"/>
                  </a:lnTo>
                  <a:lnTo>
                    <a:pt x="134895" y="1363610"/>
                  </a:lnTo>
                  <a:cubicBezTo>
                    <a:pt x="79020" y="1363610"/>
                    <a:pt x="31079" y="1329639"/>
                    <a:pt x="10601" y="1281223"/>
                  </a:cubicBezTo>
                  <a:lnTo>
                    <a:pt x="694" y="1232155"/>
                  </a:lnTo>
                  <a:lnTo>
                    <a:pt x="0" y="1232155"/>
                  </a:lnTo>
                  <a:lnTo>
                    <a:pt x="0" y="1228716"/>
                  </a:lnTo>
                  <a:lnTo>
                    <a:pt x="0" y="689154"/>
                  </a:lnTo>
                  <a:lnTo>
                    <a:pt x="0" y="685830"/>
                  </a:lnTo>
                  <a:lnTo>
                    <a:pt x="406" y="681805"/>
                  </a:lnTo>
                  <a:lnTo>
                    <a:pt x="0" y="677780"/>
                  </a:lnTo>
                  <a:lnTo>
                    <a:pt x="0" y="674456"/>
                  </a:lnTo>
                  <a:lnTo>
                    <a:pt x="0" y="134894"/>
                  </a:lnTo>
                  <a:lnTo>
                    <a:pt x="0" y="131455"/>
                  </a:lnTo>
                  <a:lnTo>
                    <a:pt x="694" y="131455"/>
                  </a:lnTo>
                  <a:lnTo>
                    <a:pt x="10601" y="82387"/>
                  </a:lnTo>
                  <a:cubicBezTo>
                    <a:pt x="31079" y="33971"/>
                    <a:pt x="79020" y="0"/>
                    <a:pt x="134895" y="0"/>
                  </a:cubicBezTo>
                  <a:lnTo>
                    <a:pt x="410467" y="0"/>
                  </a:lnTo>
                  <a:lnTo>
                    <a:pt x="2282391" y="0"/>
                  </a:lnTo>
                  <a:lnTo>
                    <a:pt x="2557963" y="0"/>
                  </a:lnTo>
                  <a:lnTo>
                    <a:pt x="3784317" y="0"/>
                  </a:lnTo>
                  <a:lnTo>
                    <a:pt x="4059889" y="0"/>
                  </a:lnTo>
                  <a:lnTo>
                    <a:pt x="5931813" y="0"/>
                  </a:lnTo>
                  <a:lnTo>
                    <a:pt x="6207385" y="0"/>
                  </a:lnTo>
                  <a:cubicBezTo>
                    <a:pt x="6263260" y="0"/>
                    <a:pt x="6311201" y="33971"/>
                    <a:pt x="6331679" y="82387"/>
                  </a:cubicBezTo>
                  <a:lnTo>
                    <a:pt x="6341586" y="131455"/>
                  </a:lnTo>
                  <a:lnTo>
                    <a:pt x="6342280" y="131455"/>
                  </a:lnTo>
                  <a:lnTo>
                    <a:pt x="6342280" y="134894"/>
                  </a:lnTo>
                  <a:lnTo>
                    <a:pt x="6342280" y="674456"/>
                  </a:lnTo>
                  <a:lnTo>
                    <a:pt x="6342280" y="677780"/>
                  </a:lnTo>
                  <a:lnTo>
                    <a:pt x="6341874" y="681805"/>
                  </a:lnTo>
                  <a:lnTo>
                    <a:pt x="6342280" y="685830"/>
                  </a:lnTo>
                  <a:lnTo>
                    <a:pt x="6342280" y="689154"/>
                  </a:lnTo>
                  <a:lnTo>
                    <a:pt x="6342280" y="1228716"/>
                  </a:lnTo>
                  <a:lnTo>
                    <a:pt x="6342280" y="1232155"/>
                  </a:lnTo>
                  <a:lnTo>
                    <a:pt x="6341586" y="1232155"/>
                  </a:lnTo>
                  <a:lnTo>
                    <a:pt x="6331679" y="1281223"/>
                  </a:lnTo>
                  <a:cubicBezTo>
                    <a:pt x="6311201" y="1329639"/>
                    <a:pt x="6263260" y="1363610"/>
                    <a:pt x="6207385" y="1363610"/>
                  </a:cubicBezTo>
                  <a:close/>
                </a:path>
              </a:pathLst>
            </a:custGeom>
            <a:solidFill>
              <a:srgbClr val="07597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23" name="TextBox 22">
              <a:extLst>
                <a:ext uri="{FF2B5EF4-FFF2-40B4-BE49-F238E27FC236}">
                  <a16:creationId xmlns:a16="http://schemas.microsoft.com/office/drawing/2014/main" id="{3C5C46B0-A4F7-78C9-C966-E9B0906800FD}"/>
                </a:ext>
              </a:extLst>
            </p:cNvPr>
            <p:cNvSpPr txBox="1"/>
            <p:nvPr/>
          </p:nvSpPr>
          <p:spPr>
            <a:xfrm>
              <a:off x="5220714" y="2498556"/>
              <a:ext cx="6166535"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ptos" panose="020B0004020202020204" pitchFamily="34" charset="0"/>
                  <a:cs typeface="Segoe UI" panose="020B0502040204020203" pitchFamily="34" charset="0"/>
                </a:rPr>
                <a:t>LS Central as a retail back-office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ptos Light" panose="020B0004020202020204" pitchFamily="34" charset="0"/>
                  <a:cs typeface="Segoe UI" panose="020B0502040204020203" pitchFamily="34" charset="0"/>
                </a:rPr>
                <a:t>Receives master data from 3</a:t>
              </a:r>
              <a:r>
                <a:rPr lang="en-US" baseline="30000">
                  <a:solidFill>
                    <a:prstClr val="white"/>
                  </a:solidFill>
                  <a:latin typeface="Aptos Light" panose="020B0004020202020204" pitchFamily="34" charset="0"/>
                  <a:cs typeface="Segoe UI" panose="020B0502040204020203" pitchFamily="34" charset="0"/>
                </a:rPr>
                <a:t>rd</a:t>
              </a:r>
              <a:r>
                <a:rPr lang="en-US">
                  <a:solidFill>
                    <a:prstClr val="white"/>
                  </a:solidFill>
                  <a:latin typeface="Aptos Light" panose="020B0004020202020204" pitchFamily="34" charset="0"/>
                  <a:cs typeface="Segoe UI" panose="020B0502040204020203" pitchFamily="34" charset="0"/>
                </a:rPr>
                <a:t> party platform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white"/>
                  </a:solidFill>
                  <a:effectLst/>
                  <a:uLnTx/>
                  <a:uFillTx/>
                  <a:latin typeface="Aptos Light" panose="020B0004020202020204" pitchFamily="34" charset="0"/>
                  <a:cs typeface="Segoe UI" panose="020B0502040204020203" pitchFamily="34" charset="0"/>
                </a:rPr>
                <a:t>Manages configurations, promotions, permissions, inventory, etc.</a:t>
              </a:r>
            </a:p>
          </p:txBody>
        </p:sp>
      </p:grpSp>
      <p:grpSp>
        <p:nvGrpSpPr>
          <p:cNvPr id="43" name="Group 42">
            <a:extLst>
              <a:ext uri="{FF2B5EF4-FFF2-40B4-BE49-F238E27FC236}">
                <a16:creationId xmlns:a16="http://schemas.microsoft.com/office/drawing/2014/main" id="{1DA40F51-8824-8BA7-A4C4-634BAC1D7916}"/>
              </a:ext>
            </a:extLst>
          </p:cNvPr>
          <p:cNvGrpSpPr/>
          <p:nvPr/>
        </p:nvGrpSpPr>
        <p:grpSpPr>
          <a:xfrm>
            <a:off x="7438185" y="1707094"/>
            <a:ext cx="1572346" cy="408068"/>
            <a:chOff x="7438185" y="1707094"/>
            <a:chExt cx="1572346" cy="408068"/>
          </a:xfrm>
        </p:grpSpPr>
        <p:sp>
          <p:nvSpPr>
            <p:cNvPr id="24" name="Freeform 23">
              <a:extLst>
                <a:ext uri="{FF2B5EF4-FFF2-40B4-BE49-F238E27FC236}">
                  <a16:creationId xmlns:a16="http://schemas.microsoft.com/office/drawing/2014/main" id="{DC3E93C5-6AFB-3826-E418-60EF08F5A3C2}"/>
                </a:ext>
              </a:extLst>
            </p:cNvPr>
            <p:cNvSpPr/>
            <p:nvPr/>
          </p:nvSpPr>
          <p:spPr>
            <a:xfrm rot="10800000" flipV="1">
              <a:off x="7438185" y="1707094"/>
              <a:ext cx="1572346" cy="408068"/>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Graphic 24">
              <a:extLst>
                <a:ext uri="{FF2B5EF4-FFF2-40B4-BE49-F238E27FC236}">
                  <a16:creationId xmlns:a16="http://schemas.microsoft.com/office/drawing/2014/main" id="{CD3CD08C-C7F7-BCCD-0AC8-E1CC0263A37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614863" y="1790979"/>
              <a:ext cx="1218991" cy="219242"/>
            </a:xfrm>
            <a:prstGeom prst="rect">
              <a:avLst/>
            </a:prstGeom>
          </p:spPr>
        </p:pic>
      </p:grpSp>
      <p:sp>
        <p:nvSpPr>
          <p:cNvPr id="26" name="Rounded Rectangle 25">
            <a:extLst>
              <a:ext uri="{FF2B5EF4-FFF2-40B4-BE49-F238E27FC236}">
                <a16:creationId xmlns:a16="http://schemas.microsoft.com/office/drawing/2014/main" id="{68476741-56E6-32B0-A147-DC024B02AC1C}"/>
              </a:ext>
            </a:extLst>
          </p:cNvPr>
          <p:cNvSpPr/>
          <p:nvPr/>
        </p:nvSpPr>
        <p:spPr>
          <a:xfrm>
            <a:off x="4893623" y="5669209"/>
            <a:ext cx="6804824" cy="742243"/>
          </a:xfrm>
          <a:prstGeom prst="roundRect">
            <a:avLst/>
          </a:prstGeom>
          <a:solidFill>
            <a:srgbClr val="88BDC9"/>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DA63F8DE-7914-16A8-8E30-032956C31929}"/>
              </a:ext>
            </a:extLst>
          </p:cNvPr>
          <p:cNvSpPr txBox="1"/>
          <p:nvPr/>
        </p:nvSpPr>
        <p:spPr>
          <a:xfrm>
            <a:off x="5124895" y="5809497"/>
            <a:ext cx="63422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Aptos Light" panose="020B0004020202020204" pitchFamily="34" charset="0"/>
                <a:cs typeface="Segoe UI" panose="020B0502040204020203" pitchFamily="34" charset="0"/>
              </a:rPr>
              <a:t>Available in </a:t>
            </a:r>
            <a:r>
              <a:rPr kumimoji="0" lang="en-US" sz="24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157 countries </a:t>
            </a:r>
            <a:r>
              <a:rPr kumimoji="0" lang="en-US" sz="2400" u="none" strike="noStrike" kern="1200" cap="none" spc="0" normalizeH="0" baseline="0" noProof="0">
                <a:ln>
                  <a:noFill/>
                </a:ln>
                <a:solidFill>
                  <a:prstClr val="black"/>
                </a:solidFill>
                <a:effectLst/>
                <a:uLnTx/>
                <a:uFillTx/>
                <a:latin typeface="Aptos Light" panose="020B0004020202020204" pitchFamily="34" charset="0"/>
                <a:cs typeface="Segoe UI" panose="020B0502040204020203" pitchFamily="34" charset="0"/>
              </a:rPr>
              <a:t>and</a:t>
            </a:r>
            <a:r>
              <a:rPr kumimoji="0" lang="en-US" sz="24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 23 verticals</a:t>
            </a:r>
          </a:p>
        </p:txBody>
      </p:sp>
      <p:grpSp>
        <p:nvGrpSpPr>
          <p:cNvPr id="42" name="Group 41">
            <a:extLst>
              <a:ext uri="{FF2B5EF4-FFF2-40B4-BE49-F238E27FC236}">
                <a16:creationId xmlns:a16="http://schemas.microsoft.com/office/drawing/2014/main" id="{C22DA83E-B71F-CCC5-6B13-3442F0B32A65}"/>
              </a:ext>
            </a:extLst>
          </p:cNvPr>
          <p:cNvGrpSpPr/>
          <p:nvPr/>
        </p:nvGrpSpPr>
        <p:grpSpPr>
          <a:xfrm>
            <a:off x="10254353" y="3879116"/>
            <a:ext cx="1137934" cy="1363610"/>
            <a:chOff x="10254353" y="3879116"/>
            <a:chExt cx="1137934" cy="1363610"/>
          </a:xfrm>
        </p:grpSpPr>
        <p:sp>
          <p:nvSpPr>
            <p:cNvPr id="39" name="Freeform 38">
              <a:extLst>
                <a:ext uri="{FF2B5EF4-FFF2-40B4-BE49-F238E27FC236}">
                  <a16:creationId xmlns:a16="http://schemas.microsoft.com/office/drawing/2014/main" id="{92BF74CE-3BF6-CC6D-C005-30A069A9E627}"/>
                </a:ext>
              </a:extLst>
            </p:cNvPr>
            <p:cNvSpPr/>
            <p:nvPr/>
          </p:nvSpPr>
          <p:spPr>
            <a:xfrm rot="10800000">
              <a:off x="10254353" y="3879116"/>
              <a:ext cx="1137934" cy="1363610"/>
            </a:xfrm>
            <a:custGeom>
              <a:avLst/>
              <a:gdLst>
                <a:gd name="connsiteX0" fmla="*/ 1003240 w 1137934"/>
                <a:gd name="connsiteY0" fmla="*/ 1363610 h 1363610"/>
                <a:gd name="connsiteX1" fmla="*/ 809780 w 1137934"/>
                <a:gd name="connsiteY1" fmla="*/ 1363610 h 1363610"/>
                <a:gd name="connsiteX2" fmla="*/ 728079 w 1137934"/>
                <a:gd name="connsiteY2" fmla="*/ 1363610 h 1363610"/>
                <a:gd name="connsiteX3" fmla="*/ 409855 w 1137934"/>
                <a:gd name="connsiteY3" fmla="*/ 1363610 h 1363610"/>
                <a:gd name="connsiteX4" fmla="*/ 328154 w 1137934"/>
                <a:gd name="connsiteY4" fmla="*/ 1363610 h 1363610"/>
                <a:gd name="connsiteX5" fmla="*/ 134694 w 1137934"/>
                <a:gd name="connsiteY5" fmla="*/ 1363610 h 1363610"/>
                <a:gd name="connsiteX6" fmla="*/ 10585 w 1137934"/>
                <a:gd name="connsiteY6" fmla="*/ 1281223 h 1363610"/>
                <a:gd name="connsiteX7" fmla="*/ 693 w 1137934"/>
                <a:gd name="connsiteY7" fmla="*/ 1232155 h 1363610"/>
                <a:gd name="connsiteX8" fmla="*/ 0 w 1137934"/>
                <a:gd name="connsiteY8" fmla="*/ 1232155 h 1363610"/>
                <a:gd name="connsiteX9" fmla="*/ 0 w 1137934"/>
                <a:gd name="connsiteY9" fmla="*/ 1228716 h 1363610"/>
                <a:gd name="connsiteX10" fmla="*/ 0 w 1137934"/>
                <a:gd name="connsiteY10" fmla="*/ 689154 h 1363610"/>
                <a:gd name="connsiteX11" fmla="*/ 0 w 1137934"/>
                <a:gd name="connsiteY11" fmla="*/ 685830 h 1363610"/>
                <a:gd name="connsiteX12" fmla="*/ 405 w 1137934"/>
                <a:gd name="connsiteY12" fmla="*/ 681805 h 1363610"/>
                <a:gd name="connsiteX13" fmla="*/ 0 w 1137934"/>
                <a:gd name="connsiteY13" fmla="*/ 677780 h 1363610"/>
                <a:gd name="connsiteX14" fmla="*/ 0 w 1137934"/>
                <a:gd name="connsiteY14" fmla="*/ 674456 h 1363610"/>
                <a:gd name="connsiteX15" fmla="*/ 0 w 1137934"/>
                <a:gd name="connsiteY15" fmla="*/ 134894 h 1363610"/>
                <a:gd name="connsiteX16" fmla="*/ 0 w 1137934"/>
                <a:gd name="connsiteY16" fmla="*/ 131455 h 1363610"/>
                <a:gd name="connsiteX17" fmla="*/ 693 w 1137934"/>
                <a:gd name="connsiteY17" fmla="*/ 131455 h 1363610"/>
                <a:gd name="connsiteX18" fmla="*/ 10585 w 1137934"/>
                <a:gd name="connsiteY18" fmla="*/ 82387 h 1363610"/>
                <a:gd name="connsiteX19" fmla="*/ 134694 w 1137934"/>
                <a:gd name="connsiteY19" fmla="*/ 0 h 1363610"/>
                <a:gd name="connsiteX20" fmla="*/ 328154 w 1137934"/>
                <a:gd name="connsiteY20" fmla="*/ 0 h 1363610"/>
                <a:gd name="connsiteX21" fmla="*/ 409855 w 1137934"/>
                <a:gd name="connsiteY21" fmla="*/ 0 h 1363610"/>
                <a:gd name="connsiteX22" fmla="*/ 728079 w 1137934"/>
                <a:gd name="connsiteY22" fmla="*/ 0 h 1363610"/>
                <a:gd name="connsiteX23" fmla="*/ 809780 w 1137934"/>
                <a:gd name="connsiteY23" fmla="*/ 0 h 1363610"/>
                <a:gd name="connsiteX24" fmla="*/ 1003240 w 1137934"/>
                <a:gd name="connsiteY24" fmla="*/ 0 h 1363610"/>
                <a:gd name="connsiteX25" fmla="*/ 1127349 w 1137934"/>
                <a:gd name="connsiteY25" fmla="*/ 82387 h 1363610"/>
                <a:gd name="connsiteX26" fmla="*/ 1137241 w 1137934"/>
                <a:gd name="connsiteY26" fmla="*/ 131455 h 1363610"/>
                <a:gd name="connsiteX27" fmla="*/ 1137934 w 1137934"/>
                <a:gd name="connsiteY27" fmla="*/ 131455 h 1363610"/>
                <a:gd name="connsiteX28" fmla="*/ 1137934 w 1137934"/>
                <a:gd name="connsiteY28" fmla="*/ 134894 h 1363610"/>
                <a:gd name="connsiteX29" fmla="*/ 1137934 w 1137934"/>
                <a:gd name="connsiteY29" fmla="*/ 674456 h 1363610"/>
                <a:gd name="connsiteX30" fmla="*/ 1137934 w 1137934"/>
                <a:gd name="connsiteY30" fmla="*/ 677780 h 1363610"/>
                <a:gd name="connsiteX31" fmla="*/ 1137529 w 1137934"/>
                <a:gd name="connsiteY31" fmla="*/ 681805 h 1363610"/>
                <a:gd name="connsiteX32" fmla="*/ 1137934 w 1137934"/>
                <a:gd name="connsiteY32" fmla="*/ 685830 h 1363610"/>
                <a:gd name="connsiteX33" fmla="*/ 1137934 w 1137934"/>
                <a:gd name="connsiteY33" fmla="*/ 689154 h 1363610"/>
                <a:gd name="connsiteX34" fmla="*/ 1137934 w 1137934"/>
                <a:gd name="connsiteY34" fmla="*/ 1228716 h 1363610"/>
                <a:gd name="connsiteX35" fmla="*/ 1137934 w 1137934"/>
                <a:gd name="connsiteY35" fmla="*/ 1232155 h 1363610"/>
                <a:gd name="connsiteX36" fmla="*/ 1137241 w 1137934"/>
                <a:gd name="connsiteY36" fmla="*/ 1232155 h 1363610"/>
                <a:gd name="connsiteX37" fmla="*/ 1127349 w 1137934"/>
                <a:gd name="connsiteY37" fmla="*/ 1281223 h 1363610"/>
                <a:gd name="connsiteX38" fmla="*/ 1003240 w 1137934"/>
                <a:gd name="connsiteY38" fmla="*/ 1363610 h 136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37934" h="1363610">
                  <a:moveTo>
                    <a:pt x="1003240" y="1363610"/>
                  </a:moveTo>
                  <a:lnTo>
                    <a:pt x="809780" y="1363610"/>
                  </a:lnTo>
                  <a:lnTo>
                    <a:pt x="728079" y="1363610"/>
                  </a:lnTo>
                  <a:lnTo>
                    <a:pt x="409855" y="1363610"/>
                  </a:lnTo>
                  <a:lnTo>
                    <a:pt x="328154" y="1363610"/>
                  </a:lnTo>
                  <a:lnTo>
                    <a:pt x="134694" y="1363610"/>
                  </a:lnTo>
                  <a:cubicBezTo>
                    <a:pt x="78903" y="1363610"/>
                    <a:pt x="31033" y="1329639"/>
                    <a:pt x="10585" y="1281223"/>
                  </a:cubicBezTo>
                  <a:lnTo>
                    <a:pt x="693" y="1232155"/>
                  </a:lnTo>
                  <a:lnTo>
                    <a:pt x="0" y="1232155"/>
                  </a:lnTo>
                  <a:lnTo>
                    <a:pt x="0" y="1228716"/>
                  </a:lnTo>
                  <a:lnTo>
                    <a:pt x="0" y="689154"/>
                  </a:lnTo>
                  <a:lnTo>
                    <a:pt x="0" y="685830"/>
                  </a:lnTo>
                  <a:lnTo>
                    <a:pt x="405" y="681805"/>
                  </a:lnTo>
                  <a:lnTo>
                    <a:pt x="0" y="677780"/>
                  </a:lnTo>
                  <a:lnTo>
                    <a:pt x="0" y="674456"/>
                  </a:lnTo>
                  <a:lnTo>
                    <a:pt x="0" y="134894"/>
                  </a:lnTo>
                  <a:lnTo>
                    <a:pt x="0" y="131455"/>
                  </a:lnTo>
                  <a:lnTo>
                    <a:pt x="693" y="131455"/>
                  </a:lnTo>
                  <a:lnTo>
                    <a:pt x="10585" y="82387"/>
                  </a:lnTo>
                  <a:cubicBezTo>
                    <a:pt x="31033" y="33971"/>
                    <a:pt x="78903" y="0"/>
                    <a:pt x="134694" y="0"/>
                  </a:cubicBezTo>
                  <a:lnTo>
                    <a:pt x="328154" y="0"/>
                  </a:lnTo>
                  <a:lnTo>
                    <a:pt x="409855" y="0"/>
                  </a:lnTo>
                  <a:lnTo>
                    <a:pt x="728079" y="0"/>
                  </a:lnTo>
                  <a:lnTo>
                    <a:pt x="809780" y="0"/>
                  </a:lnTo>
                  <a:lnTo>
                    <a:pt x="1003240" y="0"/>
                  </a:lnTo>
                  <a:cubicBezTo>
                    <a:pt x="1059031" y="0"/>
                    <a:pt x="1106901" y="33971"/>
                    <a:pt x="1127349" y="82387"/>
                  </a:cubicBezTo>
                  <a:lnTo>
                    <a:pt x="1137241" y="131455"/>
                  </a:lnTo>
                  <a:lnTo>
                    <a:pt x="1137934" y="131455"/>
                  </a:lnTo>
                  <a:lnTo>
                    <a:pt x="1137934" y="134894"/>
                  </a:lnTo>
                  <a:lnTo>
                    <a:pt x="1137934" y="674456"/>
                  </a:lnTo>
                  <a:lnTo>
                    <a:pt x="1137934" y="677780"/>
                  </a:lnTo>
                  <a:lnTo>
                    <a:pt x="1137529" y="681805"/>
                  </a:lnTo>
                  <a:lnTo>
                    <a:pt x="1137934" y="685830"/>
                  </a:lnTo>
                  <a:lnTo>
                    <a:pt x="1137934" y="689154"/>
                  </a:lnTo>
                  <a:lnTo>
                    <a:pt x="1137934" y="1228716"/>
                  </a:lnTo>
                  <a:lnTo>
                    <a:pt x="1137934" y="1232155"/>
                  </a:lnTo>
                  <a:lnTo>
                    <a:pt x="1137241" y="1232155"/>
                  </a:lnTo>
                  <a:lnTo>
                    <a:pt x="1127349" y="1281223"/>
                  </a:lnTo>
                  <a:cubicBezTo>
                    <a:pt x="1106901" y="1329639"/>
                    <a:pt x="1059031" y="1363610"/>
                    <a:pt x="1003240" y="136361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4" name="Graphic 33">
              <a:extLst>
                <a:ext uri="{FF2B5EF4-FFF2-40B4-BE49-F238E27FC236}">
                  <a16:creationId xmlns:a16="http://schemas.microsoft.com/office/drawing/2014/main" id="{46F488F1-7F4C-496B-B637-F0AB72A2A46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431849" y="4164556"/>
              <a:ext cx="782943" cy="792731"/>
            </a:xfrm>
            <a:prstGeom prst="rect">
              <a:avLst/>
            </a:prstGeom>
          </p:spPr>
        </p:pic>
      </p:grpSp>
      <p:sp>
        <p:nvSpPr>
          <p:cNvPr id="9" name="TextBox 8">
            <a:extLst>
              <a:ext uri="{FF2B5EF4-FFF2-40B4-BE49-F238E27FC236}">
                <a16:creationId xmlns:a16="http://schemas.microsoft.com/office/drawing/2014/main" id="{9F38371B-C472-9185-4148-E18CB7F8302E}"/>
              </a:ext>
            </a:extLst>
          </p:cNvPr>
          <p:cNvSpPr txBox="1"/>
          <p:nvPr/>
        </p:nvSpPr>
        <p:spPr>
          <a:xfrm>
            <a:off x="4893621" y="1212426"/>
            <a:ext cx="680482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cs typeface="Segoe UI" panose="020B0502040204020203" pitchFamily="34" charset="0"/>
              </a:rPr>
              <a:t>Business Central Retail &amp; Hospitality Platform</a:t>
            </a:r>
          </a:p>
        </p:txBody>
      </p:sp>
      <p:grpSp>
        <p:nvGrpSpPr>
          <p:cNvPr id="10" name="Group 9">
            <a:extLst>
              <a:ext uri="{FF2B5EF4-FFF2-40B4-BE49-F238E27FC236}">
                <a16:creationId xmlns:a16="http://schemas.microsoft.com/office/drawing/2014/main" id="{E5A0554C-247A-B599-F2CE-D918BCD26943}"/>
              </a:ext>
            </a:extLst>
          </p:cNvPr>
          <p:cNvGrpSpPr/>
          <p:nvPr/>
        </p:nvGrpSpPr>
        <p:grpSpPr>
          <a:xfrm>
            <a:off x="620434" y="1746504"/>
            <a:ext cx="3946900" cy="4950910"/>
            <a:chOff x="636907" y="1914553"/>
            <a:chExt cx="3946900" cy="4496898"/>
          </a:xfrm>
        </p:grpSpPr>
        <p:sp>
          <p:nvSpPr>
            <p:cNvPr id="4" name="Freeform 3">
              <a:extLst>
                <a:ext uri="{FF2B5EF4-FFF2-40B4-BE49-F238E27FC236}">
                  <a16:creationId xmlns:a16="http://schemas.microsoft.com/office/drawing/2014/main" id="{7B91DA3C-1EDA-7B5F-3563-D264F5A1D321}"/>
                </a:ext>
              </a:extLst>
            </p:cNvPr>
            <p:cNvSpPr/>
            <p:nvPr/>
          </p:nvSpPr>
          <p:spPr>
            <a:xfrm>
              <a:off x="636907" y="1914553"/>
              <a:ext cx="3946900" cy="4496898"/>
            </a:xfrm>
            <a:custGeom>
              <a:avLst/>
              <a:gdLst>
                <a:gd name="connsiteX0" fmla="*/ 170265 w 3946900"/>
                <a:gd name="connsiteY0" fmla="*/ 0 h 4496898"/>
                <a:gd name="connsiteX1" fmla="*/ 528154 w 3946900"/>
                <a:gd name="connsiteY1" fmla="*/ 0 h 4496898"/>
                <a:gd name="connsiteX2" fmla="*/ 540968 w 3946900"/>
                <a:gd name="connsiteY2" fmla="*/ 0 h 4496898"/>
                <a:gd name="connsiteX3" fmla="*/ 676892 w 3946900"/>
                <a:gd name="connsiteY3" fmla="*/ 0 h 4496898"/>
                <a:gd name="connsiteX4" fmla="*/ 898857 w 3946900"/>
                <a:gd name="connsiteY4" fmla="*/ 0 h 4496898"/>
                <a:gd name="connsiteX5" fmla="*/ 1034781 w 3946900"/>
                <a:gd name="connsiteY5" fmla="*/ 0 h 4496898"/>
                <a:gd name="connsiteX6" fmla="*/ 1047595 w 3946900"/>
                <a:gd name="connsiteY6" fmla="*/ 0 h 4496898"/>
                <a:gd name="connsiteX7" fmla="*/ 1191487 w 3946900"/>
                <a:gd name="connsiteY7" fmla="*/ 0 h 4496898"/>
                <a:gd name="connsiteX8" fmla="*/ 1214111 w 3946900"/>
                <a:gd name="connsiteY8" fmla="*/ 0 h 4496898"/>
                <a:gd name="connsiteX9" fmla="*/ 1405484 w 3946900"/>
                <a:gd name="connsiteY9" fmla="*/ 0 h 4496898"/>
                <a:gd name="connsiteX10" fmla="*/ 1562190 w 3946900"/>
                <a:gd name="connsiteY10" fmla="*/ 0 h 4496898"/>
                <a:gd name="connsiteX11" fmla="*/ 1572000 w 3946900"/>
                <a:gd name="connsiteY11" fmla="*/ 0 h 4496898"/>
                <a:gd name="connsiteX12" fmla="*/ 1584814 w 3946900"/>
                <a:gd name="connsiteY12" fmla="*/ 0 h 4496898"/>
                <a:gd name="connsiteX13" fmla="*/ 1698114 w 3946900"/>
                <a:gd name="connsiteY13" fmla="*/ 0 h 4496898"/>
                <a:gd name="connsiteX14" fmla="*/ 1720738 w 3946900"/>
                <a:gd name="connsiteY14" fmla="*/ 0 h 4496898"/>
                <a:gd name="connsiteX15" fmla="*/ 1878084 w 3946900"/>
                <a:gd name="connsiteY15" fmla="*/ 0 h 4496898"/>
                <a:gd name="connsiteX16" fmla="*/ 1942703 w 3946900"/>
                <a:gd name="connsiteY16" fmla="*/ 0 h 4496898"/>
                <a:gd name="connsiteX17" fmla="*/ 2068817 w 3946900"/>
                <a:gd name="connsiteY17" fmla="*/ 0 h 4496898"/>
                <a:gd name="connsiteX18" fmla="*/ 2078627 w 3946900"/>
                <a:gd name="connsiteY18" fmla="*/ 0 h 4496898"/>
                <a:gd name="connsiteX19" fmla="*/ 2091441 w 3946900"/>
                <a:gd name="connsiteY19" fmla="*/ 0 h 4496898"/>
                <a:gd name="connsiteX20" fmla="*/ 2235332 w 3946900"/>
                <a:gd name="connsiteY20" fmla="*/ 0 h 4496898"/>
                <a:gd name="connsiteX21" fmla="*/ 2248787 w 3946900"/>
                <a:gd name="connsiteY21" fmla="*/ 0 h 4496898"/>
                <a:gd name="connsiteX22" fmla="*/ 2384711 w 3946900"/>
                <a:gd name="connsiteY22" fmla="*/ 0 h 4496898"/>
                <a:gd name="connsiteX23" fmla="*/ 2449330 w 3946900"/>
                <a:gd name="connsiteY23" fmla="*/ 0 h 4496898"/>
                <a:gd name="connsiteX24" fmla="*/ 2541416 w 3946900"/>
                <a:gd name="connsiteY24" fmla="*/ 0 h 4496898"/>
                <a:gd name="connsiteX25" fmla="*/ 2606035 w 3946900"/>
                <a:gd name="connsiteY25" fmla="*/ 0 h 4496898"/>
                <a:gd name="connsiteX26" fmla="*/ 2741959 w 3946900"/>
                <a:gd name="connsiteY26" fmla="*/ 0 h 4496898"/>
                <a:gd name="connsiteX27" fmla="*/ 2755414 w 3946900"/>
                <a:gd name="connsiteY27" fmla="*/ 0 h 4496898"/>
                <a:gd name="connsiteX28" fmla="*/ 2899305 w 3946900"/>
                <a:gd name="connsiteY28" fmla="*/ 0 h 4496898"/>
                <a:gd name="connsiteX29" fmla="*/ 2912119 w 3946900"/>
                <a:gd name="connsiteY29" fmla="*/ 0 h 4496898"/>
                <a:gd name="connsiteX30" fmla="*/ 3048043 w 3946900"/>
                <a:gd name="connsiteY30" fmla="*/ 0 h 4496898"/>
                <a:gd name="connsiteX31" fmla="*/ 3112662 w 3946900"/>
                <a:gd name="connsiteY31" fmla="*/ 0 h 4496898"/>
                <a:gd name="connsiteX32" fmla="*/ 3270008 w 3946900"/>
                <a:gd name="connsiteY32" fmla="*/ 0 h 4496898"/>
                <a:gd name="connsiteX33" fmla="*/ 3405932 w 3946900"/>
                <a:gd name="connsiteY33" fmla="*/ 0 h 4496898"/>
                <a:gd name="connsiteX34" fmla="*/ 3418746 w 3946900"/>
                <a:gd name="connsiteY34" fmla="*/ 0 h 4496898"/>
                <a:gd name="connsiteX35" fmla="*/ 3776635 w 3946900"/>
                <a:gd name="connsiteY35" fmla="*/ 0 h 4496898"/>
                <a:gd name="connsiteX36" fmla="*/ 3933520 w 3946900"/>
                <a:gd name="connsiteY36" fmla="*/ 87351 h 4496898"/>
                <a:gd name="connsiteX37" fmla="*/ 3945962 w 3946900"/>
                <a:gd name="connsiteY37" fmla="*/ 139120 h 4496898"/>
                <a:gd name="connsiteX38" fmla="*/ 3946900 w 3946900"/>
                <a:gd name="connsiteY38" fmla="*/ 139120 h 4496898"/>
                <a:gd name="connsiteX39" fmla="*/ 3946900 w 3946900"/>
                <a:gd name="connsiteY39" fmla="*/ 143021 h 4496898"/>
                <a:gd name="connsiteX40" fmla="*/ 3946900 w 3946900"/>
                <a:gd name="connsiteY40" fmla="*/ 715087 h 4496898"/>
                <a:gd name="connsiteX41" fmla="*/ 3946900 w 3946900"/>
                <a:gd name="connsiteY41" fmla="*/ 727146 h 4496898"/>
                <a:gd name="connsiteX42" fmla="*/ 3946900 w 3946900"/>
                <a:gd name="connsiteY42" fmla="*/ 1117719 h 4496898"/>
                <a:gd name="connsiteX43" fmla="*/ 3946900 w 3946900"/>
                <a:gd name="connsiteY43" fmla="*/ 1121620 h 4496898"/>
                <a:gd name="connsiteX44" fmla="*/ 3946900 w 3946900"/>
                <a:gd name="connsiteY44" fmla="*/ 1693686 h 4496898"/>
                <a:gd name="connsiteX45" fmla="*/ 3946900 w 3946900"/>
                <a:gd name="connsiteY45" fmla="*/ 1705745 h 4496898"/>
                <a:gd name="connsiteX46" fmla="*/ 3946900 w 3946900"/>
                <a:gd name="connsiteY46" fmla="*/ 2791153 h 4496898"/>
                <a:gd name="connsiteX47" fmla="*/ 3946900 w 3946900"/>
                <a:gd name="connsiteY47" fmla="*/ 2803212 h 4496898"/>
                <a:gd name="connsiteX48" fmla="*/ 3946900 w 3946900"/>
                <a:gd name="connsiteY48" fmla="*/ 3375278 h 4496898"/>
                <a:gd name="connsiteX49" fmla="*/ 3946900 w 3946900"/>
                <a:gd name="connsiteY49" fmla="*/ 3379179 h 4496898"/>
                <a:gd name="connsiteX50" fmla="*/ 3946900 w 3946900"/>
                <a:gd name="connsiteY50" fmla="*/ 3769752 h 4496898"/>
                <a:gd name="connsiteX51" fmla="*/ 3946900 w 3946900"/>
                <a:gd name="connsiteY51" fmla="*/ 3781811 h 4496898"/>
                <a:gd name="connsiteX52" fmla="*/ 3946900 w 3946900"/>
                <a:gd name="connsiteY52" fmla="*/ 4353877 h 4496898"/>
                <a:gd name="connsiteX53" fmla="*/ 3946900 w 3946900"/>
                <a:gd name="connsiteY53" fmla="*/ 4357778 h 4496898"/>
                <a:gd name="connsiteX54" fmla="*/ 3945962 w 3946900"/>
                <a:gd name="connsiteY54" fmla="*/ 4357778 h 4496898"/>
                <a:gd name="connsiteX55" fmla="*/ 3933520 w 3946900"/>
                <a:gd name="connsiteY55" fmla="*/ 4409547 h 4496898"/>
                <a:gd name="connsiteX56" fmla="*/ 3776635 w 3946900"/>
                <a:gd name="connsiteY56" fmla="*/ 4496898 h 4496898"/>
                <a:gd name="connsiteX57" fmla="*/ 3418746 w 3946900"/>
                <a:gd name="connsiteY57" fmla="*/ 4496898 h 4496898"/>
                <a:gd name="connsiteX58" fmla="*/ 3405932 w 3946900"/>
                <a:gd name="connsiteY58" fmla="*/ 4496898 h 4496898"/>
                <a:gd name="connsiteX59" fmla="*/ 3270008 w 3946900"/>
                <a:gd name="connsiteY59" fmla="*/ 4496898 h 4496898"/>
                <a:gd name="connsiteX60" fmla="*/ 3112662 w 3946900"/>
                <a:gd name="connsiteY60" fmla="*/ 4496898 h 4496898"/>
                <a:gd name="connsiteX61" fmla="*/ 3048043 w 3946900"/>
                <a:gd name="connsiteY61" fmla="*/ 4496898 h 4496898"/>
                <a:gd name="connsiteX62" fmla="*/ 2912119 w 3946900"/>
                <a:gd name="connsiteY62" fmla="*/ 4496898 h 4496898"/>
                <a:gd name="connsiteX63" fmla="*/ 2899305 w 3946900"/>
                <a:gd name="connsiteY63" fmla="*/ 4496898 h 4496898"/>
                <a:gd name="connsiteX64" fmla="*/ 2755414 w 3946900"/>
                <a:gd name="connsiteY64" fmla="*/ 4496898 h 4496898"/>
                <a:gd name="connsiteX65" fmla="*/ 2741959 w 3946900"/>
                <a:gd name="connsiteY65" fmla="*/ 4496898 h 4496898"/>
                <a:gd name="connsiteX66" fmla="*/ 2606035 w 3946900"/>
                <a:gd name="connsiteY66" fmla="*/ 4496898 h 4496898"/>
                <a:gd name="connsiteX67" fmla="*/ 2541416 w 3946900"/>
                <a:gd name="connsiteY67" fmla="*/ 4496898 h 4496898"/>
                <a:gd name="connsiteX68" fmla="*/ 2449330 w 3946900"/>
                <a:gd name="connsiteY68" fmla="*/ 4496898 h 4496898"/>
                <a:gd name="connsiteX69" fmla="*/ 2384711 w 3946900"/>
                <a:gd name="connsiteY69" fmla="*/ 4496898 h 4496898"/>
                <a:gd name="connsiteX70" fmla="*/ 2248787 w 3946900"/>
                <a:gd name="connsiteY70" fmla="*/ 4496898 h 4496898"/>
                <a:gd name="connsiteX71" fmla="*/ 2235332 w 3946900"/>
                <a:gd name="connsiteY71" fmla="*/ 4496898 h 4496898"/>
                <a:gd name="connsiteX72" fmla="*/ 2091441 w 3946900"/>
                <a:gd name="connsiteY72" fmla="*/ 4496898 h 4496898"/>
                <a:gd name="connsiteX73" fmla="*/ 2078627 w 3946900"/>
                <a:gd name="connsiteY73" fmla="*/ 4496898 h 4496898"/>
                <a:gd name="connsiteX74" fmla="*/ 2068817 w 3946900"/>
                <a:gd name="connsiteY74" fmla="*/ 4496898 h 4496898"/>
                <a:gd name="connsiteX75" fmla="*/ 1942703 w 3946900"/>
                <a:gd name="connsiteY75" fmla="*/ 4496898 h 4496898"/>
                <a:gd name="connsiteX76" fmla="*/ 1878084 w 3946900"/>
                <a:gd name="connsiteY76" fmla="*/ 4496898 h 4496898"/>
                <a:gd name="connsiteX77" fmla="*/ 1720738 w 3946900"/>
                <a:gd name="connsiteY77" fmla="*/ 4496898 h 4496898"/>
                <a:gd name="connsiteX78" fmla="*/ 1698114 w 3946900"/>
                <a:gd name="connsiteY78" fmla="*/ 4496898 h 4496898"/>
                <a:gd name="connsiteX79" fmla="*/ 1584814 w 3946900"/>
                <a:gd name="connsiteY79" fmla="*/ 4496898 h 4496898"/>
                <a:gd name="connsiteX80" fmla="*/ 1572000 w 3946900"/>
                <a:gd name="connsiteY80" fmla="*/ 4496898 h 4496898"/>
                <a:gd name="connsiteX81" fmla="*/ 1562190 w 3946900"/>
                <a:gd name="connsiteY81" fmla="*/ 4496898 h 4496898"/>
                <a:gd name="connsiteX82" fmla="*/ 1405484 w 3946900"/>
                <a:gd name="connsiteY82" fmla="*/ 4496898 h 4496898"/>
                <a:gd name="connsiteX83" fmla="*/ 1214111 w 3946900"/>
                <a:gd name="connsiteY83" fmla="*/ 4496898 h 4496898"/>
                <a:gd name="connsiteX84" fmla="*/ 1191487 w 3946900"/>
                <a:gd name="connsiteY84" fmla="*/ 4496898 h 4496898"/>
                <a:gd name="connsiteX85" fmla="*/ 1047595 w 3946900"/>
                <a:gd name="connsiteY85" fmla="*/ 4496898 h 4496898"/>
                <a:gd name="connsiteX86" fmla="*/ 1034781 w 3946900"/>
                <a:gd name="connsiteY86" fmla="*/ 4496898 h 4496898"/>
                <a:gd name="connsiteX87" fmla="*/ 898857 w 3946900"/>
                <a:gd name="connsiteY87" fmla="*/ 4496898 h 4496898"/>
                <a:gd name="connsiteX88" fmla="*/ 676892 w 3946900"/>
                <a:gd name="connsiteY88" fmla="*/ 4496898 h 4496898"/>
                <a:gd name="connsiteX89" fmla="*/ 540968 w 3946900"/>
                <a:gd name="connsiteY89" fmla="*/ 4496898 h 4496898"/>
                <a:gd name="connsiteX90" fmla="*/ 528154 w 3946900"/>
                <a:gd name="connsiteY90" fmla="*/ 4496898 h 4496898"/>
                <a:gd name="connsiteX91" fmla="*/ 170265 w 3946900"/>
                <a:gd name="connsiteY91" fmla="*/ 4496898 h 4496898"/>
                <a:gd name="connsiteX92" fmla="*/ 13380 w 3946900"/>
                <a:gd name="connsiteY92" fmla="*/ 4409547 h 4496898"/>
                <a:gd name="connsiteX93" fmla="*/ 938 w 3946900"/>
                <a:gd name="connsiteY93" fmla="*/ 4357778 h 4496898"/>
                <a:gd name="connsiteX94" fmla="*/ 0 w 3946900"/>
                <a:gd name="connsiteY94" fmla="*/ 4357778 h 4496898"/>
                <a:gd name="connsiteX95" fmla="*/ 0 w 3946900"/>
                <a:gd name="connsiteY95" fmla="*/ 4353877 h 4496898"/>
                <a:gd name="connsiteX96" fmla="*/ 0 w 3946900"/>
                <a:gd name="connsiteY96" fmla="*/ 3781811 h 4496898"/>
                <a:gd name="connsiteX97" fmla="*/ 0 w 3946900"/>
                <a:gd name="connsiteY97" fmla="*/ 3769752 h 4496898"/>
                <a:gd name="connsiteX98" fmla="*/ 0 w 3946900"/>
                <a:gd name="connsiteY98" fmla="*/ 3379179 h 4496898"/>
                <a:gd name="connsiteX99" fmla="*/ 0 w 3946900"/>
                <a:gd name="connsiteY99" fmla="*/ 3375278 h 4496898"/>
                <a:gd name="connsiteX100" fmla="*/ 0 w 3946900"/>
                <a:gd name="connsiteY100" fmla="*/ 2803212 h 4496898"/>
                <a:gd name="connsiteX101" fmla="*/ 0 w 3946900"/>
                <a:gd name="connsiteY101" fmla="*/ 2791153 h 4496898"/>
                <a:gd name="connsiteX102" fmla="*/ 0 w 3946900"/>
                <a:gd name="connsiteY102" fmla="*/ 1705745 h 4496898"/>
                <a:gd name="connsiteX103" fmla="*/ 0 w 3946900"/>
                <a:gd name="connsiteY103" fmla="*/ 1693686 h 4496898"/>
                <a:gd name="connsiteX104" fmla="*/ 0 w 3946900"/>
                <a:gd name="connsiteY104" fmla="*/ 1121620 h 4496898"/>
                <a:gd name="connsiteX105" fmla="*/ 0 w 3946900"/>
                <a:gd name="connsiteY105" fmla="*/ 1117719 h 4496898"/>
                <a:gd name="connsiteX106" fmla="*/ 0 w 3946900"/>
                <a:gd name="connsiteY106" fmla="*/ 727146 h 4496898"/>
                <a:gd name="connsiteX107" fmla="*/ 0 w 3946900"/>
                <a:gd name="connsiteY107" fmla="*/ 715087 h 4496898"/>
                <a:gd name="connsiteX108" fmla="*/ 0 w 3946900"/>
                <a:gd name="connsiteY108" fmla="*/ 143021 h 4496898"/>
                <a:gd name="connsiteX109" fmla="*/ 0 w 3946900"/>
                <a:gd name="connsiteY109" fmla="*/ 139120 h 4496898"/>
                <a:gd name="connsiteX110" fmla="*/ 938 w 3946900"/>
                <a:gd name="connsiteY110" fmla="*/ 139120 h 4496898"/>
                <a:gd name="connsiteX111" fmla="*/ 13380 w 3946900"/>
                <a:gd name="connsiteY111" fmla="*/ 87351 h 4496898"/>
                <a:gd name="connsiteX112" fmla="*/ 170265 w 3946900"/>
                <a:gd name="connsiteY112" fmla="*/ 0 h 449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46900" h="4496898">
                  <a:moveTo>
                    <a:pt x="170265" y="0"/>
                  </a:moveTo>
                  <a:lnTo>
                    <a:pt x="528154" y="0"/>
                  </a:lnTo>
                  <a:lnTo>
                    <a:pt x="540968" y="0"/>
                  </a:lnTo>
                  <a:lnTo>
                    <a:pt x="676892" y="0"/>
                  </a:lnTo>
                  <a:lnTo>
                    <a:pt x="898857" y="0"/>
                  </a:lnTo>
                  <a:lnTo>
                    <a:pt x="1034781" y="0"/>
                  </a:lnTo>
                  <a:lnTo>
                    <a:pt x="1047595" y="0"/>
                  </a:lnTo>
                  <a:lnTo>
                    <a:pt x="1191487" y="0"/>
                  </a:lnTo>
                  <a:lnTo>
                    <a:pt x="1214111" y="0"/>
                  </a:lnTo>
                  <a:lnTo>
                    <a:pt x="1405484" y="0"/>
                  </a:lnTo>
                  <a:lnTo>
                    <a:pt x="1562190" y="0"/>
                  </a:lnTo>
                  <a:lnTo>
                    <a:pt x="1572000" y="0"/>
                  </a:lnTo>
                  <a:lnTo>
                    <a:pt x="1584814" y="0"/>
                  </a:lnTo>
                  <a:lnTo>
                    <a:pt x="1698114" y="0"/>
                  </a:lnTo>
                  <a:lnTo>
                    <a:pt x="1720738" y="0"/>
                  </a:lnTo>
                  <a:lnTo>
                    <a:pt x="1878084" y="0"/>
                  </a:lnTo>
                  <a:lnTo>
                    <a:pt x="1942703" y="0"/>
                  </a:lnTo>
                  <a:lnTo>
                    <a:pt x="2068817" y="0"/>
                  </a:lnTo>
                  <a:lnTo>
                    <a:pt x="2078627" y="0"/>
                  </a:lnTo>
                  <a:lnTo>
                    <a:pt x="2091441" y="0"/>
                  </a:lnTo>
                  <a:lnTo>
                    <a:pt x="2235332" y="0"/>
                  </a:lnTo>
                  <a:lnTo>
                    <a:pt x="2248787" y="0"/>
                  </a:lnTo>
                  <a:lnTo>
                    <a:pt x="2384711" y="0"/>
                  </a:lnTo>
                  <a:lnTo>
                    <a:pt x="2449330" y="0"/>
                  </a:lnTo>
                  <a:lnTo>
                    <a:pt x="2541416" y="0"/>
                  </a:lnTo>
                  <a:lnTo>
                    <a:pt x="2606035" y="0"/>
                  </a:lnTo>
                  <a:lnTo>
                    <a:pt x="2741959" y="0"/>
                  </a:lnTo>
                  <a:lnTo>
                    <a:pt x="2755414" y="0"/>
                  </a:lnTo>
                  <a:lnTo>
                    <a:pt x="2899305" y="0"/>
                  </a:lnTo>
                  <a:lnTo>
                    <a:pt x="2912119" y="0"/>
                  </a:lnTo>
                  <a:lnTo>
                    <a:pt x="3048043" y="0"/>
                  </a:lnTo>
                  <a:lnTo>
                    <a:pt x="3112662" y="0"/>
                  </a:lnTo>
                  <a:lnTo>
                    <a:pt x="3270008" y="0"/>
                  </a:lnTo>
                  <a:lnTo>
                    <a:pt x="3405932" y="0"/>
                  </a:lnTo>
                  <a:lnTo>
                    <a:pt x="3418746" y="0"/>
                  </a:lnTo>
                  <a:lnTo>
                    <a:pt x="3776635" y="0"/>
                  </a:lnTo>
                  <a:cubicBezTo>
                    <a:pt x="3847161" y="0"/>
                    <a:pt x="3907672" y="36018"/>
                    <a:pt x="3933520" y="87351"/>
                  </a:cubicBezTo>
                  <a:lnTo>
                    <a:pt x="3945962" y="139120"/>
                  </a:lnTo>
                  <a:lnTo>
                    <a:pt x="3946900" y="139120"/>
                  </a:lnTo>
                  <a:lnTo>
                    <a:pt x="3946900" y="143021"/>
                  </a:lnTo>
                  <a:lnTo>
                    <a:pt x="3946900" y="715087"/>
                  </a:lnTo>
                  <a:lnTo>
                    <a:pt x="3946900" y="727146"/>
                  </a:lnTo>
                  <a:lnTo>
                    <a:pt x="3946900" y="1117719"/>
                  </a:lnTo>
                  <a:lnTo>
                    <a:pt x="3946900" y="1121620"/>
                  </a:lnTo>
                  <a:lnTo>
                    <a:pt x="3946900" y="1693686"/>
                  </a:lnTo>
                  <a:lnTo>
                    <a:pt x="3946900" y="1705745"/>
                  </a:lnTo>
                  <a:lnTo>
                    <a:pt x="3946900" y="2791153"/>
                  </a:lnTo>
                  <a:lnTo>
                    <a:pt x="3946900" y="2803212"/>
                  </a:lnTo>
                  <a:lnTo>
                    <a:pt x="3946900" y="3375278"/>
                  </a:lnTo>
                  <a:lnTo>
                    <a:pt x="3946900" y="3379179"/>
                  </a:lnTo>
                  <a:lnTo>
                    <a:pt x="3946900" y="3769752"/>
                  </a:lnTo>
                  <a:lnTo>
                    <a:pt x="3946900" y="3781811"/>
                  </a:lnTo>
                  <a:lnTo>
                    <a:pt x="3946900" y="4353877"/>
                  </a:lnTo>
                  <a:lnTo>
                    <a:pt x="3946900" y="4357778"/>
                  </a:lnTo>
                  <a:lnTo>
                    <a:pt x="3945962" y="4357778"/>
                  </a:lnTo>
                  <a:lnTo>
                    <a:pt x="3933520" y="4409547"/>
                  </a:lnTo>
                  <a:cubicBezTo>
                    <a:pt x="3907672" y="4460880"/>
                    <a:pt x="3847161" y="4496898"/>
                    <a:pt x="3776635" y="4496898"/>
                  </a:cubicBezTo>
                  <a:lnTo>
                    <a:pt x="3418746" y="4496898"/>
                  </a:lnTo>
                  <a:lnTo>
                    <a:pt x="3405932" y="4496898"/>
                  </a:lnTo>
                  <a:lnTo>
                    <a:pt x="3270008" y="4496898"/>
                  </a:lnTo>
                  <a:lnTo>
                    <a:pt x="3112662" y="4496898"/>
                  </a:lnTo>
                  <a:lnTo>
                    <a:pt x="3048043" y="4496898"/>
                  </a:lnTo>
                  <a:lnTo>
                    <a:pt x="2912119" y="4496898"/>
                  </a:lnTo>
                  <a:lnTo>
                    <a:pt x="2899305" y="4496898"/>
                  </a:lnTo>
                  <a:lnTo>
                    <a:pt x="2755414" y="4496898"/>
                  </a:lnTo>
                  <a:lnTo>
                    <a:pt x="2741959" y="4496898"/>
                  </a:lnTo>
                  <a:lnTo>
                    <a:pt x="2606035" y="4496898"/>
                  </a:lnTo>
                  <a:lnTo>
                    <a:pt x="2541416" y="4496898"/>
                  </a:lnTo>
                  <a:lnTo>
                    <a:pt x="2449330" y="4496898"/>
                  </a:lnTo>
                  <a:lnTo>
                    <a:pt x="2384711" y="4496898"/>
                  </a:lnTo>
                  <a:lnTo>
                    <a:pt x="2248787" y="4496898"/>
                  </a:lnTo>
                  <a:lnTo>
                    <a:pt x="2235332" y="4496898"/>
                  </a:lnTo>
                  <a:lnTo>
                    <a:pt x="2091441" y="4496898"/>
                  </a:lnTo>
                  <a:lnTo>
                    <a:pt x="2078627" y="4496898"/>
                  </a:lnTo>
                  <a:lnTo>
                    <a:pt x="2068817" y="4496898"/>
                  </a:lnTo>
                  <a:lnTo>
                    <a:pt x="1942703" y="4496898"/>
                  </a:lnTo>
                  <a:lnTo>
                    <a:pt x="1878084" y="4496898"/>
                  </a:lnTo>
                  <a:lnTo>
                    <a:pt x="1720738" y="4496898"/>
                  </a:lnTo>
                  <a:lnTo>
                    <a:pt x="1698114" y="4496898"/>
                  </a:lnTo>
                  <a:lnTo>
                    <a:pt x="1584814" y="4496898"/>
                  </a:lnTo>
                  <a:lnTo>
                    <a:pt x="1572000" y="4496898"/>
                  </a:lnTo>
                  <a:lnTo>
                    <a:pt x="1562190" y="4496898"/>
                  </a:lnTo>
                  <a:lnTo>
                    <a:pt x="1405484" y="4496898"/>
                  </a:lnTo>
                  <a:lnTo>
                    <a:pt x="1214111" y="4496898"/>
                  </a:lnTo>
                  <a:lnTo>
                    <a:pt x="1191487" y="4496898"/>
                  </a:lnTo>
                  <a:lnTo>
                    <a:pt x="1047595" y="4496898"/>
                  </a:lnTo>
                  <a:lnTo>
                    <a:pt x="1034781" y="4496898"/>
                  </a:lnTo>
                  <a:lnTo>
                    <a:pt x="898857" y="4496898"/>
                  </a:lnTo>
                  <a:lnTo>
                    <a:pt x="676892" y="4496898"/>
                  </a:lnTo>
                  <a:lnTo>
                    <a:pt x="540968" y="4496898"/>
                  </a:lnTo>
                  <a:lnTo>
                    <a:pt x="528154" y="4496898"/>
                  </a:lnTo>
                  <a:lnTo>
                    <a:pt x="170265" y="4496898"/>
                  </a:lnTo>
                  <a:cubicBezTo>
                    <a:pt x="99739" y="4496898"/>
                    <a:pt x="39228" y="4460880"/>
                    <a:pt x="13380" y="4409547"/>
                  </a:cubicBezTo>
                  <a:lnTo>
                    <a:pt x="938" y="4357778"/>
                  </a:lnTo>
                  <a:lnTo>
                    <a:pt x="0" y="4357778"/>
                  </a:lnTo>
                  <a:lnTo>
                    <a:pt x="0" y="4353877"/>
                  </a:lnTo>
                  <a:lnTo>
                    <a:pt x="0" y="3781811"/>
                  </a:lnTo>
                  <a:lnTo>
                    <a:pt x="0" y="3769752"/>
                  </a:lnTo>
                  <a:lnTo>
                    <a:pt x="0" y="3379179"/>
                  </a:lnTo>
                  <a:lnTo>
                    <a:pt x="0" y="3375278"/>
                  </a:lnTo>
                  <a:lnTo>
                    <a:pt x="0" y="2803212"/>
                  </a:lnTo>
                  <a:lnTo>
                    <a:pt x="0" y="2791153"/>
                  </a:lnTo>
                  <a:lnTo>
                    <a:pt x="0" y="1705745"/>
                  </a:lnTo>
                  <a:lnTo>
                    <a:pt x="0" y="1693686"/>
                  </a:lnTo>
                  <a:lnTo>
                    <a:pt x="0" y="1121620"/>
                  </a:lnTo>
                  <a:lnTo>
                    <a:pt x="0" y="1117719"/>
                  </a:lnTo>
                  <a:lnTo>
                    <a:pt x="0" y="727146"/>
                  </a:lnTo>
                  <a:lnTo>
                    <a:pt x="0" y="715087"/>
                  </a:lnTo>
                  <a:lnTo>
                    <a:pt x="0" y="143021"/>
                  </a:lnTo>
                  <a:lnTo>
                    <a:pt x="0" y="139120"/>
                  </a:lnTo>
                  <a:lnTo>
                    <a:pt x="938" y="139120"/>
                  </a:lnTo>
                  <a:lnTo>
                    <a:pt x="13380" y="87351"/>
                  </a:lnTo>
                  <a:cubicBezTo>
                    <a:pt x="39228" y="36018"/>
                    <a:pt x="99739" y="0"/>
                    <a:pt x="170265"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 close up of blue text&#10;&#10;Description automatically generated">
              <a:extLst>
                <a:ext uri="{FF2B5EF4-FFF2-40B4-BE49-F238E27FC236}">
                  <a16:creationId xmlns:a16="http://schemas.microsoft.com/office/drawing/2014/main" id="{0098E51E-0E28-0175-08AB-15756A5DB2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1646" y="3403772"/>
              <a:ext cx="3211986" cy="835703"/>
            </a:xfrm>
            <a:prstGeom prst="rect">
              <a:avLst/>
            </a:prstGeom>
          </p:spPr>
        </p:pic>
      </p:grpSp>
      <p:pic>
        <p:nvPicPr>
          <p:cNvPr id="6" name="Picture 5" descr="A blue number on a black background&#10;&#10;Description automatically generated">
            <a:extLst>
              <a:ext uri="{FF2B5EF4-FFF2-40B4-BE49-F238E27FC236}">
                <a16:creationId xmlns:a16="http://schemas.microsoft.com/office/drawing/2014/main" id="{1C126803-C054-8B5C-DF6F-E90C63EA3675}"/>
              </a:ext>
            </a:extLst>
          </p:cNvPr>
          <p:cNvPicPr>
            <a:picLocks noChangeAspect="1"/>
          </p:cNvPicPr>
          <p:nvPr/>
        </p:nvPicPr>
        <p:blipFill>
          <a:blip r:embed="rId11"/>
          <a:stretch>
            <a:fillRect/>
          </a:stretch>
        </p:blipFill>
        <p:spPr>
          <a:xfrm>
            <a:off x="1083396" y="2498556"/>
            <a:ext cx="3183058" cy="572950"/>
          </a:xfrm>
          <a:prstGeom prst="rect">
            <a:avLst/>
          </a:prstGeom>
        </p:spPr>
      </p:pic>
      <p:sp>
        <p:nvSpPr>
          <p:cNvPr id="8" name="Rectangle: Rounded Corners 7">
            <a:extLst>
              <a:ext uri="{FF2B5EF4-FFF2-40B4-BE49-F238E27FC236}">
                <a16:creationId xmlns:a16="http://schemas.microsoft.com/office/drawing/2014/main" id="{1F644A2E-806D-3916-673C-5A1A121755C1}"/>
              </a:ext>
            </a:extLst>
          </p:cNvPr>
          <p:cNvSpPr/>
          <p:nvPr/>
        </p:nvSpPr>
        <p:spPr>
          <a:xfrm>
            <a:off x="980938" y="5419707"/>
            <a:ext cx="3225891" cy="10459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ERP platforms that understand XML </a:t>
            </a:r>
          </a:p>
        </p:txBody>
      </p:sp>
      <p:pic>
        <p:nvPicPr>
          <p:cNvPr id="18" name="Picture 17" descr="A red letter on a white background&#10;&#10;Description automatically generated">
            <a:extLst>
              <a:ext uri="{FF2B5EF4-FFF2-40B4-BE49-F238E27FC236}">
                <a16:creationId xmlns:a16="http://schemas.microsoft.com/office/drawing/2014/main" id="{165D9DBC-0BB5-F15E-3895-F205ADF81B6B}"/>
              </a:ext>
            </a:extLst>
          </p:cNvPr>
          <p:cNvPicPr>
            <a:picLocks noChangeAspect="1"/>
          </p:cNvPicPr>
          <p:nvPr/>
        </p:nvPicPr>
        <p:blipFill>
          <a:blip r:embed="rId12"/>
          <a:stretch>
            <a:fillRect/>
          </a:stretch>
        </p:blipFill>
        <p:spPr>
          <a:xfrm>
            <a:off x="1055173" y="4486572"/>
            <a:ext cx="3180903" cy="748852"/>
          </a:xfrm>
          <a:prstGeom prst="rect">
            <a:avLst/>
          </a:prstGeom>
        </p:spPr>
      </p:pic>
    </p:spTree>
    <p:extLst>
      <p:ext uri="{BB962C8B-B14F-4D97-AF65-F5344CB8AC3E}">
        <p14:creationId xmlns:p14="http://schemas.microsoft.com/office/powerpoint/2010/main" val="2352267544"/>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4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0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6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1+#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cTn>
                              </p:par>
                              <p:par>
                                <p:cTn id="17" presetID="2" presetClass="entr" presetSubtype="4" decel="50000" fill="hold" nodeType="withEffect">
                                  <p:stCondLst>
                                    <p:cond delay="80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decel="50000" fill="hold" nodeType="withEffect">
                                  <p:stCondLst>
                                    <p:cond delay="8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decel="50000" fill="hold" nodeType="withEffect">
                                  <p:stCondLst>
                                    <p:cond delay="60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16" presetClass="entr" presetSubtype="37" fill="hold" grpId="0" nodeType="withEffect">
                                  <p:stCondLst>
                                    <p:cond delay="1200"/>
                                  </p:stCondLst>
                                  <p:childTnLst>
                                    <p:set>
                                      <p:cBhvr>
                                        <p:cTn id="30" dur="1" fill="hold">
                                          <p:stCondLst>
                                            <p:cond delay="0"/>
                                          </p:stCondLst>
                                        </p:cTn>
                                        <p:tgtEl>
                                          <p:spTgt spid="27"/>
                                        </p:tgtEl>
                                        <p:attrNameLst>
                                          <p:attrName>style.visibility</p:attrName>
                                        </p:attrNameLst>
                                      </p:cBhvr>
                                      <p:to>
                                        <p:strVal val="visible"/>
                                      </p:to>
                                    </p:set>
                                    <p:animEffect transition="in" filter="barn(outVertical)">
                                      <p:cBhvr>
                                        <p:cTn id="31" dur="500"/>
                                        <p:tgtEl>
                                          <p:spTgt spid="27"/>
                                        </p:tgtEl>
                                      </p:cBhvr>
                                    </p:animEffect>
                                  </p:childTnLst>
                                </p:cTn>
                              </p:par>
                              <p:par>
                                <p:cTn id="32" presetID="2" presetClass="entr" presetSubtype="8" decel="50000" fill="hold" grpId="0" nodeType="withEffect">
                                  <p:stCondLst>
                                    <p:cond delay="2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0-#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par>
                                <p:cTn id="36" presetID="2" presetClass="entr" presetSubtype="8" decel="50000" fill="hold" grpId="0" nodeType="withEffect">
                                  <p:stCondLst>
                                    <p:cond delay="20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par>
                                <p:cTn id="40" presetID="2" presetClass="entr" presetSubtype="4" fill="hold" nodeType="withEffect">
                                  <p:stCondLst>
                                    <p:cond delay="20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decel="50000" fill="hold" nodeType="withEffect">
                                  <p:stCondLst>
                                    <p:cond delay="40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fill="hold"/>
                                        <p:tgtEl>
                                          <p:spTgt spid="6"/>
                                        </p:tgtEl>
                                        <p:attrNameLst>
                                          <p:attrName>ppt_x</p:attrName>
                                        </p:attrNameLst>
                                      </p:cBhvr>
                                      <p:tavLst>
                                        <p:tav tm="0">
                                          <p:val>
                                            <p:strVal val="#ppt_x"/>
                                          </p:val>
                                        </p:tav>
                                        <p:tav tm="100000">
                                          <p:val>
                                            <p:strVal val="#ppt_x"/>
                                          </p:val>
                                        </p:tav>
                                      </p:tavLst>
                                    </p:anim>
                                    <p:anim calcmode="lin" valueType="num">
                                      <p:cBhvr additive="base">
                                        <p:cTn id="47" dur="500" fill="hold"/>
                                        <p:tgtEl>
                                          <p:spTgt spid="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40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40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P spid="26" grpId="0" animBg="1"/>
      <p:bldP spid="27" grpId="0"/>
      <p:bldP spid="9"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91">
            <a:extLst>
              <a:ext uri="{FF2B5EF4-FFF2-40B4-BE49-F238E27FC236}">
                <a16:creationId xmlns:a16="http://schemas.microsoft.com/office/drawing/2014/main" id="{1FF81FD0-2C90-1E0E-2CE7-10D58E3905D2}"/>
              </a:ext>
            </a:extLst>
          </p:cNvPr>
          <p:cNvSpPr txBox="1"/>
          <p:nvPr/>
        </p:nvSpPr>
        <p:spPr>
          <a:xfrm>
            <a:off x="435202" y="363618"/>
            <a:ext cx="57271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LS</a:t>
            </a:r>
            <a:r>
              <a:rPr kumimoji="0" lang="en-US" sz="3600" b="1" i="0" u="none" strike="noStrike" kern="1200" cap="none" spc="0" normalizeH="0" noProof="0">
                <a:ln>
                  <a:noFill/>
                </a:ln>
                <a:solidFill>
                  <a:srgbClr val="351C5C"/>
                </a:solidFill>
                <a:effectLst/>
                <a:uLnTx/>
                <a:uFillTx/>
                <a:latin typeface="Aptos" panose="020B0004020202020204" pitchFamily="34" charset="0"/>
                <a:cs typeface="Segoe UI" panose="020B0502040204020203" pitchFamily="34" charset="0"/>
              </a:rPr>
              <a:t> Central - a</a:t>
            </a:r>
            <a:r>
              <a:rPr kumimoji="0" lang="en-I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 feature</a:t>
            </a:r>
            <a:r>
              <a:rPr kumimoji="0" lang="en-U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a:t>
            </a:r>
            <a:r>
              <a:rPr kumimoji="0" lang="en-I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rich </a:t>
            </a:r>
            <a:r>
              <a:rPr kumimoji="0" lang="en-U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POS &amp; retail </a:t>
            </a:r>
            <a:r>
              <a:rPr kumimoji="0" lang="en-IS" sz="36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solution</a:t>
            </a:r>
          </a:p>
        </p:txBody>
      </p:sp>
      <p:sp>
        <p:nvSpPr>
          <p:cNvPr id="2" name="Freeform 1">
            <a:extLst>
              <a:ext uri="{FF2B5EF4-FFF2-40B4-BE49-F238E27FC236}">
                <a16:creationId xmlns:a16="http://schemas.microsoft.com/office/drawing/2014/main" id="{14C8650E-24B5-23E0-A5EC-389900012D40}"/>
              </a:ext>
            </a:extLst>
          </p:cNvPr>
          <p:cNvSpPr/>
          <p:nvPr/>
        </p:nvSpPr>
        <p:spPr>
          <a:xfrm>
            <a:off x="9369482" y="5117333"/>
            <a:ext cx="2387373" cy="1485319"/>
          </a:xfrm>
          <a:custGeom>
            <a:avLst/>
            <a:gdLst>
              <a:gd name="connsiteX0" fmla="*/ 141847 w 2387373"/>
              <a:gd name="connsiteY0" fmla="*/ 0 h 1485319"/>
              <a:gd name="connsiteX1" fmla="*/ 2245526 w 2387373"/>
              <a:gd name="connsiteY1" fmla="*/ 0 h 1485319"/>
              <a:gd name="connsiteX2" fmla="*/ 2387373 w 2387373"/>
              <a:gd name="connsiteY2" fmla="*/ 167332 h 1485319"/>
              <a:gd name="connsiteX3" fmla="*/ 2387373 w 2387373"/>
              <a:gd name="connsiteY3" fmla="*/ 268068 h 1485319"/>
              <a:gd name="connsiteX4" fmla="*/ 2387373 w 2387373"/>
              <a:gd name="connsiteY4" fmla="*/ 295031 h 1485319"/>
              <a:gd name="connsiteX5" fmla="*/ 2387373 w 2387373"/>
              <a:gd name="connsiteY5" fmla="*/ 314472 h 1485319"/>
              <a:gd name="connsiteX6" fmla="*/ 2387373 w 2387373"/>
              <a:gd name="connsiteY6" fmla="*/ 358696 h 1485319"/>
              <a:gd name="connsiteX7" fmla="*/ 2387373 w 2387373"/>
              <a:gd name="connsiteY7" fmla="*/ 373394 h 1485319"/>
              <a:gd name="connsiteX8" fmla="*/ 2387373 w 2387373"/>
              <a:gd name="connsiteY8" fmla="*/ 378136 h 1485319"/>
              <a:gd name="connsiteX9" fmla="*/ 2387373 w 2387373"/>
              <a:gd name="connsiteY9" fmla="*/ 405099 h 1485319"/>
              <a:gd name="connsiteX10" fmla="*/ 2387373 w 2387373"/>
              <a:gd name="connsiteY10" fmla="*/ 457889 h 1485319"/>
              <a:gd name="connsiteX11" fmla="*/ 2387373 w 2387373"/>
              <a:gd name="connsiteY11" fmla="*/ 474130 h 1485319"/>
              <a:gd name="connsiteX12" fmla="*/ 2387373 w 2387373"/>
              <a:gd name="connsiteY12" fmla="*/ 501093 h 1485319"/>
              <a:gd name="connsiteX13" fmla="*/ 2387373 w 2387373"/>
              <a:gd name="connsiteY13" fmla="*/ 505835 h 1485319"/>
              <a:gd name="connsiteX14" fmla="*/ 2387373 w 2387373"/>
              <a:gd name="connsiteY14" fmla="*/ 520534 h 1485319"/>
              <a:gd name="connsiteX15" fmla="*/ 2387373 w 2387373"/>
              <a:gd name="connsiteY15" fmla="*/ 558625 h 1485319"/>
              <a:gd name="connsiteX16" fmla="*/ 2387373 w 2387373"/>
              <a:gd name="connsiteY16" fmla="*/ 564758 h 1485319"/>
              <a:gd name="connsiteX17" fmla="*/ 2387373 w 2387373"/>
              <a:gd name="connsiteY17" fmla="*/ 584198 h 1485319"/>
              <a:gd name="connsiteX18" fmla="*/ 2387373 w 2387373"/>
              <a:gd name="connsiteY18" fmla="*/ 585588 h 1485319"/>
              <a:gd name="connsiteX19" fmla="*/ 2387373 w 2387373"/>
              <a:gd name="connsiteY19" fmla="*/ 605029 h 1485319"/>
              <a:gd name="connsiteX20" fmla="*/ 2387373 w 2387373"/>
              <a:gd name="connsiteY20" fmla="*/ 611161 h 1485319"/>
              <a:gd name="connsiteX21" fmla="*/ 2387373 w 2387373"/>
              <a:gd name="connsiteY21" fmla="*/ 649253 h 1485319"/>
              <a:gd name="connsiteX22" fmla="*/ 2387373 w 2387373"/>
              <a:gd name="connsiteY22" fmla="*/ 663951 h 1485319"/>
              <a:gd name="connsiteX23" fmla="*/ 2387373 w 2387373"/>
              <a:gd name="connsiteY23" fmla="*/ 668693 h 1485319"/>
              <a:gd name="connsiteX24" fmla="*/ 2387373 w 2387373"/>
              <a:gd name="connsiteY24" fmla="*/ 688927 h 1485319"/>
              <a:gd name="connsiteX25" fmla="*/ 2387373 w 2387373"/>
              <a:gd name="connsiteY25" fmla="*/ 695656 h 1485319"/>
              <a:gd name="connsiteX26" fmla="*/ 2387373 w 2387373"/>
              <a:gd name="connsiteY26" fmla="*/ 711897 h 1485319"/>
              <a:gd name="connsiteX27" fmla="*/ 2387373 w 2387373"/>
              <a:gd name="connsiteY27" fmla="*/ 764687 h 1485319"/>
              <a:gd name="connsiteX28" fmla="*/ 2387373 w 2387373"/>
              <a:gd name="connsiteY28" fmla="*/ 789663 h 1485319"/>
              <a:gd name="connsiteX29" fmla="*/ 2387373 w 2387373"/>
              <a:gd name="connsiteY29" fmla="*/ 791650 h 1485319"/>
              <a:gd name="connsiteX30" fmla="*/ 2387373 w 2387373"/>
              <a:gd name="connsiteY30" fmla="*/ 796392 h 1485319"/>
              <a:gd name="connsiteX31" fmla="*/ 2387373 w 2387373"/>
              <a:gd name="connsiteY31" fmla="*/ 811091 h 1485319"/>
              <a:gd name="connsiteX32" fmla="*/ 2387373 w 2387373"/>
              <a:gd name="connsiteY32" fmla="*/ 816626 h 1485319"/>
              <a:gd name="connsiteX33" fmla="*/ 2387373 w 2387373"/>
              <a:gd name="connsiteY33" fmla="*/ 836067 h 1485319"/>
              <a:gd name="connsiteX34" fmla="*/ 2387373 w 2387373"/>
              <a:gd name="connsiteY34" fmla="*/ 855315 h 1485319"/>
              <a:gd name="connsiteX35" fmla="*/ 2387373 w 2387373"/>
              <a:gd name="connsiteY35" fmla="*/ 874755 h 1485319"/>
              <a:gd name="connsiteX36" fmla="*/ 2387373 w 2387373"/>
              <a:gd name="connsiteY36" fmla="*/ 880291 h 1485319"/>
              <a:gd name="connsiteX37" fmla="*/ 2387373 w 2387373"/>
              <a:gd name="connsiteY37" fmla="*/ 899731 h 1485319"/>
              <a:gd name="connsiteX38" fmla="*/ 2387373 w 2387373"/>
              <a:gd name="connsiteY38" fmla="*/ 901718 h 1485319"/>
              <a:gd name="connsiteX39" fmla="*/ 2387373 w 2387373"/>
              <a:gd name="connsiteY39" fmla="*/ 926694 h 1485319"/>
              <a:gd name="connsiteX40" fmla="*/ 2387373 w 2387373"/>
              <a:gd name="connsiteY40" fmla="*/ 979484 h 1485319"/>
              <a:gd name="connsiteX41" fmla="*/ 2387373 w 2387373"/>
              <a:gd name="connsiteY41" fmla="*/ 1002454 h 1485319"/>
              <a:gd name="connsiteX42" fmla="*/ 2387373 w 2387373"/>
              <a:gd name="connsiteY42" fmla="*/ 1027430 h 1485319"/>
              <a:gd name="connsiteX43" fmla="*/ 2387373 w 2387373"/>
              <a:gd name="connsiteY43" fmla="*/ 1080220 h 1485319"/>
              <a:gd name="connsiteX44" fmla="*/ 2387373 w 2387373"/>
              <a:gd name="connsiteY44" fmla="*/ 1107183 h 1485319"/>
              <a:gd name="connsiteX45" fmla="*/ 2387373 w 2387373"/>
              <a:gd name="connsiteY45" fmla="*/ 1126624 h 1485319"/>
              <a:gd name="connsiteX46" fmla="*/ 2387373 w 2387373"/>
              <a:gd name="connsiteY46" fmla="*/ 1170848 h 1485319"/>
              <a:gd name="connsiteX47" fmla="*/ 2387373 w 2387373"/>
              <a:gd name="connsiteY47" fmla="*/ 1190288 h 1485319"/>
              <a:gd name="connsiteX48" fmla="*/ 2387373 w 2387373"/>
              <a:gd name="connsiteY48" fmla="*/ 1217251 h 1485319"/>
              <a:gd name="connsiteX49" fmla="*/ 2387373 w 2387373"/>
              <a:gd name="connsiteY49" fmla="*/ 1317987 h 1485319"/>
              <a:gd name="connsiteX50" fmla="*/ 2245526 w 2387373"/>
              <a:gd name="connsiteY50" fmla="*/ 1485319 h 1485319"/>
              <a:gd name="connsiteX51" fmla="*/ 141847 w 2387373"/>
              <a:gd name="connsiteY51" fmla="*/ 1485319 h 1485319"/>
              <a:gd name="connsiteX52" fmla="*/ 0 w 2387373"/>
              <a:gd name="connsiteY52" fmla="*/ 1317987 h 1485319"/>
              <a:gd name="connsiteX53" fmla="*/ 0 w 2387373"/>
              <a:gd name="connsiteY53" fmla="*/ 1217251 h 1485319"/>
              <a:gd name="connsiteX54" fmla="*/ 0 w 2387373"/>
              <a:gd name="connsiteY54" fmla="*/ 1190288 h 1485319"/>
              <a:gd name="connsiteX55" fmla="*/ 0 w 2387373"/>
              <a:gd name="connsiteY55" fmla="*/ 1170848 h 1485319"/>
              <a:gd name="connsiteX56" fmla="*/ 0 w 2387373"/>
              <a:gd name="connsiteY56" fmla="*/ 1126624 h 1485319"/>
              <a:gd name="connsiteX57" fmla="*/ 0 w 2387373"/>
              <a:gd name="connsiteY57" fmla="*/ 1107183 h 1485319"/>
              <a:gd name="connsiteX58" fmla="*/ 0 w 2387373"/>
              <a:gd name="connsiteY58" fmla="*/ 1080220 h 1485319"/>
              <a:gd name="connsiteX59" fmla="*/ 0 w 2387373"/>
              <a:gd name="connsiteY59" fmla="*/ 1027430 h 1485319"/>
              <a:gd name="connsiteX60" fmla="*/ 0 w 2387373"/>
              <a:gd name="connsiteY60" fmla="*/ 1002454 h 1485319"/>
              <a:gd name="connsiteX61" fmla="*/ 0 w 2387373"/>
              <a:gd name="connsiteY61" fmla="*/ 979484 h 1485319"/>
              <a:gd name="connsiteX62" fmla="*/ 0 w 2387373"/>
              <a:gd name="connsiteY62" fmla="*/ 926694 h 1485319"/>
              <a:gd name="connsiteX63" fmla="*/ 0 w 2387373"/>
              <a:gd name="connsiteY63" fmla="*/ 901718 h 1485319"/>
              <a:gd name="connsiteX64" fmla="*/ 0 w 2387373"/>
              <a:gd name="connsiteY64" fmla="*/ 899731 h 1485319"/>
              <a:gd name="connsiteX65" fmla="*/ 0 w 2387373"/>
              <a:gd name="connsiteY65" fmla="*/ 880291 h 1485319"/>
              <a:gd name="connsiteX66" fmla="*/ 0 w 2387373"/>
              <a:gd name="connsiteY66" fmla="*/ 874755 h 1485319"/>
              <a:gd name="connsiteX67" fmla="*/ 0 w 2387373"/>
              <a:gd name="connsiteY67" fmla="*/ 855315 h 1485319"/>
              <a:gd name="connsiteX68" fmla="*/ 0 w 2387373"/>
              <a:gd name="connsiteY68" fmla="*/ 836067 h 1485319"/>
              <a:gd name="connsiteX69" fmla="*/ 0 w 2387373"/>
              <a:gd name="connsiteY69" fmla="*/ 816626 h 1485319"/>
              <a:gd name="connsiteX70" fmla="*/ 0 w 2387373"/>
              <a:gd name="connsiteY70" fmla="*/ 811091 h 1485319"/>
              <a:gd name="connsiteX71" fmla="*/ 0 w 2387373"/>
              <a:gd name="connsiteY71" fmla="*/ 796392 h 1485319"/>
              <a:gd name="connsiteX72" fmla="*/ 0 w 2387373"/>
              <a:gd name="connsiteY72" fmla="*/ 791650 h 1485319"/>
              <a:gd name="connsiteX73" fmla="*/ 0 w 2387373"/>
              <a:gd name="connsiteY73" fmla="*/ 789663 h 1485319"/>
              <a:gd name="connsiteX74" fmla="*/ 0 w 2387373"/>
              <a:gd name="connsiteY74" fmla="*/ 764687 h 1485319"/>
              <a:gd name="connsiteX75" fmla="*/ 0 w 2387373"/>
              <a:gd name="connsiteY75" fmla="*/ 711897 h 1485319"/>
              <a:gd name="connsiteX76" fmla="*/ 0 w 2387373"/>
              <a:gd name="connsiteY76" fmla="*/ 695656 h 1485319"/>
              <a:gd name="connsiteX77" fmla="*/ 0 w 2387373"/>
              <a:gd name="connsiteY77" fmla="*/ 688927 h 1485319"/>
              <a:gd name="connsiteX78" fmla="*/ 0 w 2387373"/>
              <a:gd name="connsiteY78" fmla="*/ 668693 h 1485319"/>
              <a:gd name="connsiteX79" fmla="*/ 0 w 2387373"/>
              <a:gd name="connsiteY79" fmla="*/ 663951 h 1485319"/>
              <a:gd name="connsiteX80" fmla="*/ 0 w 2387373"/>
              <a:gd name="connsiteY80" fmla="*/ 649253 h 1485319"/>
              <a:gd name="connsiteX81" fmla="*/ 0 w 2387373"/>
              <a:gd name="connsiteY81" fmla="*/ 611161 h 1485319"/>
              <a:gd name="connsiteX82" fmla="*/ 0 w 2387373"/>
              <a:gd name="connsiteY82" fmla="*/ 605029 h 1485319"/>
              <a:gd name="connsiteX83" fmla="*/ 0 w 2387373"/>
              <a:gd name="connsiteY83" fmla="*/ 585588 h 1485319"/>
              <a:gd name="connsiteX84" fmla="*/ 0 w 2387373"/>
              <a:gd name="connsiteY84" fmla="*/ 584198 h 1485319"/>
              <a:gd name="connsiteX85" fmla="*/ 0 w 2387373"/>
              <a:gd name="connsiteY85" fmla="*/ 564758 h 1485319"/>
              <a:gd name="connsiteX86" fmla="*/ 0 w 2387373"/>
              <a:gd name="connsiteY86" fmla="*/ 558625 h 1485319"/>
              <a:gd name="connsiteX87" fmla="*/ 0 w 2387373"/>
              <a:gd name="connsiteY87" fmla="*/ 520534 h 1485319"/>
              <a:gd name="connsiteX88" fmla="*/ 0 w 2387373"/>
              <a:gd name="connsiteY88" fmla="*/ 505835 h 1485319"/>
              <a:gd name="connsiteX89" fmla="*/ 0 w 2387373"/>
              <a:gd name="connsiteY89" fmla="*/ 501093 h 1485319"/>
              <a:gd name="connsiteX90" fmla="*/ 0 w 2387373"/>
              <a:gd name="connsiteY90" fmla="*/ 474130 h 1485319"/>
              <a:gd name="connsiteX91" fmla="*/ 0 w 2387373"/>
              <a:gd name="connsiteY91" fmla="*/ 457889 h 1485319"/>
              <a:gd name="connsiteX92" fmla="*/ 0 w 2387373"/>
              <a:gd name="connsiteY92" fmla="*/ 405099 h 1485319"/>
              <a:gd name="connsiteX93" fmla="*/ 0 w 2387373"/>
              <a:gd name="connsiteY93" fmla="*/ 378136 h 1485319"/>
              <a:gd name="connsiteX94" fmla="*/ 0 w 2387373"/>
              <a:gd name="connsiteY94" fmla="*/ 373394 h 1485319"/>
              <a:gd name="connsiteX95" fmla="*/ 0 w 2387373"/>
              <a:gd name="connsiteY95" fmla="*/ 358696 h 1485319"/>
              <a:gd name="connsiteX96" fmla="*/ 0 w 2387373"/>
              <a:gd name="connsiteY96" fmla="*/ 314472 h 1485319"/>
              <a:gd name="connsiteX97" fmla="*/ 0 w 2387373"/>
              <a:gd name="connsiteY97" fmla="*/ 295031 h 1485319"/>
              <a:gd name="connsiteX98" fmla="*/ 0 w 2387373"/>
              <a:gd name="connsiteY98" fmla="*/ 268068 h 1485319"/>
              <a:gd name="connsiteX99" fmla="*/ 0 w 2387373"/>
              <a:gd name="connsiteY99" fmla="*/ 167332 h 1485319"/>
              <a:gd name="connsiteX100" fmla="*/ 141847 w 2387373"/>
              <a:gd name="connsiteY100" fmla="*/ 0 h 14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387373" h="1485319">
                <a:moveTo>
                  <a:pt x="141847" y="0"/>
                </a:moveTo>
                <a:lnTo>
                  <a:pt x="2245526" y="0"/>
                </a:lnTo>
                <a:cubicBezTo>
                  <a:pt x="2323866" y="0"/>
                  <a:pt x="2387373" y="74917"/>
                  <a:pt x="2387373" y="167332"/>
                </a:cubicBezTo>
                <a:lnTo>
                  <a:pt x="2387373" y="268068"/>
                </a:lnTo>
                <a:lnTo>
                  <a:pt x="2387373" y="295031"/>
                </a:lnTo>
                <a:lnTo>
                  <a:pt x="2387373" y="314472"/>
                </a:lnTo>
                <a:lnTo>
                  <a:pt x="2387373" y="358696"/>
                </a:lnTo>
                <a:lnTo>
                  <a:pt x="2387373" y="373394"/>
                </a:lnTo>
                <a:lnTo>
                  <a:pt x="2387373" y="378136"/>
                </a:lnTo>
                <a:lnTo>
                  <a:pt x="2387373" y="405099"/>
                </a:lnTo>
                <a:lnTo>
                  <a:pt x="2387373" y="457889"/>
                </a:lnTo>
                <a:lnTo>
                  <a:pt x="2387373" y="474130"/>
                </a:lnTo>
                <a:lnTo>
                  <a:pt x="2387373" y="501093"/>
                </a:lnTo>
                <a:lnTo>
                  <a:pt x="2387373" y="505835"/>
                </a:lnTo>
                <a:lnTo>
                  <a:pt x="2387373" y="520534"/>
                </a:lnTo>
                <a:lnTo>
                  <a:pt x="2387373" y="558625"/>
                </a:lnTo>
                <a:lnTo>
                  <a:pt x="2387373" y="564758"/>
                </a:lnTo>
                <a:lnTo>
                  <a:pt x="2387373" y="584198"/>
                </a:lnTo>
                <a:lnTo>
                  <a:pt x="2387373" y="585588"/>
                </a:lnTo>
                <a:lnTo>
                  <a:pt x="2387373" y="605029"/>
                </a:lnTo>
                <a:lnTo>
                  <a:pt x="2387373" y="611161"/>
                </a:lnTo>
                <a:lnTo>
                  <a:pt x="2387373" y="649253"/>
                </a:lnTo>
                <a:lnTo>
                  <a:pt x="2387373" y="663951"/>
                </a:lnTo>
                <a:lnTo>
                  <a:pt x="2387373" y="668693"/>
                </a:lnTo>
                <a:lnTo>
                  <a:pt x="2387373" y="688927"/>
                </a:lnTo>
                <a:lnTo>
                  <a:pt x="2387373" y="695656"/>
                </a:lnTo>
                <a:lnTo>
                  <a:pt x="2387373" y="711897"/>
                </a:lnTo>
                <a:lnTo>
                  <a:pt x="2387373" y="764687"/>
                </a:lnTo>
                <a:lnTo>
                  <a:pt x="2387373" y="789663"/>
                </a:lnTo>
                <a:lnTo>
                  <a:pt x="2387373" y="791650"/>
                </a:lnTo>
                <a:lnTo>
                  <a:pt x="2387373" y="796392"/>
                </a:lnTo>
                <a:lnTo>
                  <a:pt x="2387373" y="811091"/>
                </a:lnTo>
                <a:lnTo>
                  <a:pt x="2387373" y="816626"/>
                </a:lnTo>
                <a:lnTo>
                  <a:pt x="2387373" y="836067"/>
                </a:lnTo>
                <a:lnTo>
                  <a:pt x="2387373" y="855315"/>
                </a:lnTo>
                <a:lnTo>
                  <a:pt x="2387373" y="874755"/>
                </a:lnTo>
                <a:lnTo>
                  <a:pt x="2387373" y="880291"/>
                </a:lnTo>
                <a:lnTo>
                  <a:pt x="2387373" y="899731"/>
                </a:lnTo>
                <a:lnTo>
                  <a:pt x="2387373" y="901718"/>
                </a:lnTo>
                <a:lnTo>
                  <a:pt x="2387373" y="926694"/>
                </a:lnTo>
                <a:lnTo>
                  <a:pt x="2387373" y="979484"/>
                </a:lnTo>
                <a:lnTo>
                  <a:pt x="2387373" y="1002454"/>
                </a:lnTo>
                <a:lnTo>
                  <a:pt x="2387373" y="1027430"/>
                </a:lnTo>
                <a:lnTo>
                  <a:pt x="2387373" y="1080220"/>
                </a:lnTo>
                <a:lnTo>
                  <a:pt x="2387373" y="1107183"/>
                </a:lnTo>
                <a:lnTo>
                  <a:pt x="2387373" y="1126624"/>
                </a:lnTo>
                <a:lnTo>
                  <a:pt x="2387373" y="1170848"/>
                </a:lnTo>
                <a:lnTo>
                  <a:pt x="2387373" y="1190288"/>
                </a:lnTo>
                <a:lnTo>
                  <a:pt x="2387373" y="1217251"/>
                </a:lnTo>
                <a:lnTo>
                  <a:pt x="2387373" y="1317987"/>
                </a:lnTo>
                <a:cubicBezTo>
                  <a:pt x="2387373" y="1410402"/>
                  <a:pt x="2323866" y="1485319"/>
                  <a:pt x="2245526" y="1485319"/>
                </a:cubicBezTo>
                <a:lnTo>
                  <a:pt x="141847" y="1485319"/>
                </a:lnTo>
                <a:cubicBezTo>
                  <a:pt x="63507" y="1485319"/>
                  <a:pt x="0" y="1410402"/>
                  <a:pt x="0" y="1317987"/>
                </a:cubicBezTo>
                <a:lnTo>
                  <a:pt x="0" y="1217251"/>
                </a:lnTo>
                <a:lnTo>
                  <a:pt x="0" y="1190288"/>
                </a:lnTo>
                <a:lnTo>
                  <a:pt x="0" y="1170848"/>
                </a:lnTo>
                <a:lnTo>
                  <a:pt x="0" y="1126624"/>
                </a:lnTo>
                <a:lnTo>
                  <a:pt x="0" y="1107183"/>
                </a:lnTo>
                <a:lnTo>
                  <a:pt x="0" y="1080220"/>
                </a:lnTo>
                <a:lnTo>
                  <a:pt x="0" y="1027430"/>
                </a:lnTo>
                <a:lnTo>
                  <a:pt x="0" y="1002454"/>
                </a:lnTo>
                <a:lnTo>
                  <a:pt x="0" y="979484"/>
                </a:lnTo>
                <a:lnTo>
                  <a:pt x="0" y="926694"/>
                </a:lnTo>
                <a:lnTo>
                  <a:pt x="0" y="901718"/>
                </a:lnTo>
                <a:lnTo>
                  <a:pt x="0" y="899731"/>
                </a:lnTo>
                <a:lnTo>
                  <a:pt x="0" y="880291"/>
                </a:lnTo>
                <a:lnTo>
                  <a:pt x="0" y="874755"/>
                </a:lnTo>
                <a:lnTo>
                  <a:pt x="0" y="855315"/>
                </a:lnTo>
                <a:lnTo>
                  <a:pt x="0" y="836067"/>
                </a:lnTo>
                <a:lnTo>
                  <a:pt x="0" y="816626"/>
                </a:lnTo>
                <a:lnTo>
                  <a:pt x="0" y="811091"/>
                </a:lnTo>
                <a:lnTo>
                  <a:pt x="0" y="796392"/>
                </a:lnTo>
                <a:lnTo>
                  <a:pt x="0" y="791650"/>
                </a:lnTo>
                <a:lnTo>
                  <a:pt x="0" y="789663"/>
                </a:lnTo>
                <a:lnTo>
                  <a:pt x="0" y="764687"/>
                </a:lnTo>
                <a:lnTo>
                  <a:pt x="0" y="711897"/>
                </a:lnTo>
                <a:lnTo>
                  <a:pt x="0" y="695656"/>
                </a:lnTo>
                <a:lnTo>
                  <a:pt x="0" y="688927"/>
                </a:lnTo>
                <a:lnTo>
                  <a:pt x="0" y="668693"/>
                </a:lnTo>
                <a:lnTo>
                  <a:pt x="0" y="663951"/>
                </a:lnTo>
                <a:lnTo>
                  <a:pt x="0" y="649253"/>
                </a:lnTo>
                <a:lnTo>
                  <a:pt x="0" y="611161"/>
                </a:lnTo>
                <a:lnTo>
                  <a:pt x="0" y="605029"/>
                </a:lnTo>
                <a:lnTo>
                  <a:pt x="0" y="585588"/>
                </a:lnTo>
                <a:lnTo>
                  <a:pt x="0" y="584198"/>
                </a:lnTo>
                <a:lnTo>
                  <a:pt x="0" y="564758"/>
                </a:lnTo>
                <a:lnTo>
                  <a:pt x="0" y="558625"/>
                </a:lnTo>
                <a:lnTo>
                  <a:pt x="0" y="520534"/>
                </a:lnTo>
                <a:lnTo>
                  <a:pt x="0" y="505835"/>
                </a:lnTo>
                <a:lnTo>
                  <a:pt x="0" y="501093"/>
                </a:lnTo>
                <a:lnTo>
                  <a:pt x="0" y="474130"/>
                </a:lnTo>
                <a:lnTo>
                  <a:pt x="0" y="457889"/>
                </a:lnTo>
                <a:lnTo>
                  <a:pt x="0" y="405099"/>
                </a:lnTo>
                <a:lnTo>
                  <a:pt x="0" y="378136"/>
                </a:lnTo>
                <a:lnTo>
                  <a:pt x="0" y="373394"/>
                </a:lnTo>
                <a:lnTo>
                  <a:pt x="0" y="358696"/>
                </a:lnTo>
                <a:lnTo>
                  <a:pt x="0" y="314472"/>
                </a:lnTo>
                <a:lnTo>
                  <a:pt x="0" y="295031"/>
                </a:lnTo>
                <a:lnTo>
                  <a:pt x="0" y="268068"/>
                </a:lnTo>
                <a:lnTo>
                  <a:pt x="0" y="167332"/>
                </a:lnTo>
                <a:cubicBezTo>
                  <a:pt x="0" y="74917"/>
                  <a:pt x="63507" y="0"/>
                  <a:pt x="141847" y="0"/>
                </a:cubicBezTo>
                <a:close/>
              </a:path>
            </a:pathLst>
          </a:custGeom>
          <a:solidFill>
            <a:srgbClr val="88BDC9"/>
          </a:solidFill>
          <a:ln w="635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0B0004020202020204" pitchFamily="34" charset="0"/>
            </a:endParaRPr>
          </a:p>
        </p:txBody>
      </p:sp>
      <p:sp>
        <p:nvSpPr>
          <p:cNvPr id="3" name="TextBox 2">
            <a:extLst>
              <a:ext uri="{FF2B5EF4-FFF2-40B4-BE49-F238E27FC236}">
                <a16:creationId xmlns:a16="http://schemas.microsoft.com/office/drawing/2014/main" id="{E2B7D5F9-A5E9-5AC7-DA6E-9F30695B4374}"/>
              </a:ext>
            </a:extLst>
          </p:cNvPr>
          <p:cNvSpPr txBox="1"/>
          <p:nvPr/>
        </p:nvSpPr>
        <p:spPr>
          <a:xfrm>
            <a:off x="6722704" y="190613"/>
            <a:ext cx="23842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8C85"/>
                </a:solidFill>
                <a:effectLst/>
                <a:uLnTx/>
                <a:uFillTx/>
                <a:latin typeface="Aptos" panose="020B0004020202020204" pitchFamily="34" charset="0"/>
                <a:cs typeface="Segoe UI" panose="020B0502040204020203" pitchFamily="34" charset="0"/>
              </a:rPr>
              <a:t>HO Platform</a:t>
            </a:r>
            <a:endParaRPr kumimoji="0" lang="en-IS" sz="1800" b="1" i="0" u="none" strike="noStrike" kern="1200" cap="none" spc="0" normalizeH="0" baseline="0" noProof="0">
              <a:ln>
                <a:noFill/>
              </a:ln>
              <a:solidFill>
                <a:srgbClr val="328C85"/>
              </a:solidFill>
              <a:effectLst/>
              <a:uLnTx/>
              <a:uFillTx/>
              <a:latin typeface="Aptos" panose="020B0004020202020204"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D0242EC3-F219-F48D-E8AA-3B795684AE63}"/>
              </a:ext>
            </a:extLst>
          </p:cNvPr>
          <p:cNvGrpSpPr/>
          <p:nvPr/>
        </p:nvGrpSpPr>
        <p:grpSpPr>
          <a:xfrm>
            <a:off x="6722706" y="679070"/>
            <a:ext cx="2384258" cy="5923582"/>
            <a:chOff x="6722706" y="884169"/>
            <a:chExt cx="2384258" cy="5923582"/>
          </a:xfrm>
        </p:grpSpPr>
        <p:pic>
          <p:nvPicPr>
            <p:cNvPr id="5" name="Graphic 4">
              <a:extLst>
                <a:ext uri="{FF2B5EF4-FFF2-40B4-BE49-F238E27FC236}">
                  <a16:creationId xmlns:a16="http://schemas.microsoft.com/office/drawing/2014/main" id="{514F91A4-C0EF-220E-9BB9-CA21BE6596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22706" y="884169"/>
              <a:ext cx="2384258" cy="5923582"/>
            </a:xfrm>
            <a:prstGeom prst="rect">
              <a:avLst/>
            </a:prstGeom>
          </p:spPr>
        </p:pic>
        <p:sp>
          <p:nvSpPr>
            <p:cNvPr id="6" name="Freeform 5">
              <a:extLst>
                <a:ext uri="{FF2B5EF4-FFF2-40B4-BE49-F238E27FC236}">
                  <a16:creationId xmlns:a16="http://schemas.microsoft.com/office/drawing/2014/main" id="{AEA897A9-6299-67CC-716F-CD3DDF04B359}"/>
                </a:ext>
              </a:extLst>
            </p:cNvPr>
            <p:cNvSpPr/>
            <p:nvPr/>
          </p:nvSpPr>
          <p:spPr>
            <a:xfrm>
              <a:off x="6884765" y="3854187"/>
              <a:ext cx="2060136" cy="2794944"/>
            </a:xfrm>
            <a:custGeom>
              <a:avLst/>
              <a:gdLst>
                <a:gd name="connsiteX0" fmla="*/ 58479 w 2060136"/>
                <a:gd name="connsiteY0" fmla="*/ 0 h 2468914"/>
                <a:gd name="connsiteX1" fmla="*/ 2001657 w 2060136"/>
                <a:gd name="connsiteY1" fmla="*/ 0 h 2468914"/>
                <a:gd name="connsiteX2" fmla="*/ 2060136 w 2060136"/>
                <a:gd name="connsiteY2" fmla="*/ 58479 h 2468914"/>
                <a:gd name="connsiteX3" fmla="*/ 2060136 w 2060136"/>
                <a:gd name="connsiteY3" fmla="*/ 189106 h 2468914"/>
                <a:gd name="connsiteX4" fmla="*/ 2060136 w 2060136"/>
                <a:gd name="connsiteY4" fmla="*/ 292386 h 2468914"/>
                <a:gd name="connsiteX5" fmla="*/ 2060136 w 2060136"/>
                <a:gd name="connsiteY5" fmla="*/ 370283 h 2468914"/>
                <a:gd name="connsiteX6" fmla="*/ 2060136 w 2060136"/>
                <a:gd name="connsiteY6" fmla="*/ 403710 h 2468914"/>
                <a:gd name="connsiteX7" fmla="*/ 2060136 w 2060136"/>
                <a:gd name="connsiteY7" fmla="*/ 423013 h 2468914"/>
                <a:gd name="connsiteX8" fmla="*/ 2060136 w 2060136"/>
                <a:gd name="connsiteY8" fmla="*/ 637617 h 2468914"/>
                <a:gd name="connsiteX9" fmla="*/ 2060136 w 2060136"/>
                <a:gd name="connsiteY9" fmla="*/ 730282 h 2468914"/>
                <a:gd name="connsiteX10" fmla="*/ 2060136 w 2060136"/>
                <a:gd name="connsiteY10" fmla="*/ 823589 h 2468914"/>
                <a:gd name="connsiteX11" fmla="*/ 2060136 w 2060136"/>
                <a:gd name="connsiteY11" fmla="*/ 954216 h 2468914"/>
                <a:gd name="connsiteX12" fmla="*/ 2060136 w 2060136"/>
                <a:gd name="connsiteY12" fmla="*/ 964189 h 2468914"/>
                <a:gd name="connsiteX13" fmla="*/ 2060136 w 2060136"/>
                <a:gd name="connsiteY13" fmla="*/ 1057496 h 2468914"/>
                <a:gd name="connsiteX14" fmla="*/ 2060136 w 2060136"/>
                <a:gd name="connsiteY14" fmla="*/ 1135393 h 2468914"/>
                <a:gd name="connsiteX15" fmla="*/ 2060136 w 2060136"/>
                <a:gd name="connsiteY15" fmla="*/ 1168820 h 2468914"/>
                <a:gd name="connsiteX16" fmla="*/ 2060136 w 2060136"/>
                <a:gd name="connsiteY16" fmla="*/ 1188123 h 2468914"/>
                <a:gd name="connsiteX17" fmla="*/ 2060136 w 2060136"/>
                <a:gd name="connsiteY17" fmla="*/ 1366182 h 2468914"/>
                <a:gd name="connsiteX18" fmla="*/ 2060136 w 2060136"/>
                <a:gd name="connsiteY18" fmla="*/ 1402727 h 2468914"/>
                <a:gd name="connsiteX19" fmla="*/ 2060136 w 2060136"/>
                <a:gd name="connsiteY19" fmla="*/ 1411418 h 2468914"/>
                <a:gd name="connsiteX20" fmla="*/ 2060136 w 2060136"/>
                <a:gd name="connsiteY20" fmla="*/ 1495392 h 2468914"/>
                <a:gd name="connsiteX21" fmla="*/ 2060136 w 2060136"/>
                <a:gd name="connsiteY21" fmla="*/ 1645325 h 2468914"/>
                <a:gd name="connsiteX22" fmla="*/ 2060136 w 2060136"/>
                <a:gd name="connsiteY22" fmla="*/ 1729299 h 2468914"/>
                <a:gd name="connsiteX23" fmla="*/ 2060136 w 2060136"/>
                <a:gd name="connsiteY23" fmla="*/ 2131292 h 2468914"/>
                <a:gd name="connsiteX24" fmla="*/ 2057095 w 2060136"/>
                <a:gd name="connsiteY24" fmla="*/ 2161463 h 2468914"/>
                <a:gd name="connsiteX25" fmla="*/ 2060136 w 2060136"/>
                <a:gd name="connsiteY25" fmla="*/ 2176528 h 2468914"/>
                <a:gd name="connsiteX26" fmla="*/ 2060136 w 2060136"/>
                <a:gd name="connsiteY26" fmla="*/ 2410435 h 2468914"/>
                <a:gd name="connsiteX27" fmla="*/ 2001657 w 2060136"/>
                <a:gd name="connsiteY27" fmla="*/ 2468914 h 2468914"/>
                <a:gd name="connsiteX28" fmla="*/ 58479 w 2060136"/>
                <a:gd name="connsiteY28" fmla="*/ 2468914 h 2468914"/>
                <a:gd name="connsiteX29" fmla="*/ 0 w 2060136"/>
                <a:gd name="connsiteY29" fmla="*/ 2410435 h 2468914"/>
                <a:gd name="connsiteX30" fmla="*/ 0 w 2060136"/>
                <a:gd name="connsiteY30" fmla="*/ 2176528 h 2468914"/>
                <a:gd name="connsiteX31" fmla="*/ 3042 w 2060136"/>
                <a:gd name="connsiteY31" fmla="*/ 2161463 h 2468914"/>
                <a:gd name="connsiteX32" fmla="*/ 0 w 2060136"/>
                <a:gd name="connsiteY32" fmla="*/ 2131292 h 2468914"/>
                <a:gd name="connsiteX33" fmla="*/ 0 w 2060136"/>
                <a:gd name="connsiteY33" fmla="*/ 1729299 h 2468914"/>
                <a:gd name="connsiteX34" fmla="*/ 0 w 2060136"/>
                <a:gd name="connsiteY34" fmla="*/ 1645325 h 2468914"/>
                <a:gd name="connsiteX35" fmla="*/ 0 w 2060136"/>
                <a:gd name="connsiteY35" fmla="*/ 1495392 h 2468914"/>
                <a:gd name="connsiteX36" fmla="*/ 0 w 2060136"/>
                <a:gd name="connsiteY36" fmla="*/ 1411418 h 2468914"/>
                <a:gd name="connsiteX37" fmla="*/ 0 w 2060136"/>
                <a:gd name="connsiteY37" fmla="*/ 1402727 h 2468914"/>
                <a:gd name="connsiteX38" fmla="*/ 0 w 2060136"/>
                <a:gd name="connsiteY38" fmla="*/ 1366182 h 2468914"/>
                <a:gd name="connsiteX39" fmla="*/ 0 w 2060136"/>
                <a:gd name="connsiteY39" fmla="*/ 1188123 h 2468914"/>
                <a:gd name="connsiteX40" fmla="*/ 0 w 2060136"/>
                <a:gd name="connsiteY40" fmla="*/ 1168820 h 2468914"/>
                <a:gd name="connsiteX41" fmla="*/ 0 w 2060136"/>
                <a:gd name="connsiteY41" fmla="*/ 1135393 h 2468914"/>
                <a:gd name="connsiteX42" fmla="*/ 0 w 2060136"/>
                <a:gd name="connsiteY42" fmla="*/ 1057496 h 2468914"/>
                <a:gd name="connsiteX43" fmla="*/ 0 w 2060136"/>
                <a:gd name="connsiteY43" fmla="*/ 964189 h 2468914"/>
                <a:gd name="connsiteX44" fmla="*/ 0 w 2060136"/>
                <a:gd name="connsiteY44" fmla="*/ 954216 h 2468914"/>
                <a:gd name="connsiteX45" fmla="*/ 0 w 2060136"/>
                <a:gd name="connsiteY45" fmla="*/ 823589 h 2468914"/>
                <a:gd name="connsiteX46" fmla="*/ 0 w 2060136"/>
                <a:gd name="connsiteY46" fmla="*/ 730282 h 2468914"/>
                <a:gd name="connsiteX47" fmla="*/ 0 w 2060136"/>
                <a:gd name="connsiteY47" fmla="*/ 637617 h 2468914"/>
                <a:gd name="connsiteX48" fmla="*/ 0 w 2060136"/>
                <a:gd name="connsiteY48" fmla="*/ 423013 h 2468914"/>
                <a:gd name="connsiteX49" fmla="*/ 0 w 2060136"/>
                <a:gd name="connsiteY49" fmla="*/ 403710 h 2468914"/>
                <a:gd name="connsiteX50" fmla="*/ 0 w 2060136"/>
                <a:gd name="connsiteY50" fmla="*/ 370283 h 2468914"/>
                <a:gd name="connsiteX51" fmla="*/ 0 w 2060136"/>
                <a:gd name="connsiteY51" fmla="*/ 292386 h 2468914"/>
                <a:gd name="connsiteX52" fmla="*/ 0 w 2060136"/>
                <a:gd name="connsiteY52" fmla="*/ 189106 h 2468914"/>
                <a:gd name="connsiteX53" fmla="*/ 0 w 2060136"/>
                <a:gd name="connsiteY53" fmla="*/ 58479 h 2468914"/>
                <a:gd name="connsiteX54" fmla="*/ 58479 w 2060136"/>
                <a:gd name="connsiteY54" fmla="*/ 0 h 246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60136" h="2468914">
                  <a:moveTo>
                    <a:pt x="58479" y="0"/>
                  </a:moveTo>
                  <a:lnTo>
                    <a:pt x="2001657" y="0"/>
                  </a:lnTo>
                  <a:cubicBezTo>
                    <a:pt x="2033954" y="0"/>
                    <a:pt x="2060136" y="26182"/>
                    <a:pt x="2060136" y="58479"/>
                  </a:cubicBezTo>
                  <a:lnTo>
                    <a:pt x="2060136" y="189106"/>
                  </a:lnTo>
                  <a:lnTo>
                    <a:pt x="2060136" y="292386"/>
                  </a:lnTo>
                  <a:lnTo>
                    <a:pt x="2060136" y="370283"/>
                  </a:lnTo>
                  <a:lnTo>
                    <a:pt x="2060136" y="403710"/>
                  </a:lnTo>
                  <a:lnTo>
                    <a:pt x="2060136" y="423013"/>
                  </a:lnTo>
                  <a:lnTo>
                    <a:pt x="2060136" y="637617"/>
                  </a:lnTo>
                  <a:lnTo>
                    <a:pt x="2060136" y="730282"/>
                  </a:lnTo>
                  <a:lnTo>
                    <a:pt x="2060136" y="823589"/>
                  </a:lnTo>
                  <a:lnTo>
                    <a:pt x="2060136" y="954216"/>
                  </a:lnTo>
                  <a:lnTo>
                    <a:pt x="2060136" y="964189"/>
                  </a:lnTo>
                  <a:lnTo>
                    <a:pt x="2060136" y="1057496"/>
                  </a:lnTo>
                  <a:lnTo>
                    <a:pt x="2060136" y="1135393"/>
                  </a:lnTo>
                  <a:lnTo>
                    <a:pt x="2060136" y="1168820"/>
                  </a:lnTo>
                  <a:lnTo>
                    <a:pt x="2060136" y="1188123"/>
                  </a:lnTo>
                  <a:lnTo>
                    <a:pt x="2060136" y="1366182"/>
                  </a:lnTo>
                  <a:lnTo>
                    <a:pt x="2060136" y="1402727"/>
                  </a:lnTo>
                  <a:lnTo>
                    <a:pt x="2060136" y="1411418"/>
                  </a:lnTo>
                  <a:lnTo>
                    <a:pt x="2060136" y="1495392"/>
                  </a:lnTo>
                  <a:lnTo>
                    <a:pt x="2060136" y="1645325"/>
                  </a:lnTo>
                  <a:lnTo>
                    <a:pt x="2060136" y="1729299"/>
                  </a:lnTo>
                  <a:lnTo>
                    <a:pt x="2060136" y="2131292"/>
                  </a:lnTo>
                  <a:lnTo>
                    <a:pt x="2057095" y="2161463"/>
                  </a:lnTo>
                  <a:lnTo>
                    <a:pt x="2060136" y="2176528"/>
                  </a:lnTo>
                  <a:lnTo>
                    <a:pt x="2060136" y="2410435"/>
                  </a:lnTo>
                  <a:cubicBezTo>
                    <a:pt x="2060136" y="2442732"/>
                    <a:pt x="2033954" y="2468914"/>
                    <a:pt x="2001657" y="2468914"/>
                  </a:cubicBezTo>
                  <a:lnTo>
                    <a:pt x="58479" y="2468914"/>
                  </a:lnTo>
                  <a:cubicBezTo>
                    <a:pt x="26182" y="2468914"/>
                    <a:pt x="0" y="2442732"/>
                    <a:pt x="0" y="2410435"/>
                  </a:cubicBezTo>
                  <a:lnTo>
                    <a:pt x="0" y="2176528"/>
                  </a:lnTo>
                  <a:lnTo>
                    <a:pt x="3042" y="2161463"/>
                  </a:lnTo>
                  <a:lnTo>
                    <a:pt x="0" y="2131292"/>
                  </a:lnTo>
                  <a:lnTo>
                    <a:pt x="0" y="1729299"/>
                  </a:lnTo>
                  <a:lnTo>
                    <a:pt x="0" y="1645325"/>
                  </a:lnTo>
                  <a:lnTo>
                    <a:pt x="0" y="1495392"/>
                  </a:lnTo>
                  <a:lnTo>
                    <a:pt x="0" y="1411418"/>
                  </a:lnTo>
                  <a:lnTo>
                    <a:pt x="0" y="1402727"/>
                  </a:lnTo>
                  <a:lnTo>
                    <a:pt x="0" y="1366182"/>
                  </a:lnTo>
                  <a:lnTo>
                    <a:pt x="0" y="1188123"/>
                  </a:lnTo>
                  <a:lnTo>
                    <a:pt x="0" y="1168820"/>
                  </a:lnTo>
                  <a:lnTo>
                    <a:pt x="0" y="1135393"/>
                  </a:lnTo>
                  <a:lnTo>
                    <a:pt x="0" y="1057496"/>
                  </a:lnTo>
                  <a:lnTo>
                    <a:pt x="0" y="964189"/>
                  </a:lnTo>
                  <a:lnTo>
                    <a:pt x="0" y="954216"/>
                  </a:lnTo>
                  <a:lnTo>
                    <a:pt x="0" y="823589"/>
                  </a:lnTo>
                  <a:lnTo>
                    <a:pt x="0" y="730282"/>
                  </a:lnTo>
                  <a:lnTo>
                    <a:pt x="0" y="637617"/>
                  </a:lnTo>
                  <a:lnTo>
                    <a:pt x="0" y="423013"/>
                  </a:lnTo>
                  <a:lnTo>
                    <a:pt x="0" y="403710"/>
                  </a:lnTo>
                  <a:lnTo>
                    <a:pt x="0" y="370283"/>
                  </a:lnTo>
                  <a:lnTo>
                    <a:pt x="0" y="292386"/>
                  </a:lnTo>
                  <a:lnTo>
                    <a:pt x="0" y="189106"/>
                  </a:lnTo>
                  <a:lnTo>
                    <a:pt x="0" y="58479"/>
                  </a:lnTo>
                  <a:cubicBezTo>
                    <a:pt x="0" y="26182"/>
                    <a:pt x="26182" y="0"/>
                    <a:pt x="58479" y="0"/>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7" name="Freeform 6">
              <a:extLst>
                <a:ext uri="{FF2B5EF4-FFF2-40B4-BE49-F238E27FC236}">
                  <a16:creationId xmlns:a16="http://schemas.microsoft.com/office/drawing/2014/main" id="{A35B9D22-14FE-CDBD-A843-90C33D746A7F}"/>
                </a:ext>
              </a:extLst>
            </p:cNvPr>
            <p:cNvSpPr/>
            <p:nvPr/>
          </p:nvSpPr>
          <p:spPr>
            <a:xfrm>
              <a:off x="6884765" y="1540195"/>
              <a:ext cx="2060136" cy="1703804"/>
            </a:xfrm>
            <a:custGeom>
              <a:avLst/>
              <a:gdLst>
                <a:gd name="connsiteX0" fmla="*/ 58479 w 2060136"/>
                <a:gd name="connsiteY0" fmla="*/ 0 h 1703804"/>
                <a:gd name="connsiteX1" fmla="*/ 2001657 w 2060136"/>
                <a:gd name="connsiteY1" fmla="*/ 0 h 1703804"/>
                <a:gd name="connsiteX2" fmla="*/ 2060136 w 2060136"/>
                <a:gd name="connsiteY2" fmla="*/ 58479 h 1703804"/>
                <a:gd name="connsiteX3" fmla="*/ 2060136 w 2060136"/>
                <a:gd name="connsiteY3" fmla="*/ 189106 h 1703804"/>
                <a:gd name="connsiteX4" fmla="*/ 2060136 w 2060136"/>
                <a:gd name="connsiteY4" fmla="*/ 292386 h 1703804"/>
                <a:gd name="connsiteX5" fmla="*/ 2060136 w 2060136"/>
                <a:gd name="connsiteY5" fmla="*/ 370283 h 1703804"/>
                <a:gd name="connsiteX6" fmla="*/ 2060136 w 2060136"/>
                <a:gd name="connsiteY6" fmla="*/ 403710 h 1703804"/>
                <a:gd name="connsiteX7" fmla="*/ 2060136 w 2060136"/>
                <a:gd name="connsiteY7" fmla="*/ 423013 h 1703804"/>
                <a:gd name="connsiteX8" fmla="*/ 2060136 w 2060136"/>
                <a:gd name="connsiteY8" fmla="*/ 637617 h 1703804"/>
                <a:gd name="connsiteX9" fmla="*/ 2060136 w 2060136"/>
                <a:gd name="connsiteY9" fmla="*/ 730282 h 1703804"/>
                <a:gd name="connsiteX10" fmla="*/ 2060136 w 2060136"/>
                <a:gd name="connsiteY10" fmla="*/ 964189 h 1703804"/>
                <a:gd name="connsiteX11" fmla="*/ 2060136 w 2060136"/>
                <a:gd name="connsiteY11" fmla="*/ 1366182 h 1703804"/>
                <a:gd name="connsiteX12" fmla="*/ 2057095 w 2060136"/>
                <a:gd name="connsiteY12" fmla="*/ 1396353 h 1703804"/>
                <a:gd name="connsiteX13" fmla="*/ 2060136 w 2060136"/>
                <a:gd name="connsiteY13" fmla="*/ 1411418 h 1703804"/>
                <a:gd name="connsiteX14" fmla="*/ 2060136 w 2060136"/>
                <a:gd name="connsiteY14" fmla="*/ 1645325 h 1703804"/>
                <a:gd name="connsiteX15" fmla="*/ 2001657 w 2060136"/>
                <a:gd name="connsiteY15" fmla="*/ 1703804 h 1703804"/>
                <a:gd name="connsiteX16" fmla="*/ 58479 w 2060136"/>
                <a:gd name="connsiteY16" fmla="*/ 1703804 h 1703804"/>
                <a:gd name="connsiteX17" fmla="*/ 0 w 2060136"/>
                <a:gd name="connsiteY17" fmla="*/ 1645325 h 1703804"/>
                <a:gd name="connsiteX18" fmla="*/ 0 w 2060136"/>
                <a:gd name="connsiteY18" fmla="*/ 1411418 h 1703804"/>
                <a:gd name="connsiteX19" fmla="*/ 3042 w 2060136"/>
                <a:gd name="connsiteY19" fmla="*/ 1396353 h 1703804"/>
                <a:gd name="connsiteX20" fmla="*/ 0 w 2060136"/>
                <a:gd name="connsiteY20" fmla="*/ 1366182 h 1703804"/>
                <a:gd name="connsiteX21" fmla="*/ 0 w 2060136"/>
                <a:gd name="connsiteY21" fmla="*/ 964189 h 1703804"/>
                <a:gd name="connsiteX22" fmla="*/ 0 w 2060136"/>
                <a:gd name="connsiteY22" fmla="*/ 730282 h 1703804"/>
                <a:gd name="connsiteX23" fmla="*/ 0 w 2060136"/>
                <a:gd name="connsiteY23" fmla="*/ 637617 h 1703804"/>
                <a:gd name="connsiteX24" fmla="*/ 0 w 2060136"/>
                <a:gd name="connsiteY24" fmla="*/ 423013 h 1703804"/>
                <a:gd name="connsiteX25" fmla="*/ 0 w 2060136"/>
                <a:gd name="connsiteY25" fmla="*/ 403710 h 1703804"/>
                <a:gd name="connsiteX26" fmla="*/ 0 w 2060136"/>
                <a:gd name="connsiteY26" fmla="*/ 370283 h 1703804"/>
                <a:gd name="connsiteX27" fmla="*/ 0 w 2060136"/>
                <a:gd name="connsiteY27" fmla="*/ 292386 h 1703804"/>
                <a:gd name="connsiteX28" fmla="*/ 0 w 2060136"/>
                <a:gd name="connsiteY28" fmla="*/ 189106 h 1703804"/>
                <a:gd name="connsiteX29" fmla="*/ 0 w 2060136"/>
                <a:gd name="connsiteY29" fmla="*/ 58479 h 1703804"/>
                <a:gd name="connsiteX30" fmla="*/ 58479 w 2060136"/>
                <a:gd name="connsiteY30" fmla="*/ 0 h 1703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60136" h="1703804">
                  <a:moveTo>
                    <a:pt x="58479" y="0"/>
                  </a:moveTo>
                  <a:lnTo>
                    <a:pt x="2001657" y="0"/>
                  </a:lnTo>
                  <a:cubicBezTo>
                    <a:pt x="2033954" y="0"/>
                    <a:pt x="2060136" y="26182"/>
                    <a:pt x="2060136" y="58479"/>
                  </a:cubicBezTo>
                  <a:lnTo>
                    <a:pt x="2060136" y="189106"/>
                  </a:lnTo>
                  <a:lnTo>
                    <a:pt x="2060136" y="292386"/>
                  </a:lnTo>
                  <a:lnTo>
                    <a:pt x="2060136" y="370283"/>
                  </a:lnTo>
                  <a:lnTo>
                    <a:pt x="2060136" y="403710"/>
                  </a:lnTo>
                  <a:lnTo>
                    <a:pt x="2060136" y="423013"/>
                  </a:lnTo>
                  <a:lnTo>
                    <a:pt x="2060136" y="637617"/>
                  </a:lnTo>
                  <a:lnTo>
                    <a:pt x="2060136" y="730282"/>
                  </a:lnTo>
                  <a:lnTo>
                    <a:pt x="2060136" y="964189"/>
                  </a:lnTo>
                  <a:lnTo>
                    <a:pt x="2060136" y="1366182"/>
                  </a:lnTo>
                  <a:lnTo>
                    <a:pt x="2057095" y="1396353"/>
                  </a:lnTo>
                  <a:lnTo>
                    <a:pt x="2060136" y="1411418"/>
                  </a:lnTo>
                  <a:lnTo>
                    <a:pt x="2060136" y="1645325"/>
                  </a:lnTo>
                  <a:cubicBezTo>
                    <a:pt x="2060136" y="1677622"/>
                    <a:pt x="2033954" y="1703804"/>
                    <a:pt x="2001657" y="1703804"/>
                  </a:cubicBezTo>
                  <a:lnTo>
                    <a:pt x="58479" y="1703804"/>
                  </a:lnTo>
                  <a:cubicBezTo>
                    <a:pt x="26182" y="1703804"/>
                    <a:pt x="0" y="1677622"/>
                    <a:pt x="0" y="1645325"/>
                  </a:cubicBezTo>
                  <a:lnTo>
                    <a:pt x="0" y="1411418"/>
                  </a:lnTo>
                  <a:lnTo>
                    <a:pt x="3042" y="1396353"/>
                  </a:lnTo>
                  <a:lnTo>
                    <a:pt x="0" y="1366182"/>
                  </a:lnTo>
                  <a:lnTo>
                    <a:pt x="0" y="964189"/>
                  </a:lnTo>
                  <a:lnTo>
                    <a:pt x="0" y="730282"/>
                  </a:lnTo>
                  <a:lnTo>
                    <a:pt x="0" y="637617"/>
                  </a:lnTo>
                  <a:lnTo>
                    <a:pt x="0" y="423013"/>
                  </a:lnTo>
                  <a:lnTo>
                    <a:pt x="0" y="403710"/>
                  </a:lnTo>
                  <a:lnTo>
                    <a:pt x="0" y="370283"/>
                  </a:lnTo>
                  <a:lnTo>
                    <a:pt x="0" y="292386"/>
                  </a:lnTo>
                  <a:lnTo>
                    <a:pt x="0" y="189106"/>
                  </a:lnTo>
                  <a:lnTo>
                    <a:pt x="0" y="58479"/>
                  </a:lnTo>
                  <a:cubicBezTo>
                    <a:pt x="0" y="26182"/>
                    <a:pt x="26182" y="0"/>
                    <a:pt x="58479" y="0"/>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8" name="Rounded Rectangle 7">
              <a:extLst>
                <a:ext uri="{FF2B5EF4-FFF2-40B4-BE49-F238E27FC236}">
                  <a16:creationId xmlns:a16="http://schemas.microsoft.com/office/drawing/2014/main" id="{19B82AA9-FEF8-475F-6F83-14A8ED0E9772}"/>
                </a:ext>
              </a:extLst>
            </p:cNvPr>
            <p:cNvSpPr/>
            <p:nvPr/>
          </p:nvSpPr>
          <p:spPr>
            <a:xfrm>
              <a:off x="6884765" y="1055005"/>
              <a:ext cx="2060136" cy="350865"/>
            </a:xfrm>
            <a:prstGeom prst="roundRect">
              <a:avLst/>
            </a:prstGeom>
            <a:solidFill>
              <a:srgbClr val="32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rPr>
                <a:t>HO</a:t>
              </a: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CACE19BB-656C-6FF9-4B72-4329342F4A47}"/>
                </a:ext>
              </a:extLst>
            </p:cNvPr>
            <p:cNvSpPr txBox="1"/>
            <p:nvPr/>
          </p:nvSpPr>
          <p:spPr>
            <a:xfrm>
              <a:off x="6941823" y="1584183"/>
              <a:ext cx="2003078" cy="1431161"/>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Warehouse mgmt.</a:t>
              </a:r>
              <a:endParaRPr kumimoji="0" lang="en-IS"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Supplier mgmt.</a:t>
              </a:r>
              <a:endParaRPr kumimoji="0" lang="en-IS"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Inventory mgmt.</a:t>
              </a:r>
              <a:b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b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Multi-location/chain mgmt.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Analytics and reports</a:t>
              </a:r>
              <a:endParaRPr kumimoji="0" lang="en-IS"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p:txBody>
        </p:sp>
        <p:sp>
          <p:nvSpPr>
            <p:cNvPr id="10" name="Rounded Rectangle 9">
              <a:extLst>
                <a:ext uri="{FF2B5EF4-FFF2-40B4-BE49-F238E27FC236}">
                  <a16:creationId xmlns:a16="http://schemas.microsoft.com/office/drawing/2014/main" id="{22B3CFD9-7356-8DA1-B543-A1B62BA0921A}"/>
                </a:ext>
              </a:extLst>
            </p:cNvPr>
            <p:cNvSpPr/>
            <p:nvPr/>
          </p:nvSpPr>
          <p:spPr>
            <a:xfrm>
              <a:off x="6884765" y="3368997"/>
              <a:ext cx="2060136" cy="350865"/>
            </a:xfrm>
            <a:prstGeom prst="roundRect">
              <a:avLst/>
            </a:prstGeom>
            <a:solidFill>
              <a:srgbClr val="328C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rPr>
                <a:t>Commercial</a:t>
              </a: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11" name="TextBox 10">
              <a:extLst>
                <a:ext uri="{FF2B5EF4-FFF2-40B4-BE49-F238E27FC236}">
                  <a16:creationId xmlns:a16="http://schemas.microsoft.com/office/drawing/2014/main" id="{4B3E9C9C-53BD-6C96-731F-67EFDAFCF9B9}"/>
                </a:ext>
              </a:extLst>
            </p:cNvPr>
            <p:cNvSpPr txBox="1"/>
            <p:nvPr/>
          </p:nvSpPr>
          <p:spPr>
            <a:xfrm>
              <a:off x="6941824" y="3894033"/>
              <a:ext cx="1875603" cy="2323713"/>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Loyalty program</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Prices, offers and promotions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Sales analytics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End</a:t>
              </a:r>
              <a:r>
                <a:rPr lang="en-GB" sz="1200">
                  <a:solidFill>
                    <a:srgbClr val="351C5C"/>
                  </a:solidFill>
                  <a:latin typeface="Aptos" panose="020B0004020202020204" pitchFamily="34" charset="0"/>
                  <a:cs typeface="Segoe UI" panose="020B0502040204020203" pitchFamily="34" charset="0"/>
                </a:rPr>
                <a:t>-</a:t>
              </a: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of-day reports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1"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Replenishment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Staff management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Sales commission</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p:txBody>
        </p:sp>
      </p:grpSp>
      <p:sp>
        <p:nvSpPr>
          <p:cNvPr id="12" name="TextBox 11">
            <a:extLst>
              <a:ext uri="{FF2B5EF4-FFF2-40B4-BE49-F238E27FC236}">
                <a16:creationId xmlns:a16="http://schemas.microsoft.com/office/drawing/2014/main" id="{D8825110-74DD-EC37-76E9-5AD0F4380C95}"/>
              </a:ext>
            </a:extLst>
          </p:cNvPr>
          <p:cNvSpPr txBox="1"/>
          <p:nvPr/>
        </p:nvSpPr>
        <p:spPr>
          <a:xfrm>
            <a:off x="9372598" y="190613"/>
            <a:ext cx="23842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3A04A"/>
                </a:solidFill>
                <a:effectLst/>
                <a:uLnTx/>
                <a:uFillTx/>
                <a:latin typeface="Aptos" panose="020B0004020202020204" pitchFamily="34" charset="0"/>
                <a:cs typeface="Segoe UI" panose="020B0502040204020203" pitchFamily="34" charset="0"/>
              </a:rPr>
              <a:t>Retail functionality</a:t>
            </a:r>
            <a:endParaRPr kumimoji="0" lang="en-IS" sz="1800" b="1" i="0" u="none" strike="noStrike" kern="1200" cap="none" spc="0" normalizeH="0" baseline="0" noProof="0">
              <a:ln>
                <a:noFill/>
              </a:ln>
              <a:solidFill>
                <a:srgbClr val="D3A04A"/>
              </a:solidFill>
              <a:effectLst/>
              <a:uLnTx/>
              <a:uFillTx/>
              <a:latin typeface="Aptos" panose="020B0004020202020204"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FD6F4D7A-4EAB-F542-CF91-865E374F29BC}"/>
              </a:ext>
            </a:extLst>
          </p:cNvPr>
          <p:cNvGrpSpPr/>
          <p:nvPr/>
        </p:nvGrpSpPr>
        <p:grpSpPr>
          <a:xfrm>
            <a:off x="9369483" y="679070"/>
            <a:ext cx="2387373" cy="3846087"/>
            <a:chOff x="9369483" y="884169"/>
            <a:chExt cx="2387373" cy="4451141"/>
          </a:xfrm>
        </p:grpSpPr>
        <p:sp>
          <p:nvSpPr>
            <p:cNvPr id="14" name="Freeform 13">
              <a:extLst>
                <a:ext uri="{FF2B5EF4-FFF2-40B4-BE49-F238E27FC236}">
                  <a16:creationId xmlns:a16="http://schemas.microsoft.com/office/drawing/2014/main" id="{DE964D6C-8CBB-C0D4-2543-76BA8E7374A0}"/>
                </a:ext>
              </a:extLst>
            </p:cNvPr>
            <p:cNvSpPr/>
            <p:nvPr/>
          </p:nvSpPr>
          <p:spPr>
            <a:xfrm>
              <a:off x="9369483" y="884169"/>
              <a:ext cx="2387373" cy="4451141"/>
            </a:xfrm>
            <a:custGeom>
              <a:avLst/>
              <a:gdLst>
                <a:gd name="connsiteX0" fmla="*/ 141847 w 2387373"/>
                <a:gd name="connsiteY0" fmla="*/ 0 h 4362960"/>
                <a:gd name="connsiteX1" fmla="*/ 2245526 w 2387373"/>
                <a:gd name="connsiteY1" fmla="*/ 0 h 4362960"/>
                <a:gd name="connsiteX2" fmla="*/ 2387373 w 2387373"/>
                <a:gd name="connsiteY2" fmla="*/ 147093 h 4362960"/>
                <a:gd name="connsiteX3" fmla="*/ 2387373 w 2387373"/>
                <a:gd name="connsiteY3" fmla="*/ 1536172 h 4362960"/>
                <a:gd name="connsiteX4" fmla="*/ 2387373 w 2387373"/>
                <a:gd name="connsiteY4" fmla="*/ 2105874 h 4362960"/>
                <a:gd name="connsiteX5" fmla="*/ 2387373 w 2387373"/>
                <a:gd name="connsiteY5" fmla="*/ 2257086 h 4362960"/>
                <a:gd name="connsiteX6" fmla="*/ 2387373 w 2387373"/>
                <a:gd name="connsiteY6" fmla="*/ 3646165 h 4362960"/>
                <a:gd name="connsiteX7" fmla="*/ 2387373 w 2387373"/>
                <a:gd name="connsiteY7" fmla="*/ 4215867 h 4362960"/>
                <a:gd name="connsiteX8" fmla="*/ 2245526 w 2387373"/>
                <a:gd name="connsiteY8" fmla="*/ 4362960 h 4362960"/>
                <a:gd name="connsiteX9" fmla="*/ 141847 w 2387373"/>
                <a:gd name="connsiteY9" fmla="*/ 4362960 h 4362960"/>
                <a:gd name="connsiteX10" fmla="*/ 0 w 2387373"/>
                <a:gd name="connsiteY10" fmla="*/ 4215867 h 4362960"/>
                <a:gd name="connsiteX11" fmla="*/ 0 w 2387373"/>
                <a:gd name="connsiteY11" fmla="*/ 3646165 h 4362960"/>
                <a:gd name="connsiteX12" fmla="*/ 0 w 2387373"/>
                <a:gd name="connsiteY12" fmla="*/ 2257086 h 4362960"/>
                <a:gd name="connsiteX13" fmla="*/ 0 w 2387373"/>
                <a:gd name="connsiteY13" fmla="*/ 2105874 h 4362960"/>
                <a:gd name="connsiteX14" fmla="*/ 0 w 2387373"/>
                <a:gd name="connsiteY14" fmla="*/ 1536172 h 4362960"/>
                <a:gd name="connsiteX15" fmla="*/ 0 w 2387373"/>
                <a:gd name="connsiteY15" fmla="*/ 147093 h 4362960"/>
                <a:gd name="connsiteX16" fmla="*/ 141847 w 2387373"/>
                <a:gd name="connsiteY16" fmla="*/ 0 h 436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7373" h="4362960">
                  <a:moveTo>
                    <a:pt x="141847" y="0"/>
                  </a:moveTo>
                  <a:lnTo>
                    <a:pt x="2245526" y="0"/>
                  </a:lnTo>
                  <a:cubicBezTo>
                    <a:pt x="2323866" y="0"/>
                    <a:pt x="2387373" y="65856"/>
                    <a:pt x="2387373" y="147093"/>
                  </a:cubicBezTo>
                  <a:lnTo>
                    <a:pt x="2387373" y="1536172"/>
                  </a:lnTo>
                  <a:lnTo>
                    <a:pt x="2387373" y="2105874"/>
                  </a:lnTo>
                  <a:lnTo>
                    <a:pt x="2387373" y="2257086"/>
                  </a:lnTo>
                  <a:lnTo>
                    <a:pt x="2387373" y="3646165"/>
                  </a:lnTo>
                  <a:lnTo>
                    <a:pt x="2387373" y="4215867"/>
                  </a:lnTo>
                  <a:cubicBezTo>
                    <a:pt x="2387373" y="4297104"/>
                    <a:pt x="2323866" y="4362960"/>
                    <a:pt x="2245526" y="4362960"/>
                  </a:cubicBezTo>
                  <a:lnTo>
                    <a:pt x="141847" y="4362960"/>
                  </a:lnTo>
                  <a:cubicBezTo>
                    <a:pt x="63507" y="4362960"/>
                    <a:pt x="0" y="4297104"/>
                    <a:pt x="0" y="4215867"/>
                  </a:cubicBezTo>
                  <a:lnTo>
                    <a:pt x="0" y="3646165"/>
                  </a:lnTo>
                  <a:lnTo>
                    <a:pt x="0" y="2257086"/>
                  </a:lnTo>
                  <a:lnTo>
                    <a:pt x="0" y="2105874"/>
                  </a:lnTo>
                  <a:lnTo>
                    <a:pt x="0" y="1536172"/>
                  </a:lnTo>
                  <a:lnTo>
                    <a:pt x="0" y="147093"/>
                  </a:lnTo>
                  <a:cubicBezTo>
                    <a:pt x="0" y="65856"/>
                    <a:pt x="63507" y="0"/>
                    <a:pt x="141847" y="0"/>
                  </a:cubicBezTo>
                  <a:close/>
                </a:path>
              </a:pathLst>
            </a:custGeom>
            <a:solidFill>
              <a:srgbClr val="FDD89E"/>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a:ln>
                  <a:noFill/>
                </a:ln>
                <a:solidFill>
                  <a:srgbClr val="242C2F"/>
                </a:solidFill>
                <a:effectLst/>
                <a:uLnTx/>
                <a:uFillTx/>
                <a:latin typeface="Aptos" panose="020B0004020202020204" pitchFamily="34" charset="0"/>
              </a:endParaRPr>
            </a:p>
          </p:txBody>
        </p:sp>
        <p:sp>
          <p:nvSpPr>
            <p:cNvPr id="15" name="Freeform 14">
              <a:extLst>
                <a:ext uri="{FF2B5EF4-FFF2-40B4-BE49-F238E27FC236}">
                  <a16:creationId xmlns:a16="http://schemas.microsoft.com/office/drawing/2014/main" id="{11D3E605-07A3-0637-4B66-B646F4772F2F}"/>
                </a:ext>
              </a:extLst>
            </p:cNvPr>
            <p:cNvSpPr/>
            <p:nvPr/>
          </p:nvSpPr>
          <p:spPr>
            <a:xfrm>
              <a:off x="9534657" y="1081882"/>
              <a:ext cx="2060136" cy="4064684"/>
            </a:xfrm>
            <a:custGeom>
              <a:avLst/>
              <a:gdLst>
                <a:gd name="connsiteX0" fmla="*/ 58479 w 2060136"/>
                <a:gd name="connsiteY0" fmla="*/ 0 h 3924490"/>
                <a:gd name="connsiteX1" fmla="*/ 2001657 w 2060136"/>
                <a:gd name="connsiteY1" fmla="*/ 0 h 3924490"/>
                <a:gd name="connsiteX2" fmla="*/ 2060136 w 2060136"/>
                <a:gd name="connsiteY2" fmla="*/ 58479 h 3924490"/>
                <a:gd name="connsiteX3" fmla="*/ 2060136 w 2060136"/>
                <a:gd name="connsiteY3" fmla="*/ 189106 h 3924490"/>
                <a:gd name="connsiteX4" fmla="*/ 2060136 w 2060136"/>
                <a:gd name="connsiteY4" fmla="*/ 292386 h 3924490"/>
                <a:gd name="connsiteX5" fmla="*/ 2060136 w 2060136"/>
                <a:gd name="connsiteY5" fmla="*/ 370283 h 3924490"/>
                <a:gd name="connsiteX6" fmla="*/ 2060136 w 2060136"/>
                <a:gd name="connsiteY6" fmla="*/ 403710 h 3924490"/>
                <a:gd name="connsiteX7" fmla="*/ 2060136 w 2060136"/>
                <a:gd name="connsiteY7" fmla="*/ 423013 h 3924490"/>
                <a:gd name="connsiteX8" fmla="*/ 2060136 w 2060136"/>
                <a:gd name="connsiteY8" fmla="*/ 637617 h 3924490"/>
                <a:gd name="connsiteX9" fmla="*/ 2060136 w 2060136"/>
                <a:gd name="connsiteY9" fmla="*/ 730282 h 3924490"/>
                <a:gd name="connsiteX10" fmla="*/ 2060136 w 2060136"/>
                <a:gd name="connsiteY10" fmla="*/ 964189 h 3924490"/>
                <a:gd name="connsiteX11" fmla="*/ 2060136 w 2060136"/>
                <a:gd name="connsiteY11" fmla="*/ 1366182 h 3924490"/>
                <a:gd name="connsiteX12" fmla="*/ 2058977 w 2060136"/>
                <a:gd name="connsiteY12" fmla="*/ 1377684 h 3924490"/>
                <a:gd name="connsiteX13" fmla="*/ 2060136 w 2060136"/>
                <a:gd name="connsiteY13" fmla="*/ 1383426 h 3924490"/>
                <a:gd name="connsiteX14" fmla="*/ 2060136 w 2060136"/>
                <a:gd name="connsiteY14" fmla="*/ 1411418 h 3924490"/>
                <a:gd name="connsiteX15" fmla="*/ 2060136 w 2060136"/>
                <a:gd name="connsiteY15" fmla="*/ 1514053 h 3924490"/>
                <a:gd name="connsiteX16" fmla="*/ 2060136 w 2060136"/>
                <a:gd name="connsiteY16" fmla="*/ 1617333 h 3924490"/>
                <a:gd name="connsiteX17" fmla="*/ 2060136 w 2060136"/>
                <a:gd name="connsiteY17" fmla="*/ 1645325 h 3924490"/>
                <a:gd name="connsiteX18" fmla="*/ 2060136 w 2060136"/>
                <a:gd name="connsiteY18" fmla="*/ 1695230 h 3924490"/>
                <a:gd name="connsiteX19" fmla="*/ 2060136 w 2060136"/>
                <a:gd name="connsiteY19" fmla="*/ 1728657 h 3924490"/>
                <a:gd name="connsiteX20" fmla="*/ 2060136 w 2060136"/>
                <a:gd name="connsiteY20" fmla="*/ 1747960 h 3924490"/>
                <a:gd name="connsiteX21" fmla="*/ 2060136 w 2060136"/>
                <a:gd name="connsiteY21" fmla="*/ 1962564 h 3924490"/>
                <a:gd name="connsiteX22" fmla="*/ 2060136 w 2060136"/>
                <a:gd name="connsiteY22" fmla="*/ 2055229 h 3924490"/>
                <a:gd name="connsiteX23" fmla="*/ 2060136 w 2060136"/>
                <a:gd name="connsiteY23" fmla="*/ 2279165 h 3924490"/>
                <a:gd name="connsiteX24" fmla="*/ 2060136 w 2060136"/>
                <a:gd name="connsiteY24" fmla="*/ 2289136 h 3924490"/>
                <a:gd name="connsiteX25" fmla="*/ 2060136 w 2060136"/>
                <a:gd name="connsiteY25" fmla="*/ 2409792 h 3924490"/>
                <a:gd name="connsiteX26" fmla="*/ 2060136 w 2060136"/>
                <a:gd name="connsiteY26" fmla="*/ 2513072 h 3924490"/>
                <a:gd name="connsiteX27" fmla="*/ 2060136 w 2060136"/>
                <a:gd name="connsiteY27" fmla="*/ 2590969 h 3924490"/>
                <a:gd name="connsiteX28" fmla="*/ 2060136 w 2060136"/>
                <a:gd name="connsiteY28" fmla="*/ 2624396 h 3924490"/>
                <a:gd name="connsiteX29" fmla="*/ 2060136 w 2060136"/>
                <a:gd name="connsiteY29" fmla="*/ 2643699 h 3924490"/>
                <a:gd name="connsiteX30" fmla="*/ 2060136 w 2060136"/>
                <a:gd name="connsiteY30" fmla="*/ 2691129 h 3924490"/>
                <a:gd name="connsiteX31" fmla="*/ 2060136 w 2060136"/>
                <a:gd name="connsiteY31" fmla="*/ 2736365 h 3924490"/>
                <a:gd name="connsiteX32" fmla="*/ 2060136 w 2060136"/>
                <a:gd name="connsiteY32" fmla="*/ 2858303 h 3924490"/>
                <a:gd name="connsiteX33" fmla="*/ 2060136 w 2060136"/>
                <a:gd name="connsiteY33" fmla="*/ 2950968 h 3924490"/>
                <a:gd name="connsiteX34" fmla="*/ 2060136 w 2060136"/>
                <a:gd name="connsiteY34" fmla="*/ 2970272 h 3924490"/>
                <a:gd name="connsiteX35" fmla="*/ 2060136 w 2060136"/>
                <a:gd name="connsiteY35" fmla="*/ 3184875 h 3924490"/>
                <a:gd name="connsiteX36" fmla="*/ 2060136 w 2060136"/>
                <a:gd name="connsiteY36" fmla="*/ 3586868 h 3924490"/>
                <a:gd name="connsiteX37" fmla="*/ 2057095 w 2060136"/>
                <a:gd name="connsiteY37" fmla="*/ 3617039 h 3924490"/>
                <a:gd name="connsiteX38" fmla="*/ 2060136 w 2060136"/>
                <a:gd name="connsiteY38" fmla="*/ 3632104 h 3924490"/>
                <a:gd name="connsiteX39" fmla="*/ 2060136 w 2060136"/>
                <a:gd name="connsiteY39" fmla="*/ 3866011 h 3924490"/>
                <a:gd name="connsiteX40" fmla="*/ 2001657 w 2060136"/>
                <a:gd name="connsiteY40" fmla="*/ 3924490 h 3924490"/>
                <a:gd name="connsiteX41" fmla="*/ 58479 w 2060136"/>
                <a:gd name="connsiteY41" fmla="*/ 3924490 h 3924490"/>
                <a:gd name="connsiteX42" fmla="*/ 0 w 2060136"/>
                <a:gd name="connsiteY42" fmla="*/ 3866011 h 3924490"/>
                <a:gd name="connsiteX43" fmla="*/ 0 w 2060136"/>
                <a:gd name="connsiteY43" fmla="*/ 3632104 h 3924490"/>
                <a:gd name="connsiteX44" fmla="*/ 3042 w 2060136"/>
                <a:gd name="connsiteY44" fmla="*/ 3617039 h 3924490"/>
                <a:gd name="connsiteX45" fmla="*/ 0 w 2060136"/>
                <a:gd name="connsiteY45" fmla="*/ 3586868 h 3924490"/>
                <a:gd name="connsiteX46" fmla="*/ 0 w 2060136"/>
                <a:gd name="connsiteY46" fmla="*/ 3184875 h 3924490"/>
                <a:gd name="connsiteX47" fmla="*/ 0 w 2060136"/>
                <a:gd name="connsiteY47" fmla="*/ 2970272 h 3924490"/>
                <a:gd name="connsiteX48" fmla="*/ 0 w 2060136"/>
                <a:gd name="connsiteY48" fmla="*/ 2950968 h 3924490"/>
                <a:gd name="connsiteX49" fmla="*/ 0 w 2060136"/>
                <a:gd name="connsiteY49" fmla="*/ 2858303 h 3924490"/>
                <a:gd name="connsiteX50" fmla="*/ 0 w 2060136"/>
                <a:gd name="connsiteY50" fmla="*/ 2736365 h 3924490"/>
                <a:gd name="connsiteX51" fmla="*/ 0 w 2060136"/>
                <a:gd name="connsiteY51" fmla="*/ 2691129 h 3924490"/>
                <a:gd name="connsiteX52" fmla="*/ 0 w 2060136"/>
                <a:gd name="connsiteY52" fmla="*/ 2643699 h 3924490"/>
                <a:gd name="connsiteX53" fmla="*/ 0 w 2060136"/>
                <a:gd name="connsiteY53" fmla="*/ 2624396 h 3924490"/>
                <a:gd name="connsiteX54" fmla="*/ 0 w 2060136"/>
                <a:gd name="connsiteY54" fmla="*/ 2590969 h 3924490"/>
                <a:gd name="connsiteX55" fmla="*/ 0 w 2060136"/>
                <a:gd name="connsiteY55" fmla="*/ 2513072 h 3924490"/>
                <a:gd name="connsiteX56" fmla="*/ 0 w 2060136"/>
                <a:gd name="connsiteY56" fmla="*/ 2409792 h 3924490"/>
                <a:gd name="connsiteX57" fmla="*/ 0 w 2060136"/>
                <a:gd name="connsiteY57" fmla="*/ 2289136 h 3924490"/>
                <a:gd name="connsiteX58" fmla="*/ 0 w 2060136"/>
                <a:gd name="connsiteY58" fmla="*/ 2279165 h 3924490"/>
                <a:gd name="connsiteX59" fmla="*/ 0 w 2060136"/>
                <a:gd name="connsiteY59" fmla="*/ 2055229 h 3924490"/>
                <a:gd name="connsiteX60" fmla="*/ 0 w 2060136"/>
                <a:gd name="connsiteY60" fmla="*/ 1962564 h 3924490"/>
                <a:gd name="connsiteX61" fmla="*/ 0 w 2060136"/>
                <a:gd name="connsiteY61" fmla="*/ 1747960 h 3924490"/>
                <a:gd name="connsiteX62" fmla="*/ 0 w 2060136"/>
                <a:gd name="connsiteY62" fmla="*/ 1728657 h 3924490"/>
                <a:gd name="connsiteX63" fmla="*/ 0 w 2060136"/>
                <a:gd name="connsiteY63" fmla="*/ 1695230 h 3924490"/>
                <a:gd name="connsiteX64" fmla="*/ 0 w 2060136"/>
                <a:gd name="connsiteY64" fmla="*/ 1645325 h 3924490"/>
                <a:gd name="connsiteX65" fmla="*/ 0 w 2060136"/>
                <a:gd name="connsiteY65" fmla="*/ 1617333 h 3924490"/>
                <a:gd name="connsiteX66" fmla="*/ 0 w 2060136"/>
                <a:gd name="connsiteY66" fmla="*/ 1514053 h 3924490"/>
                <a:gd name="connsiteX67" fmla="*/ 0 w 2060136"/>
                <a:gd name="connsiteY67" fmla="*/ 1411418 h 3924490"/>
                <a:gd name="connsiteX68" fmla="*/ 0 w 2060136"/>
                <a:gd name="connsiteY68" fmla="*/ 1383426 h 3924490"/>
                <a:gd name="connsiteX69" fmla="*/ 1160 w 2060136"/>
                <a:gd name="connsiteY69" fmla="*/ 1377683 h 3924490"/>
                <a:gd name="connsiteX70" fmla="*/ 0 w 2060136"/>
                <a:gd name="connsiteY70" fmla="*/ 1366182 h 3924490"/>
                <a:gd name="connsiteX71" fmla="*/ 0 w 2060136"/>
                <a:gd name="connsiteY71" fmla="*/ 964189 h 3924490"/>
                <a:gd name="connsiteX72" fmla="*/ 0 w 2060136"/>
                <a:gd name="connsiteY72" fmla="*/ 730282 h 3924490"/>
                <a:gd name="connsiteX73" fmla="*/ 0 w 2060136"/>
                <a:gd name="connsiteY73" fmla="*/ 637617 h 3924490"/>
                <a:gd name="connsiteX74" fmla="*/ 0 w 2060136"/>
                <a:gd name="connsiteY74" fmla="*/ 423013 h 3924490"/>
                <a:gd name="connsiteX75" fmla="*/ 0 w 2060136"/>
                <a:gd name="connsiteY75" fmla="*/ 403710 h 3924490"/>
                <a:gd name="connsiteX76" fmla="*/ 0 w 2060136"/>
                <a:gd name="connsiteY76" fmla="*/ 370283 h 3924490"/>
                <a:gd name="connsiteX77" fmla="*/ 0 w 2060136"/>
                <a:gd name="connsiteY77" fmla="*/ 292386 h 3924490"/>
                <a:gd name="connsiteX78" fmla="*/ 0 w 2060136"/>
                <a:gd name="connsiteY78" fmla="*/ 189106 h 3924490"/>
                <a:gd name="connsiteX79" fmla="*/ 0 w 2060136"/>
                <a:gd name="connsiteY79" fmla="*/ 58479 h 3924490"/>
                <a:gd name="connsiteX80" fmla="*/ 58479 w 2060136"/>
                <a:gd name="connsiteY80" fmla="*/ 0 h 392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060136" h="3924490">
                  <a:moveTo>
                    <a:pt x="58479" y="0"/>
                  </a:moveTo>
                  <a:lnTo>
                    <a:pt x="2001657" y="0"/>
                  </a:lnTo>
                  <a:cubicBezTo>
                    <a:pt x="2033954" y="0"/>
                    <a:pt x="2060136" y="26182"/>
                    <a:pt x="2060136" y="58479"/>
                  </a:cubicBezTo>
                  <a:lnTo>
                    <a:pt x="2060136" y="189106"/>
                  </a:lnTo>
                  <a:lnTo>
                    <a:pt x="2060136" y="292386"/>
                  </a:lnTo>
                  <a:lnTo>
                    <a:pt x="2060136" y="370283"/>
                  </a:lnTo>
                  <a:lnTo>
                    <a:pt x="2060136" y="403710"/>
                  </a:lnTo>
                  <a:lnTo>
                    <a:pt x="2060136" y="423013"/>
                  </a:lnTo>
                  <a:lnTo>
                    <a:pt x="2060136" y="637617"/>
                  </a:lnTo>
                  <a:lnTo>
                    <a:pt x="2060136" y="730282"/>
                  </a:lnTo>
                  <a:lnTo>
                    <a:pt x="2060136" y="964189"/>
                  </a:lnTo>
                  <a:lnTo>
                    <a:pt x="2060136" y="1366182"/>
                  </a:lnTo>
                  <a:lnTo>
                    <a:pt x="2058977" y="1377684"/>
                  </a:lnTo>
                  <a:lnTo>
                    <a:pt x="2060136" y="1383426"/>
                  </a:lnTo>
                  <a:lnTo>
                    <a:pt x="2060136" y="1411418"/>
                  </a:lnTo>
                  <a:lnTo>
                    <a:pt x="2060136" y="1514053"/>
                  </a:lnTo>
                  <a:lnTo>
                    <a:pt x="2060136" y="1617333"/>
                  </a:lnTo>
                  <a:lnTo>
                    <a:pt x="2060136" y="1645325"/>
                  </a:lnTo>
                  <a:lnTo>
                    <a:pt x="2060136" y="1695230"/>
                  </a:lnTo>
                  <a:lnTo>
                    <a:pt x="2060136" y="1728657"/>
                  </a:lnTo>
                  <a:lnTo>
                    <a:pt x="2060136" y="1747960"/>
                  </a:lnTo>
                  <a:lnTo>
                    <a:pt x="2060136" y="1962564"/>
                  </a:lnTo>
                  <a:lnTo>
                    <a:pt x="2060136" y="2055229"/>
                  </a:lnTo>
                  <a:lnTo>
                    <a:pt x="2060136" y="2279165"/>
                  </a:lnTo>
                  <a:lnTo>
                    <a:pt x="2060136" y="2289136"/>
                  </a:lnTo>
                  <a:lnTo>
                    <a:pt x="2060136" y="2409792"/>
                  </a:lnTo>
                  <a:lnTo>
                    <a:pt x="2060136" y="2513072"/>
                  </a:lnTo>
                  <a:lnTo>
                    <a:pt x="2060136" y="2590969"/>
                  </a:lnTo>
                  <a:lnTo>
                    <a:pt x="2060136" y="2624396"/>
                  </a:lnTo>
                  <a:lnTo>
                    <a:pt x="2060136" y="2643699"/>
                  </a:lnTo>
                  <a:lnTo>
                    <a:pt x="2060136" y="2691129"/>
                  </a:lnTo>
                  <a:lnTo>
                    <a:pt x="2060136" y="2736365"/>
                  </a:lnTo>
                  <a:lnTo>
                    <a:pt x="2060136" y="2858303"/>
                  </a:lnTo>
                  <a:lnTo>
                    <a:pt x="2060136" y="2950968"/>
                  </a:lnTo>
                  <a:lnTo>
                    <a:pt x="2060136" y="2970272"/>
                  </a:lnTo>
                  <a:lnTo>
                    <a:pt x="2060136" y="3184875"/>
                  </a:lnTo>
                  <a:lnTo>
                    <a:pt x="2060136" y="3586868"/>
                  </a:lnTo>
                  <a:lnTo>
                    <a:pt x="2057095" y="3617039"/>
                  </a:lnTo>
                  <a:lnTo>
                    <a:pt x="2060136" y="3632104"/>
                  </a:lnTo>
                  <a:lnTo>
                    <a:pt x="2060136" y="3866011"/>
                  </a:lnTo>
                  <a:cubicBezTo>
                    <a:pt x="2060136" y="3898308"/>
                    <a:pt x="2033954" y="3924490"/>
                    <a:pt x="2001657" y="3924490"/>
                  </a:cubicBezTo>
                  <a:lnTo>
                    <a:pt x="58479" y="3924490"/>
                  </a:lnTo>
                  <a:cubicBezTo>
                    <a:pt x="26182" y="3924490"/>
                    <a:pt x="0" y="3898308"/>
                    <a:pt x="0" y="3866011"/>
                  </a:cubicBezTo>
                  <a:lnTo>
                    <a:pt x="0" y="3632104"/>
                  </a:lnTo>
                  <a:lnTo>
                    <a:pt x="3042" y="3617039"/>
                  </a:lnTo>
                  <a:lnTo>
                    <a:pt x="0" y="3586868"/>
                  </a:lnTo>
                  <a:lnTo>
                    <a:pt x="0" y="3184875"/>
                  </a:lnTo>
                  <a:lnTo>
                    <a:pt x="0" y="2970272"/>
                  </a:lnTo>
                  <a:lnTo>
                    <a:pt x="0" y="2950968"/>
                  </a:lnTo>
                  <a:lnTo>
                    <a:pt x="0" y="2858303"/>
                  </a:lnTo>
                  <a:lnTo>
                    <a:pt x="0" y="2736365"/>
                  </a:lnTo>
                  <a:lnTo>
                    <a:pt x="0" y="2691129"/>
                  </a:lnTo>
                  <a:lnTo>
                    <a:pt x="0" y="2643699"/>
                  </a:lnTo>
                  <a:lnTo>
                    <a:pt x="0" y="2624396"/>
                  </a:lnTo>
                  <a:lnTo>
                    <a:pt x="0" y="2590969"/>
                  </a:lnTo>
                  <a:lnTo>
                    <a:pt x="0" y="2513072"/>
                  </a:lnTo>
                  <a:lnTo>
                    <a:pt x="0" y="2409792"/>
                  </a:lnTo>
                  <a:lnTo>
                    <a:pt x="0" y="2289136"/>
                  </a:lnTo>
                  <a:lnTo>
                    <a:pt x="0" y="2279165"/>
                  </a:lnTo>
                  <a:lnTo>
                    <a:pt x="0" y="2055229"/>
                  </a:lnTo>
                  <a:lnTo>
                    <a:pt x="0" y="1962564"/>
                  </a:lnTo>
                  <a:lnTo>
                    <a:pt x="0" y="1747960"/>
                  </a:lnTo>
                  <a:lnTo>
                    <a:pt x="0" y="1728657"/>
                  </a:lnTo>
                  <a:lnTo>
                    <a:pt x="0" y="1695230"/>
                  </a:lnTo>
                  <a:lnTo>
                    <a:pt x="0" y="1645325"/>
                  </a:lnTo>
                  <a:lnTo>
                    <a:pt x="0" y="1617333"/>
                  </a:lnTo>
                  <a:lnTo>
                    <a:pt x="0" y="1514053"/>
                  </a:lnTo>
                  <a:lnTo>
                    <a:pt x="0" y="1411418"/>
                  </a:lnTo>
                  <a:lnTo>
                    <a:pt x="0" y="1383426"/>
                  </a:lnTo>
                  <a:lnTo>
                    <a:pt x="1160" y="1377683"/>
                  </a:lnTo>
                  <a:lnTo>
                    <a:pt x="0" y="1366182"/>
                  </a:lnTo>
                  <a:lnTo>
                    <a:pt x="0" y="964189"/>
                  </a:lnTo>
                  <a:lnTo>
                    <a:pt x="0" y="730282"/>
                  </a:lnTo>
                  <a:lnTo>
                    <a:pt x="0" y="637617"/>
                  </a:lnTo>
                  <a:lnTo>
                    <a:pt x="0" y="423013"/>
                  </a:lnTo>
                  <a:lnTo>
                    <a:pt x="0" y="403710"/>
                  </a:lnTo>
                  <a:lnTo>
                    <a:pt x="0" y="370283"/>
                  </a:lnTo>
                  <a:lnTo>
                    <a:pt x="0" y="292386"/>
                  </a:lnTo>
                  <a:lnTo>
                    <a:pt x="0" y="189106"/>
                  </a:lnTo>
                  <a:lnTo>
                    <a:pt x="0" y="58479"/>
                  </a:lnTo>
                  <a:cubicBezTo>
                    <a:pt x="0" y="26182"/>
                    <a:pt x="26182" y="0"/>
                    <a:pt x="58479" y="0"/>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6F710C3C-690C-942A-BB54-597E6224E0D9}"/>
                </a:ext>
              </a:extLst>
            </p:cNvPr>
            <p:cNvSpPr txBox="1"/>
            <p:nvPr/>
          </p:nvSpPr>
          <p:spPr>
            <a:xfrm>
              <a:off x="9588602" y="1229638"/>
              <a:ext cx="2003077" cy="3081086"/>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Point of sale (POS)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Self-</a:t>
              </a:r>
              <a:r>
                <a:rPr lang="en-GB" sz="1200">
                  <a:solidFill>
                    <a:srgbClr val="351C5C"/>
                  </a:solidFill>
                  <a:latin typeface="Aptos" panose="020B0004020202020204" pitchFamily="34" charset="0"/>
                  <a:cs typeface="Segoe UI" panose="020B0502040204020203" pitchFamily="34" charset="0"/>
                </a:rPr>
                <a:t>service </a:t>
              </a: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checkouts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eCommerce integration to Shopify</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Online orders, click &amp; collect, omni-channel returns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Store transfers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Stock mgmt. on mobile</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GB" sz="1200" err="1">
                  <a:solidFill>
                    <a:srgbClr val="351C5C"/>
                  </a:solidFill>
                  <a:latin typeface="Aptos" panose="020B0004020202020204" pitchFamily="34" charset="0"/>
                  <a:cs typeface="Segoe UI" panose="020B0502040204020203" pitchFamily="34" charset="0"/>
                </a:rPr>
                <a:t>ScanPayGo</a:t>
              </a:r>
              <a:endParaRPr lang="en-GB" sz="1200">
                <a:solidFill>
                  <a:srgbClr val="351C5C"/>
                </a:solidFill>
                <a:latin typeface="Aptos" panose="020B0004020202020204" pitchFamily="34" charset="0"/>
                <a:cs typeface="Segoe UI" panose="020B0502040204020203" pitchFamily="34" charset="0"/>
              </a:endParaRP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LS Pay</a:t>
              </a:r>
            </a:p>
          </p:txBody>
        </p:sp>
      </p:grpSp>
      <p:sp>
        <p:nvSpPr>
          <p:cNvPr id="18" name="TextBox 17">
            <a:extLst>
              <a:ext uri="{FF2B5EF4-FFF2-40B4-BE49-F238E27FC236}">
                <a16:creationId xmlns:a16="http://schemas.microsoft.com/office/drawing/2014/main" id="{E4FD73E6-8C81-A78D-53A6-AA1BE8332D8C}"/>
              </a:ext>
            </a:extLst>
          </p:cNvPr>
          <p:cNvSpPr txBox="1"/>
          <p:nvPr/>
        </p:nvSpPr>
        <p:spPr>
          <a:xfrm>
            <a:off x="9369482" y="4636579"/>
            <a:ext cx="23842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75979"/>
                </a:solidFill>
                <a:effectLst/>
                <a:uLnTx/>
                <a:uFillTx/>
                <a:latin typeface="Aptos" panose="020B0004020202020204" pitchFamily="34" charset="0"/>
                <a:cs typeface="Segoe UI" panose="020B0502040204020203" pitchFamily="34" charset="0"/>
              </a:rPr>
              <a:t>F&amp;B functionality</a:t>
            </a:r>
            <a:endParaRPr kumimoji="0" lang="en-IS" sz="1800" b="1" i="0" u="none" strike="noStrike" kern="1200" cap="none" spc="0" normalizeH="0" baseline="0" noProof="0">
              <a:ln>
                <a:noFill/>
              </a:ln>
              <a:solidFill>
                <a:srgbClr val="075979"/>
              </a:solidFill>
              <a:effectLst/>
              <a:uLnTx/>
              <a:uFillTx/>
              <a:latin typeface="Aptos" panose="020B0004020202020204" pitchFamily="34" charset="0"/>
              <a:cs typeface="Segoe UI" panose="020B0502040204020203" pitchFamily="34" charset="0"/>
            </a:endParaRPr>
          </a:p>
        </p:txBody>
      </p:sp>
      <p:sp>
        <p:nvSpPr>
          <p:cNvPr id="19" name="Freeform 18">
            <a:extLst>
              <a:ext uri="{FF2B5EF4-FFF2-40B4-BE49-F238E27FC236}">
                <a16:creationId xmlns:a16="http://schemas.microsoft.com/office/drawing/2014/main" id="{6C4E0699-3A2D-ADDB-E32C-C34D98B4B1DA}"/>
              </a:ext>
            </a:extLst>
          </p:cNvPr>
          <p:cNvSpPr/>
          <p:nvPr/>
        </p:nvSpPr>
        <p:spPr>
          <a:xfrm rot="10800000">
            <a:off x="9531543" y="5274823"/>
            <a:ext cx="2060136" cy="1169208"/>
          </a:xfrm>
          <a:custGeom>
            <a:avLst/>
            <a:gdLst>
              <a:gd name="connsiteX0" fmla="*/ 2001657 w 2060136"/>
              <a:gd name="connsiteY0" fmla="*/ 854391 h 854391"/>
              <a:gd name="connsiteX1" fmla="*/ 58479 w 2060136"/>
              <a:gd name="connsiteY1" fmla="*/ 854391 h 854391"/>
              <a:gd name="connsiteX2" fmla="*/ 0 w 2060136"/>
              <a:gd name="connsiteY2" fmla="*/ 795912 h 854391"/>
              <a:gd name="connsiteX3" fmla="*/ 0 w 2060136"/>
              <a:gd name="connsiteY3" fmla="*/ 610188 h 854391"/>
              <a:gd name="connsiteX4" fmla="*/ 0 w 2060136"/>
              <a:gd name="connsiteY4" fmla="*/ 562005 h 854391"/>
              <a:gd name="connsiteX5" fmla="*/ 0 w 2060136"/>
              <a:gd name="connsiteY5" fmla="*/ 516769 h 854391"/>
              <a:gd name="connsiteX6" fmla="*/ 0 w 2060136"/>
              <a:gd name="connsiteY6" fmla="*/ 337622 h 854391"/>
              <a:gd name="connsiteX7" fmla="*/ 0 w 2060136"/>
              <a:gd name="connsiteY7" fmla="*/ 292386 h 854391"/>
              <a:gd name="connsiteX8" fmla="*/ 0 w 2060136"/>
              <a:gd name="connsiteY8" fmla="*/ 244203 h 854391"/>
              <a:gd name="connsiteX9" fmla="*/ 0 w 2060136"/>
              <a:gd name="connsiteY9" fmla="*/ 58479 h 854391"/>
              <a:gd name="connsiteX10" fmla="*/ 58479 w 2060136"/>
              <a:gd name="connsiteY10" fmla="*/ 0 h 854391"/>
              <a:gd name="connsiteX11" fmla="*/ 2001657 w 2060136"/>
              <a:gd name="connsiteY11" fmla="*/ 0 h 854391"/>
              <a:gd name="connsiteX12" fmla="*/ 2060136 w 2060136"/>
              <a:gd name="connsiteY12" fmla="*/ 58479 h 854391"/>
              <a:gd name="connsiteX13" fmla="*/ 2060136 w 2060136"/>
              <a:gd name="connsiteY13" fmla="*/ 244203 h 854391"/>
              <a:gd name="connsiteX14" fmla="*/ 2060136 w 2060136"/>
              <a:gd name="connsiteY14" fmla="*/ 292386 h 854391"/>
              <a:gd name="connsiteX15" fmla="*/ 2060136 w 2060136"/>
              <a:gd name="connsiteY15" fmla="*/ 337622 h 854391"/>
              <a:gd name="connsiteX16" fmla="*/ 2060136 w 2060136"/>
              <a:gd name="connsiteY16" fmla="*/ 516769 h 854391"/>
              <a:gd name="connsiteX17" fmla="*/ 2060136 w 2060136"/>
              <a:gd name="connsiteY17" fmla="*/ 562005 h 854391"/>
              <a:gd name="connsiteX18" fmla="*/ 2060136 w 2060136"/>
              <a:gd name="connsiteY18" fmla="*/ 610188 h 854391"/>
              <a:gd name="connsiteX19" fmla="*/ 2060136 w 2060136"/>
              <a:gd name="connsiteY19" fmla="*/ 795912 h 854391"/>
              <a:gd name="connsiteX20" fmla="*/ 2001657 w 2060136"/>
              <a:gd name="connsiteY20" fmla="*/ 854391 h 8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0136" h="854391">
                <a:moveTo>
                  <a:pt x="2001657" y="854391"/>
                </a:moveTo>
                <a:lnTo>
                  <a:pt x="58479" y="854391"/>
                </a:lnTo>
                <a:cubicBezTo>
                  <a:pt x="26182" y="854391"/>
                  <a:pt x="0" y="828209"/>
                  <a:pt x="0" y="795912"/>
                </a:cubicBezTo>
                <a:lnTo>
                  <a:pt x="0" y="610188"/>
                </a:lnTo>
                <a:lnTo>
                  <a:pt x="0" y="562005"/>
                </a:lnTo>
                <a:lnTo>
                  <a:pt x="0" y="516769"/>
                </a:lnTo>
                <a:lnTo>
                  <a:pt x="0" y="337622"/>
                </a:lnTo>
                <a:lnTo>
                  <a:pt x="0" y="292386"/>
                </a:lnTo>
                <a:lnTo>
                  <a:pt x="0" y="244203"/>
                </a:lnTo>
                <a:lnTo>
                  <a:pt x="0" y="58479"/>
                </a:lnTo>
                <a:cubicBezTo>
                  <a:pt x="0" y="26182"/>
                  <a:pt x="26182" y="0"/>
                  <a:pt x="58479" y="0"/>
                </a:cubicBezTo>
                <a:lnTo>
                  <a:pt x="2001657" y="0"/>
                </a:lnTo>
                <a:cubicBezTo>
                  <a:pt x="2033954" y="0"/>
                  <a:pt x="2060136" y="26182"/>
                  <a:pt x="2060136" y="58479"/>
                </a:cubicBezTo>
                <a:lnTo>
                  <a:pt x="2060136" y="244203"/>
                </a:lnTo>
                <a:lnTo>
                  <a:pt x="2060136" y="292386"/>
                </a:lnTo>
                <a:lnTo>
                  <a:pt x="2060136" y="337622"/>
                </a:lnTo>
                <a:lnTo>
                  <a:pt x="2060136" y="516769"/>
                </a:lnTo>
                <a:lnTo>
                  <a:pt x="2060136" y="562005"/>
                </a:lnTo>
                <a:lnTo>
                  <a:pt x="2060136" y="610188"/>
                </a:lnTo>
                <a:lnTo>
                  <a:pt x="2060136" y="795912"/>
                </a:lnTo>
                <a:cubicBezTo>
                  <a:pt x="2060136" y="828209"/>
                  <a:pt x="2033954" y="854391"/>
                  <a:pt x="2001657" y="854391"/>
                </a:cubicBezTo>
                <a:close/>
              </a:path>
            </a:pathLst>
          </a:custGeom>
          <a:solidFill>
            <a:srgbClr val="EEEB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200" b="0" i="0" u="none" strike="noStrike" kern="1200" cap="none" spc="0" normalizeH="0" baseline="0" noProof="0">
              <a:ln>
                <a:noFill/>
              </a:ln>
              <a:solidFill>
                <a:srgbClr val="FFFFFF"/>
              </a:solidFill>
              <a:effectLst/>
              <a:uLnTx/>
              <a:uFillTx/>
              <a:latin typeface="Aptos" panose="020B0004020202020204" pitchFamily="34" charset="0"/>
              <a:cs typeface="Segoe UI" panose="020B0502040204020203" pitchFamily="34" charset="0"/>
            </a:endParaRPr>
          </a:p>
        </p:txBody>
      </p:sp>
      <p:sp>
        <p:nvSpPr>
          <p:cNvPr id="20" name="TextBox 19">
            <a:extLst>
              <a:ext uri="{FF2B5EF4-FFF2-40B4-BE49-F238E27FC236}">
                <a16:creationId xmlns:a16="http://schemas.microsoft.com/office/drawing/2014/main" id="{0619D959-C20B-7FE7-65E1-F3AF7512E647}"/>
              </a:ext>
            </a:extLst>
          </p:cNvPr>
          <p:cNvSpPr txBox="1"/>
          <p:nvPr/>
        </p:nvSpPr>
        <p:spPr>
          <a:xfrm>
            <a:off x="9531543" y="5328512"/>
            <a:ext cx="1873257" cy="1246495"/>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rPr>
              <a:t>Self-ordering kiosks</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GB" sz="1200">
                <a:solidFill>
                  <a:srgbClr val="351C5C"/>
                </a:solidFill>
                <a:latin typeface="Aptos" panose="020B0004020202020204" pitchFamily="34" charset="0"/>
                <a:cs typeface="Segoe UI" panose="020B0502040204020203" pitchFamily="34" charset="0"/>
              </a:rPr>
              <a:t>Ingredient and menu mgmt.</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GB" sz="1200">
                <a:solidFill>
                  <a:srgbClr val="351C5C"/>
                </a:solidFill>
                <a:latin typeface="Aptos" panose="020B0004020202020204" pitchFamily="34" charset="0"/>
                <a:cs typeface="Segoe UI" panose="020B0502040204020203" pitchFamily="34" charset="0"/>
              </a:rPr>
              <a:t>Ingredient costing </a:t>
            </a:r>
          </a:p>
          <a:p>
            <a:pPr marL="171450" marR="0" lvl="0" indent="-1714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351C5C"/>
              </a:solidFill>
              <a:effectLst/>
              <a:uLnTx/>
              <a:uFillTx/>
              <a:latin typeface="Aptos" panose="020B0004020202020204" pitchFamily="34" charset="0"/>
              <a:cs typeface="Segoe UI" panose="020B0502040204020203" pitchFamily="34" charset="0"/>
            </a:endParaRPr>
          </a:p>
        </p:txBody>
      </p:sp>
      <p:pic>
        <p:nvPicPr>
          <p:cNvPr id="24" name="Picture 23" descr="A person standing next to a chair&#10;&#10;Description automatically generated">
            <a:extLst>
              <a:ext uri="{FF2B5EF4-FFF2-40B4-BE49-F238E27FC236}">
                <a16:creationId xmlns:a16="http://schemas.microsoft.com/office/drawing/2014/main" id="{371CEE2B-2D0D-B56A-9F85-4929278076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950" y="1634133"/>
            <a:ext cx="4601029" cy="4601029"/>
          </a:xfrm>
          <a:prstGeom prst="rect">
            <a:avLst/>
          </a:prstGeom>
        </p:spPr>
      </p:pic>
      <p:pic>
        <p:nvPicPr>
          <p:cNvPr id="29" name="Graphic 28">
            <a:extLst>
              <a:ext uri="{FF2B5EF4-FFF2-40B4-BE49-F238E27FC236}">
                <a16:creationId xmlns:a16="http://schemas.microsoft.com/office/drawing/2014/main" id="{AF619F8F-9254-34DD-B5EB-B1A12F41C7F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6970" y="6226640"/>
            <a:ext cx="1300460" cy="535484"/>
          </a:xfrm>
          <a:prstGeom prst="rect">
            <a:avLst/>
          </a:prstGeom>
        </p:spPr>
      </p:pic>
      <p:sp>
        <p:nvSpPr>
          <p:cNvPr id="16" name="Rectangle 15">
            <a:extLst>
              <a:ext uri="{FF2B5EF4-FFF2-40B4-BE49-F238E27FC236}">
                <a16:creationId xmlns:a16="http://schemas.microsoft.com/office/drawing/2014/main" id="{2FCCF8E0-77F7-1D90-AEF0-82CE42953773}"/>
              </a:ext>
            </a:extLst>
          </p:cNvPr>
          <p:cNvSpPr/>
          <p:nvPr/>
        </p:nvSpPr>
        <p:spPr>
          <a:xfrm>
            <a:off x="6404847" y="31141"/>
            <a:ext cx="2849474" cy="65715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34" name="Freeform 41">
            <a:extLst>
              <a:ext uri="{FF2B5EF4-FFF2-40B4-BE49-F238E27FC236}">
                <a16:creationId xmlns:a16="http://schemas.microsoft.com/office/drawing/2014/main" id="{296A066D-2E20-E240-BF2F-FBB0F78D48A7}"/>
              </a:ext>
            </a:extLst>
          </p:cNvPr>
          <p:cNvSpPr/>
          <p:nvPr/>
        </p:nvSpPr>
        <p:spPr>
          <a:xfrm rot="10800000" flipV="1">
            <a:off x="9789803" y="601126"/>
            <a:ext cx="1572346" cy="337246"/>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solidFill>
              <a:srgbClr val="EEEBF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ptos" panose="020B0004020202020204" pitchFamily="34" charset="0"/>
            </a:endParaRPr>
          </a:p>
        </p:txBody>
      </p:sp>
      <p:pic>
        <p:nvPicPr>
          <p:cNvPr id="35" name="Graphic 34">
            <a:extLst>
              <a:ext uri="{FF2B5EF4-FFF2-40B4-BE49-F238E27FC236}">
                <a16:creationId xmlns:a16="http://schemas.microsoft.com/office/drawing/2014/main" id="{7DF04920-1C42-C626-EC8C-FA79E288815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072261" y="668625"/>
            <a:ext cx="1007431" cy="181192"/>
          </a:xfrm>
          <a:prstGeom prst="rect">
            <a:avLst/>
          </a:prstGeom>
        </p:spPr>
      </p:pic>
      <p:sp>
        <p:nvSpPr>
          <p:cNvPr id="26" name="Freeform 25">
            <a:extLst>
              <a:ext uri="{FF2B5EF4-FFF2-40B4-BE49-F238E27FC236}">
                <a16:creationId xmlns:a16="http://schemas.microsoft.com/office/drawing/2014/main" id="{04DFF90B-B881-0151-892B-0EDA5B46DCB7}"/>
              </a:ext>
            </a:extLst>
          </p:cNvPr>
          <p:cNvSpPr/>
          <p:nvPr/>
        </p:nvSpPr>
        <p:spPr>
          <a:xfrm>
            <a:off x="3475955" y="1688881"/>
            <a:ext cx="2925777" cy="4886125"/>
          </a:xfrm>
          <a:custGeom>
            <a:avLst/>
            <a:gdLst>
              <a:gd name="connsiteX0" fmla="*/ 51599 w 2041864"/>
              <a:gd name="connsiteY0" fmla="*/ 0 h 2493550"/>
              <a:gd name="connsiteX1" fmla="*/ 1990265 w 2041864"/>
              <a:gd name="connsiteY1" fmla="*/ 0 h 2493550"/>
              <a:gd name="connsiteX2" fmla="*/ 2041864 w 2041864"/>
              <a:gd name="connsiteY2" fmla="*/ 51599 h 2493550"/>
              <a:gd name="connsiteX3" fmla="*/ 2041864 w 2041864"/>
              <a:gd name="connsiteY3" fmla="*/ 106999 h 2493550"/>
              <a:gd name="connsiteX4" fmla="*/ 2041864 w 2041864"/>
              <a:gd name="connsiteY4" fmla="*/ 257990 h 2493550"/>
              <a:gd name="connsiteX5" fmla="*/ 2041864 w 2041864"/>
              <a:gd name="connsiteY5" fmla="*/ 2235560 h 2493550"/>
              <a:gd name="connsiteX6" fmla="*/ 2041864 w 2041864"/>
              <a:gd name="connsiteY6" fmla="*/ 2441951 h 2493550"/>
              <a:gd name="connsiteX7" fmla="*/ 2041864 w 2041864"/>
              <a:gd name="connsiteY7" fmla="*/ 2449687 h 2493550"/>
              <a:gd name="connsiteX8" fmla="*/ 2040302 w 2041864"/>
              <a:gd name="connsiteY8" fmla="*/ 2449687 h 2493550"/>
              <a:gd name="connsiteX9" fmla="*/ 2037809 w 2041864"/>
              <a:gd name="connsiteY9" fmla="*/ 2462036 h 2493550"/>
              <a:gd name="connsiteX10" fmla="*/ 1990265 w 2041864"/>
              <a:gd name="connsiteY10" fmla="*/ 2493550 h 2493550"/>
              <a:gd name="connsiteX11" fmla="*/ 51599 w 2041864"/>
              <a:gd name="connsiteY11" fmla="*/ 2493550 h 2493550"/>
              <a:gd name="connsiteX12" fmla="*/ 4055 w 2041864"/>
              <a:gd name="connsiteY12" fmla="*/ 2462036 h 2493550"/>
              <a:gd name="connsiteX13" fmla="*/ 1562 w 2041864"/>
              <a:gd name="connsiteY13" fmla="*/ 2449687 h 2493550"/>
              <a:gd name="connsiteX14" fmla="*/ 0 w 2041864"/>
              <a:gd name="connsiteY14" fmla="*/ 2449687 h 2493550"/>
              <a:gd name="connsiteX15" fmla="*/ 0 w 2041864"/>
              <a:gd name="connsiteY15" fmla="*/ 2441951 h 2493550"/>
              <a:gd name="connsiteX16" fmla="*/ 0 w 2041864"/>
              <a:gd name="connsiteY16" fmla="*/ 2235560 h 2493550"/>
              <a:gd name="connsiteX17" fmla="*/ 0 w 2041864"/>
              <a:gd name="connsiteY17" fmla="*/ 257990 h 2493550"/>
              <a:gd name="connsiteX18" fmla="*/ 0 w 2041864"/>
              <a:gd name="connsiteY18" fmla="*/ 106999 h 2493550"/>
              <a:gd name="connsiteX19" fmla="*/ 0 w 2041864"/>
              <a:gd name="connsiteY19" fmla="*/ 51599 h 2493550"/>
              <a:gd name="connsiteX20" fmla="*/ 51599 w 2041864"/>
              <a:gd name="connsiteY20" fmla="*/ 0 h 249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1864" h="2493550">
                <a:moveTo>
                  <a:pt x="51599" y="0"/>
                </a:moveTo>
                <a:lnTo>
                  <a:pt x="1990265" y="0"/>
                </a:lnTo>
                <a:cubicBezTo>
                  <a:pt x="2018762" y="0"/>
                  <a:pt x="2041864" y="23102"/>
                  <a:pt x="2041864" y="51599"/>
                </a:cubicBezTo>
                <a:lnTo>
                  <a:pt x="2041864" y="106999"/>
                </a:lnTo>
                <a:lnTo>
                  <a:pt x="2041864" y="257990"/>
                </a:lnTo>
                <a:lnTo>
                  <a:pt x="2041864" y="2235560"/>
                </a:lnTo>
                <a:lnTo>
                  <a:pt x="2041864" y="2441951"/>
                </a:lnTo>
                <a:lnTo>
                  <a:pt x="2041864" y="2449687"/>
                </a:lnTo>
                <a:lnTo>
                  <a:pt x="2040302" y="2449687"/>
                </a:lnTo>
                <a:lnTo>
                  <a:pt x="2037809" y="2462036"/>
                </a:lnTo>
                <a:cubicBezTo>
                  <a:pt x="2029976" y="2480555"/>
                  <a:pt x="2011638" y="2493550"/>
                  <a:pt x="1990265" y="2493550"/>
                </a:cubicBezTo>
                <a:lnTo>
                  <a:pt x="51599" y="2493550"/>
                </a:lnTo>
                <a:cubicBezTo>
                  <a:pt x="30227" y="2493550"/>
                  <a:pt x="11888" y="2480555"/>
                  <a:pt x="4055" y="2462036"/>
                </a:cubicBezTo>
                <a:lnTo>
                  <a:pt x="1562" y="2449687"/>
                </a:lnTo>
                <a:lnTo>
                  <a:pt x="0" y="2449687"/>
                </a:lnTo>
                <a:lnTo>
                  <a:pt x="0" y="2441951"/>
                </a:lnTo>
                <a:lnTo>
                  <a:pt x="0" y="2235560"/>
                </a:lnTo>
                <a:lnTo>
                  <a:pt x="0" y="257990"/>
                </a:lnTo>
                <a:lnTo>
                  <a:pt x="0" y="106999"/>
                </a:lnTo>
                <a:lnTo>
                  <a:pt x="0" y="51599"/>
                </a:lnTo>
                <a:cubicBezTo>
                  <a:pt x="0" y="23102"/>
                  <a:pt x="23102" y="0"/>
                  <a:pt x="51599"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ptos" panose="020B0004020202020204" pitchFamily="34" charset="0"/>
            </a:endParaRPr>
          </a:p>
        </p:txBody>
      </p:sp>
      <p:sp>
        <p:nvSpPr>
          <p:cNvPr id="22" name="Freeform 3">
            <a:extLst>
              <a:ext uri="{FF2B5EF4-FFF2-40B4-BE49-F238E27FC236}">
                <a16:creationId xmlns:a16="http://schemas.microsoft.com/office/drawing/2014/main" id="{B68ABEFC-71B5-72DA-DC90-44107481670D}"/>
              </a:ext>
            </a:extLst>
          </p:cNvPr>
          <p:cNvSpPr/>
          <p:nvPr/>
        </p:nvSpPr>
        <p:spPr>
          <a:xfrm>
            <a:off x="2688974" y="2010552"/>
            <a:ext cx="3687344" cy="3258587"/>
          </a:xfrm>
          <a:custGeom>
            <a:avLst/>
            <a:gdLst>
              <a:gd name="connsiteX0" fmla="*/ 170265 w 3946900"/>
              <a:gd name="connsiteY0" fmla="*/ 0 h 4496898"/>
              <a:gd name="connsiteX1" fmla="*/ 528154 w 3946900"/>
              <a:gd name="connsiteY1" fmla="*/ 0 h 4496898"/>
              <a:gd name="connsiteX2" fmla="*/ 540968 w 3946900"/>
              <a:gd name="connsiteY2" fmla="*/ 0 h 4496898"/>
              <a:gd name="connsiteX3" fmla="*/ 676892 w 3946900"/>
              <a:gd name="connsiteY3" fmla="*/ 0 h 4496898"/>
              <a:gd name="connsiteX4" fmla="*/ 898857 w 3946900"/>
              <a:gd name="connsiteY4" fmla="*/ 0 h 4496898"/>
              <a:gd name="connsiteX5" fmla="*/ 1034781 w 3946900"/>
              <a:gd name="connsiteY5" fmla="*/ 0 h 4496898"/>
              <a:gd name="connsiteX6" fmla="*/ 1047595 w 3946900"/>
              <a:gd name="connsiteY6" fmla="*/ 0 h 4496898"/>
              <a:gd name="connsiteX7" fmla="*/ 1191487 w 3946900"/>
              <a:gd name="connsiteY7" fmla="*/ 0 h 4496898"/>
              <a:gd name="connsiteX8" fmla="*/ 1214111 w 3946900"/>
              <a:gd name="connsiteY8" fmla="*/ 0 h 4496898"/>
              <a:gd name="connsiteX9" fmla="*/ 1405484 w 3946900"/>
              <a:gd name="connsiteY9" fmla="*/ 0 h 4496898"/>
              <a:gd name="connsiteX10" fmla="*/ 1562190 w 3946900"/>
              <a:gd name="connsiteY10" fmla="*/ 0 h 4496898"/>
              <a:gd name="connsiteX11" fmla="*/ 1572000 w 3946900"/>
              <a:gd name="connsiteY11" fmla="*/ 0 h 4496898"/>
              <a:gd name="connsiteX12" fmla="*/ 1584814 w 3946900"/>
              <a:gd name="connsiteY12" fmla="*/ 0 h 4496898"/>
              <a:gd name="connsiteX13" fmla="*/ 1698114 w 3946900"/>
              <a:gd name="connsiteY13" fmla="*/ 0 h 4496898"/>
              <a:gd name="connsiteX14" fmla="*/ 1720738 w 3946900"/>
              <a:gd name="connsiteY14" fmla="*/ 0 h 4496898"/>
              <a:gd name="connsiteX15" fmla="*/ 1878084 w 3946900"/>
              <a:gd name="connsiteY15" fmla="*/ 0 h 4496898"/>
              <a:gd name="connsiteX16" fmla="*/ 1942703 w 3946900"/>
              <a:gd name="connsiteY16" fmla="*/ 0 h 4496898"/>
              <a:gd name="connsiteX17" fmla="*/ 2068817 w 3946900"/>
              <a:gd name="connsiteY17" fmla="*/ 0 h 4496898"/>
              <a:gd name="connsiteX18" fmla="*/ 2078627 w 3946900"/>
              <a:gd name="connsiteY18" fmla="*/ 0 h 4496898"/>
              <a:gd name="connsiteX19" fmla="*/ 2091441 w 3946900"/>
              <a:gd name="connsiteY19" fmla="*/ 0 h 4496898"/>
              <a:gd name="connsiteX20" fmla="*/ 2235332 w 3946900"/>
              <a:gd name="connsiteY20" fmla="*/ 0 h 4496898"/>
              <a:gd name="connsiteX21" fmla="*/ 2248787 w 3946900"/>
              <a:gd name="connsiteY21" fmla="*/ 0 h 4496898"/>
              <a:gd name="connsiteX22" fmla="*/ 2384711 w 3946900"/>
              <a:gd name="connsiteY22" fmla="*/ 0 h 4496898"/>
              <a:gd name="connsiteX23" fmla="*/ 2449330 w 3946900"/>
              <a:gd name="connsiteY23" fmla="*/ 0 h 4496898"/>
              <a:gd name="connsiteX24" fmla="*/ 2541416 w 3946900"/>
              <a:gd name="connsiteY24" fmla="*/ 0 h 4496898"/>
              <a:gd name="connsiteX25" fmla="*/ 2606035 w 3946900"/>
              <a:gd name="connsiteY25" fmla="*/ 0 h 4496898"/>
              <a:gd name="connsiteX26" fmla="*/ 2741959 w 3946900"/>
              <a:gd name="connsiteY26" fmla="*/ 0 h 4496898"/>
              <a:gd name="connsiteX27" fmla="*/ 2755414 w 3946900"/>
              <a:gd name="connsiteY27" fmla="*/ 0 h 4496898"/>
              <a:gd name="connsiteX28" fmla="*/ 2899305 w 3946900"/>
              <a:gd name="connsiteY28" fmla="*/ 0 h 4496898"/>
              <a:gd name="connsiteX29" fmla="*/ 2912119 w 3946900"/>
              <a:gd name="connsiteY29" fmla="*/ 0 h 4496898"/>
              <a:gd name="connsiteX30" fmla="*/ 3048043 w 3946900"/>
              <a:gd name="connsiteY30" fmla="*/ 0 h 4496898"/>
              <a:gd name="connsiteX31" fmla="*/ 3112662 w 3946900"/>
              <a:gd name="connsiteY31" fmla="*/ 0 h 4496898"/>
              <a:gd name="connsiteX32" fmla="*/ 3270008 w 3946900"/>
              <a:gd name="connsiteY32" fmla="*/ 0 h 4496898"/>
              <a:gd name="connsiteX33" fmla="*/ 3405932 w 3946900"/>
              <a:gd name="connsiteY33" fmla="*/ 0 h 4496898"/>
              <a:gd name="connsiteX34" fmla="*/ 3418746 w 3946900"/>
              <a:gd name="connsiteY34" fmla="*/ 0 h 4496898"/>
              <a:gd name="connsiteX35" fmla="*/ 3776635 w 3946900"/>
              <a:gd name="connsiteY35" fmla="*/ 0 h 4496898"/>
              <a:gd name="connsiteX36" fmla="*/ 3933520 w 3946900"/>
              <a:gd name="connsiteY36" fmla="*/ 87351 h 4496898"/>
              <a:gd name="connsiteX37" fmla="*/ 3945962 w 3946900"/>
              <a:gd name="connsiteY37" fmla="*/ 139120 h 4496898"/>
              <a:gd name="connsiteX38" fmla="*/ 3946900 w 3946900"/>
              <a:gd name="connsiteY38" fmla="*/ 139120 h 4496898"/>
              <a:gd name="connsiteX39" fmla="*/ 3946900 w 3946900"/>
              <a:gd name="connsiteY39" fmla="*/ 143021 h 4496898"/>
              <a:gd name="connsiteX40" fmla="*/ 3946900 w 3946900"/>
              <a:gd name="connsiteY40" fmla="*/ 715087 h 4496898"/>
              <a:gd name="connsiteX41" fmla="*/ 3946900 w 3946900"/>
              <a:gd name="connsiteY41" fmla="*/ 727146 h 4496898"/>
              <a:gd name="connsiteX42" fmla="*/ 3946900 w 3946900"/>
              <a:gd name="connsiteY42" fmla="*/ 1117719 h 4496898"/>
              <a:gd name="connsiteX43" fmla="*/ 3946900 w 3946900"/>
              <a:gd name="connsiteY43" fmla="*/ 1121620 h 4496898"/>
              <a:gd name="connsiteX44" fmla="*/ 3946900 w 3946900"/>
              <a:gd name="connsiteY44" fmla="*/ 1693686 h 4496898"/>
              <a:gd name="connsiteX45" fmla="*/ 3946900 w 3946900"/>
              <a:gd name="connsiteY45" fmla="*/ 1705745 h 4496898"/>
              <a:gd name="connsiteX46" fmla="*/ 3946900 w 3946900"/>
              <a:gd name="connsiteY46" fmla="*/ 2791153 h 4496898"/>
              <a:gd name="connsiteX47" fmla="*/ 3946900 w 3946900"/>
              <a:gd name="connsiteY47" fmla="*/ 2803212 h 4496898"/>
              <a:gd name="connsiteX48" fmla="*/ 3946900 w 3946900"/>
              <a:gd name="connsiteY48" fmla="*/ 3375278 h 4496898"/>
              <a:gd name="connsiteX49" fmla="*/ 3946900 w 3946900"/>
              <a:gd name="connsiteY49" fmla="*/ 3379179 h 4496898"/>
              <a:gd name="connsiteX50" fmla="*/ 3946900 w 3946900"/>
              <a:gd name="connsiteY50" fmla="*/ 3769752 h 4496898"/>
              <a:gd name="connsiteX51" fmla="*/ 3946900 w 3946900"/>
              <a:gd name="connsiteY51" fmla="*/ 3781811 h 4496898"/>
              <a:gd name="connsiteX52" fmla="*/ 3946900 w 3946900"/>
              <a:gd name="connsiteY52" fmla="*/ 4353877 h 4496898"/>
              <a:gd name="connsiteX53" fmla="*/ 3946900 w 3946900"/>
              <a:gd name="connsiteY53" fmla="*/ 4357778 h 4496898"/>
              <a:gd name="connsiteX54" fmla="*/ 3945962 w 3946900"/>
              <a:gd name="connsiteY54" fmla="*/ 4357778 h 4496898"/>
              <a:gd name="connsiteX55" fmla="*/ 3933520 w 3946900"/>
              <a:gd name="connsiteY55" fmla="*/ 4409547 h 4496898"/>
              <a:gd name="connsiteX56" fmla="*/ 3776635 w 3946900"/>
              <a:gd name="connsiteY56" fmla="*/ 4496898 h 4496898"/>
              <a:gd name="connsiteX57" fmla="*/ 3418746 w 3946900"/>
              <a:gd name="connsiteY57" fmla="*/ 4496898 h 4496898"/>
              <a:gd name="connsiteX58" fmla="*/ 3405932 w 3946900"/>
              <a:gd name="connsiteY58" fmla="*/ 4496898 h 4496898"/>
              <a:gd name="connsiteX59" fmla="*/ 3270008 w 3946900"/>
              <a:gd name="connsiteY59" fmla="*/ 4496898 h 4496898"/>
              <a:gd name="connsiteX60" fmla="*/ 3112662 w 3946900"/>
              <a:gd name="connsiteY60" fmla="*/ 4496898 h 4496898"/>
              <a:gd name="connsiteX61" fmla="*/ 3048043 w 3946900"/>
              <a:gd name="connsiteY61" fmla="*/ 4496898 h 4496898"/>
              <a:gd name="connsiteX62" fmla="*/ 2912119 w 3946900"/>
              <a:gd name="connsiteY62" fmla="*/ 4496898 h 4496898"/>
              <a:gd name="connsiteX63" fmla="*/ 2899305 w 3946900"/>
              <a:gd name="connsiteY63" fmla="*/ 4496898 h 4496898"/>
              <a:gd name="connsiteX64" fmla="*/ 2755414 w 3946900"/>
              <a:gd name="connsiteY64" fmla="*/ 4496898 h 4496898"/>
              <a:gd name="connsiteX65" fmla="*/ 2741959 w 3946900"/>
              <a:gd name="connsiteY65" fmla="*/ 4496898 h 4496898"/>
              <a:gd name="connsiteX66" fmla="*/ 2606035 w 3946900"/>
              <a:gd name="connsiteY66" fmla="*/ 4496898 h 4496898"/>
              <a:gd name="connsiteX67" fmla="*/ 2541416 w 3946900"/>
              <a:gd name="connsiteY67" fmla="*/ 4496898 h 4496898"/>
              <a:gd name="connsiteX68" fmla="*/ 2449330 w 3946900"/>
              <a:gd name="connsiteY68" fmla="*/ 4496898 h 4496898"/>
              <a:gd name="connsiteX69" fmla="*/ 2384711 w 3946900"/>
              <a:gd name="connsiteY69" fmla="*/ 4496898 h 4496898"/>
              <a:gd name="connsiteX70" fmla="*/ 2248787 w 3946900"/>
              <a:gd name="connsiteY70" fmla="*/ 4496898 h 4496898"/>
              <a:gd name="connsiteX71" fmla="*/ 2235332 w 3946900"/>
              <a:gd name="connsiteY71" fmla="*/ 4496898 h 4496898"/>
              <a:gd name="connsiteX72" fmla="*/ 2091441 w 3946900"/>
              <a:gd name="connsiteY72" fmla="*/ 4496898 h 4496898"/>
              <a:gd name="connsiteX73" fmla="*/ 2078627 w 3946900"/>
              <a:gd name="connsiteY73" fmla="*/ 4496898 h 4496898"/>
              <a:gd name="connsiteX74" fmla="*/ 2068817 w 3946900"/>
              <a:gd name="connsiteY74" fmla="*/ 4496898 h 4496898"/>
              <a:gd name="connsiteX75" fmla="*/ 1942703 w 3946900"/>
              <a:gd name="connsiteY75" fmla="*/ 4496898 h 4496898"/>
              <a:gd name="connsiteX76" fmla="*/ 1878084 w 3946900"/>
              <a:gd name="connsiteY76" fmla="*/ 4496898 h 4496898"/>
              <a:gd name="connsiteX77" fmla="*/ 1720738 w 3946900"/>
              <a:gd name="connsiteY77" fmla="*/ 4496898 h 4496898"/>
              <a:gd name="connsiteX78" fmla="*/ 1698114 w 3946900"/>
              <a:gd name="connsiteY78" fmla="*/ 4496898 h 4496898"/>
              <a:gd name="connsiteX79" fmla="*/ 1584814 w 3946900"/>
              <a:gd name="connsiteY79" fmla="*/ 4496898 h 4496898"/>
              <a:gd name="connsiteX80" fmla="*/ 1572000 w 3946900"/>
              <a:gd name="connsiteY80" fmla="*/ 4496898 h 4496898"/>
              <a:gd name="connsiteX81" fmla="*/ 1562190 w 3946900"/>
              <a:gd name="connsiteY81" fmla="*/ 4496898 h 4496898"/>
              <a:gd name="connsiteX82" fmla="*/ 1405484 w 3946900"/>
              <a:gd name="connsiteY82" fmla="*/ 4496898 h 4496898"/>
              <a:gd name="connsiteX83" fmla="*/ 1214111 w 3946900"/>
              <a:gd name="connsiteY83" fmla="*/ 4496898 h 4496898"/>
              <a:gd name="connsiteX84" fmla="*/ 1191487 w 3946900"/>
              <a:gd name="connsiteY84" fmla="*/ 4496898 h 4496898"/>
              <a:gd name="connsiteX85" fmla="*/ 1047595 w 3946900"/>
              <a:gd name="connsiteY85" fmla="*/ 4496898 h 4496898"/>
              <a:gd name="connsiteX86" fmla="*/ 1034781 w 3946900"/>
              <a:gd name="connsiteY86" fmla="*/ 4496898 h 4496898"/>
              <a:gd name="connsiteX87" fmla="*/ 898857 w 3946900"/>
              <a:gd name="connsiteY87" fmla="*/ 4496898 h 4496898"/>
              <a:gd name="connsiteX88" fmla="*/ 676892 w 3946900"/>
              <a:gd name="connsiteY88" fmla="*/ 4496898 h 4496898"/>
              <a:gd name="connsiteX89" fmla="*/ 540968 w 3946900"/>
              <a:gd name="connsiteY89" fmla="*/ 4496898 h 4496898"/>
              <a:gd name="connsiteX90" fmla="*/ 528154 w 3946900"/>
              <a:gd name="connsiteY90" fmla="*/ 4496898 h 4496898"/>
              <a:gd name="connsiteX91" fmla="*/ 170265 w 3946900"/>
              <a:gd name="connsiteY91" fmla="*/ 4496898 h 4496898"/>
              <a:gd name="connsiteX92" fmla="*/ 13380 w 3946900"/>
              <a:gd name="connsiteY92" fmla="*/ 4409547 h 4496898"/>
              <a:gd name="connsiteX93" fmla="*/ 938 w 3946900"/>
              <a:gd name="connsiteY93" fmla="*/ 4357778 h 4496898"/>
              <a:gd name="connsiteX94" fmla="*/ 0 w 3946900"/>
              <a:gd name="connsiteY94" fmla="*/ 4357778 h 4496898"/>
              <a:gd name="connsiteX95" fmla="*/ 0 w 3946900"/>
              <a:gd name="connsiteY95" fmla="*/ 4353877 h 4496898"/>
              <a:gd name="connsiteX96" fmla="*/ 0 w 3946900"/>
              <a:gd name="connsiteY96" fmla="*/ 3781811 h 4496898"/>
              <a:gd name="connsiteX97" fmla="*/ 0 w 3946900"/>
              <a:gd name="connsiteY97" fmla="*/ 3769752 h 4496898"/>
              <a:gd name="connsiteX98" fmla="*/ 0 w 3946900"/>
              <a:gd name="connsiteY98" fmla="*/ 3379179 h 4496898"/>
              <a:gd name="connsiteX99" fmla="*/ 0 w 3946900"/>
              <a:gd name="connsiteY99" fmla="*/ 3375278 h 4496898"/>
              <a:gd name="connsiteX100" fmla="*/ 0 w 3946900"/>
              <a:gd name="connsiteY100" fmla="*/ 2803212 h 4496898"/>
              <a:gd name="connsiteX101" fmla="*/ 0 w 3946900"/>
              <a:gd name="connsiteY101" fmla="*/ 2791153 h 4496898"/>
              <a:gd name="connsiteX102" fmla="*/ 0 w 3946900"/>
              <a:gd name="connsiteY102" fmla="*/ 1705745 h 4496898"/>
              <a:gd name="connsiteX103" fmla="*/ 0 w 3946900"/>
              <a:gd name="connsiteY103" fmla="*/ 1693686 h 4496898"/>
              <a:gd name="connsiteX104" fmla="*/ 0 w 3946900"/>
              <a:gd name="connsiteY104" fmla="*/ 1121620 h 4496898"/>
              <a:gd name="connsiteX105" fmla="*/ 0 w 3946900"/>
              <a:gd name="connsiteY105" fmla="*/ 1117719 h 4496898"/>
              <a:gd name="connsiteX106" fmla="*/ 0 w 3946900"/>
              <a:gd name="connsiteY106" fmla="*/ 727146 h 4496898"/>
              <a:gd name="connsiteX107" fmla="*/ 0 w 3946900"/>
              <a:gd name="connsiteY107" fmla="*/ 715087 h 4496898"/>
              <a:gd name="connsiteX108" fmla="*/ 0 w 3946900"/>
              <a:gd name="connsiteY108" fmla="*/ 143021 h 4496898"/>
              <a:gd name="connsiteX109" fmla="*/ 0 w 3946900"/>
              <a:gd name="connsiteY109" fmla="*/ 139120 h 4496898"/>
              <a:gd name="connsiteX110" fmla="*/ 938 w 3946900"/>
              <a:gd name="connsiteY110" fmla="*/ 139120 h 4496898"/>
              <a:gd name="connsiteX111" fmla="*/ 13380 w 3946900"/>
              <a:gd name="connsiteY111" fmla="*/ 87351 h 4496898"/>
              <a:gd name="connsiteX112" fmla="*/ 170265 w 3946900"/>
              <a:gd name="connsiteY112" fmla="*/ 0 h 449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46900" h="4496898">
                <a:moveTo>
                  <a:pt x="170265" y="0"/>
                </a:moveTo>
                <a:lnTo>
                  <a:pt x="528154" y="0"/>
                </a:lnTo>
                <a:lnTo>
                  <a:pt x="540968" y="0"/>
                </a:lnTo>
                <a:lnTo>
                  <a:pt x="676892" y="0"/>
                </a:lnTo>
                <a:lnTo>
                  <a:pt x="898857" y="0"/>
                </a:lnTo>
                <a:lnTo>
                  <a:pt x="1034781" y="0"/>
                </a:lnTo>
                <a:lnTo>
                  <a:pt x="1047595" y="0"/>
                </a:lnTo>
                <a:lnTo>
                  <a:pt x="1191487" y="0"/>
                </a:lnTo>
                <a:lnTo>
                  <a:pt x="1214111" y="0"/>
                </a:lnTo>
                <a:lnTo>
                  <a:pt x="1405484" y="0"/>
                </a:lnTo>
                <a:lnTo>
                  <a:pt x="1562190" y="0"/>
                </a:lnTo>
                <a:lnTo>
                  <a:pt x="1572000" y="0"/>
                </a:lnTo>
                <a:lnTo>
                  <a:pt x="1584814" y="0"/>
                </a:lnTo>
                <a:lnTo>
                  <a:pt x="1698114" y="0"/>
                </a:lnTo>
                <a:lnTo>
                  <a:pt x="1720738" y="0"/>
                </a:lnTo>
                <a:lnTo>
                  <a:pt x="1878084" y="0"/>
                </a:lnTo>
                <a:lnTo>
                  <a:pt x="1942703" y="0"/>
                </a:lnTo>
                <a:lnTo>
                  <a:pt x="2068817" y="0"/>
                </a:lnTo>
                <a:lnTo>
                  <a:pt x="2078627" y="0"/>
                </a:lnTo>
                <a:lnTo>
                  <a:pt x="2091441" y="0"/>
                </a:lnTo>
                <a:lnTo>
                  <a:pt x="2235332" y="0"/>
                </a:lnTo>
                <a:lnTo>
                  <a:pt x="2248787" y="0"/>
                </a:lnTo>
                <a:lnTo>
                  <a:pt x="2384711" y="0"/>
                </a:lnTo>
                <a:lnTo>
                  <a:pt x="2449330" y="0"/>
                </a:lnTo>
                <a:lnTo>
                  <a:pt x="2541416" y="0"/>
                </a:lnTo>
                <a:lnTo>
                  <a:pt x="2606035" y="0"/>
                </a:lnTo>
                <a:lnTo>
                  <a:pt x="2741959" y="0"/>
                </a:lnTo>
                <a:lnTo>
                  <a:pt x="2755414" y="0"/>
                </a:lnTo>
                <a:lnTo>
                  <a:pt x="2899305" y="0"/>
                </a:lnTo>
                <a:lnTo>
                  <a:pt x="2912119" y="0"/>
                </a:lnTo>
                <a:lnTo>
                  <a:pt x="3048043" y="0"/>
                </a:lnTo>
                <a:lnTo>
                  <a:pt x="3112662" y="0"/>
                </a:lnTo>
                <a:lnTo>
                  <a:pt x="3270008" y="0"/>
                </a:lnTo>
                <a:lnTo>
                  <a:pt x="3405932" y="0"/>
                </a:lnTo>
                <a:lnTo>
                  <a:pt x="3418746" y="0"/>
                </a:lnTo>
                <a:lnTo>
                  <a:pt x="3776635" y="0"/>
                </a:lnTo>
                <a:cubicBezTo>
                  <a:pt x="3847161" y="0"/>
                  <a:pt x="3907672" y="36018"/>
                  <a:pt x="3933520" y="87351"/>
                </a:cubicBezTo>
                <a:lnTo>
                  <a:pt x="3945962" y="139120"/>
                </a:lnTo>
                <a:lnTo>
                  <a:pt x="3946900" y="139120"/>
                </a:lnTo>
                <a:lnTo>
                  <a:pt x="3946900" y="143021"/>
                </a:lnTo>
                <a:lnTo>
                  <a:pt x="3946900" y="715087"/>
                </a:lnTo>
                <a:lnTo>
                  <a:pt x="3946900" y="727146"/>
                </a:lnTo>
                <a:lnTo>
                  <a:pt x="3946900" y="1117719"/>
                </a:lnTo>
                <a:lnTo>
                  <a:pt x="3946900" y="1121620"/>
                </a:lnTo>
                <a:lnTo>
                  <a:pt x="3946900" y="1693686"/>
                </a:lnTo>
                <a:lnTo>
                  <a:pt x="3946900" y="1705745"/>
                </a:lnTo>
                <a:lnTo>
                  <a:pt x="3946900" y="2791153"/>
                </a:lnTo>
                <a:lnTo>
                  <a:pt x="3946900" y="2803212"/>
                </a:lnTo>
                <a:lnTo>
                  <a:pt x="3946900" y="3375278"/>
                </a:lnTo>
                <a:lnTo>
                  <a:pt x="3946900" y="3379179"/>
                </a:lnTo>
                <a:lnTo>
                  <a:pt x="3946900" y="3769752"/>
                </a:lnTo>
                <a:lnTo>
                  <a:pt x="3946900" y="3781811"/>
                </a:lnTo>
                <a:lnTo>
                  <a:pt x="3946900" y="4353877"/>
                </a:lnTo>
                <a:lnTo>
                  <a:pt x="3946900" y="4357778"/>
                </a:lnTo>
                <a:lnTo>
                  <a:pt x="3945962" y="4357778"/>
                </a:lnTo>
                <a:lnTo>
                  <a:pt x="3933520" y="4409547"/>
                </a:lnTo>
                <a:cubicBezTo>
                  <a:pt x="3907672" y="4460880"/>
                  <a:pt x="3847161" y="4496898"/>
                  <a:pt x="3776635" y="4496898"/>
                </a:cubicBezTo>
                <a:lnTo>
                  <a:pt x="3418746" y="4496898"/>
                </a:lnTo>
                <a:lnTo>
                  <a:pt x="3405932" y="4496898"/>
                </a:lnTo>
                <a:lnTo>
                  <a:pt x="3270008" y="4496898"/>
                </a:lnTo>
                <a:lnTo>
                  <a:pt x="3112662" y="4496898"/>
                </a:lnTo>
                <a:lnTo>
                  <a:pt x="3048043" y="4496898"/>
                </a:lnTo>
                <a:lnTo>
                  <a:pt x="2912119" y="4496898"/>
                </a:lnTo>
                <a:lnTo>
                  <a:pt x="2899305" y="4496898"/>
                </a:lnTo>
                <a:lnTo>
                  <a:pt x="2755414" y="4496898"/>
                </a:lnTo>
                <a:lnTo>
                  <a:pt x="2741959" y="4496898"/>
                </a:lnTo>
                <a:lnTo>
                  <a:pt x="2606035" y="4496898"/>
                </a:lnTo>
                <a:lnTo>
                  <a:pt x="2541416" y="4496898"/>
                </a:lnTo>
                <a:lnTo>
                  <a:pt x="2449330" y="4496898"/>
                </a:lnTo>
                <a:lnTo>
                  <a:pt x="2384711" y="4496898"/>
                </a:lnTo>
                <a:lnTo>
                  <a:pt x="2248787" y="4496898"/>
                </a:lnTo>
                <a:lnTo>
                  <a:pt x="2235332" y="4496898"/>
                </a:lnTo>
                <a:lnTo>
                  <a:pt x="2091441" y="4496898"/>
                </a:lnTo>
                <a:lnTo>
                  <a:pt x="2078627" y="4496898"/>
                </a:lnTo>
                <a:lnTo>
                  <a:pt x="2068817" y="4496898"/>
                </a:lnTo>
                <a:lnTo>
                  <a:pt x="1942703" y="4496898"/>
                </a:lnTo>
                <a:lnTo>
                  <a:pt x="1878084" y="4496898"/>
                </a:lnTo>
                <a:lnTo>
                  <a:pt x="1720738" y="4496898"/>
                </a:lnTo>
                <a:lnTo>
                  <a:pt x="1698114" y="4496898"/>
                </a:lnTo>
                <a:lnTo>
                  <a:pt x="1584814" y="4496898"/>
                </a:lnTo>
                <a:lnTo>
                  <a:pt x="1572000" y="4496898"/>
                </a:lnTo>
                <a:lnTo>
                  <a:pt x="1562190" y="4496898"/>
                </a:lnTo>
                <a:lnTo>
                  <a:pt x="1405484" y="4496898"/>
                </a:lnTo>
                <a:lnTo>
                  <a:pt x="1214111" y="4496898"/>
                </a:lnTo>
                <a:lnTo>
                  <a:pt x="1191487" y="4496898"/>
                </a:lnTo>
                <a:lnTo>
                  <a:pt x="1047595" y="4496898"/>
                </a:lnTo>
                <a:lnTo>
                  <a:pt x="1034781" y="4496898"/>
                </a:lnTo>
                <a:lnTo>
                  <a:pt x="898857" y="4496898"/>
                </a:lnTo>
                <a:lnTo>
                  <a:pt x="676892" y="4496898"/>
                </a:lnTo>
                <a:lnTo>
                  <a:pt x="540968" y="4496898"/>
                </a:lnTo>
                <a:lnTo>
                  <a:pt x="528154" y="4496898"/>
                </a:lnTo>
                <a:lnTo>
                  <a:pt x="170265" y="4496898"/>
                </a:lnTo>
                <a:cubicBezTo>
                  <a:pt x="99739" y="4496898"/>
                  <a:pt x="39228" y="4460880"/>
                  <a:pt x="13380" y="4409547"/>
                </a:cubicBezTo>
                <a:lnTo>
                  <a:pt x="938" y="4357778"/>
                </a:lnTo>
                <a:lnTo>
                  <a:pt x="0" y="4357778"/>
                </a:lnTo>
                <a:lnTo>
                  <a:pt x="0" y="4353877"/>
                </a:lnTo>
                <a:lnTo>
                  <a:pt x="0" y="3781811"/>
                </a:lnTo>
                <a:lnTo>
                  <a:pt x="0" y="3769752"/>
                </a:lnTo>
                <a:lnTo>
                  <a:pt x="0" y="3379179"/>
                </a:lnTo>
                <a:lnTo>
                  <a:pt x="0" y="3375278"/>
                </a:lnTo>
                <a:lnTo>
                  <a:pt x="0" y="2803212"/>
                </a:lnTo>
                <a:lnTo>
                  <a:pt x="0" y="2791153"/>
                </a:lnTo>
                <a:lnTo>
                  <a:pt x="0" y="1705745"/>
                </a:lnTo>
                <a:lnTo>
                  <a:pt x="0" y="1693686"/>
                </a:lnTo>
                <a:lnTo>
                  <a:pt x="0" y="1121620"/>
                </a:lnTo>
                <a:lnTo>
                  <a:pt x="0" y="1117719"/>
                </a:lnTo>
                <a:lnTo>
                  <a:pt x="0" y="727146"/>
                </a:lnTo>
                <a:lnTo>
                  <a:pt x="0" y="715087"/>
                </a:lnTo>
                <a:lnTo>
                  <a:pt x="0" y="143021"/>
                </a:lnTo>
                <a:lnTo>
                  <a:pt x="0" y="139120"/>
                </a:lnTo>
                <a:lnTo>
                  <a:pt x="938" y="139120"/>
                </a:lnTo>
                <a:lnTo>
                  <a:pt x="13380" y="87351"/>
                </a:lnTo>
                <a:cubicBezTo>
                  <a:pt x="39228" y="36018"/>
                  <a:pt x="99739" y="0"/>
                  <a:pt x="170265" y="0"/>
                </a:cubicBezTo>
                <a:close/>
              </a:path>
            </a:pathLst>
          </a:custGeom>
          <a:solidFill>
            <a:schemeClr val="bg1"/>
          </a:solidFill>
          <a:ln>
            <a:noFill/>
          </a:ln>
          <a:effectLst>
            <a:outerShdw blurRad="165100" dist="1270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25" name="Picture 24" descr="A close up of blue text&#10;&#10;Description automatically generated">
            <a:extLst>
              <a:ext uri="{FF2B5EF4-FFF2-40B4-BE49-F238E27FC236}">
                <a16:creationId xmlns:a16="http://schemas.microsoft.com/office/drawing/2014/main" id="{FD95A0CB-DEBD-276D-A8CF-B9D33F9522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62322" y="3241353"/>
            <a:ext cx="3211986" cy="855055"/>
          </a:xfrm>
          <a:prstGeom prst="rect">
            <a:avLst/>
          </a:prstGeom>
        </p:spPr>
      </p:pic>
      <p:pic>
        <p:nvPicPr>
          <p:cNvPr id="32" name="Picture 31" descr="A blue number on a black background&#10;&#10;Description automatically generated">
            <a:extLst>
              <a:ext uri="{FF2B5EF4-FFF2-40B4-BE49-F238E27FC236}">
                <a16:creationId xmlns:a16="http://schemas.microsoft.com/office/drawing/2014/main" id="{FC61E5E6-BA45-EAE4-45E9-833C134AA3E4}"/>
              </a:ext>
            </a:extLst>
          </p:cNvPr>
          <p:cNvPicPr>
            <a:picLocks noChangeAspect="1"/>
          </p:cNvPicPr>
          <p:nvPr/>
        </p:nvPicPr>
        <p:blipFill>
          <a:blip r:embed="rId11"/>
          <a:stretch>
            <a:fillRect/>
          </a:stretch>
        </p:blipFill>
        <p:spPr>
          <a:xfrm>
            <a:off x="2957863" y="2364607"/>
            <a:ext cx="3183058" cy="572950"/>
          </a:xfrm>
          <a:prstGeom prst="rect">
            <a:avLst/>
          </a:prstGeom>
        </p:spPr>
      </p:pic>
      <p:pic>
        <p:nvPicPr>
          <p:cNvPr id="33" name="Picture 32" descr="A red letter on a white background&#10;&#10;Description automatically generated">
            <a:extLst>
              <a:ext uri="{FF2B5EF4-FFF2-40B4-BE49-F238E27FC236}">
                <a16:creationId xmlns:a16="http://schemas.microsoft.com/office/drawing/2014/main" id="{FD4E9427-702A-9E0E-23E9-0DE34C7CEE95}"/>
              </a:ext>
            </a:extLst>
          </p:cNvPr>
          <p:cNvPicPr>
            <a:picLocks noChangeAspect="1"/>
          </p:cNvPicPr>
          <p:nvPr/>
        </p:nvPicPr>
        <p:blipFill>
          <a:blip r:embed="rId12"/>
          <a:stretch>
            <a:fillRect/>
          </a:stretch>
        </p:blipFill>
        <p:spPr>
          <a:xfrm>
            <a:off x="2846108" y="4182291"/>
            <a:ext cx="3180903" cy="748852"/>
          </a:xfrm>
          <a:prstGeom prst="rect">
            <a:avLst/>
          </a:prstGeom>
        </p:spPr>
      </p:pic>
    </p:spTree>
    <p:extLst>
      <p:ext uri="{BB962C8B-B14F-4D97-AF65-F5344CB8AC3E}">
        <p14:creationId xmlns:p14="http://schemas.microsoft.com/office/powerpoint/2010/main" val="4222211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0-#ppt_w/2"/>
                                          </p:val>
                                        </p:tav>
                                        <p:tav tm="100000">
                                          <p:val>
                                            <p:strVal val="#ppt_x"/>
                                          </p:val>
                                        </p:tav>
                                      </p:tavLst>
                                    </p:anim>
                                    <p:anim calcmode="lin" valueType="num">
                                      <p:cBhvr additive="base">
                                        <p:cTn id="8" dur="500" fill="hold"/>
                                        <p:tgtEl>
                                          <p:spTgt spid="92"/>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2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50000"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7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5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1200"/>
                            </p:stCondLst>
                            <p:childTnLst>
                              <p:par>
                                <p:cTn id="33" presetID="2" presetClass="entr" presetSubtype="4"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3" grpId="0"/>
      <p:bldP spid="12" grpId="0"/>
      <p:bldP spid="18"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C2C89B-B8A6-9ECF-4411-A896ED370BD5}"/>
              </a:ext>
            </a:extLst>
          </p:cNvPr>
          <p:cNvSpPr>
            <a:spLocks noGrp="1"/>
          </p:cNvSpPr>
          <p:nvPr>
            <p:ph type="body" sz="quarter" idx="13"/>
          </p:nvPr>
        </p:nvSpPr>
        <p:spPr/>
        <p:txBody>
          <a:bodyPr lIns="91440" tIns="45720" rIns="91440" bIns="45720" anchor="t"/>
          <a:lstStyle/>
          <a:p>
            <a:r>
              <a:rPr kumimoji="0" lang="en-US" sz="2400" u="none" strike="noStrike" kern="1200" cap="none" spc="0" normalizeH="0" baseline="0" noProof="0">
                <a:ln>
                  <a:noFill/>
                </a:ln>
                <a:effectLst/>
                <a:uLnTx/>
                <a:uFillTx/>
                <a:latin typeface="Aptos Light"/>
              </a:rPr>
              <a:t>EFT integrations to </a:t>
            </a:r>
            <a:r>
              <a:rPr lang="en-US" sz="2400">
                <a:latin typeface="Aptos Light"/>
              </a:rPr>
              <a:t>leading </a:t>
            </a:r>
            <a:r>
              <a:rPr lang="en-US" sz="2400" b="1">
                <a:latin typeface="Aptos Light"/>
              </a:rPr>
              <a:t>Payment Service Providers</a:t>
            </a:r>
            <a:r>
              <a:rPr lang="en-US" sz="2400">
                <a:latin typeface="Aptos Light"/>
              </a:rPr>
              <a:t> in all our main market regions</a:t>
            </a:r>
            <a:endParaRPr kumimoji="0" lang="en-US" sz="2400" u="none" strike="noStrike" kern="1200" cap="none" spc="0" normalizeH="0" baseline="0" noProof="0">
              <a:ln>
                <a:noFill/>
              </a:ln>
              <a:effectLst/>
              <a:uLnTx/>
              <a:uFillTx/>
              <a:latin typeface="Aptos Light"/>
            </a:endParaRPr>
          </a:p>
          <a:p>
            <a:r>
              <a:rPr kumimoji="0" lang="en-US" sz="2400" u="none" strike="noStrike" kern="1200" cap="none" spc="0" normalizeH="0" baseline="0" noProof="0">
                <a:ln>
                  <a:noFill/>
                </a:ln>
                <a:effectLst/>
                <a:uLnTx/>
                <a:uFillTx/>
                <a:latin typeface="Aptos Light"/>
              </a:rPr>
              <a:t>Supporting </a:t>
            </a:r>
            <a:r>
              <a:rPr kumimoji="0" lang="en-US" sz="2400" b="1" u="none" strike="noStrike" kern="1200" cap="none" spc="0" normalizeH="0" baseline="0" noProof="0">
                <a:ln>
                  <a:noFill/>
                </a:ln>
                <a:effectLst/>
                <a:uLnTx/>
                <a:uFillTx/>
                <a:latin typeface="Aptos Light"/>
              </a:rPr>
              <a:t>65 payment integrations in 50+ countries</a:t>
            </a:r>
            <a:endParaRPr lang="en-US" sz="2400" b="1" u="none" strike="noStrike" kern="1200" cap="none" spc="0" normalizeH="0" baseline="0" noProof="0">
              <a:ln>
                <a:noFill/>
              </a:ln>
              <a:effectLst/>
              <a:uLnTx/>
              <a:uFillTx/>
              <a:latin typeface="Aptos Light"/>
            </a:endParaRPr>
          </a:p>
          <a:p>
            <a:r>
              <a:rPr lang="en-US" sz="2400">
                <a:latin typeface="Aptos Light"/>
              </a:rPr>
              <a:t>Support for </a:t>
            </a:r>
            <a:r>
              <a:rPr lang="en-US" sz="2400" b="1">
                <a:latin typeface="Aptos Light"/>
              </a:rPr>
              <a:t>all platforms</a:t>
            </a:r>
            <a:r>
              <a:rPr lang="en-US" sz="2400">
                <a:latin typeface="Aptos Light"/>
              </a:rPr>
              <a:t> and form factors</a:t>
            </a:r>
          </a:p>
          <a:p>
            <a:pPr lvl="1">
              <a:buFont typeface="System Font Regular"/>
              <a:buChar char="-"/>
            </a:pPr>
            <a:r>
              <a:rPr lang="en-US" sz="2000">
                <a:latin typeface="Aptos Light"/>
              </a:rPr>
              <a:t>POS hardware, self-checkout, self-ordering kiosks, tablets, phones and </a:t>
            </a:r>
            <a:r>
              <a:rPr lang="en-US" sz="2000" err="1">
                <a:latin typeface="Aptos Light"/>
              </a:rPr>
              <a:t>SoftPay</a:t>
            </a:r>
            <a:r>
              <a:rPr lang="en-US" sz="2000">
                <a:latin typeface="Aptos Light"/>
              </a:rPr>
              <a:t>/Tap to Pay</a:t>
            </a:r>
          </a:p>
          <a:p>
            <a:r>
              <a:rPr lang="en-US" sz="2400"/>
              <a:t>Alternative payments via respective PSPs</a:t>
            </a:r>
          </a:p>
          <a:p>
            <a:r>
              <a:rPr lang="en-US" sz="2400"/>
              <a:t>Back-office payments through LS Pay for Business Central</a:t>
            </a:r>
          </a:p>
          <a:p>
            <a:r>
              <a:rPr lang="en-US" sz="2400"/>
              <a:t>Can be integrated to 3</a:t>
            </a:r>
            <a:r>
              <a:rPr lang="en-US" sz="2400" baseline="30000"/>
              <a:t>rd</a:t>
            </a:r>
            <a:r>
              <a:rPr lang="en-US" sz="2400"/>
              <a:t> party solutions (kiosks)</a:t>
            </a:r>
          </a:p>
        </p:txBody>
      </p:sp>
      <p:pic>
        <p:nvPicPr>
          <p:cNvPr id="5" name="Picture Placeholder 4" descr="A picture containing text, person&#10;&#10;Description automatically generated">
            <a:extLst>
              <a:ext uri="{FF2B5EF4-FFF2-40B4-BE49-F238E27FC236}">
                <a16:creationId xmlns:a16="http://schemas.microsoft.com/office/drawing/2014/main" id="{8D72DE0B-865D-DC92-D8E1-CBCD10BDAB6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671" r="1671"/>
          <a:stretch/>
        </p:blipFill>
        <p:spPr>
          <a:prstGeom prst="rect">
            <a:avLst/>
          </a:prstGeom>
        </p:spPr>
      </p:pic>
      <p:pic>
        <p:nvPicPr>
          <p:cNvPr id="6" name="Graphic 5">
            <a:extLst>
              <a:ext uri="{FF2B5EF4-FFF2-40B4-BE49-F238E27FC236}">
                <a16:creationId xmlns:a16="http://schemas.microsoft.com/office/drawing/2014/main" id="{5C435FD6-382B-5553-D495-7BC8FED310D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30813" y="180323"/>
            <a:ext cx="2338268" cy="586521"/>
          </a:xfrm>
          <a:prstGeom prst="rect">
            <a:avLst/>
          </a:prstGeom>
        </p:spPr>
      </p:pic>
    </p:spTree>
    <p:extLst>
      <p:ext uri="{BB962C8B-B14F-4D97-AF65-F5344CB8AC3E}">
        <p14:creationId xmlns:p14="http://schemas.microsoft.com/office/powerpoint/2010/main" val="19045579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uple of smartphones with a menu on the screen&#10;&#10;Description automatically generated">
            <a:extLst>
              <a:ext uri="{FF2B5EF4-FFF2-40B4-BE49-F238E27FC236}">
                <a16:creationId xmlns:a16="http://schemas.microsoft.com/office/drawing/2014/main" id="{BAA1357E-365D-345E-7ED5-A094B8303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292" y="1076011"/>
            <a:ext cx="5767209" cy="4721107"/>
          </a:xfrm>
          <a:prstGeom prst="rect">
            <a:avLst/>
          </a:prstGeom>
        </p:spPr>
      </p:pic>
      <p:sp>
        <p:nvSpPr>
          <p:cNvPr id="2" name="Title 1">
            <a:extLst>
              <a:ext uri="{FF2B5EF4-FFF2-40B4-BE49-F238E27FC236}">
                <a16:creationId xmlns:a16="http://schemas.microsoft.com/office/drawing/2014/main" id="{CE170D97-6EB2-5203-02BD-C457AC47A46E}"/>
              </a:ext>
            </a:extLst>
          </p:cNvPr>
          <p:cNvSpPr>
            <a:spLocks noGrp="1"/>
          </p:cNvSpPr>
          <p:nvPr>
            <p:ph type="title"/>
          </p:nvPr>
        </p:nvSpPr>
        <p:spPr>
          <a:xfrm>
            <a:off x="4873601" y="656070"/>
            <a:ext cx="7205915" cy="692589"/>
          </a:xfrm>
        </p:spPr>
        <p:txBody>
          <a:bodyPr>
            <a:normAutofit fontScale="90000"/>
          </a:bodyPr>
          <a:lstStyle/>
          <a:p>
            <a:r>
              <a:rPr lang="en-US" err="1">
                <a:solidFill>
                  <a:schemeClr val="bg1"/>
                </a:solidFill>
              </a:rPr>
              <a:t>ScanPayGo</a:t>
            </a:r>
            <a:r>
              <a:rPr lang="en-US">
                <a:solidFill>
                  <a:schemeClr val="bg1"/>
                </a:solidFill>
              </a:rPr>
              <a:t> for LS Central</a:t>
            </a:r>
            <a:br>
              <a:rPr lang="en-US">
                <a:solidFill>
                  <a:schemeClr val="bg1"/>
                </a:solidFill>
              </a:rPr>
            </a:br>
            <a:r>
              <a:rPr lang="en-US" sz="4000" b="0">
                <a:solidFill>
                  <a:schemeClr val="bg1"/>
                </a:solidFill>
                <a:latin typeface="Aptos Light" panose="020B0004020202020204" pitchFamily="34" charset="0"/>
              </a:rPr>
              <a:t>A new generation of loyalty app </a:t>
            </a:r>
            <a:endParaRPr lang="en-US" b="0">
              <a:solidFill>
                <a:schemeClr val="bg1"/>
              </a:solidFill>
              <a:latin typeface="Aptos Light" panose="020B0004020202020204" pitchFamily="34" charset="0"/>
            </a:endParaRPr>
          </a:p>
        </p:txBody>
      </p:sp>
      <p:sp>
        <p:nvSpPr>
          <p:cNvPr id="3" name="Text Placeholder 2">
            <a:extLst>
              <a:ext uri="{FF2B5EF4-FFF2-40B4-BE49-F238E27FC236}">
                <a16:creationId xmlns:a16="http://schemas.microsoft.com/office/drawing/2014/main" id="{931EB998-ED38-AF65-56AD-A029B3F96D3A}"/>
              </a:ext>
            </a:extLst>
          </p:cNvPr>
          <p:cNvSpPr>
            <a:spLocks noGrp="1"/>
          </p:cNvSpPr>
          <p:nvPr>
            <p:ph type="body" sz="quarter" idx="13"/>
          </p:nvPr>
        </p:nvSpPr>
        <p:spPr>
          <a:xfrm>
            <a:off x="4873602" y="2041865"/>
            <a:ext cx="7205916" cy="4464814"/>
          </a:xfrm>
        </p:spPr>
        <p:txBody>
          <a:bodyPr lIns="91440" tIns="45720" rIns="91440" bIns="45720" anchor="t"/>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u="none" strike="noStrike" kern="1200" cap="none" spc="0" normalizeH="0" baseline="0" noProof="0">
                <a:ln>
                  <a:noFill/>
                </a:ln>
                <a:effectLst/>
                <a:uLnTx/>
                <a:uFillTx/>
                <a:latin typeface="Aptos"/>
                <a:cs typeface="Segoe UI"/>
              </a:rPr>
              <a:t>Branded by the retailer</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An easy-to-use loyalty app</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Designed for the modern shopper</a:t>
            </a:r>
            <a:br>
              <a:rPr lang="en-US" sz="1800" u="none" strike="noStrike" kern="1200" cap="none" spc="0" normalizeH="0" baseline="0" noProof="0">
                <a:ln>
                  <a:noFill/>
                </a:ln>
                <a:effectLst/>
                <a:uLnTx/>
                <a:uFillTx/>
                <a:cs typeface="Segoe UI" panose="020B0502040204020203" pitchFamily="34" charset="0"/>
              </a:rPr>
            </a:br>
            <a:endParaRPr kumimoji="0" lang="en-US" sz="1800" u="none" strike="noStrike" kern="1200" cap="none" spc="0" normalizeH="0" baseline="0" noProof="0">
              <a:ln>
                <a:noFill/>
              </a:ln>
              <a:effectLst/>
              <a:uLnTx/>
              <a:uFillTx/>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None/>
              <a:tabLst/>
              <a:defRPr/>
            </a:pPr>
            <a:r>
              <a:rPr kumimoji="0" lang="en-US" sz="1800" b="1" u="none" strike="noStrike" kern="1200" cap="none" spc="0" normalizeH="0" baseline="0" noProof="0">
                <a:ln>
                  <a:noFill/>
                </a:ln>
                <a:effectLst/>
                <a:uLnTx/>
                <a:uFillTx/>
                <a:latin typeface="Aptos"/>
                <a:cs typeface="Segoe UI"/>
              </a:rPr>
              <a:t>Functions</a:t>
            </a:r>
            <a:endParaRPr lang="en-US" sz="1800" b="1" u="none" strike="noStrike" kern="1200" cap="none" spc="0" normalizeH="0" baseline="0" noProof="0">
              <a:ln>
                <a:noFill/>
              </a:ln>
              <a:effectLst/>
              <a:uLnTx/>
              <a:uFillTx/>
              <a:latin typeface="Aptos"/>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Scanning on the go</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800">
                <a:latin typeface="Aptos Light"/>
                <a:cs typeface="Segoe UI"/>
              </a:rPr>
              <a:t>Integrated payments</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Information about items</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Easy to create shopping lists and share with friends and family</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View offers, promotions</a:t>
            </a:r>
            <a:r>
              <a:rPr lang="en-US" sz="1800">
                <a:latin typeface="Aptos Light"/>
                <a:cs typeface="Segoe UI"/>
              </a:rPr>
              <a:t>,</a:t>
            </a:r>
            <a:r>
              <a:rPr kumimoji="0" lang="en-US" sz="1800" u="none" strike="noStrike" kern="1200" cap="none" spc="0" normalizeH="0" baseline="0" noProof="0">
                <a:ln>
                  <a:noFill/>
                </a:ln>
                <a:effectLst/>
                <a:uLnTx/>
                <a:uFillTx/>
                <a:latin typeface="Aptos Light"/>
                <a:cs typeface="Segoe UI"/>
              </a:rPr>
              <a:t> and coupons</a:t>
            </a:r>
            <a:endParaRPr lang="en-US" sz="1800" u="none" strike="noStrike" kern="1200" cap="none" spc="0" normalizeH="0" baseline="0" noProof="0">
              <a:ln>
                <a:noFill/>
              </a:ln>
              <a:effectLst/>
              <a:uLnTx/>
              <a:uFillTx/>
              <a:latin typeface="Aptos Light"/>
              <a:cs typeface="Segoe UI"/>
            </a:endParaRP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u="none" strike="noStrike" kern="1200" cap="none" spc="0" normalizeH="0" baseline="0" noProof="0">
                <a:ln>
                  <a:noFill/>
                </a:ln>
                <a:effectLst/>
                <a:uLnTx/>
                <a:uFillTx/>
                <a:latin typeface="Aptos Light"/>
                <a:cs typeface="Segoe UI"/>
              </a:rPr>
              <a:t>Create your basket, pay in app or at a self-service POS</a:t>
            </a:r>
            <a:endParaRPr lang="en-US" sz="1800" u="none" strike="noStrike" kern="1200" cap="none" spc="0" normalizeH="0" baseline="0" noProof="0">
              <a:ln>
                <a:noFill/>
              </a:ln>
              <a:effectLst/>
              <a:uLnTx/>
              <a:uFillTx/>
              <a:latin typeface="Aptos Light"/>
              <a:cs typeface="Segoe UI"/>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br>
              <a:rPr lang="en-US" sz="1800" u="none" strike="noStrike" kern="1200" cap="none" spc="0" normalizeH="0" baseline="0" noProof="0">
                <a:ln>
                  <a:noFill/>
                </a:ln>
                <a:effectLst/>
                <a:uLnTx/>
                <a:uFillTx/>
                <a:cs typeface="Segoe UI" panose="020B0502040204020203" pitchFamily="34" charset="0"/>
              </a:rPr>
            </a:br>
            <a:br>
              <a:rPr lang="en-US" sz="1800" u="none" strike="noStrike" kern="1200" cap="none" spc="0" normalizeH="0" baseline="0" noProof="0">
                <a:ln>
                  <a:noFill/>
                </a:ln>
                <a:effectLst/>
                <a:uLnTx/>
                <a:uFillTx/>
                <a:cs typeface="Segoe UI" panose="020B0502040204020203" pitchFamily="34" charset="0"/>
              </a:rPr>
            </a:br>
            <a:endParaRPr kumimoji="0" lang="en-US" sz="1800" u="none" strike="noStrike" kern="1200" cap="none" spc="0" normalizeH="0" baseline="0" noProof="0">
              <a:ln>
                <a:noFill/>
              </a:ln>
              <a:effectLst/>
              <a:uLnTx/>
              <a:uFillTx/>
              <a:cs typeface="Segoe UI" panose="020B0502040204020203" pitchFamily="34" charset="0"/>
            </a:endParaRPr>
          </a:p>
          <a:p>
            <a:pPr marL="347345"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800" u="none" strike="noStrike" kern="1200" cap="none" spc="0" normalizeH="0" baseline="0" noProof="0">
              <a:ln>
                <a:noFill/>
              </a:ln>
              <a:effectLst/>
              <a:uLnTx/>
              <a:uFillTx/>
              <a:cs typeface="Segoe UI" panose="020B0502040204020203" pitchFamily="34" charset="0"/>
            </a:endParaRPr>
          </a:p>
          <a:p>
            <a:endParaRPr lang="en-US" sz="1800"/>
          </a:p>
        </p:txBody>
      </p:sp>
      <p:pic>
        <p:nvPicPr>
          <p:cNvPr id="7" name="Picture 6" descr="A person walking with a bag of food&#10;&#10;Description automatically generated">
            <a:extLst>
              <a:ext uri="{FF2B5EF4-FFF2-40B4-BE49-F238E27FC236}">
                <a16:creationId xmlns:a16="http://schemas.microsoft.com/office/drawing/2014/main" id="{EEF24071-2BB3-1185-154D-F2904F3D04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7292" y="2924539"/>
            <a:ext cx="2080781" cy="3582140"/>
          </a:xfrm>
          <a:prstGeom prst="rect">
            <a:avLst/>
          </a:prstGeom>
        </p:spPr>
      </p:pic>
    </p:spTree>
    <p:extLst>
      <p:ext uri="{BB962C8B-B14F-4D97-AF65-F5344CB8AC3E}">
        <p14:creationId xmlns:p14="http://schemas.microsoft.com/office/powerpoint/2010/main" val="2205360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decel="50000" fill="hold" nodeType="withEffect">
                                  <p:stCondLst>
                                    <p:cond delay="4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decel="5000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decel="5000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decel="5000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decel="5000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decel="5000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decel="50000"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decel="5000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decel="50000"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decel="50000"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2040F4-3474-DDD9-B34E-9CDAA1737A12}"/>
              </a:ext>
            </a:extLst>
          </p:cNvPr>
          <p:cNvSpPr>
            <a:spLocks noGrp="1"/>
          </p:cNvSpPr>
          <p:nvPr>
            <p:ph type="body" sz="quarter" idx="10"/>
          </p:nvPr>
        </p:nvSpPr>
        <p:spPr/>
        <p:txBody>
          <a:bodyPr lIns="91440" tIns="45720" rIns="91440" bIns="45720" anchor="t"/>
          <a:lstStyle/>
          <a:p>
            <a:r>
              <a:rPr lang="en-US" sz="2400">
                <a:latin typeface="Aptos Light"/>
              </a:rPr>
              <a:t>A unified approach via Adobe Commerce or 3rd party platforms – retail &amp; hospitality</a:t>
            </a:r>
          </a:p>
          <a:p>
            <a:r>
              <a:rPr lang="en-US" sz="2400">
                <a:latin typeface="Aptos Light" panose="020B0004020202020204" pitchFamily="34" charset="0"/>
              </a:rPr>
              <a:t>Items, prices, discounts, basket calculation, loyalty, click &amp; collect, transaction repository, returns, etc.</a:t>
            </a:r>
          </a:p>
          <a:p>
            <a:r>
              <a:rPr lang="en-US" sz="2400">
                <a:latin typeface="Aptos Light" panose="020B0004020202020204" pitchFamily="34" charset="0"/>
              </a:rPr>
              <a:t>A simple approach via Shopify</a:t>
            </a:r>
          </a:p>
          <a:p>
            <a:r>
              <a:rPr lang="en-US" sz="2400">
                <a:latin typeface="Aptos Light" panose="020B0004020202020204" pitchFamily="34" charset="0"/>
              </a:rPr>
              <a:t>Various front-end options</a:t>
            </a:r>
          </a:p>
          <a:p>
            <a:r>
              <a:rPr lang="en-US" sz="2400">
                <a:latin typeface="Aptos Light"/>
              </a:rPr>
              <a:t>Traditional UI, PWA, or headless</a:t>
            </a:r>
          </a:p>
          <a:p>
            <a:r>
              <a:rPr lang="en-US" sz="2400">
                <a:latin typeface="Aptos Light" panose="020B0004020202020204" pitchFamily="34" charset="0"/>
              </a:rPr>
              <a:t>Google Local Inventory</a:t>
            </a: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a:p>
            <a:endParaRPr lang="en-US" sz="2400">
              <a:latin typeface="Aptos Light" panose="020B0004020202020204" pitchFamily="34" charset="0"/>
            </a:endParaRPr>
          </a:p>
        </p:txBody>
      </p:sp>
      <p:pic>
        <p:nvPicPr>
          <p:cNvPr id="5" name="Picture 4" descr="A screen shot of a tablet&#10;&#10;Description automatically generated">
            <a:extLst>
              <a:ext uri="{FF2B5EF4-FFF2-40B4-BE49-F238E27FC236}">
                <a16:creationId xmlns:a16="http://schemas.microsoft.com/office/drawing/2014/main" id="{7F9E2BE3-766D-EBF9-2380-DA62194FE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6502" y="2633964"/>
            <a:ext cx="2895777" cy="2171834"/>
          </a:xfrm>
          <a:prstGeom prst="rect">
            <a:avLst/>
          </a:prstGeom>
        </p:spPr>
      </p:pic>
      <p:sp>
        <p:nvSpPr>
          <p:cNvPr id="6" name="Title 1">
            <a:extLst>
              <a:ext uri="{FF2B5EF4-FFF2-40B4-BE49-F238E27FC236}">
                <a16:creationId xmlns:a16="http://schemas.microsoft.com/office/drawing/2014/main" id="{11A9D6B6-0F4C-7D1E-0D8D-60831CC53B65}"/>
              </a:ext>
            </a:extLst>
          </p:cNvPr>
          <p:cNvSpPr>
            <a:spLocks noGrp="1"/>
          </p:cNvSpPr>
          <p:nvPr>
            <p:ph type="title"/>
          </p:nvPr>
        </p:nvSpPr>
        <p:spPr>
          <a:xfrm>
            <a:off x="396221" y="114531"/>
            <a:ext cx="5351462" cy="2886121"/>
          </a:xfrm>
        </p:spPr>
        <p:txBody>
          <a:bodyPr>
            <a:normAutofit/>
          </a:bodyPr>
          <a:lstStyle/>
          <a:p>
            <a:r>
              <a:rPr lang="en-US" sz="6000"/>
              <a:t>eCommerce for LS Central</a:t>
            </a:r>
          </a:p>
        </p:txBody>
      </p:sp>
      <p:grpSp>
        <p:nvGrpSpPr>
          <p:cNvPr id="18" name="Group 17">
            <a:extLst>
              <a:ext uri="{FF2B5EF4-FFF2-40B4-BE49-F238E27FC236}">
                <a16:creationId xmlns:a16="http://schemas.microsoft.com/office/drawing/2014/main" id="{02F41C17-49B6-AE61-5C47-1CA1214201A5}"/>
              </a:ext>
            </a:extLst>
          </p:cNvPr>
          <p:cNvGrpSpPr/>
          <p:nvPr/>
        </p:nvGrpSpPr>
        <p:grpSpPr>
          <a:xfrm>
            <a:off x="6295293" y="5168868"/>
            <a:ext cx="1532544" cy="664499"/>
            <a:chOff x="6261042" y="5168868"/>
            <a:chExt cx="1532544" cy="664499"/>
          </a:xfrm>
          <a:effectLst>
            <a:outerShdw blurRad="165100" dist="127000" dir="5400000" algn="ctr" rotWithShape="0">
              <a:srgbClr val="000000">
                <a:alpha val="15000"/>
              </a:srgbClr>
            </a:outerShdw>
          </a:effectLst>
        </p:grpSpPr>
        <p:sp>
          <p:nvSpPr>
            <p:cNvPr id="14" name="Freeform 13">
              <a:extLst>
                <a:ext uri="{FF2B5EF4-FFF2-40B4-BE49-F238E27FC236}">
                  <a16:creationId xmlns:a16="http://schemas.microsoft.com/office/drawing/2014/main" id="{82BE5A02-D3E6-8B4E-95F3-AACA03006896}"/>
                </a:ext>
              </a:extLst>
            </p:cNvPr>
            <p:cNvSpPr/>
            <p:nvPr/>
          </p:nvSpPr>
          <p:spPr>
            <a:xfrm>
              <a:off x="6261042" y="5168868"/>
              <a:ext cx="1532544" cy="664499"/>
            </a:xfrm>
            <a:custGeom>
              <a:avLst/>
              <a:gdLst>
                <a:gd name="connsiteX0" fmla="*/ 62458 w 1532544"/>
                <a:gd name="connsiteY0" fmla="*/ 0 h 664499"/>
                <a:gd name="connsiteX1" fmla="*/ 177390 w 1532544"/>
                <a:gd name="connsiteY1" fmla="*/ 0 h 664499"/>
                <a:gd name="connsiteX2" fmla="*/ 312285 w 1532544"/>
                <a:gd name="connsiteY2" fmla="*/ 0 h 664499"/>
                <a:gd name="connsiteX3" fmla="*/ 1220259 w 1532544"/>
                <a:gd name="connsiteY3" fmla="*/ 0 h 664499"/>
                <a:gd name="connsiteX4" fmla="*/ 1427289 w 1532544"/>
                <a:gd name="connsiteY4" fmla="*/ 0 h 664499"/>
                <a:gd name="connsiteX5" fmla="*/ 1470086 w 1532544"/>
                <a:gd name="connsiteY5" fmla="*/ 0 h 664499"/>
                <a:gd name="connsiteX6" fmla="*/ 1532544 w 1532544"/>
                <a:gd name="connsiteY6" fmla="*/ 62458 h 664499"/>
                <a:gd name="connsiteX7" fmla="*/ 1532544 w 1532544"/>
                <a:gd name="connsiteY7" fmla="*/ 602041 h 664499"/>
                <a:gd name="connsiteX8" fmla="*/ 1470086 w 1532544"/>
                <a:gd name="connsiteY8" fmla="*/ 664499 h 664499"/>
                <a:gd name="connsiteX9" fmla="*/ 1427289 w 1532544"/>
                <a:gd name="connsiteY9" fmla="*/ 664499 h 664499"/>
                <a:gd name="connsiteX10" fmla="*/ 1220259 w 1532544"/>
                <a:gd name="connsiteY10" fmla="*/ 664499 h 664499"/>
                <a:gd name="connsiteX11" fmla="*/ 312285 w 1532544"/>
                <a:gd name="connsiteY11" fmla="*/ 664499 h 664499"/>
                <a:gd name="connsiteX12" fmla="*/ 177390 w 1532544"/>
                <a:gd name="connsiteY12" fmla="*/ 664499 h 664499"/>
                <a:gd name="connsiteX13" fmla="*/ 62458 w 1532544"/>
                <a:gd name="connsiteY13" fmla="*/ 664499 h 664499"/>
                <a:gd name="connsiteX14" fmla="*/ 0 w 1532544"/>
                <a:gd name="connsiteY14" fmla="*/ 602041 h 664499"/>
                <a:gd name="connsiteX15" fmla="*/ 0 w 1532544"/>
                <a:gd name="connsiteY15" fmla="*/ 62458 h 664499"/>
                <a:gd name="connsiteX16" fmla="*/ 62458 w 1532544"/>
                <a:gd name="connsiteY16" fmla="*/ 0 h 66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2544" h="664499">
                  <a:moveTo>
                    <a:pt x="62458" y="0"/>
                  </a:moveTo>
                  <a:lnTo>
                    <a:pt x="177390" y="0"/>
                  </a:lnTo>
                  <a:lnTo>
                    <a:pt x="312285" y="0"/>
                  </a:lnTo>
                  <a:lnTo>
                    <a:pt x="1220259" y="0"/>
                  </a:lnTo>
                  <a:lnTo>
                    <a:pt x="1427289" y="0"/>
                  </a:lnTo>
                  <a:lnTo>
                    <a:pt x="1470086" y="0"/>
                  </a:lnTo>
                  <a:cubicBezTo>
                    <a:pt x="1504581" y="0"/>
                    <a:pt x="1532544" y="27963"/>
                    <a:pt x="1532544" y="62458"/>
                  </a:cubicBezTo>
                  <a:lnTo>
                    <a:pt x="1532544" y="602041"/>
                  </a:lnTo>
                  <a:cubicBezTo>
                    <a:pt x="1532544" y="636536"/>
                    <a:pt x="1504581" y="664499"/>
                    <a:pt x="1470086" y="664499"/>
                  </a:cubicBezTo>
                  <a:lnTo>
                    <a:pt x="1427289" y="664499"/>
                  </a:lnTo>
                  <a:lnTo>
                    <a:pt x="1220259" y="664499"/>
                  </a:lnTo>
                  <a:lnTo>
                    <a:pt x="312285" y="664499"/>
                  </a:lnTo>
                  <a:lnTo>
                    <a:pt x="177390" y="664499"/>
                  </a:lnTo>
                  <a:lnTo>
                    <a:pt x="62458" y="664499"/>
                  </a:lnTo>
                  <a:cubicBezTo>
                    <a:pt x="27963" y="664499"/>
                    <a:pt x="0" y="636536"/>
                    <a:pt x="0" y="602041"/>
                  </a:cubicBezTo>
                  <a:lnTo>
                    <a:pt x="0" y="62458"/>
                  </a:lnTo>
                  <a:cubicBezTo>
                    <a:pt x="0" y="27963"/>
                    <a:pt x="27963" y="0"/>
                    <a:pt x="6245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descr="Adobe Commerce Review — Pricing, Comparisons, and FAQs">
              <a:extLst>
                <a:ext uri="{FF2B5EF4-FFF2-40B4-BE49-F238E27FC236}">
                  <a16:creationId xmlns:a16="http://schemas.microsoft.com/office/drawing/2014/main" id="{63D9DF10-E4D5-4907-3159-FAB7551FFA6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00800" y="5341675"/>
              <a:ext cx="1249899" cy="368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6DFCCC9B-6159-7EDC-46F7-CE5DE5563BC8}"/>
              </a:ext>
            </a:extLst>
          </p:cNvPr>
          <p:cNvGrpSpPr/>
          <p:nvPr/>
        </p:nvGrpSpPr>
        <p:grpSpPr>
          <a:xfrm>
            <a:off x="8020391" y="5168868"/>
            <a:ext cx="1532544" cy="664499"/>
            <a:chOff x="8133731" y="5168868"/>
            <a:chExt cx="1532544" cy="664499"/>
          </a:xfrm>
          <a:effectLst>
            <a:outerShdw blurRad="165100" dist="127000" dir="5400000" algn="ctr" rotWithShape="0">
              <a:srgbClr val="000000">
                <a:alpha val="15000"/>
              </a:srgbClr>
            </a:outerShdw>
          </a:effectLst>
        </p:grpSpPr>
        <p:sp>
          <p:nvSpPr>
            <p:cNvPr id="16" name="Freeform 15">
              <a:extLst>
                <a:ext uri="{FF2B5EF4-FFF2-40B4-BE49-F238E27FC236}">
                  <a16:creationId xmlns:a16="http://schemas.microsoft.com/office/drawing/2014/main" id="{7485CBCF-54D1-379C-9924-C9CB2AA12268}"/>
                </a:ext>
              </a:extLst>
            </p:cNvPr>
            <p:cNvSpPr/>
            <p:nvPr/>
          </p:nvSpPr>
          <p:spPr>
            <a:xfrm>
              <a:off x="8133731" y="5168868"/>
              <a:ext cx="1532544" cy="664499"/>
            </a:xfrm>
            <a:custGeom>
              <a:avLst/>
              <a:gdLst>
                <a:gd name="connsiteX0" fmla="*/ 62458 w 1532544"/>
                <a:gd name="connsiteY0" fmla="*/ 0 h 664499"/>
                <a:gd name="connsiteX1" fmla="*/ 177390 w 1532544"/>
                <a:gd name="connsiteY1" fmla="*/ 0 h 664499"/>
                <a:gd name="connsiteX2" fmla="*/ 312285 w 1532544"/>
                <a:gd name="connsiteY2" fmla="*/ 0 h 664499"/>
                <a:gd name="connsiteX3" fmla="*/ 1220259 w 1532544"/>
                <a:gd name="connsiteY3" fmla="*/ 0 h 664499"/>
                <a:gd name="connsiteX4" fmla="*/ 1427289 w 1532544"/>
                <a:gd name="connsiteY4" fmla="*/ 0 h 664499"/>
                <a:gd name="connsiteX5" fmla="*/ 1470086 w 1532544"/>
                <a:gd name="connsiteY5" fmla="*/ 0 h 664499"/>
                <a:gd name="connsiteX6" fmla="*/ 1532544 w 1532544"/>
                <a:gd name="connsiteY6" fmla="*/ 62458 h 664499"/>
                <a:gd name="connsiteX7" fmla="*/ 1532544 w 1532544"/>
                <a:gd name="connsiteY7" fmla="*/ 602041 h 664499"/>
                <a:gd name="connsiteX8" fmla="*/ 1470086 w 1532544"/>
                <a:gd name="connsiteY8" fmla="*/ 664499 h 664499"/>
                <a:gd name="connsiteX9" fmla="*/ 1427289 w 1532544"/>
                <a:gd name="connsiteY9" fmla="*/ 664499 h 664499"/>
                <a:gd name="connsiteX10" fmla="*/ 1220259 w 1532544"/>
                <a:gd name="connsiteY10" fmla="*/ 664499 h 664499"/>
                <a:gd name="connsiteX11" fmla="*/ 312285 w 1532544"/>
                <a:gd name="connsiteY11" fmla="*/ 664499 h 664499"/>
                <a:gd name="connsiteX12" fmla="*/ 177390 w 1532544"/>
                <a:gd name="connsiteY12" fmla="*/ 664499 h 664499"/>
                <a:gd name="connsiteX13" fmla="*/ 62458 w 1532544"/>
                <a:gd name="connsiteY13" fmla="*/ 664499 h 664499"/>
                <a:gd name="connsiteX14" fmla="*/ 0 w 1532544"/>
                <a:gd name="connsiteY14" fmla="*/ 602041 h 664499"/>
                <a:gd name="connsiteX15" fmla="*/ 0 w 1532544"/>
                <a:gd name="connsiteY15" fmla="*/ 62458 h 664499"/>
                <a:gd name="connsiteX16" fmla="*/ 62458 w 1532544"/>
                <a:gd name="connsiteY16" fmla="*/ 0 h 66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2544" h="664499">
                  <a:moveTo>
                    <a:pt x="62458" y="0"/>
                  </a:moveTo>
                  <a:lnTo>
                    <a:pt x="177390" y="0"/>
                  </a:lnTo>
                  <a:lnTo>
                    <a:pt x="312285" y="0"/>
                  </a:lnTo>
                  <a:lnTo>
                    <a:pt x="1220259" y="0"/>
                  </a:lnTo>
                  <a:lnTo>
                    <a:pt x="1427289" y="0"/>
                  </a:lnTo>
                  <a:lnTo>
                    <a:pt x="1470086" y="0"/>
                  </a:lnTo>
                  <a:cubicBezTo>
                    <a:pt x="1504581" y="0"/>
                    <a:pt x="1532544" y="27963"/>
                    <a:pt x="1532544" y="62458"/>
                  </a:cubicBezTo>
                  <a:lnTo>
                    <a:pt x="1532544" y="602041"/>
                  </a:lnTo>
                  <a:cubicBezTo>
                    <a:pt x="1532544" y="636536"/>
                    <a:pt x="1504581" y="664499"/>
                    <a:pt x="1470086" y="664499"/>
                  </a:cubicBezTo>
                  <a:lnTo>
                    <a:pt x="1427289" y="664499"/>
                  </a:lnTo>
                  <a:lnTo>
                    <a:pt x="1220259" y="664499"/>
                  </a:lnTo>
                  <a:lnTo>
                    <a:pt x="312285" y="664499"/>
                  </a:lnTo>
                  <a:lnTo>
                    <a:pt x="177390" y="664499"/>
                  </a:lnTo>
                  <a:lnTo>
                    <a:pt x="62458" y="664499"/>
                  </a:lnTo>
                  <a:cubicBezTo>
                    <a:pt x="27963" y="664499"/>
                    <a:pt x="0" y="636536"/>
                    <a:pt x="0" y="602041"/>
                  </a:cubicBezTo>
                  <a:lnTo>
                    <a:pt x="0" y="62458"/>
                  </a:lnTo>
                  <a:cubicBezTo>
                    <a:pt x="0" y="27963"/>
                    <a:pt x="27963" y="0"/>
                    <a:pt x="6245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E0A756CE-C51E-488C-C350-800AD134EA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3262" y="5241666"/>
              <a:ext cx="924405" cy="519978"/>
            </a:xfrm>
            <a:prstGeom prst="rect">
              <a:avLst/>
            </a:prstGeom>
          </p:spPr>
        </p:pic>
      </p:grpSp>
      <p:grpSp>
        <p:nvGrpSpPr>
          <p:cNvPr id="20" name="Group 19">
            <a:extLst>
              <a:ext uri="{FF2B5EF4-FFF2-40B4-BE49-F238E27FC236}">
                <a16:creationId xmlns:a16="http://schemas.microsoft.com/office/drawing/2014/main" id="{78267761-E361-C0B0-E07E-94DB381FA28F}"/>
              </a:ext>
            </a:extLst>
          </p:cNvPr>
          <p:cNvGrpSpPr/>
          <p:nvPr/>
        </p:nvGrpSpPr>
        <p:grpSpPr>
          <a:xfrm>
            <a:off x="9745489" y="5168868"/>
            <a:ext cx="1532544" cy="664499"/>
            <a:chOff x="10006420" y="5168868"/>
            <a:chExt cx="1532544" cy="664499"/>
          </a:xfrm>
          <a:effectLst>
            <a:outerShdw blurRad="165100" dist="127000" dir="5400000" algn="ctr" rotWithShape="0">
              <a:srgbClr val="000000">
                <a:alpha val="15000"/>
              </a:srgbClr>
            </a:outerShdw>
          </a:effectLst>
        </p:grpSpPr>
        <p:sp>
          <p:nvSpPr>
            <p:cNvPr id="17" name="Freeform 16">
              <a:extLst>
                <a:ext uri="{FF2B5EF4-FFF2-40B4-BE49-F238E27FC236}">
                  <a16:creationId xmlns:a16="http://schemas.microsoft.com/office/drawing/2014/main" id="{4699D044-0FB2-5E4D-E777-ECC7EABD9D94}"/>
                </a:ext>
              </a:extLst>
            </p:cNvPr>
            <p:cNvSpPr/>
            <p:nvPr/>
          </p:nvSpPr>
          <p:spPr>
            <a:xfrm>
              <a:off x="10006420" y="5168868"/>
              <a:ext cx="1532544" cy="664499"/>
            </a:xfrm>
            <a:custGeom>
              <a:avLst/>
              <a:gdLst>
                <a:gd name="connsiteX0" fmla="*/ 62458 w 1532544"/>
                <a:gd name="connsiteY0" fmla="*/ 0 h 664499"/>
                <a:gd name="connsiteX1" fmla="*/ 177390 w 1532544"/>
                <a:gd name="connsiteY1" fmla="*/ 0 h 664499"/>
                <a:gd name="connsiteX2" fmla="*/ 312285 w 1532544"/>
                <a:gd name="connsiteY2" fmla="*/ 0 h 664499"/>
                <a:gd name="connsiteX3" fmla="*/ 1220259 w 1532544"/>
                <a:gd name="connsiteY3" fmla="*/ 0 h 664499"/>
                <a:gd name="connsiteX4" fmla="*/ 1427289 w 1532544"/>
                <a:gd name="connsiteY4" fmla="*/ 0 h 664499"/>
                <a:gd name="connsiteX5" fmla="*/ 1470086 w 1532544"/>
                <a:gd name="connsiteY5" fmla="*/ 0 h 664499"/>
                <a:gd name="connsiteX6" fmla="*/ 1532544 w 1532544"/>
                <a:gd name="connsiteY6" fmla="*/ 62458 h 664499"/>
                <a:gd name="connsiteX7" fmla="*/ 1532544 w 1532544"/>
                <a:gd name="connsiteY7" fmla="*/ 602041 h 664499"/>
                <a:gd name="connsiteX8" fmla="*/ 1470086 w 1532544"/>
                <a:gd name="connsiteY8" fmla="*/ 664499 h 664499"/>
                <a:gd name="connsiteX9" fmla="*/ 1427289 w 1532544"/>
                <a:gd name="connsiteY9" fmla="*/ 664499 h 664499"/>
                <a:gd name="connsiteX10" fmla="*/ 1220259 w 1532544"/>
                <a:gd name="connsiteY10" fmla="*/ 664499 h 664499"/>
                <a:gd name="connsiteX11" fmla="*/ 312285 w 1532544"/>
                <a:gd name="connsiteY11" fmla="*/ 664499 h 664499"/>
                <a:gd name="connsiteX12" fmla="*/ 177390 w 1532544"/>
                <a:gd name="connsiteY12" fmla="*/ 664499 h 664499"/>
                <a:gd name="connsiteX13" fmla="*/ 62458 w 1532544"/>
                <a:gd name="connsiteY13" fmla="*/ 664499 h 664499"/>
                <a:gd name="connsiteX14" fmla="*/ 0 w 1532544"/>
                <a:gd name="connsiteY14" fmla="*/ 602041 h 664499"/>
                <a:gd name="connsiteX15" fmla="*/ 0 w 1532544"/>
                <a:gd name="connsiteY15" fmla="*/ 62458 h 664499"/>
                <a:gd name="connsiteX16" fmla="*/ 62458 w 1532544"/>
                <a:gd name="connsiteY16" fmla="*/ 0 h 66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2544" h="664499">
                  <a:moveTo>
                    <a:pt x="62458" y="0"/>
                  </a:moveTo>
                  <a:lnTo>
                    <a:pt x="177390" y="0"/>
                  </a:lnTo>
                  <a:lnTo>
                    <a:pt x="312285" y="0"/>
                  </a:lnTo>
                  <a:lnTo>
                    <a:pt x="1220259" y="0"/>
                  </a:lnTo>
                  <a:lnTo>
                    <a:pt x="1427289" y="0"/>
                  </a:lnTo>
                  <a:lnTo>
                    <a:pt x="1470086" y="0"/>
                  </a:lnTo>
                  <a:cubicBezTo>
                    <a:pt x="1504581" y="0"/>
                    <a:pt x="1532544" y="27963"/>
                    <a:pt x="1532544" y="62458"/>
                  </a:cubicBezTo>
                  <a:lnTo>
                    <a:pt x="1532544" y="602041"/>
                  </a:lnTo>
                  <a:cubicBezTo>
                    <a:pt x="1532544" y="636536"/>
                    <a:pt x="1504581" y="664499"/>
                    <a:pt x="1470086" y="664499"/>
                  </a:cubicBezTo>
                  <a:lnTo>
                    <a:pt x="1427289" y="664499"/>
                  </a:lnTo>
                  <a:lnTo>
                    <a:pt x="1220259" y="664499"/>
                  </a:lnTo>
                  <a:lnTo>
                    <a:pt x="312285" y="664499"/>
                  </a:lnTo>
                  <a:lnTo>
                    <a:pt x="177390" y="664499"/>
                  </a:lnTo>
                  <a:lnTo>
                    <a:pt x="62458" y="664499"/>
                  </a:lnTo>
                  <a:cubicBezTo>
                    <a:pt x="27963" y="664499"/>
                    <a:pt x="0" y="636536"/>
                    <a:pt x="0" y="602041"/>
                  </a:cubicBezTo>
                  <a:lnTo>
                    <a:pt x="0" y="62458"/>
                  </a:lnTo>
                  <a:cubicBezTo>
                    <a:pt x="0" y="27963"/>
                    <a:pt x="27963" y="0"/>
                    <a:pt x="62458"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10" descr="Google Logo PNG">
              <a:extLst>
                <a:ext uri="{FF2B5EF4-FFF2-40B4-BE49-F238E27FC236}">
                  <a16:creationId xmlns:a16="http://schemas.microsoft.com/office/drawing/2014/main" id="{B5394FDE-E118-8A8C-5753-70A82A097CE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98974" y="5307263"/>
              <a:ext cx="1147437" cy="38770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descr="A computer with a screen on&#10;&#10;Description automatically generated">
            <a:extLst>
              <a:ext uri="{FF2B5EF4-FFF2-40B4-BE49-F238E27FC236}">
                <a16:creationId xmlns:a16="http://schemas.microsoft.com/office/drawing/2014/main" id="{3ADDDF77-898F-5DCB-8014-511F2757A9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4562" y="3719881"/>
            <a:ext cx="4597132" cy="2827483"/>
          </a:xfrm>
          <a:prstGeom prst="rect">
            <a:avLst/>
          </a:prstGeom>
        </p:spPr>
      </p:pic>
      <p:pic>
        <p:nvPicPr>
          <p:cNvPr id="24" name="Picture 23" descr="A person in purple suit holding a phone&#10;&#10;Description automatically generated">
            <a:extLst>
              <a:ext uri="{FF2B5EF4-FFF2-40B4-BE49-F238E27FC236}">
                <a16:creationId xmlns:a16="http://schemas.microsoft.com/office/drawing/2014/main" id="{924214A8-E607-72B5-8CD8-C69B7295B1F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2167920" y="2558865"/>
            <a:ext cx="2450693" cy="4299135"/>
          </a:xfrm>
          <a:prstGeom prst="rect">
            <a:avLst/>
          </a:prstGeom>
        </p:spPr>
      </p:pic>
    </p:spTree>
    <p:extLst>
      <p:ext uri="{BB962C8B-B14F-4D97-AF65-F5344CB8AC3E}">
        <p14:creationId xmlns:p14="http://schemas.microsoft.com/office/powerpoint/2010/main" val="28945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4" decel="50000" fill="hold" nodeType="withEffect">
                                  <p:stCondLst>
                                    <p:cond delay="4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2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8" decel="5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50000" fill="hold"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4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2" decel="50000" fill="hold" nodeType="withEffect">
                                  <p:stCondLst>
                                    <p:cond delay="6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EF3DEB-B7A9-4CA0-9338-47BB7EC20847}"/>
              </a:ext>
            </a:extLst>
          </p:cNvPr>
          <p:cNvSpPr>
            <a:spLocks noGrp="1"/>
          </p:cNvSpPr>
          <p:nvPr>
            <p:ph type="body" sz="quarter" idx="11"/>
          </p:nvPr>
        </p:nvSpPr>
        <p:spPr/>
        <p:txBody>
          <a:bodyPr/>
          <a:lstStyle/>
          <a:p>
            <a:r>
              <a:rPr lang="en-US" sz="3200" err="1">
                <a:solidFill>
                  <a:srgbClr val="351C5C"/>
                </a:solidFill>
                <a:cs typeface="Segoe UI"/>
              </a:rPr>
              <a:t>CentralConnect</a:t>
            </a:r>
            <a:r>
              <a:rPr lang="en-US" sz="3200">
                <a:solidFill>
                  <a:srgbClr val="351C5C"/>
                </a:solidFill>
                <a:cs typeface="Segoe UI"/>
              </a:rPr>
              <a:t> </a:t>
            </a:r>
            <a:r>
              <a:rPr lang="en-US" sz="3200" err="1">
                <a:solidFill>
                  <a:srgbClr val="351C5C"/>
                </a:solidFill>
                <a:cs typeface="Segoe UI"/>
              </a:rPr>
              <a:t>ǀ</a:t>
            </a:r>
            <a:r>
              <a:rPr lang="en-US" sz="3200">
                <a:solidFill>
                  <a:srgbClr val="351C5C"/>
                </a:solidFill>
                <a:cs typeface="Segoe UI"/>
              </a:rPr>
              <a:t> Functionality</a:t>
            </a:r>
          </a:p>
        </p:txBody>
      </p:sp>
      <p:pic>
        <p:nvPicPr>
          <p:cNvPr id="6" name="Picture Placeholder 5" descr="A close up of a glowing light&#10;&#10;Description automatically generated with medium confidence">
            <a:extLst>
              <a:ext uri="{FF2B5EF4-FFF2-40B4-BE49-F238E27FC236}">
                <a16:creationId xmlns:a16="http://schemas.microsoft.com/office/drawing/2014/main" id="{4A19A6A5-6392-084E-5EE3-0F5775622AE3}"/>
              </a:ext>
            </a:extLst>
          </p:cNvPr>
          <p:cNvPicPr>
            <a:picLocks noGrp="1" noChangeAspect="1"/>
          </p:cNvPicPr>
          <p:nvPr>
            <p:ph type="pic" sz="quarter" idx="10"/>
          </p:nvPr>
        </p:nvPicPr>
        <p:blipFill>
          <a:blip r:embed="rId4"/>
          <a:srcRect t="8626" b="8626"/>
          <a:stretch/>
        </p:blipFill>
        <p:spPr>
          <a:xfrm>
            <a:off x="482719" y="451827"/>
            <a:ext cx="3991987" cy="5893486"/>
          </a:xfrm>
        </p:spPr>
      </p:pic>
      <p:sp>
        <p:nvSpPr>
          <p:cNvPr id="3" name="Text Placeholder 2">
            <a:extLst>
              <a:ext uri="{FF2B5EF4-FFF2-40B4-BE49-F238E27FC236}">
                <a16:creationId xmlns:a16="http://schemas.microsoft.com/office/drawing/2014/main" id="{B0F24BCF-2EFD-328A-A6B4-AF3B0EFB2604}"/>
              </a:ext>
            </a:extLst>
          </p:cNvPr>
          <p:cNvSpPr>
            <a:spLocks noGrp="1"/>
          </p:cNvSpPr>
          <p:nvPr>
            <p:ph type="body" sz="quarter" idx="13"/>
          </p:nvPr>
        </p:nvSpPr>
        <p:spPr/>
        <p:txBody>
          <a:bodyPr lIns="91440" tIns="45720" rIns="91440" bIns="45720" anchor="t"/>
          <a:lstStyle/>
          <a:p>
            <a:pPr marL="285750" indent="-285750">
              <a:spcBef>
                <a:spcPts val="1800"/>
              </a:spcBef>
              <a:buFont typeface="Arial"/>
              <a:buChar char="•"/>
            </a:pPr>
            <a:r>
              <a:rPr lang="en-US" sz="2400">
                <a:solidFill>
                  <a:srgbClr val="323133"/>
                </a:solidFill>
                <a:cs typeface="Segoe UI"/>
              </a:rPr>
              <a:t>Uses Azure Storage</a:t>
            </a:r>
          </a:p>
          <a:p>
            <a:pPr lvl="1">
              <a:spcBef>
                <a:spcPts val="600"/>
              </a:spcBef>
              <a:buFont typeface="System Font Regular"/>
              <a:buChar char="-"/>
            </a:pPr>
            <a:r>
              <a:rPr lang="en-US" sz="2400">
                <a:solidFill>
                  <a:srgbClr val="323133"/>
                </a:solidFill>
                <a:cs typeface="Segoe UI"/>
              </a:rPr>
              <a:t>Azure blob storage for data packages</a:t>
            </a:r>
          </a:p>
          <a:p>
            <a:pPr marL="285750" indent="-285750">
              <a:spcBef>
                <a:spcPts val="1800"/>
              </a:spcBef>
              <a:buFont typeface="Arial"/>
              <a:buChar char="•"/>
            </a:pPr>
            <a:r>
              <a:rPr lang="en-US" sz="2400">
                <a:solidFill>
                  <a:srgbClr val="323133"/>
                </a:solidFill>
                <a:cs typeface="Segoe UI"/>
              </a:rPr>
              <a:t>Web services for data transfers</a:t>
            </a:r>
          </a:p>
          <a:p>
            <a:pPr marL="285750" indent="-285750">
              <a:spcBef>
                <a:spcPts val="1800"/>
              </a:spcBef>
              <a:buFont typeface="Arial"/>
              <a:buChar char="•"/>
            </a:pPr>
            <a:r>
              <a:rPr lang="en-US" sz="2400">
                <a:solidFill>
                  <a:srgbClr val="323133"/>
                </a:solidFill>
                <a:cs typeface="Segoe UI"/>
              </a:rPr>
              <a:t>Export data to storage for 3</a:t>
            </a:r>
            <a:r>
              <a:rPr lang="en-US" sz="2400" baseline="30000">
                <a:solidFill>
                  <a:srgbClr val="323133"/>
                </a:solidFill>
                <a:cs typeface="Segoe UI"/>
              </a:rPr>
              <a:t>rd</a:t>
            </a:r>
            <a:r>
              <a:rPr lang="en-US" sz="2400">
                <a:solidFill>
                  <a:srgbClr val="323133"/>
                </a:solidFill>
                <a:cs typeface="Segoe UI"/>
              </a:rPr>
              <a:t> party applications</a:t>
            </a:r>
          </a:p>
          <a:p>
            <a:pPr marL="285750" indent="-285750">
              <a:spcBef>
                <a:spcPts val="1800"/>
              </a:spcBef>
              <a:buFont typeface="Arial"/>
              <a:buChar char="•"/>
            </a:pPr>
            <a:r>
              <a:rPr lang="en-US" sz="2400">
                <a:solidFill>
                  <a:srgbClr val="323133"/>
                </a:solidFill>
                <a:cs typeface="Segoe UI"/>
              </a:rPr>
              <a:t>XML file-based transfers</a:t>
            </a:r>
          </a:p>
          <a:p>
            <a:pPr lvl="1">
              <a:spcBef>
                <a:spcPts val="600"/>
              </a:spcBef>
              <a:buFont typeface="System Font Regular"/>
              <a:buChar char="-"/>
            </a:pPr>
            <a:r>
              <a:rPr lang="en-US">
                <a:solidFill>
                  <a:srgbClr val="323133"/>
                </a:solidFill>
                <a:cs typeface="Segoe UI"/>
              </a:rPr>
              <a:t>Can make other formats available if needed</a:t>
            </a:r>
          </a:p>
          <a:p>
            <a:pPr marL="285750" indent="-285750">
              <a:spcBef>
                <a:spcPts val="1800"/>
              </a:spcBef>
              <a:buFont typeface="Arial"/>
              <a:buChar char="•"/>
            </a:pPr>
            <a:r>
              <a:rPr lang="en-US" sz="2400">
                <a:solidFill>
                  <a:srgbClr val="323133"/>
                </a:solidFill>
                <a:cs typeface="Segoe UI"/>
              </a:rPr>
              <a:t>Azure environment security</a:t>
            </a:r>
          </a:p>
          <a:p>
            <a:pPr marL="285750" indent="-285750">
              <a:spcBef>
                <a:spcPts val="1800"/>
              </a:spcBef>
              <a:buFont typeface="Arial"/>
              <a:buChar char="•"/>
            </a:pPr>
            <a:r>
              <a:rPr lang="en-US" sz="2400">
                <a:solidFill>
                  <a:srgbClr val="323133"/>
                </a:solidFill>
                <a:cs typeface="Segoe UI"/>
              </a:rPr>
              <a:t>Integrations logs for traceability</a:t>
            </a:r>
          </a:p>
          <a:p>
            <a:pPr marL="285750" indent="-285750">
              <a:spcBef>
                <a:spcPts val="1800"/>
              </a:spcBef>
              <a:buFont typeface="Arial"/>
              <a:buChar char="•"/>
            </a:pPr>
            <a:r>
              <a:rPr lang="en-US" sz="2400">
                <a:solidFill>
                  <a:srgbClr val="323133"/>
                </a:solidFill>
                <a:latin typeface="Aptos Light"/>
                <a:cs typeface="Segoe UI"/>
              </a:rPr>
              <a:t>Built using the Microsoft Dynamics 365 Business Central extensibility framework and can be extended by partners</a:t>
            </a:r>
          </a:p>
          <a:p>
            <a:endParaRPr lang="en-US"/>
          </a:p>
          <a:p>
            <a:endParaRPr lang="en-US"/>
          </a:p>
        </p:txBody>
      </p:sp>
    </p:spTree>
    <p:extLst>
      <p:ext uri="{BB962C8B-B14F-4D97-AF65-F5344CB8AC3E}">
        <p14:creationId xmlns:p14="http://schemas.microsoft.com/office/powerpoint/2010/main" val="4211345839"/>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8990EA-2525-8F9A-F7FD-DF3ABECB81CA}"/>
              </a:ext>
            </a:extLst>
          </p:cNvPr>
          <p:cNvSpPr>
            <a:spLocks noGrp="1"/>
          </p:cNvSpPr>
          <p:nvPr>
            <p:ph type="title"/>
          </p:nvPr>
        </p:nvSpPr>
        <p:spPr/>
        <p:txBody>
          <a:bodyPr>
            <a:normAutofit fontScale="90000"/>
          </a:bodyPr>
          <a:lstStyle/>
          <a:p>
            <a:r>
              <a:rPr lang="en-US">
                <a:cs typeface="Segoe UI"/>
              </a:rPr>
              <a:t>Data flow from head-office</a:t>
            </a:r>
            <a:endParaRPr lang="en-US"/>
          </a:p>
        </p:txBody>
      </p:sp>
      <p:sp>
        <p:nvSpPr>
          <p:cNvPr id="6" name="Text Placeholder 5">
            <a:extLst>
              <a:ext uri="{FF2B5EF4-FFF2-40B4-BE49-F238E27FC236}">
                <a16:creationId xmlns:a16="http://schemas.microsoft.com/office/drawing/2014/main" id="{09D77BCC-9FCF-AD2D-0D3A-6D1FD2AC60EE}"/>
              </a:ext>
            </a:extLst>
          </p:cNvPr>
          <p:cNvSpPr>
            <a:spLocks noGrp="1"/>
          </p:cNvSpPr>
          <p:nvPr>
            <p:ph type="body" sz="quarter" idx="11"/>
          </p:nvPr>
        </p:nvSpPr>
        <p:spPr/>
        <p:txBody>
          <a:bodyPr lIns="91440" tIns="45720" rIns="91440" bIns="45720" anchor="t"/>
          <a:lstStyle/>
          <a:p>
            <a:pPr marL="0" indent="0">
              <a:buNone/>
            </a:pPr>
            <a:r>
              <a:rPr lang="en-US" sz="2400">
                <a:cs typeface="Segoe UI"/>
              </a:rPr>
              <a:t>Azure storage used for temporary data storage.</a:t>
            </a:r>
            <a:endParaRPr lang="en-US" sz="2400"/>
          </a:p>
          <a:p>
            <a:r>
              <a:rPr lang="en-US" sz="1600">
                <a:cs typeface="Segoe UI"/>
              </a:rPr>
              <a:t>Azure function triggers data export from F&amp;O</a:t>
            </a:r>
            <a:endParaRPr lang="en-US" sz="1600"/>
          </a:p>
          <a:p>
            <a:r>
              <a:rPr lang="en-US" sz="1600">
                <a:cs typeface="Segoe UI"/>
              </a:rPr>
              <a:t>Data packages inserted into Azure storage</a:t>
            </a:r>
            <a:endParaRPr lang="en-US" sz="1600"/>
          </a:p>
          <a:p>
            <a:r>
              <a:rPr lang="en-US" sz="1600">
                <a:cs typeface="Segoe UI"/>
              </a:rPr>
              <a:t>Message created in message queue</a:t>
            </a:r>
            <a:endParaRPr lang="en-US" sz="1600"/>
          </a:p>
          <a:p>
            <a:r>
              <a:rPr lang="en-US" sz="1600">
                <a:cs typeface="Segoe UI"/>
              </a:rPr>
              <a:t>Data imported into LS Central</a:t>
            </a:r>
            <a:endParaRPr lang="en-US" sz="1600"/>
          </a:p>
          <a:p>
            <a:r>
              <a:rPr lang="en-US" sz="1600">
                <a:cs typeface="Segoe UI"/>
              </a:rPr>
              <a:t>Data validated and inserted into LS Central tables</a:t>
            </a:r>
            <a:endParaRPr lang="en-US" sz="1600"/>
          </a:p>
          <a:p>
            <a:pPr lvl="1">
              <a:buFont typeface="Courier New" panose="020B0604020202020204" pitchFamily="34" charset="0"/>
              <a:buChar char="o"/>
            </a:pPr>
            <a:endParaRPr lang="en-US"/>
          </a:p>
        </p:txBody>
      </p:sp>
      <p:sp>
        <p:nvSpPr>
          <p:cNvPr id="26" name="Freeform 23">
            <a:extLst>
              <a:ext uri="{FF2B5EF4-FFF2-40B4-BE49-F238E27FC236}">
                <a16:creationId xmlns:a16="http://schemas.microsoft.com/office/drawing/2014/main" id="{DBAE7350-DB5A-8E95-EB6A-F5C96E24E2C8}"/>
              </a:ext>
            </a:extLst>
          </p:cNvPr>
          <p:cNvSpPr/>
          <p:nvPr/>
        </p:nvSpPr>
        <p:spPr>
          <a:xfrm>
            <a:off x="7352469" y="3196482"/>
            <a:ext cx="4484870" cy="3387269"/>
          </a:xfrm>
          <a:custGeom>
            <a:avLst/>
            <a:gdLst>
              <a:gd name="connsiteX0" fmla="*/ 56574 w 3135303"/>
              <a:gd name="connsiteY0" fmla="*/ 0 h 3359727"/>
              <a:gd name="connsiteX1" fmla="*/ 497168 w 3135303"/>
              <a:gd name="connsiteY1" fmla="*/ 0 h 3359727"/>
              <a:gd name="connsiteX2" fmla="*/ 2638135 w 3135303"/>
              <a:gd name="connsiteY2" fmla="*/ 0 h 3359727"/>
              <a:gd name="connsiteX3" fmla="*/ 3078729 w 3135303"/>
              <a:gd name="connsiteY3" fmla="*/ 0 h 3359727"/>
              <a:gd name="connsiteX4" fmla="*/ 3135303 w 3135303"/>
              <a:gd name="connsiteY4" fmla="*/ 56574 h 3359727"/>
              <a:gd name="connsiteX5" fmla="*/ 3135303 w 3135303"/>
              <a:gd name="connsiteY5" fmla="*/ 145472 h 3359727"/>
              <a:gd name="connsiteX6" fmla="*/ 3135303 w 3135303"/>
              <a:gd name="connsiteY6" fmla="*/ 282862 h 3359727"/>
              <a:gd name="connsiteX7" fmla="*/ 3135303 w 3135303"/>
              <a:gd name="connsiteY7" fmla="*/ 3076865 h 3359727"/>
              <a:gd name="connsiteX8" fmla="*/ 3135303 w 3135303"/>
              <a:gd name="connsiteY8" fmla="*/ 3241963 h 3359727"/>
              <a:gd name="connsiteX9" fmla="*/ 3135303 w 3135303"/>
              <a:gd name="connsiteY9" fmla="*/ 3303153 h 3359727"/>
              <a:gd name="connsiteX10" fmla="*/ 3078729 w 3135303"/>
              <a:gd name="connsiteY10" fmla="*/ 3359727 h 3359727"/>
              <a:gd name="connsiteX11" fmla="*/ 2638135 w 3135303"/>
              <a:gd name="connsiteY11" fmla="*/ 3359727 h 3359727"/>
              <a:gd name="connsiteX12" fmla="*/ 497168 w 3135303"/>
              <a:gd name="connsiteY12" fmla="*/ 3359727 h 3359727"/>
              <a:gd name="connsiteX13" fmla="*/ 56574 w 3135303"/>
              <a:gd name="connsiteY13" fmla="*/ 3359727 h 3359727"/>
              <a:gd name="connsiteX14" fmla="*/ 0 w 3135303"/>
              <a:gd name="connsiteY14" fmla="*/ 3303153 h 3359727"/>
              <a:gd name="connsiteX15" fmla="*/ 0 w 3135303"/>
              <a:gd name="connsiteY15" fmla="*/ 3076865 h 3359727"/>
              <a:gd name="connsiteX16" fmla="*/ 0 w 3135303"/>
              <a:gd name="connsiteY16" fmla="*/ 282862 h 3359727"/>
              <a:gd name="connsiteX17" fmla="*/ 0 w 3135303"/>
              <a:gd name="connsiteY17" fmla="*/ 145472 h 3359727"/>
              <a:gd name="connsiteX18" fmla="*/ 0 w 3135303"/>
              <a:gd name="connsiteY18" fmla="*/ 56574 h 3359727"/>
              <a:gd name="connsiteX19" fmla="*/ 56574 w 313530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3" h="3359727">
                <a:moveTo>
                  <a:pt x="56574" y="0"/>
                </a:moveTo>
                <a:lnTo>
                  <a:pt x="497168" y="0"/>
                </a:lnTo>
                <a:lnTo>
                  <a:pt x="2638135" y="0"/>
                </a:lnTo>
                <a:lnTo>
                  <a:pt x="3078729" y="0"/>
                </a:lnTo>
                <a:cubicBezTo>
                  <a:pt x="3109974" y="0"/>
                  <a:pt x="3135303" y="25329"/>
                  <a:pt x="3135303" y="56574"/>
                </a:cubicBezTo>
                <a:lnTo>
                  <a:pt x="3135303" y="145472"/>
                </a:lnTo>
                <a:lnTo>
                  <a:pt x="3135303" y="282862"/>
                </a:lnTo>
                <a:lnTo>
                  <a:pt x="3135303" y="3076865"/>
                </a:lnTo>
                <a:lnTo>
                  <a:pt x="3135303" y="3241963"/>
                </a:lnTo>
                <a:lnTo>
                  <a:pt x="3135303" y="3303153"/>
                </a:lnTo>
                <a:cubicBezTo>
                  <a:pt x="3135303" y="3334398"/>
                  <a:pt x="3109974" y="3359727"/>
                  <a:pt x="3078729" y="3359727"/>
                </a:cubicBezTo>
                <a:lnTo>
                  <a:pt x="2638135" y="3359727"/>
                </a:lnTo>
                <a:lnTo>
                  <a:pt x="49716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reeform 22">
            <a:extLst>
              <a:ext uri="{FF2B5EF4-FFF2-40B4-BE49-F238E27FC236}">
                <a16:creationId xmlns:a16="http://schemas.microsoft.com/office/drawing/2014/main" id="{58378EC8-7635-EE67-B9F7-83AF794E627C}"/>
              </a:ext>
            </a:extLst>
          </p:cNvPr>
          <p:cNvSpPr/>
          <p:nvPr/>
        </p:nvSpPr>
        <p:spPr>
          <a:xfrm>
            <a:off x="358188" y="3196482"/>
            <a:ext cx="3098582" cy="3387269"/>
          </a:xfrm>
          <a:custGeom>
            <a:avLst/>
            <a:gdLst>
              <a:gd name="connsiteX0" fmla="*/ 56574 w 3135304"/>
              <a:gd name="connsiteY0" fmla="*/ 0 h 3359727"/>
              <a:gd name="connsiteX1" fmla="*/ 497169 w 3135304"/>
              <a:gd name="connsiteY1" fmla="*/ 0 h 3359727"/>
              <a:gd name="connsiteX2" fmla="*/ 2638135 w 3135304"/>
              <a:gd name="connsiteY2" fmla="*/ 0 h 3359727"/>
              <a:gd name="connsiteX3" fmla="*/ 3078730 w 3135304"/>
              <a:gd name="connsiteY3" fmla="*/ 0 h 3359727"/>
              <a:gd name="connsiteX4" fmla="*/ 3135304 w 3135304"/>
              <a:gd name="connsiteY4" fmla="*/ 56574 h 3359727"/>
              <a:gd name="connsiteX5" fmla="*/ 3135304 w 3135304"/>
              <a:gd name="connsiteY5" fmla="*/ 145472 h 3359727"/>
              <a:gd name="connsiteX6" fmla="*/ 3135304 w 3135304"/>
              <a:gd name="connsiteY6" fmla="*/ 282862 h 3359727"/>
              <a:gd name="connsiteX7" fmla="*/ 3135304 w 3135304"/>
              <a:gd name="connsiteY7" fmla="*/ 3076865 h 3359727"/>
              <a:gd name="connsiteX8" fmla="*/ 3135304 w 3135304"/>
              <a:gd name="connsiteY8" fmla="*/ 3241963 h 3359727"/>
              <a:gd name="connsiteX9" fmla="*/ 3135304 w 3135304"/>
              <a:gd name="connsiteY9" fmla="*/ 3303153 h 3359727"/>
              <a:gd name="connsiteX10" fmla="*/ 3078730 w 3135304"/>
              <a:gd name="connsiteY10" fmla="*/ 3359727 h 3359727"/>
              <a:gd name="connsiteX11" fmla="*/ 2638135 w 3135304"/>
              <a:gd name="connsiteY11" fmla="*/ 3359727 h 3359727"/>
              <a:gd name="connsiteX12" fmla="*/ 497169 w 3135304"/>
              <a:gd name="connsiteY12" fmla="*/ 3359727 h 3359727"/>
              <a:gd name="connsiteX13" fmla="*/ 56574 w 3135304"/>
              <a:gd name="connsiteY13" fmla="*/ 3359727 h 3359727"/>
              <a:gd name="connsiteX14" fmla="*/ 0 w 3135304"/>
              <a:gd name="connsiteY14" fmla="*/ 3303153 h 3359727"/>
              <a:gd name="connsiteX15" fmla="*/ 0 w 3135304"/>
              <a:gd name="connsiteY15" fmla="*/ 3076865 h 3359727"/>
              <a:gd name="connsiteX16" fmla="*/ 0 w 3135304"/>
              <a:gd name="connsiteY16" fmla="*/ 282862 h 3359727"/>
              <a:gd name="connsiteX17" fmla="*/ 0 w 3135304"/>
              <a:gd name="connsiteY17" fmla="*/ 145472 h 3359727"/>
              <a:gd name="connsiteX18" fmla="*/ 0 w 3135304"/>
              <a:gd name="connsiteY18" fmla="*/ 56574 h 3359727"/>
              <a:gd name="connsiteX19" fmla="*/ 56574 w 3135304"/>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4" h="3359727">
                <a:moveTo>
                  <a:pt x="56574" y="0"/>
                </a:moveTo>
                <a:lnTo>
                  <a:pt x="497169" y="0"/>
                </a:lnTo>
                <a:lnTo>
                  <a:pt x="2638135" y="0"/>
                </a:lnTo>
                <a:lnTo>
                  <a:pt x="3078730" y="0"/>
                </a:lnTo>
                <a:cubicBezTo>
                  <a:pt x="3109975" y="0"/>
                  <a:pt x="3135304" y="25329"/>
                  <a:pt x="3135304" y="56574"/>
                </a:cubicBezTo>
                <a:lnTo>
                  <a:pt x="3135304" y="145472"/>
                </a:lnTo>
                <a:lnTo>
                  <a:pt x="3135304" y="282862"/>
                </a:lnTo>
                <a:lnTo>
                  <a:pt x="3135304" y="3076865"/>
                </a:lnTo>
                <a:lnTo>
                  <a:pt x="3135304" y="3241963"/>
                </a:lnTo>
                <a:lnTo>
                  <a:pt x="3135304" y="3303153"/>
                </a:lnTo>
                <a:cubicBezTo>
                  <a:pt x="3135304" y="3334398"/>
                  <a:pt x="3109975" y="3359727"/>
                  <a:pt x="3078730" y="3359727"/>
                </a:cubicBezTo>
                <a:lnTo>
                  <a:pt x="2638135" y="3359727"/>
                </a:lnTo>
                <a:lnTo>
                  <a:pt x="497169"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Freeform 8">
            <a:extLst>
              <a:ext uri="{FF2B5EF4-FFF2-40B4-BE49-F238E27FC236}">
                <a16:creationId xmlns:a16="http://schemas.microsoft.com/office/drawing/2014/main" id="{BA271EEA-91DF-5921-FFBF-685D003B65A8}"/>
              </a:ext>
            </a:extLst>
          </p:cNvPr>
          <p:cNvSpPr/>
          <p:nvPr/>
        </p:nvSpPr>
        <p:spPr>
          <a:xfrm>
            <a:off x="3698419" y="3196482"/>
            <a:ext cx="3407217" cy="3387269"/>
          </a:xfrm>
          <a:custGeom>
            <a:avLst/>
            <a:gdLst>
              <a:gd name="connsiteX0" fmla="*/ 56574 w 4765963"/>
              <a:gd name="connsiteY0" fmla="*/ 0 h 3359727"/>
              <a:gd name="connsiteX1" fmla="*/ 2127828 w 4765963"/>
              <a:gd name="connsiteY1" fmla="*/ 0 h 3359727"/>
              <a:gd name="connsiteX2" fmla="*/ 2638135 w 4765963"/>
              <a:gd name="connsiteY2" fmla="*/ 0 h 3359727"/>
              <a:gd name="connsiteX3" fmla="*/ 4709389 w 4765963"/>
              <a:gd name="connsiteY3" fmla="*/ 0 h 3359727"/>
              <a:gd name="connsiteX4" fmla="*/ 4765963 w 4765963"/>
              <a:gd name="connsiteY4" fmla="*/ 56574 h 3359727"/>
              <a:gd name="connsiteX5" fmla="*/ 4765963 w 4765963"/>
              <a:gd name="connsiteY5" fmla="*/ 145472 h 3359727"/>
              <a:gd name="connsiteX6" fmla="*/ 4765963 w 4765963"/>
              <a:gd name="connsiteY6" fmla="*/ 282862 h 3359727"/>
              <a:gd name="connsiteX7" fmla="*/ 4765963 w 4765963"/>
              <a:gd name="connsiteY7" fmla="*/ 3076865 h 3359727"/>
              <a:gd name="connsiteX8" fmla="*/ 4765963 w 4765963"/>
              <a:gd name="connsiteY8" fmla="*/ 3241963 h 3359727"/>
              <a:gd name="connsiteX9" fmla="*/ 4765963 w 4765963"/>
              <a:gd name="connsiteY9" fmla="*/ 3303153 h 3359727"/>
              <a:gd name="connsiteX10" fmla="*/ 4709389 w 4765963"/>
              <a:gd name="connsiteY10" fmla="*/ 3359727 h 3359727"/>
              <a:gd name="connsiteX11" fmla="*/ 2638135 w 4765963"/>
              <a:gd name="connsiteY11" fmla="*/ 3359727 h 3359727"/>
              <a:gd name="connsiteX12" fmla="*/ 2127828 w 4765963"/>
              <a:gd name="connsiteY12" fmla="*/ 3359727 h 3359727"/>
              <a:gd name="connsiteX13" fmla="*/ 56574 w 4765963"/>
              <a:gd name="connsiteY13" fmla="*/ 3359727 h 3359727"/>
              <a:gd name="connsiteX14" fmla="*/ 0 w 4765963"/>
              <a:gd name="connsiteY14" fmla="*/ 3303153 h 3359727"/>
              <a:gd name="connsiteX15" fmla="*/ 0 w 4765963"/>
              <a:gd name="connsiteY15" fmla="*/ 3076865 h 3359727"/>
              <a:gd name="connsiteX16" fmla="*/ 0 w 4765963"/>
              <a:gd name="connsiteY16" fmla="*/ 282862 h 3359727"/>
              <a:gd name="connsiteX17" fmla="*/ 0 w 4765963"/>
              <a:gd name="connsiteY17" fmla="*/ 145472 h 3359727"/>
              <a:gd name="connsiteX18" fmla="*/ 0 w 4765963"/>
              <a:gd name="connsiteY18" fmla="*/ 56574 h 3359727"/>
              <a:gd name="connsiteX19" fmla="*/ 56574 w 476596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5963" h="3359727">
                <a:moveTo>
                  <a:pt x="56574" y="0"/>
                </a:moveTo>
                <a:lnTo>
                  <a:pt x="2127828" y="0"/>
                </a:lnTo>
                <a:lnTo>
                  <a:pt x="2638135" y="0"/>
                </a:lnTo>
                <a:lnTo>
                  <a:pt x="4709389" y="0"/>
                </a:lnTo>
                <a:cubicBezTo>
                  <a:pt x="4740634" y="0"/>
                  <a:pt x="4765963" y="25329"/>
                  <a:pt x="4765963" y="56574"/>
                </a:cubicBezTo>
                <a:lnTo>
                  <a:pt x="4765963" y="145472"/>
                </a:lnTo>
                <a:lnTo>
                  <a:pt x="4765963" y="282862"/>
                </a:lnTo>
                <a:lnTo>
                  <a:pt x="4765963" y="3076865"/>
                </a:lnTo>
                <a:lnTo>
                  <a:pt x="4765963" y="3241963"/>
                </a:lnTo>
                <a:lnTo>
                  <a:pt x="4765963" y="3303153"/>
                </a:lnTo>
                <a:cubicBezTo>
                  <a:pt x="4765963" y="3334398"/>
                  <a:pt x="4740634" y="3359727"/>
                  <a:pt x="4709389" y="3359727"/>
                </a:cubicBezTo>
                <a:lnTo>
                  <a:pt x="2638135" y="3359727"/>
                </a:lnTo>
                <a:lnTo>
                  <a:pt x="212782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268DDF60-9642-B308-59D1-FEF1CCA04D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6848" y="3344533"/>
            <a:ext cx="1572103" cy="405994"/>
          </a:xfrm>
          <a:prstGeom prst="rect">
            <a:avLst/>
          </a:prstGeom>
        </p:spPr>
      </p:pic>
      <p:pic>
        <p:nvPicPr>
          <p:cNvPr id="30" name="Picture 29">
            <a:extLst>
              <a:ext uri="{FF2B5EF4-FFF2-40B4-BE49-F238E27FC236}">
                <a16:creationId xmlns:a16="http://schemas.microsoft.com/office/drawing/2014/main" id="{E8215C1F-B4E6-E0D9-3D75-AC2A877DCD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1826" y="3464172"/>
            <a:ext cx="1240401" cy="421078"/>
          </a:xfrm>
          <a:prstGeom prst="rect">
            <a:avLst/>
          </a:prstGeom>
        </p:spPr>
      </p:pic>
      <p:pic>
        <p:nvPicPr>
          <p:cNvPr id="31" name="Graphic 12">
            <a:extLst>
              <a:ext uri="{FF2B5EF4-FFF2-40B4-BE49-F238E27FC236}">
                <a16:creationId xmlns:a16="http://schemas.microsoft.com/office/drawing/2014/main" id="{76417D16-70E8-837A-61EA-065DB4482F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845188" y="3413515"/>
            <a:ext cx="1499431" cy="268030"/>
          </a:xfrm>
          <a:prstGeom prst="rect">
            <a:avLst/>
          </a:prstGeom>
        </p:spPr>
      </p:pic>
      <p:sp>
        <p:nvSpPr>
          <p:cNvPr id="32" name="Rounded Rectangle 13">
            <a:extLst>
              <a:ext uri="{FF2B5EF4-FFF2-40B4-BE49-F238E27FC236}">
                <a16:creationId xmlns:a16="http://schemas.microsoft.com/office/drawing/2014/main" id="{BD9C9EC3-ABCA-1897-6328-AF663A75975F}"/>
              </a:ext>
            </a:extLst>
          </p:cNvPr>
          <p:cNvSpPr/>
          <p:nvPr/>
        </p:nvSpPr>
        <p:spPr>
          <a:xfrm>
            <a:off x="5174888" y="4113221"/>
            <a:ext cx="1317380" cy="634876"/>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Storage</a:t>
            </a:r>
            <a:endParaRPr lang="en-US" sz="1200">
              <a:solidFill>
                <a:schemeClr val="bg1"/>
              </a:solidFill>
              <a:cs typeface="Calibri"/>
            </a:endParaRPr>
          </a:p>
        </p:txBody>
      </p:sp>
      <p:sp>
        <p:nvSpPr>
          <p:cNvPr id="33" name="Rounded Rectangle 14">
            <a:extLst>
              <a:ext uri="{FF2B5EF4-FFF2-40B4-BE49-F238E27FC236}">
                <a16:creationId xmlns:a16="http://schemas.microsoft.com/office/drawing/2014/main" id="{517AB542-44A3-E9D9-D071-F910DAD533CA}"/>
              </a:ext>
            </a:extLst>
          </p:cNvPr>
          <p:cNvSpPr/>
          <p:nvPr/>
        </p:nvSpPr>
        <p:spPr>
          <a:xfrm>
            <a:off x="5165708" y="5683034"/>
            <a:ext cx="1329092" cy="671598"/>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Message queue</a:t>
            </a:r>
            <a:endParaRPr lang="en-US" sz="1200">
              <a:solidFill>
                <a:schemeClr val="bg1"/>
              </a:solidFill>
              <a:cs typeface="Calibri"/>
            </a:endParaRPr>
          </a:p>
        </p:txBody>
      </p:sp>
      <p:sp>
        <p:nvSpPr>
          <p:cNvPr id="34" name="Rounded Rectangle 16">
            <a:extLst>
              <a:ext uri="{FF2B5EF4-FFF2-40B4-BE49-F238E27FC236}">
                <a16:creationId xmlns:a16="http://schemas.microsoft.com/office/drawing/2014/main" id="{09818537-03C8-CAE1-F6B2-9167EF29CA14}"/>
              </a:ext>
            </a:extLst>
          </p:cNvPr>
          <p:cNvSpPr/>
          <p:nvPr/>
        </p:nvSpPr>
        <p:spPr>
          <a:xfrm>
            <a:off x="7649787" y="5572865"/>
            <a:ext cx="1047311" cy="891936"/>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Message imported</a:t>
            </a:r>
          </a:p>
        </p:txBody>
      </p:sp>
      <p:sp>
        <p:nvSpPr>
          <p:cNvPr id="35" name="Rounded Rectangle 17">
            <a:extLst>
              <a:ext uri="{FF2B5EF4-FFF2-40B4-BE49-F238E27FC236}">
                <a16:creationId xmlns:a16="http://schemas.microsoft.com/office/drawing/2014/main" id="{7DC86B0A-0816-C68D-D75D-B2FCF422A69D}"/>
              </a:ext>
            </a:extLst>
          </p:cNvPr>
          <p:cNvSpPr/>
          <p:nvPr/>
        </p:nvSpPr>
        <p:spPr>
          <a:xfrm>
            <a:off x="7643089" y="3963352"/>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processed</a:t>
            </a:r>
            <a:endParaRPr lang="en-US" sz="1200">
              <a:solidFill>
                <a:schemeClr val="bg1"/>
              </a:solidFill>
              <a:cs typeface="Calibri"/>
            </a:endParaRPr>
          </a:p>
        </p:txBody>
      </p:sp>
      <p:sp>
        <p:nvSpPr>
          <p:cNvPr id="36" name="Rounded Rectangle 18">
            <a:extLst>
              <a:ext uri="{FF2B5EF4-FFF2-40B4-BE49-F238E27FC236}">
                <a16:creationId xmlns:a16="http://schemas.microsoft.com/office/drawing/2014/main" id="{9B874921-7F5B-0071-30C3-421A4D9FC4DD}"/>
              </a:ext>
            </a:extLst>
          </p:cNvPr>
          <p:cNvSpPr/>
          <p:nvPr/>
        </p:nvSpPr>
        <p:spPr>
          <a:xfrm>
            <a:off x="9083259" y="3963352"/>
            <a:ext cx="1048657" cy="934615"/>
          </a:xfrm>
          <a:prstGeom prst="roundRect">
            <a:avLst/>
          </a:prstGeom>
          <a:solidFill>
            <a:srgbClr val="108890"/>
          </a:solidFill>
          <a:ln>
            <a:solidFill>
              <a:srgbClr val="108890"/>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Validation before insert</a:t>
            </a:r>
            <a:endParaRPr lang="en-US" sz="1200">
              <a:solidFill>
                <a:schemeClr val="bg1"/>
              </a:solidFill>
              <a:cs typeface="Calibri"/>
            </a:endParaRPr>
          </a:p>
        </p:txBody>
      </p:sp>
      <p:sp>
        <p:nvSpPr>
          <p:cNvPr id="37" name="Rounded Rectangle 19">
            <a:extLst>
              <a:ext uri="{FF2B5EF4-FFF2-40B4-BE49-F238E27FC236}">
                <a16:creationId xmlns:a16="http://schemas.microsoft.com/office/drawing/2014/main" id="{CAF5BAC6-65A8-7895-3217-6E0C17DECAC7}"/>
              </a:ext>
            </a:extLst>
          </p:cNvPr>
          <p:cNvSpPr/>
          <p:nvPr/>
        </p:nvSpPr>
        <p:spPr>
          <a:xfrm>
            <a:off x="10523430" y="3963352"/>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inserted</a:t>
            </a:r>
          </a:p>
        </p:txBody>
      </p:sp>
      <p:sp>
        <p:nvSpPr>
          <p:cNvPr id="38" name="Rounded Rectangle 24">
            <a:extLst>
              <a:ext uri="{FF2B5EF4-FFF2-40B4-BE49-F238E27FC236}">
                <a16:creationId xmlns:a16="http://schemas.microsoft.com/office/drawing/2014/main" id="{6C555EAC-EB84-112D-E90D-442A5741CB19}"/>
              </a:ext>
            </a:extLst>
          </p:cNvPr>
          <p:cNvSpPr/>
          <p:nvPr/>
        </p:nvSpPr>
        <p:spPr>
          <a:xfrm>
            <a:off x="923063" y="4850806"/>
            <a:ext cx="1987191" cy="729511"/>
          </a:xfrm>
          <a:prstGeom prst="roundRect">
            <a:avLst/>
          </a:prstGeom>
          <a:solidFill>
            <a:srgbClr val="13204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management framework</a:t>
            </a:r>
            <a:endParaRPr lang="en-US">
              <a:solidFill>
                <a:schemeClr val="bg1"/>
              </a:solidFill>
            </a:endParaRPr>
          </a:p>
        </p:txBody>
      </p:sp>
      <p:cxnSp>
        <p:nvCxnSpPr>
          <p:cNvPr id="39" name="Straight Arrow Connector 38">
            <a:extLst>
              <a:ext uri="{FF2B5EF4-FFF2-40B4-BE49-F238E27FC236}">
                <a16:creationId xmlns:a16="http://schemas.microsoft.com/office/drawing/2014/main" id="{5D810986-CB20-2EA8-1C6B-3A63C45E48FF}"/>
              </a:ext>
            </a:extLst>
          </p:cNvPr>
          <p:cNvCxnSpPr>
            <a:cxnSpLocks/>
            <a:stCxn id="36" idx="3"/>
            <a:endCxn id="37" idx="1"/>
          </p:cNvCxnSpPr>
          <p:nvPr/>
        </p:nvCxnSpPr>
        <p:spPr>
          <a:xfrm flipV="1">
            <a:off x="10131916" y="4430659"/>
            <a:ext cx="391514" cy="1"/>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74">
            <a:extLst>
              <a:ext uri="{FF2B5EF4-FFF2-40B4-BE49-F238E27FC236}">
                <a16:creationId xmlns:a16="http://schemas.microsoft.com/office/drawing/2014/main" id="{9F1DEA3F-C242-BD5D-3D06-A1F5F3884C93}"/>
              </a:ext>
            </a:extLst>
          </p:cNvPr>
          <p:cNvSpPr/>
          <p:nvPr/>
        </p:nvSpPr>
        <p:spPr>
          <a:xfrm>
            <a:off x="4084925" y="4850807"/>
            <a:ext cx="1000192" cy="729516"/>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Azure function</a:t>
            </a:r>
            <a:endParaRPr lang="en-US">
              <a:solidFill>
                <a:schemeClr val="bg1"/>
              </a:solidFill>
            </a:endParaRPr>
          </a:p>
        </p:txBody>
      </p:sp>
      <p:cxnSp>
        <p:nvCxnSpPr>
          <p:cNvPr id="47" name="Elbow Connector 82">
            <a:extLst>
              <a:ext uri="{FF2B5EF4-FFF2-40B4-BE49-F238E27FC236}">
                <a16:creationId xmlns:a16="http://schemas.microsoft.com/office/drawing/2014/main" id="{FCA08E30-8890-5232-2C43-89CE42E3F172}"/>
              </a:ext>
            </a:extLst>
          </p:cNvPr>
          <p:cNvCxnSpPr>
            <a:cxnSpLocks/>
            <a:stCxn id="44" idx="1"/>
            <a:endCxn id="38" idx="3"/>
          </p:cNvCxnSpPr>
          <p:nvPr/>
        </p:nvCxnSpPr>
        <p:spPr>
          <a:xfrm rot="10800000">
            <a:off x="2910255" y="5215563"/>
            <a:ext cx="1174671" cy="3"/>
          </a:xfrm>
          <a:prstGeom prst="bentConnector3">
            <a:avLst/>
          </a:prstGeom>
          <a:ln w="12700">
            <a:solidFill>
              <a:srgbClr val="351C5C"/>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0702E98-DDE4-D6BB-D993-A95B09615C2E}"/>
              </a:ext>
            </a:extLst>
          </p:cNvPr>
          <p:cNvCxnSpPr>
            <a:cxnSpLocks/>
            <a:stCxn id="32" idx="3"/>
            <a:endCxn id="35" idx="1"/>
          </p:cNvCxnSpPr>
          <p:nvPr/>
        </p:nvCxnSpPr>
        <p:spPr>
          <a:xfrm>
            <a:off x="6492268" y="4430659"/>
            <a:ext cx="1150821"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8AFE0B2D-597C-AE6F-DD9F-715BF06D7EAB}"/>
              </a:ext>
            </a:extLst>
          </p:cNvPr>
          <p:cNvCxnSpPr>
            <a:cxnSpLocks/>
            <a:stCxn id="33" idx="3"/>
            <a:endCxn id="34" idx="1"/>
          </p:cNvCxnSpPr>
          <p:nvPr/>
        </p:nvCxnSpPr>
        <p:spPr>
          <a:xfrm>
            <a:off x="6494800" y="6018833"/>
            <a:ext cx="1154987"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8B2C070D-03A1-0B54-90AC-A8455DC9894C}"/>
              </a:ext>
            </a:extLst>
          </p:cNvPr>
          <p:cNvCxnSpPr>
            <a:cxnSpLocks/>
            <a:stCxn id="34" idx="0"/>
            <a:endCxn id="35" idx="2"/>
          </p:cNvCxnSpPr>
          <p:nvPr/>
        </p:nvCxnSpPr>
        <p:spPr>
          <a:xfrm flipH="1" flipV="1">
            <a:off x="8167418" y="4897966"/>
            <a:ext cx="6025" cy="674899"/>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BC94D7B4-68E6-B6F6-246B-54D543225CC9}"/>
              </a:ext>
            </a:extLst>
          </p:cNvPr>
          <p:cNvCxnSpPr>
            <a:cxnSpLocks/>
            <a:stCxn id="35" idx="3"/>
            <a:endCxn id="36" idx="1"/>
          </p:cNvCxnSpPr>
          <p:nvPr/>
        </p:nvCxnSpPr>
        <p:spPr>
          <a:xfrm>
            <a:off x="8691746" y="4430659"/>
            <a:ext cx="391513" cy="1"/>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a:extLst>
              <a:ext uri="{FF2B5EF4-FFF2-40B4-BE49-F238E27FC236}">
                <a16:creationId xmlns:a16="http://schemas.microsoft.com/office/drawing/2014/main" id="{6F7A2630-42A9-7404-5930-37B0556F31D5}"/>
              </a:ext>
            </a:extLst>
          </p:cNvPr>
          <p:cNvCxnSpPr>
            <a:cxnSpLocks/>
            <a:stCxn id="44" idx="2"/>
            <a:endCxn id="33" idx="1"/>
          </p:cNvCxnSpPr>
          <p:nvPr/>
        </p:nvCxnSpPr>
        <p:spPr>
          <a:xfrm rot="16200000" flipH="1">
            <a:off x="4656109" y="5509234"/>
            <a:ext cx="438510" cy="580687"/>
          </a:xfrm>
          <a:prstGeom prst="bentConnector2">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1EBD4BB1-7AF9-5A89-479A-663F9186C039}"/>
              </a:ext>
            </a:extLst>
          </p:cNvPr>
          <p:cNvCxnSpPr>
            <a:cxnSpLocks/>
            <a:stCxn id="44" idx="0"/>
            <a:endCxn id="32" idx="1"/>
          </p:cNvCxnSpPr>
          <p:nvPr/>
        </p:nvCxnSpPr>
        <p:spPr>
          <a:xfrm rot="5400000" flipH="1" flipV="1">
            <a:off x="4669880" y="4345800"/>
            <a:ext cx="420148" cy="589867"/>
          </a:xfrm>
          <a:prstGeom prst="bentConnector2">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D29A4F7-88B5-532F-2A13-47630C95DA82}"/>
              </a:ext>
            </a:extLst>
          </p:cNvPr>
          <p:cNvSpPr/>
          <p:nvPr/>
        </p:nvSpPr>
        <p:spPr>
          <a:xfrm>
            <a:off x="7347285" y="962526"/>
            <a:ext cx="4484870" cy="2005020"/>
          </a:xfrm>
          <a:prstGeom prst="roundRect">
            <a:avLst>
              <a:gd name="adj" fmla="val 3094"/>
            </a:avLst>
          </a:prstGeom>
          <a:solidFill>
            <a:srgbClr val="6057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Even if the data flow in this example is based on Dynamics F&amp;SCM this can be applied to any ERP platform that can access Azure and work with XML documents</a:t>
            </a:r>
          </a:p>
        </p:txBody>
      </p:sp>
    </p:spTree>
    <p:extLst>
      <p:ext uri="{BB962C8B-B14F-4D97-AF65-F5344CB8AC3E}">
        <p14:creationId xmlns:p14="http://schemas.microsoft.com/office/powerpoint/2010/main" val="182682803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BE4D-F6C0-B4FD-C2EF-06EECA5658E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B9D3A8-8F9D-E45B-5B63-80BA9DE44CCD}"/>
              </a:ext>
            </a:extLst>
          </p:cNvPr>
          <p:cNvSpPr>
            <a:spLocks noGrp="1"/>
          </p:cNvSpPr>
          <p:nvPr>
            <p:ph type="title"/>
          </p:nvPr>
        </p:nvSpPr>
        <p:spPr/>
        <p:txBody>
          <a:bodyPr>
            <a:normAutofit fontScale="90000"/>
          </a:bodyPr>
          <a:lstStyle/>
          <a:p>
            <a:r>
              <a:rPr lang="en-US">
                <a:cs typeface="Segoe UI"/>
              </a:rPr>
              <a:t>Example of End of day – Retail sales flow </a:t>
            </a:r>
            <a:endParaRPr lang="en-US"/>
          </a:p>
        </p:txBody>
      </p:sp>
      <p:sp>
        <p:nvSpPr>
          <p:cNvPr id="6" name="Text Placeholder 5">
            <a:extLst>
              <a:ext uri="{FF2B5EF4-FFF2-40B4-BE49-F238E27FC236}">
                <a16:creationId xmlns:a16="http://schemas.microsoft.com/office/drawing/2014/main" id="{0DBD0920-4799-9777-09B4-6E3DA0CF259B}"/>
              </a:ext>
            </a:extLst>
          </p:cNvPr>
          <p:cNvSpPr>
            <a:spLocks noGrp="1"/>
          </p:cNvSpPr>
          <p:nvPr>
            <p:ph type="body" sz="quarter" idx="11"/>
          </p:nvPr>
        </p:nvSpPr>
        <p:spPr/>
        <p:txBody>
          <a:bodyPr lIns="91440" tIns="45720" rIns="91440" bIns="45720" anchor="t"/>
          <a:lstStyle/>
          <a:p>
            <a:r>
              <a:rPr lang="en-US" sz="1800">
                <a:latin typeface="Aptos Light"/>
                <a:cs typeface="Segoe UI"/>
              </a:rPr>
              <a:t>Sales data flow from LS Central and into Azure storage</a:t>
            </a:r>
          </a:p>
          <a:p>
            <a:r>
              <a:rPr lang="en-US" sz="1800">
                <a:latin typeface="Aptos Light"/>
                <a:cs typeface="Segoe UI"/>
              </a:rPr>
              <a:t>End of day in LS Central triggers an Azure function</a:t>
            </a:r>
            <a:endParaRPr lang="en-US" sz="1800">
              <a:latin typeface="Aptos Light"/>
            </a:endParaRPr>
          </a:p>
          <a:p>
            <a:pPr lvl="1">
              <a:buFont typeface="System Font Regular"/>
              <a:buChar char="-"/>
            </a:pPr>
            <a:r>
              <a:rPr lang="en-US" sz="1800">
                <a:latin typeface="Aptos Light"/>
                <a:cs typeface="Segoe UI"/>
              </a:rPr>
              <a:t>Creates F&amp;O data package</a:t>
            </a:r>
            <a:endParaRPr lang="en-US" sz="1800">
              <a:latin typeface="Aptos Light"/>
            </a:endParaRPr>
          </a:p>
          <a:p>
            <a:pPr lvl="1">
              <a:buFont typeface="System Font Regular"/>
              <a:buChar char="-"/>
            </a:pPr>
            <a:r>
              <a:rPr lang="en-US" sz="1800">
                <a:latin typeface="Aptos Light"/>
                <a:cs typeface="Segoe UI"/>
              </a:rPr>
              <a:t>Stored in Azure storage</a:t>
            </a:r>
          </a:p>
          <a:p>
            <a:pPr lvl="1">
              <a:buFont typeface="System Font Regular"/>
              <a:buChar char="-"/>
            </a:pPr>
            <a:r>
              <a:rPr lang="en-US" sz="1800">
                <a:latin typeface="Aptos Light"/>
                <a:cs typeface="Segoe UI"/>
              </a:rPr>
              <a:t>Trigger import into data management via web-service</a:t>
            </a:r>
            <a:endParaRPr lang="en-US" sz="1800">
              <a:latin typeface="Aptos Light"/>
            </a:endParaRPr>
          </a:p>
          <a:p>
            <a:pPr lvl="1">
              <a:buFont typeface="System Font Regular"/>
              <a:buChar char="-"/>
            </a:pPr>
            <a:r>
              <a:rPr lang="en-US" sz="1800">
                <a:latin typeface="Aptos Light"/>
                <a:cs typeface="Segoe UI"/>
              </a:rPr>
              <a:t>Data flow into F&amp;O, data management validates and inserts sales orders</a:t>
            </a:r>
          </a:p>
          <a:p>
            <a:endParaRPr lang="en-US" sz="1800">
              <a:cs typeface="Segoe UI"/>
            </a:endParaRPr>
          </a:p>
          <a:p>
            <a:endParaRPr lang="en-US" sz="1800">
              <a:cs typeface="Segoe UI"/>
            </a:endParaRPr>
          </a:p>
          <a:p>
            <a:endParaRPr lang="en-US" sz="1800">
              <a:cs typeface="Segoe UI"/>
            </a:endParaRPr>
          </a:p>
          <a:p>
            <a:endParaRPr lang="en-US" sz="1800">
              <a:cs typeface="Segoe UI"/>
            </a:endParaRPr>
          </a:p>
        </p:txBody>
      </p:sp>
      <p:sp>
        <p:nvSpPr>
          <p:cNvPr id="26" name="Freeform 23">
            <a:extLst>
              <a:ext uri="{FF2B5EF4-FFF2-40B4-BE49-F238E27FC236}">
                <a16:creationId xmlns:a16="http://schemas.microsoft.com/office/drawing/2014/main" id="{72CBBECD-34AE-3B09-1E5C-F8CA46A06B90}"/>
              </a:ext>
            </a:extLst>
          </p:cNvPr>
          <p:cNvSpPr/>
          <p:nvPr/>
        </p:nvSpPr>
        <p:spPr>
          <a:xfrm>
            <a:off x="7352469" y="3196482"/>
            <a:ext cx="4484870" cy="3387269"/>
          </a:xfrm>
          <a:custGeom>
            <a:avLst/>
            <a:gdLst>
              <a:gd name="connsiteX0" fmla="*/ 56574 w 3135303"/>
              <a:gd name="connsiteY0" fmla="*/ 0 h 3359727"/>
              <a:gd name="connsiteX1" fmla="*/ 497168 w 3135303"/>
              <a:gd name="connsiteY1" fmla="*/ 0 h 3359727"/>
              <a:gd name="connsiteX2" fmla="*/ 2638135 w 3135303"/>
              <a:gd name="connsiteY2" fmla="*/ 0 h 3359727"/>
              <a:gd name="connsiteX3" fmla="*/ 3078729 w 3135303"/>
              <a:gd name="connsiteY3" fmla="*/ 0 h 3359727"/>
              <a:gd name="connsiteX4" fmla="*/ 3135303 w 3135303"/>
              <a:gd name="connsiteY4" fmla="*/ 56574 h 3359727"/>
              <a:gd name="connsiteX5" fmla="*/ 3135303 w 3135303"/>
              <a:gd name="connsiteY5" fmla="*/ 145472 h 3359727"/>
              <a:gd name="connsiteX6" fmla="*/ 3135303 w 3135303"/>
              <a:gd name="connsiteY6" fmla="*/ 282862 h 3359727"/>
              <a:gd name="connsiteX7" fmla="*/ 3135303 w 3135303"/>
              <a:gd name="connsiteY7" fmla="*/ 3076865 h 3359727"/>
              <a:gd name="connsiteX8" fmla="*/ 3135303 w 3135303"/>
              <a:gd name="connsiteY8" fmla="*/ 3241963 h 3359727"/>
              <a:gd name="connsiteX9" fmla="*/ 3135303 w 3135303"/>
              <a:gd name="connsiteY9" fmla="*/ 3303153 h 3359727"/>
              <a:gd name="connsiteX10" fmla="*/ 3078729 w 3135303"/>
              <a:gd name="connsiteY10" fmla="*/ 3359727 h 3359727"/>
              <a:gd name="connsiteX11" fmla="*/ 2638135 w 3135303"/>
              <a:gd name="connsiteY11" fmla="*/ 3359727 h 3359727"/>
              <a:gd name="connsiteX12" fmla="*/ 497168 w 3135303"/>
              <a:gd name="connsiteY12" fmla="*/ 3359727 h 3359727"/>
              <a:gd name="connsiteX13" fmla="*/ 56574 w 3135303"/>
              <a:gd name="connsiteY13" fmla="*/ 3359727 h 3359727"/>
              <a:gd name="connsiteX14" fmla="*/ 0 w 3135303"/>
              <a:gd name="connsiteY14" fmla="*/ 3303153 h 3359727"/>
              <a:gd name="connsiteX15" fmla="*/ 0 w 3135303"/>
              <a:gd name="connsiteY15" fmla="*/ 3076865 h 3359727"/>
              <a:gd name="connsiteX16" fmla="*/ 0 w 3135303"/>
              <a:gd name="connsiteY16" fmla="*/ 282862 h 3359727"/>
              <a:gd name="connsiteX17" fmla="*/ 0 w 3135303"/>
              <a:gd name="connsiteY17" fmla="*/ 145472 h 3359727"/>
              <a:gd name="connsiteX18" fmla="*/ 0 w 3135303"/>
              <a:gd name="connsiteY18" fmla="*/ 56574 h 3359727"/>
              <a:gd name="connsiteX19" fmla="*/ 56574 w 313530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3" h="3359727">
                <a:moveTo>
                  <a:pt x="56574" y="0"/>
                </a:moveTo>
                <a:lnTo>
                  <a:pt x="497168" y="0"/>
                </a:lnTo>
                <a:lnTo>
                  <a:pt x="2638135" y="0"/>
                </a:lnTo>
                <a:lnTo>
                  <a:pt x="3078729" y="0"/>
                </a:lnTo>
                <a:cubicBezTo>
                  <a:pt x="3109974" y="0"/>
                  <a:pt x="3135303" y="25329"/>
                  <a:pt x="3135303" y="56574"/>
                </a:cubicBezTo>
                <a:lnTo>
                  <a:pt x="3135303" y="145472"/>
                </a:lnTo>
                <a:lnTo>
                  <a:pt x="3135303" y="282862"/>
                </a:lnTo>
                <a:lnTo>
                  <a:pt x="3135303" y="3076865"/>
                </a:lnTo>
                <a:lnTo>
                  <a:pt x="3135303" y="3241963"/>
                </a:lnTo>
                <a:lnTo>
                  <a:pt x="3135303" y="3303153"/>
                </a:lnTo>
                <a:cubicBezTo>
                  <a:pt x="3135303" y="3334398"/>
                  <a:pt x="3109974" y="3359727"/>
                  <a:pt x="3078729" y="3359727"/>
                </a:cubicBezTo>
                <a:lnTo>
                  <a:pt x="2638135" y="3359727"/>
                </a:lnTo>
                <a:lnTo>
                  <a:pt x="49716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Freeform 22">
            <a:extLst>
              <a:ext uri="{FF2B5EF4-FFF2-40B4-BE49-F238E27FC236}">
                <a16:creationId xmlns:a16="http://schemas.microsoft.com/office/drawing/2014/main" id="{D547C7F4-328D-3C9B-6090-27CEA13674A8}"/>
              </a:ext>
            </a:extLst>
          </p:cNvPr>
          <p:cNvSpPr/>
          <p:nvPr/>
        </p:nvSpPr>
        <p:spPr>
          <a:xfrm>
            <a:off x="358188" y="3196482"/>
            <a:ext cx="3098582" cy="3387269"/>
          </a:xfrm>
          <a:custGeom>
            <a:avLst/>
            <a:gdLst>
              <a:gd name="connsiteX0" fmla="*/ 56574 w 3135304"/>
              <a:gd name="connsiteY0" fmla="*/ 0 h 3359727"/>
              <a:gd name="connsiteX1" fmla="*/ 497169 w 3135304"/>
              <a:gd name="connsiteY1" fmla="*/ 0 h 3359727"/>
              <a:gd name="connsiteX2" fmla="*/ 2638135 w 3135304"/>
              <a:gd name="connsiteY2" fmla="*/ 0 h 3359727"/>
              <a:gd name="connsiteX3" fmla="*/ 3078730 w 3135304"/>
              <a:gd name="connsiteY3" fmla="*/ 0 h 3359727"/>
              <a:gd name="connsiteX4" fmla="*/ 3135304 w 3135304"/>
              <a:gd name="connsiteY4" fmla="*/ 56574 h 3359727"/>
              <a:gd name="connsiteX5" fmla="*/ 3135304 w 3135304"/>
              <a:gd name="connsiteY5" fmla="*/ 145472 h 3359727"/>
              <a:gd name="connsiteX6" fmla="*/ 3135304 w 3135304"/>
              <a:gd name="connsiteY6" fmla="*/ 282862 h 3359727"/>
              <a:gd name="connsiteX7" fmla="*/ 3135304 w 3135304"/>
              <a:gd name="connsiteY7" fmla="*/ 3076865 h 3359727"/>
              <a:gd name="connsiteX8" fmla="*/ 3135304 w 3135304"/>
              <a:gd name="connsiteY8" fmla="*/ 3241963 h 3359727"/>
              <a:gd name="connsiteX9" fmla="*/ 3135304 w 3135304"/>
              <a:gd name="connsiteY9" fmla="*/ 3303153 h 3359727"/>
              <a:gd name="connsiteX10" fmla="*/ 3078730 w 3135304"/>
              <a:gd name="connsiteY10" fmla="*/ 3359727 h 3359727"/>
              <a:gd name="connsiteX11" fmla="*/ 2638135 w 3135304"/>
              <a:gd name="connsiteY11" fmla="*/ 3359727 h 3359727"/>
              <a:gd name="connsiteX12" fmla="*/ 497169 w 3135304"/>
              <a:gd name="connsiteY12" fmla="*/ 3359727 h 3359727"/>
              <a:gd name="connsiteX13" fmla="*/ 56574 w 3135304"/>
              <a:gd name="connsiteY13" fmla="*/ 3359727 h 3359727"/>
              <a:gd name="connsiteX14" fmla="*/ 0 w 3135304"/>
              <a:gd name="connsiteY14" fmla="*/ 3303153 h 3359727"/>
              <a:gd name="connsiteX15" fmla="*/ 0 w 3135304"/>
              <a:gd name="connsiteY15" fmla="*/ 3076865 h 3359727"/>
              <a:gd name="connsiteX16" fmla="*/ 0 w 3135304"/>
              <a:gd name="connsiteY16" fmla="*/ 282862 h 3359727"/>
              <a:gd name="connsiteX17" fmla="*/ 0 w 3135304"/>
              <a:gd name="connsiteY17" fmla="*/ 145472 h 3359727"/>
              <a:gd name="connsiteX18" fmla="*/ 0 w 3135304"/>
              <a:gd name="connsiteY18" fmla="*/ 56574 h 3359727"/>
              <a:gd name="connsiteX19" fmla="*/ 56574 w 3135304"/>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4" h="3359727">
                <a:moveTo>
                  <a:pt x="56574" y="0"/>
                </a:moveTo>
                <a:lnTo>
                  <a:pt x="497169" y="0"/>
                </a:lnTo>
                <a:lnTo>
                  <a:pt x="2638135" y="0"/>
                </a:lnTo>
                <a:lnTo>
                  <a:pt x="3078730" y="0"/>
                </a:lnTo>
                <a:cubicBezTo>
                  <a:pt x="3109975" y="0"/>
                  <a:pt x="3135304" y="25329"/>
                  <a:pt x="3135304" y="56574"/>
                </a:cubicBezTo>
                <a:lnTo>
                  <a:pt x="3135304" y="145472"/>
                </a:lnTo>
                <a:lnTo>
                  <a:pt x="3135304" y="282862"/>
                </a:lnTo>
                <a:lnTo>
                  <a:pt x="3135304" y="3076865"/>
                </a:lnTo>
                <a:lnTo>
                  <a:pt x="3135304" y="3241963"/>
                </a:lnTo>
                <a:lnTo>
                  <a:pt x="3135304" y="3303153"/>
                </a:lnTo>
                <a:cubicBezTo>
                  <a:pt x="3135304" y="3334398"/>
                  <a:pt x="3109975" y="3359727"/>
                  <a:pt x="3078730" y="3359727"/>
                </a:cubicBezTo>
                <a:lnTo>
                  <a:pt x="2638135" y="3359727"/>
                </a:lnTo>
                <a:lnTo>
                  <a:pt x="497169"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Freeform 8">
            <a:extLst>
              <a:ext uri="{FF2B5EF4-FFF2-40B4-BE49-F238E27FC236}">
                <a16:creationId xmlns:a16="http://schemas.microsoft.com/office/drawing/2014/main" id="{126BEDD3-1CA7-62CB-CE35-D63D60B9C2F1}"/>
              </a:ext>
            </a:extLst>
          </p:cNvPr>
          <p:cNvSpPr/>
          <p:nvPr/>
        </p:nvSpPr>
        <p:spPr>
          <a:xfrm>
            <a:off x="3698419" y="3196482"/>
            <a:ext cx="3407217" cy="3387269"/>
          </a:xfrm>
          <a:custGeom>
            <a:avLst/>
            <a:gdLst>
              <a:gd name="connsiteX0" fmla="*/ 56574 w 4765963"/>
              <a:gd name="connsiteY0" fmla="*/ 0 h 3359727"/>
              <a:gd name="connsiteX1" fmla="*/ 2127828 w 4765963"/>
              <a:gd name="connsiteY1" fmla="*/ 0 h 3359727"/>
              <a:gd name="connsiteX2" fmla="*/ 2638135 w 4765963"/>
              <a:gd name="connsiteY2" fmla="*/ 0 h 3359727"/>
              <a:gd name="connsiteX3" fmla="*/ 4709389 w 4765963"/>
              <a:gd name="connsiteY3" fmla="*/ 0 h 3359727"/>
              <a:gd name="connsiteX4" fmla="*/ 4765963 w 4765963"/>
              <a:gd name="connsiteY4" fmla="*/ 56574 h 3359727"/>
              <a:gd name="connsiteX5" fmla="*/ 4765963 w 4765963"/>
              <a:gd name="connsiteY5" fmla="*/ 145472 h 3359727"/>
              <a:gd name="connsiteX6" fmla="*/ 4765963 w 4765963"/>
              <a:gd name="connsiteY6" fmla="*/ 282862 h 3359727"/>
              <a:gd name="connsiteX7" fmla="*/ 4765963 w 4765963"/>
              <a:gd name="connsiteY7" fmla="*/ 3076865 h 3359727"/>
              <a:gd name="connsiteX8" fmla="*/ 4765963 w 4765963"/>
              <a:gd name="connsiteY8" fmla="*/ 3241963 h 3359727"/>
              <a:gd name="connsiteX9" fmla="*/ 4765963 w 4765963"/>
              <a:gd name="connsiteY9" fmla="*/ 3303153 h 3359727"/>
              <a:gd name="connsiteX10" fmla="*/ 4709389 w 4765963"/>
              <a:gd name="connsiteY10" fmla="*/ 3359727 h 3359727"/>
              <a:gd name="connsiteX11" fmla="*/ 2638135 w 4765963"/>
              <a:gd name="connsiteY11" fmla="*/ 3359727 h 3359727"/>
              <a:gd name="connsiteX12" fmla="*/ 2127828 w 4765963"/>
              <a:gd name="connsiteY12" fmla="*/ 3359727 h 3359727"/>
              <a:gd name="connsiteX13" fmla="*/ 56574 w 4765963"/>
              <a:gd name="connsiteY13" fmla="*/ 3359727 h 3359727"/>
              <a:gd name="connsiteX14" fmla="*/ 0 w 4765963"/>
              <a:gd name="connsiteY14" fmla="*/ 3303153 h 3359727"/>
              <a:gd name="connsiteX15" fmla="*/ 0 w 4765963"/>
              <a:gd name="connsiteY15" fmla="*/ 3076865 h 3359727"/>
              <a:gd name="connsiteX16" fmla="*/ 0 w 4765963"/>
              <a:gd name="connsiteY16" fmla="*/ 282862 h 3359727"/>
              <a:gd name="connsiteX17" fmla="*/ 0 w 4765963"/>
              <a:gd name="connsiteY17" fmla="*/ 145472 h 3359727"/>
              <a:gd name="connsiteX18" fmla="*/ 0 w 4765963"/>
              <a:gd name="connsiteY18" fmla="*/ 56574 h 3359727"/>
              <a:gd name="connsiteX19" fmla="*/ 56574 w 476596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5963" h="3359727">
                <a:moveTo>
                  <a:pt x="56574" y="0"/>
                </a:moveTo>
                <a:lnTo>
                  <a:pt x="2127828" y="0"/>
                </a:lnTo>
                <a:lnTo>
                  <a:pt x="2638135" y="0"/>
                </a:lnTo>
                <a:lnTo>
                  <a:pt x="4709389" y="0"/>
                </a:lnTo>
                <a:cubicBezTo>
                  <a:pt x="4740634" y="0"/>
                  <a:pt x="4765963" y="25329"/>
                  <a:pt x="4765963" y="56574"/>
                </a:cubicBezTo>
                <a:lnTo>
                  <a:pt x="4765963" y="145472"/>
                </a:lnTo>
                <a:lnTo>
                  <a:pt x="4765963" y="282862"/>
                </a:lnTo>
                <a:lnTo>
                  <a:pt x="4765963" y="3076865"/>
                </a:lnTo>
                <a:lnTo>
                  <a:pt x="4765963" y="3241963"/>
                </a:lnTo>
                <a:lnTo>
                  <a:pt x="4765963" y="3303153"/>
                </a:lnTo>
                <a:cubicBezTo>
                  <a:pt x="4765963" y="3334398"/>
                  <a:pt x="4740634" y="3359727"/>
                  <a:pt x="4709389" y="3359727"/>
                </a:cubicBezTo>
                <a:lnTo>
                  <a:pt x="2638135" y="3359727"/>
                </a:lnTo>
                <a:lnTo>
                  <a:pt x="212782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8A27FE96-604D-D5E5-5C60-E3193C38D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4378" y="3344533"/>
            <a:ext cx="1572103" cy="405994"/>
          </a:xfrm>
          <a:prstGeom prst="rect">
            <a:avLst/>
          </a:prstGeom>
        </p:spPr>
      </p:pic>
      <p:pic>
        <p:nvPicPr>
          <p:cNvPr id="30" name="Picture 29">
            <a:extLst>
              <a:ext uri="{FF2B5EF4-FFF2-40B4-BE49-F238E27FC236}">
                <a16:creationId xmlns:a16="http://schemas.microsoft.com/office/drawing/2014/main" id="{A2B46C82-AB9E-8EC7-0796-52D32E59EC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6415" y="3336991"/>
            <a:ext cx="1240401" cy="421078"/>
          </a:xfrm>
          <a:prstGeom prst="rect">
            <a:avLst/>
          </a:prstGeom>
        </p:spPr>
      </p:pic>
      <p:pic>
        <p:nvPicPr>
          <p:cNvPr id="31" name="Graphic 12">
            <a:extLst>
              <a:ext uri="{FF2B5EF4-FFF2-40B4-BE49-F238E27FC236}">
                <a16:creationId xmlns:a16="http://schemas.microsoft.com/office/drawing/2014/main" id="{3C3D4055-F469-6069-C7C5-52680B96714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845188" y="3413515"/>
            <a:ext cx="1499431" cy="268030"/>
          </a:xfrm>
          <a:prstGeom prst="rect">
            <a:avLst/>
          </a:prstGeom>
        </p:spPr>
      </p:pic>
      <p:sp>
        <p:nvSpPr>
          <p:cNvPr id="3" name="Rounded Rectangle 13">
            <a:extLst>
              <a:ext uri="{FF2B5EF4-FFF2-40B4-BE49-F238E27FC236}">
                <a16:creationId xmlns:a16="http://schemas.microsoft.com/office/drawing/2014/main" id="{514CC6C8-96B4-A84A-23D0-1623998A5AF7}"/>
              </a:ext>
            </a:extLst>
          </p:cNvPr>
          <p:cNvSpPr/>
          <p:nvPr/>
        </p:nvSpPr>
        <p:spPr>
          <a:xfrm>
            <a:off x="4767150" y="5358470"/>
            <a:ext cx="1269755" cy="628528"/>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Storage</a:t>
            </a:r>
            <a:endParaRPr lang="en-US" sz="1200">
              <a:solidFill>
                <a:schemeClr val="bg1"/>
              </a:solidFill>
              <a:cs typeface="Calibri"/>
            </a:endParaRPr>
          </a:p>
        </p:txBody>
      </p:sp>
      <p:sp>
        <p:nvSpPr>
          <p:cNvPr id="8" name="Rounded Rectangle 17">
            <a:extLst>
              <a:ext uri="{FF2B5EF4-FFF2-40B4-BE49-F238E27FC236}">
                <a16:creationId xmlns:a16="http://schemas.microsoft.com/office/drawing/2014/main" id="{0AC9B277-F0FC-E49E-F0FD-60481E5F7C27}"/>
              </a:ext>
            </a:extLst>
          </p:cNvPr>
          <p:cNvSpPr/>
          <p:nvPr/>
        </p:nvSpPr>
        <p:spPr>
          <a:xfrm>
            <a:off x="7965437" y="4215469"/>
            <a:ext cx="1343203" cy="628528"/>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End of day procedure</a:t>
            </a:r>
            <a:endParaRPr lang="en-US" sz="1200">
              <a:solidFill>
                <a:schemeClr val="bg1"/>
              </a:solidFill>
              <a:cs typeface="Calibri"/>
            </a:endParaRPr>
          </a:p>
        </p:txBody>
      </p:sp>
      <p:sp>
        <p:nvSpPr>
          <p:cNvPr id="9" name="Rounded Rectangle 18">
            <a:extLst>
              <a:ext uri="{FF2B5EF4-FFF2-40B4-BE49-F238E27FC236}">
                <a16:creationId xmlns:a16="http://schemas.microsoft.com/office/drawing/2014/main" id="{195D34AB-85F6-7C2C-BAC6-C400AFCB45E7}"/>
              </a:ext>
            </a:extLst>
          </p:cNvPr>
          <p:cNvSpPr/>
          <p:nvPr/>
        </p:nvSpPr>
        <p:spPr>
          <a:xfrm>
            <a:off x="9844047" y="4215470"/>
            <a:ext cx="1343203" cy="628528"/>
          </a:xfrm>
          <a:prstGeom prst="roundRect">
            <a:avLst/>
          </a:prstGeom>
          <a:solidFill>
            <a:srgbClr val="108890"/>
          </a:solidFill>
          <a:ln>
            <a:solidFill>
              <a:srgbClr val="108890"/>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Daily retail operation</a:t>
            </a:r>
            <a:endParaRPr lang="en-US" sz="1200">
              <a:solidFill>
                <a:schemeClr val="bg1"/>
              </a:solidFill>
              <a:cs typeface="Calibri"/>
            </a:endParaRPr>
          </a:p>
        </p:txBody>
      </p:sp>
      <p:sp>
        <p:nvSpPr>
          <p:cNvPr id="10" name="Rounded Rectangle 24">
            <a:extLst>
              <a:ext uri="{FF2B5EF4-FFF2-40B4-BE49-F238E27FC236}">
                <a16:creationId xmlns:a16="http://schemas.microsoft.com/office/drawing/2014/main" id="{235D0A24-5FA8-A28B-067B-FCEE7B5B1543}"/>
              </a:ext>
            </a:extLst>
          </p:cNvPr>
          <p:cNvSpPr/>
          <p:nvPr/>
        </p:nvSpPr>
        <p:spPr>
          <a:xfrm>
            <a:off x="923787" y="4215469"/>
            <a:ext cx="1987191" cy="628528"/>
          </a:xfrm>
          <a:prstGeom prst="roundRect">
            <a:avLst/>
          </a:prstGeom>
          <a:solidFill>
            <a:srgbClr val="13204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Management framework</a:t>
            </a:r>
            <a:endParaRPr lang="en-US"/>
          </a:p>
        </p:txBody>
      </p:sp>
      <p:sp>
        <p:nvSpPr>
          <p:cNvPr id="11" name="Rounded Rectangle 74">
            <a:extLst>
              <a:ext uri="{FF2B5EF4-FFF2-40B4-BE49-F238E27FC236}">
                <a16:creationId xmlns:a16="http://schemas.microsoft.com/office/drawing/2014/main" id="{96C919B4-9727-2152-6F39-26E17747A52C}"/>
              </a:ext>
            </a:extLst>
          </p:cNvPr>
          <p:cNvSpPr/>
          <p:nvPr/>
        </p:nvSpPr>
        <p:spPr>
          <a:xfrm>
            <a:off x="4768200" y="4215469"/>
            <a:ext cx="1267655" cy="628528"/>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Azure Function</a:t>
            </a:r>
            <a:endParaRPr lang="en-US"/>
          </a:p>
        </p:txBody>
      </p:sp>
      <p:sp>
        <p:nvSpPr>
          <p:cNvPr id="13" name="Rounded Rectangle 24">
            <a:extLst>
              <a:ext uri="{FF2B5EF4-FFF2-40B4-BE49-F238E27FC236}">
                <a16:creationId xmlns:a16="http://schemas.microsoft.com/office/drawing/2014/main" id="{F7D40A4F-0EE1-E092-6050-E0604C343341}"/>
              </a:ext>
            </a:extLst>
          </p:cNvPr>
          <p:cNvSpPr/>
          <p:nvPr/>
        </p:nvSpPr>
        <p:spPr>
          <a:xfrm>
            <a:off x="923787" y="5358469"/>
            <a:ext cx="1987191" cy="628528"/>
          </a:xfrm>
          <a:prstGeom prst="roundRect">
            <a:avLst/>
          </a:prstGeom>
          <a:solidFill>
            <a:srgbClr val="13204E"/>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cs typeface="Calibri"/>
              </a:rPr>
              <a:t>Sales order</a:t>
            </a:r>
          </a:p>
        </p:txBody>
      </p:sp>
      <p:cxnSp>
        <p:nvCxnSpPr>
          <p:cNvPr id="14" name="Straight Arrow Connector 13">
            <a:extLst>
              <a:ext uri="{FF2B5EF4-FFF2-40B4-BE49-F238E27FC236}">
                <a16:creationId xmlns:a16="http://schemas.microsoft.com/office/drawing/2014/main" id="{ED43C771-947C-468D-02B8-8EA3BF02AA68}"/>
              </a:ext>
            </a:extLst>
          </p:cNvPr>
          <p:cNvCxnSpPr>
            <a:cxnSpLocks/>
            <a:stCxn id="10" idx="2"/>
            <a:endCxn id="13" idx="0"/>
          </p:cNvCxnSpPr>
          <p:nvPr/>
        </p:nvCxnSpPr>
        <p:spPr>
          <a:xfrm>
            <a:off x="1917383" y="4843997"/>
            <a:ext cx="0" cy="514472"/>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F70C965F-1B87-B845-27E7-7D1351A402BA}"/>
              </a:ext>
            </a:extLst>
          </p:cNvPr>
          <p:cNvCxnSpPr>
            <a:cxnSpLocks/>
            <a:stCxn id="11" idx="1"/>
            <a:endCxn id="10" idx="3"/>
          </p:cNvCxnSpPr>
          <p:nvPr/>
        </p:nvCxnSpPr>
        <p:spPr>
          <a:xfrm flipH="1">
            <a:off x="2910978" y="4529733"/>
            <a:ext cx="1857222"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8D206EE-DF70-0579-B691-16F52200E020}"/>
              </a:ext>
            </a:extLst>
          </p:cNvPr>
          <p:cNvCxnSpPr>
            <a:cxnSpLocks/>
            <a:stCxn id="8" idx="1"/>
            <a:endCxn id="11" idx="3"/>
          </p:cNvCxnSpPr>
          <p:nvPr/>
        </p:nvCxnSpPr>
        <p:spPr>
          <a:xfrm flipH="1">
            <a:off x="6035855" y="4529733"/>
            <a:ext cx="1929582" cy="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293D427-BB40-D8CC-0B5E-FD7AB509371A}"/>
              </a:ext>
            </a:extLst>
          </p:cNvPr>
          <p:cNvCxnSpPr>
            <a:cxnSpLocks/>
            <a:stCxn id="9" idx="1"/>
            <a:endCxn id="8" idx="3"/>
          </p:cNvCxnSpPr>
          <p:nvPr/>
        </p:nvCxnSpPr>
        <p:spPr>
          <a:xfrm flipH="1" flipV="1">
            <a:off x="9308640" y="4529733"/>
            <a:ext cx="535407" cy="1"/>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9751D66D-636E-4358-6E7B-5CA8779C6662}"/>
              </a:ext>
            </a:extLst>
          </p:cNvPr>
          <p:cNvCxnSpPr>
            <a:stCxn id="11" idx="2"/>
            <a:endCxn id="3" idx="0"/>
          </p:cNvCxnSpPr>
          <p:nvPr/>
        </p:nvCxnSpPr>
        <p:spPr>
          <a:xfrm>
            <a:off x="5402028" y="4843997"/>
            <a:ext cx="0" cy="514473"/>
          </a:xfrm>
          <a:prstGeom prst="straightConnector1">
            <a:avLst/>
          </a:prstGeom>
          <a:ln w="12700">
            <a:solidFill>
              <a:srgbClr val="351C5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83182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D463-C43B-AE28-D473-D16BB9EB712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76B32D-33A4-E1DC-2350-351044E40FFC}"/>
              </a:ext>
            </a:extLst>
          </p:cNvPr>
          <p:cNvSpPr>
            <a:spLocks noGrp="1"/>
          </p:cNvSpPr>
          <p:nvPr>
            <p:ph type="title"/>
          </p:nvPr>
        </p:nvSpPr>
        <p:spPr/>
        <p:txBody>
          <a:bodyPr>
            <a:normAutofit fontScale="90000"/>
          </a:bodyPr>
          <a:lstStyle/>
          <a:p>
            <a:r>
              <a:rPr lang="en-US">
                <a:cs typeface="Segoe UI"/>
              </a:rPr>
              <a:t>Export to external storage LS Central</a:t>
            </a:r>
            <a:endParaRPr lang="en-US"/>
          </a:p>
        </p:txBody>
      </p:sp>
      <p:sp>
        <p:nvSpPr>
          <p:cNvPr id="6" name="Text Placeholder 5">
            <a:extLst>
              <a:ext uri="{FF2B5EF4-FFF2-40B4-BE49-F238E27FC236}">
                <a16:creationId xmlns:a16="http://schemas.microsoft.com/office/drawing/2014/main" id="{31E9968F-CEC0-4D0F-CA0C-B3448C7BA23A}"/>
              </a:ext>
            </a:extLst>
          </p:cNvPr>
          <p:cNvSpPr>
            <a:spLocks noGrp="1"/>
          </p:cNvSpPr>
          <p:nvPr>
            <p:ph type="body" sz="quarter" idx="11"/>
          </p:nvPr>
        </p:nvSpPr>
        <p:spPr/>
        <p:txBody>
          <a:bodyPr lIns="91440" tIns="45720" rIns="91440" bIns="45720" anchor="t"/>
          <a:lstStyle/>
          <a:p>
            <a:pPr marL="0" indent="0">
              <a:buNone/>
            </a:pPr>
            <a:r>
              <a:rPr lang="en-US">
                <a:cs typeface="Segoe UI"/>
              </a:rPr>
              <a:t>Azure storage used for temporary data storage.</a:t>
            </a:r>
            <a:endParaRPr lang="en-US"/>
          </a:p>
          <a:p>
            <a:r>
              <a:rPr lang="en-US" sz="1800">
                <a:latin typeface="Aptos Light"/>
                <a:cs typeface="Segoe UI"/>
              </a:rPr>
              <a:t>Export is triggered in Central Connect.</a:t>
            </a:r>
            <a:endParaRPr lang="en-US" sz="1800">
              <a:latin typeface="Aptos Light"/>
            </a:endParaRPr>
          </a:p>
          <a:p>
            <a:r>
              <a:rPr lang="en-US" sz="1800">
                <a:latin typeface="Aptos Light"/>
                <a:cs typeface="Segoe UI"/>
              </a:rPr>
              <a:t>Data packages inserted into Azure storage </a:t>
            </a:r>
          </a:p>
          <a:p>
            <a:pPr lvl="1">
              <a:buFont typeface="System Font Regular"/>
              <a:buChar char="-"/>
            </a:pPr>
            <a:r>
              <a:rPr lang="en-US" sz="1600">
                <a:cs typeface="Segoe UI"/>
              </a:rPr>
              <a:t>Formats supported in first version XML/JSON/CSV</a:t>
            </a:r>
            <a:endParaRPr lang="en-US" sz="1600"/>
          </a:p>
          <a:p>
            <a:r>
              <a:rPr lang="en-US" sz="1800">
                <a:latin typeface="Aptos Light"/>
                <a:cs typeface="Segoe UI"/>
              </a:rPr>
              <a:t>Data ready to be used in 3rd party applications</a:t>
            </a:r>
            <a:endParaRPr lang="en-US" sz="1800">
              <a:cs typeface="Segoe UI"/>
            </a:endParaRPr>
          </a:p>
          <a:p>
            <a:pPr lvl="1">
              <a:buFont typeface="Courier New" panose="020B0604020202020204" pitchFamily="34" charset="0"/>
              <a:buChar char="o"/>
            </a:pPr>
            <a:endParaRPr lang="en-US"/>
          </a:p>
        </p:txBody>
      </p:sp>
      <p:sp>
        <p:nvSpPr>
          <p:cNvPr id="26" name="Freeform 23">
            <a:extLst>
              <a:ext uri="{FF2B5EF4-FFF2-40B4-BE49-F238E27FC236}">
                <a16:creationId xmlns:a16="http://schemas.microsoft.com/office/drawing/2014/main" id="{B39B32F0-A7DF-E439-3746-AD1D64067575}"/>
              </a:ext>
            </a:extLst>
          </p:cNvPr>
          <p:cNvSpPr/>
          <p:nvPr/>
        </p:nvSpPr>
        <p:spPr>
          <a:xfrm>
            <a:off x="5075674" y="3104391"/>
            <a:ext cx="4484870" cy="3387269"/>
          </a:xfrm>
          <a:custGeom>
            <a:avLst/>
            <a:gdLst>
              <a:gd name="connsiteX0" fmla="*/ 56574 w 3135303"/>
              <a:gd name="connsiteY0" fmla="*/ 0 h 3359727"/>
              <a:gd name="connsiteX1" fmla="*/ 497168 w 3135303"/>
              <a:gd name="connsiteY1" fmla="*/ 0 h 3359727"/>
              <a:gd name="connsiteX2" fmla="*/ 2638135 w 3135303"/>
              <a:gd name="connsiteY2" fmla="*/ 0 h 3359727"/>
              <a:gd name="connsiteX3" fmla="*/ 3078729 w 3135303"/>
              <a:gd name="connsiteY3" fmla="*/ 0 h 3359727"/>
              <a:gd name="connsiteX4" fmla="*/ 3135303 w 3135303"/>
              <a:gd name="connsiteY4" fmla="*/ 56574 h 3359727"/>
              <a:gd name="connsiteX5" fmla="*/ 3135303 w 3135303"/>
              <a:gd name="connsiteY5" fmla="*/ 145472 h 3359727"/>
              <a:gd name="connsiteX6" fmla="*/ 3135303 w 3135303"/>
              <a:gd name="connsiteY6" fmla="*/ 282862 h 3359727"/>
              <a:gd name="connsiteX7" fmla="*/ 3135303 w 3135303"/>
              <a:gd name="connsiteY7" fmla="*/ 3076865 h 3359727"/>
              <a:gd name="connsiteX8" fmla="*/ 3135303 w 3135303"/>
              <a:gd name="connsiteY8" fmla="*/ 3241963 h 3359727"/>
              <a:gd name="connsiteX9" fmla="*/ 3135303 w 3135303"/>
              <a:gd name="connsiteY9" fmla="*/ 3303153 h 3359727"/>
              <a:gd name="connsiteX10" fmla="*/ 3078729 w 3135303"/>
              <a:gd name="connsiteY10" fmla="*/ 3359727 h 3359727"/>
              <a:gd name="connsiteX11" fmla="*/ 2638135 w 3135303"/>
              <a:gd name="connsiteY11" fmla="*/ 3359727 h 3359727"/>
              <a:gd name="connsiteX12" fmla="*/ 497168 w 3135303"/>
              <a:gd name="connsiteY12" fmla="*/ 3359727 h 3359727"/>
              <a:gd name="connsiteX13" fmla="*/ 56574 w 3135303"/>
              <a:gd name="connsiteY13" fmla="*/ 3359727 h 3359727"/>
              <a:gd name="connsiteX14" fmla="*/ 0 w 3135303"/>
              <a:gd name="connsiteY14" fmla="*/ 3303153 h 3359727"/>
              <a:gd name="connsiteX15" fmla="*/ 0 w 3135303"/>
              <a:gd name="connsiteY15" fmla="*/ 3076865 h 3359727"/>
              <a:gd name="connsiteX16" fmla="*/ 0 w 3135303"/>
              <a:gd name="connsiteY16" fmla="*/ 282862 h 3359727"/>
              <a:gd name="connsiteX17" fmla="*/ 0 w 3135303"/>
              <a:gd name="connsiteY17" fmla="*/ 145472 h 3359727"/>
              <a:gd name="connsiteX18" fmla="*/ 0 w 3135303"/>
              <a:gd name="connsiteY18" fmla="*/ 56574 h 3359727"/>
              <a:gd name="connsiteX19" fmla="*/ 56574 w 313530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35303" h="3359727">
                <a:moveTo>
                  <a:pt x="56574" y="0"/>
                </a:moveTo>
                <a:lnTo>
                  <a:pt x="497168" y="0"/>
                </a:lnTo>
                <a:lnTo>
                  <a:pt x="2638135" y="0"/>
                </a:lnTo>
                <a:lnTo>
                  <a:pt x="3078729" y="0"/>
                </a:lnTo>
                <a:cubicBezTo>
                  <a:pt x="3109974" y="0"/>
                  <a:pt x="3135303" y="25329"/>
                  <a:pt x="3135303" y="56574"/>
                </a:cubicBezTo>
                <a:lnTo>
                  <a:pt x="3135303" y="145472"/>
                </a:lnTo>
                <a:lnTo>
                  <a:pt x="3135303" y="282862"/>
                </a:lnTo>
                <a:lnTo>
                  <a:pt x="3135303" y="3076865"/>
                </a:lnTo>
                <a:lnTo>
                  <a:pt x="3135303" y="3241963"/>
                </a:lnTo>
                <a:lnTo>
                  <a:pt x="3135303" y="3303153"/>
                </a:lnTo>
                <a:cubicBezTo>
                  <a:pt x="3135303" y="3334398"/>
                  <a:pt x="3109974" y="3359727"/>
                  <a:pt x="3078729" y="3359727"/>
                </a:cubicBezTo>
                <a:lnTo>
                  <a:pt x="2638135" y="3359727"/>
                </a:lnTo>
                <a:lnTo>
                  <a:pt x="49716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Freeform 8">
            <a:extLst>
              <a:ext uri="{FF2B5EF4-FFF2-40B4-BE49-F238E27FC236}">
                <a16:creationId xmlns:a16="http://schemas.microsoft.com/office/drawing/2014/main" id="{C2C6C8F2-6669-565E-09D1-45D48223929C}"/>
              </a:ext>
            </a:extLst>
          </p:cNvPr>
          <p:cNvSpPr/>
          <p:nvPr/>
        </p:nvSpPr>
        <p:spPr>
          <a:xfrm>
            <a:off x="437259" y="3104391"/>
            <a:ext cx="4077411" cy="3387269"/>
          </a:xfrm>
          <a:custGeom>
            <a:avLst/>
            <a:gdLst>
              <a:gd name="connsiteX0" fmla="*/ 56574 w 4765963"/>
              <a:gd name="connsiteY0" fmla="*/ 0 h 3359727"/>
              <a:gd name="connsiteX1" fmla="*/ 2127828 w 4765963"/>
              <a:gd name="connsiteY1" fmla="*/ 0 h 3359727"/>
              <a:gd name="connsiteX2" fmla="*/ 2638135 w 4765963"/>
              <a:gd name="connsiteY2" fmla="*/ 0 h 3359727"/>
              <a:gd name="connsiteX3" fmla="*/ 4709389 w 4765963"/>
              <a:gd name="connsiteY3" fmla="*/ 0 h 3359727"/>
              <a:gd name="connsiteX4" fmla="*/ 4765963 w 4765963"/>
              <a:gd name="connsiteY4" fmla="*/ 56574 h 3359727"/>
              <a:gd name="connsiteX5" fmla="*/ 4765963 w 4765963"/>
              <a:gd name="connsiteY5" fmla="*/ 145472 h 3359727"/>
              <a:gd name="connsiteX6" fmla="*/ 4765963 w 4765963"/>
              <a:gd name="connsiteY6" fmla="*/ 282862 h 3359727"/>
              <a:gd name="connsiteX7" fmla="*/ 4765963 w 4765963"/>
              <a:gd name="connsiteY7" fmla="*/ 3076865 h 3359727"/>
              <a:gd name="connsiteX8" fmla="*/ 4765963 w 4765963"/>
              <a:gd name="connsiteY8" fmla="*/ 3241963 h 3359727"/>
              <a:gd name="connsiteX9" fmla="*/ 4765963 w 4765963"/>
              <a:gd name="connsiteY9" fmla="*/ 3303153 h 3359727"/>
              <a:gd name="connsiteX10" fmla="*/ 4709389 w 4765963"/>
              <a:gd name="connsiteY10" fmla="*/ 3359727 h 3359727"/>
              <a:gd name="connsiteX11" fmla="*/ 2638135 w 4765963"/>
              <a:gd name="connsiteY11" fmla="*/ 3359727 h 3359727"/>
              <a:gd name="connsiteX12" fmla="*/ 2127828 w 4765963"/>
              <a:gd name="connsiteY12" fmla="*/ 3359727 h 3359727"/>
              <a:gd name="connsiteX13" fmla="*/ 56574 w 4765963"/>
              <a:gd name="connsiteY13" fmla="*/ 3359727 h 3359727"/>
              <a:gd name="connsiteX14" fmla="*/ 0 w 4765963"/>
              <a:gd name="connsiteY14" fmla="*/ 3303153 h 3359727"/>
              <a:gd name="connsiteX15" fmla="*/ 0 w 4765963"/>
              <a:gd name="connsiteY15" fmla="*/ 3076865 h 3359727"/>
              <a:gd name="connsiteX16" fmla="*/ 0 w 4765963"/>
              <a:gd name="connsiteY16" fmla="*/ 282862 h 3359727"/>
              <a:gd name="connsiteX17" fmla="*/ 0 w 4765963"/>
              <a:gd name="connsiteY17" fmla="*/ 145472 h 3359727"/>
              <a:gd name="connsiteX18" fmla="*/ 0 w 4765963"/>
              <a:gd name="connsiteY18" fmla="*/ 56574 h 3359727"/>
              <a:gd name="connsiteX19" fmla="*/ 56574 w 4765963"/>
              <a:gd name="connsiteY19" fmla="*/ 0 h 335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5963" h="3359727">
                <a:moveTo>
                  <a:pt x="56574" y="0"/>
                </a:moveTo>
                <a:lnTo>
                  <a:pt x="2127828" y="0"/>
                </a:lnTo>
                <a:lnTo>
                  <a:pt x="2638135" y="0"/>
                </a:lnTo>
                <a:lnTo>
                  <a:pt x="4709389" y="0"/>
                </a:lnTo>
                <a:cubicBezTo>
                  <a:pt x="4740634" y="0"/>
                  <a:pt x="4765963" y="25329"/>
                  <a:pt x="4765963" y="56574"/>
                </a:cubicBezTo>
                <a:lnTo>
                  <a:pt x="4765963" y="145472"/>
                </a:lnTo>
                <a:lnTo>
                  <a:pt x="4765963" y="282862"/>
                </a:lnTo>
                <a:lnTo>
                  <a:pt x="4765963" y="3076865"/>
                </a:lnTo>
                <a:lnTo>
                  <a:pt x="4765963" y="3241963"/>
                </a:lnTo>
                <a:lnTo>
                  <a:pt x="4765963" y="3303153"/>
                </a:lnTo>
                <a:cubicBezTo>
                  <a:pt x="4765963" y="3334398"/>
                  <a:pt x="4740634" y="3359727"/>
                  <a:pt x="4709389" y="3359727"/>
                </a:cubicBezTo>
                <a:lnTo>
                  <a:pt x="2638135" y="3359727"/>
                </a:lnTo>
                <a:lnTo>
                  <a:pt x="2127828" y="3359727"/>
                </a:lnTo>
                <a:lnTo>
                  <a:pt x="56574" y="3359727"/>
                </a:lnTo>
                <a:cubicBezTo>
                  <a:pt x="25329" y="3359727"/>
                  <a:pt x="0" y="3334398"/>
                  <a:pt x="0" y="3303153"/>
                </a:cubicBezTo>
                <a:lnTo>
                  <a:pt x="0" y="3076865"/>
                </a:lnTo>
                <a:lnTo>
                  <a:pt x="0" y="282862"/>
                </a:lnTo>
                <a:lnTo>
                  <a:pt x="0" y="145472"/>
                </a:lnTo>
                <a:lnTo>
                  <a:pt x="0" y="56574"/>
                </a:lnTo>
                <a:cubicBezTo>
                  <a:pt x="0" y="25329"/>
                  <a:pt x="25329" y="0"/>
                  <a:pt x="56574"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 name="Picture 29">
            <a:extLst>
              <a:ext uri="{FF2B5EF4-FFF2-40B4-BE49-F238E27FC236}">
                <a16:creationId xmlns:a16="http://schemas.microsoft.com/office/drawing/2014/main" id="{F0258D44-8302-81CF-CCB7-797FF68D1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4114" y="3393377"/>
            <a:ext cx="1240401" cy="421078"/>
          </a:xfrm>
          <a:prstGeom prst="rect">
            <a:avLst/>
          </a:prstGeom>
        </p:spPr>
      </p:pic>
      <p:pic>
        <p:nvPicPr>
          <p:cNvPr id="31" name="Graphic 12">
            <a:extLst>
              <a:ext uri="{FF2B5EF4-FFF2-40B4-BE49-F238E27FC236}">
                <a16:creationId xmlns:a16="http://schemas.microsoft.com/office/drawing/2014/main" id="{73AC88D3-8425-3103-5AA9-F13FF81AEA8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568393" y="3321424"/>
            <a:ext cx="1499431" cy="268030"/>
          </a:xfrm>
          <a:prstGeom prst="rect">
            <a:avLst/>
          </a:prstGeom>
        </p:spPr>
      </p:pic>
      <p:sp>
        <p:nvSpPr>
          <p:cNvPr id="32" name="Rounded Rectangle 13">
            <a:extLst>
              <a:ext uri="{FF2B5EF4-FFF2-40B4-BE49-F238E27FC236}">
                <a16:creationId xmlns:a16="http://schemas.microsoft.com/office/drawing/2014/main" id="{12A6E42C-E22D-56AA-5E4A-0135675AAD3C}"/>
              </a:ext>
            </a:extLst>
          </p:cNvPr>
          <p:cNvSpPr/>
          <p:nvPr/>
        </p:nvSpPr>
        <p:spPr>
          <a:xfrm>
            <a:off x="1744114" y="4162632"/>
            <a:ext cx="1317380" cy="634876"/>
          </a:xfrm>
          <a:prstGeom prst="roundRect">
            <a:avLst/>
          </a:prstGeom>
          <a:solidFill>
            <a:srgbClr val="01ADC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Storage</a:t>
            </a:r>
            <a:endParaRPr lang="en-US" sz="1200">
              <a:solidFill>
                <a:schemeClr val="bg1"/>
              </a:solidFill>
              <a:cs typeface="Calibri"/>
            </a:endParaRPr>
          </a:p>
        </p:txBody>
      </p:sp>
      <p:sp>
        <p:nvSpPr>
          <p:cNvPr id="35" name="Rounded Rectangle 17">
            <a:extLst>
              <a:ext uri="{FF2B5EF4-FFF2-40B4-BE49-F238E27FC236}">
                <a16:creationId xmlns:a16="http://schemas.microsoft.com/office/drawing/2014/main" id="{00BB147B-A088-0733-7538-0E7D5F4B1F9F}"/>
              </a:ext>
            </a:extLst>
          </p:cNvPr>
          <p:cNvSpPr/>
          <p:nvPr/>
        </p:nvSpPr>
        <p:spPr>
          <a:xfrm>
            <a:off x="5372092" y="4015634"/>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processed</a:t>
            </a:r>
            <a:endParaRPr lang="en-US" sz="1200">
              <a:solidFill>
                <a:schemeClr val="bg1"/>
              </a:solidFill>
              <a:cs typeface="Calibri"/>
            </a:endParaRPr>
          </a:p>
        </p:txBody>
      </p:sp>
      <p:sp>
        <p:nvSpPr>
          <p:cNvPr id="36" name="Rounded Rectangle 18">
            <a:extLst>
              <a:ext uri="{FF2B5EF4-FFF2-40B4-BE49-F238E27FC236}">
                <a16:creationId xmlns:a16="http://schemas.microsoft.com/office/drawing/2014/main" id="{5FE1A1F9-36FE-4905-EA9B-42EA16B704CE}"/>
              </a:ext>
            </a:extLst>
          </p:cNvPr>
          <p:cNvSpPr/>
          <p:nvPr/>
        </p:nvSpPr>
        <p:spPr>
          <a:xfrm>
            <a:off x="6806464" y="4015634"/>
            <a:ext cx="1048657" cy="934615"/>
          </a:xfrm>
          <a:prstGeom prst="roundRect">
            <a:avLst/>
          </a:prstGeom>
          <a:solidFill>
            <a:srgbClr val="108890"/>
          </a:solidFill>
          <a:ln>
            <a:solidFill>
              <a:srgbClr val="108890"/>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Validation before insert</a:t>
            </a:r>
            <a:endParaRPr lang="en-US" sz="1200">
              <a:solidFill>
                <a:schemeClr val="bg1"/>
              </a:solidFill>
              <a:cs typeface="Calibri"/>
            </a:endParaRPr>
          </a:p>
        </p:txBody>
      </p:sp>
      <p:sp>
        <p:nvSpPr>
          <p:cNvPr id="37" name="Rounded Rectangle 19">
            <a:extLst>
              <a:ext uri="{FF2B5EF4-FFF2-40B4-BE49-F238E27FC236}">
                <a16:creationId xmlns:a16="http://schemas.microsoft.com/office/drawing/2014/main" id="{1E3027D7-CBCF-D230-347E-E11309999762}"/>
              </a:ext>
            </a:extLst>
          </p:cNvPr>
          <p:cNvSpPr/>
          <p:nvPr/>
        </p:nvSpPr>
        <p:spPr>
          <a:xfrm>
            <a:off x="8246634" y="3985891"/>
            <a:ext cx="1048657" cy="934614"/>
          </a:xfrm>
          <a:prstGeom prst="roundRect">
            <a:avLst/>
          </a:prstGeom>
          <a:solidFill>
            <a:srgbClr val="10889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I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Data inserted</a:t>
            </a:r>
          </a:p>
        </p:txBody>
      </p:sp>
      <p:cxnSp>
        <p:nvCxnSpPr>
          <p:cNvPr id="39" name="Straight Arrow Connector 38">
            <a:extLst>
              <a:ext uri="{FF2B5EF4-FFF2-40B4-BE49-F238E27FC236}">
                <a16:creationId xmlns:a16="http://schemas.microsoft.com/office/drawing/2014/main" id="{B45686EA-8D95-13E9-CD5A-6A17BCD90791}"/>
              </a:ext>
            </a:extLst>
          </p:cNvPr>
          <p:cNvCxnSpPr>
            <a:cxnSpLocks/>
          </p:cNvCxnSpPr>
          <p:nvPr/>
        </p:nvCxnSpPr>
        <p:spPr>
          <a:xfrm flipH="1">
            <a:off x="7855121" y="4482941"/>
            <a:ext cx="391513" cy="1"/>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51FE9E3-B95C-5084-3722-D7CA61E65FD3}"/>
              </a:ext>
            </a:extLst>
          </p:cNvPr>
          <p:cNvCxnSpPr>
            <a:cxnSpLocks/>
          </p:cNvCxnSpPr>
          <p:nvPr/>
        </p:nvCxnSpPr>
        <p:spPr>
          <a:xfrm flipH="1" flipV="1">
            <a:off x="3061494" y="4480071"/>
            <a:ext cx="2310598" cy="2870"/>
          </a:xfrm>
          <a:prstGeom prst="straightConnector1">
            <a:avLst/>
          </a:prstGeom>
          <a:ln w="12700">
            <a:solidFill>
              <a:srgbClr val="351C5C"/>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E59D3274-9356-A590-7FBA-97443791F937}"/>
              </a:ext>
            </a:extLst>
          </p:cNvPr>
          <p:cNvCxnSpPr>
            <a:cxnSpLocks/>
          </p:cNvCxnSpPr>
          <p:nvPr/>
        </p:nvCxnSpPr>
        <p:spPr>
          <a:xfrm flipH="1">
            <a:off x="6414951" y="4480071"/>
            <a:ext cx="391513" cy="0"/>
          </a:xfrm>
          <a:prstGeom prst="straightConnector1">
            <a:avLst/>
          </a:prstGeom>
          <a:ln w="12700">
            <a:solidFill>
              <a:srgbClr val="351C5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5116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E30F-806E-67DC-7BF5-78FF35D44331}"/>
              </a:ext>
            </a:extLst>
          </p:cNvPr>
          <p:cNvSpPr>
            <a:spLocks noGrp="1"/>
          </p:cNvSpPr>
          <p:nvPr>
            <p:ph type="title"/>
          </p:nvPr>
        </p:nvSpPr>
        <p:spPr>
          <a:xfrm>
            <a:off x="836463" y="1732844"/>
            <a:ext cx="4979271" cy="4364760"/>
          </a:xfrm>
        </p:spPr>
        <p:txBody>
          <a:bodyPr anchor="t" anchorCtr="0"/>
          <a:lstStyle/>
          <a:p>
            <a:r>
              <a:rPr lang="en-US" sz="7200"/>
              <a:t>About</a:t>
            </a:r>
            <a:br>
              <a:rPr lang="en-US"/>
            </a:br>
            <a:r>
              <a:rPr lang="en-US" sz="7200"/>
              <a:t>LS Central   </a:t>
            </a:r>
            <a:r>
              <a:rPr lang="en-US" sz="3600"/>
              <a:t>Built on a solid base</a:t>
            </a:r>
            <a:endParaRPr lang="en-US"/>
          </a:p>
        </p:txBody>
      </p:sp>
      <p:sp>
        <p:nvSpPr>
          <p:cNvPr id="7" name="Text Placeholder 6">
            <a:extLst>
              <a:ext uri="{FF2B5EF4-FFF2-40B4-BE49-F238E27FC236}">
                <a16:creationId xmlns:a16="http://schemas.microsoft.com/office/drawing/2014/main" id="{CD05B77C-EA86-3CC5-9992-86B73EB0EE9F}"/>
              </a:ext>
            </a:extLst>
          </p:cNvPr>
          <p:cNvSpPr>
            <a:spLocks noGrp="1"/>
          </p:cNvSpPr>
          <p:nvPr>
            <p:ph type="body" sz="quarter" idx="10"/>
          </p:nvPr>
        </p:nvSpPr>
        <p:spPr>
          <a:xfrm>
            <a:off x="6224272" y="1772355"/>
            <a:ext cx="5351462" cy="4130713"/>
          </a:xfrm>
        </p:spPr>
        <p:txBody>
          <a:bodyPr/>
          <a:lstStyle/>
          <a:p>
            <a:pPr marL="0" indent="0" algn="ctr">
              <a:buNone/>
            </a:pPr>
            <a:r>
              <a:rPr lang="en-US" sz="2400" b="1"/>
              <a:t>LS Central extends </a:t>
            </a:r>
            <a:r>
              <a:rPr lang="en-US" sz="2400" b="1">
                <a:solidFill>
                  <a:prstClr val="black"/>
                </a:solidFill>
                <a:cs typeface="Segoe UI" panose="020B0502040204020203" pitchFamily="34" charset="0"/>
              </a:rPr>
              <a:t>head-office platforms</a:t>
            </a:r>
            <a:endParaRPr lang="en-US" sz="2400" b="1"/>
          </a:p>
          <a:p>
            <a:pPr marL="0" indent="0" algn="ctr">
              <a:buNone/>
            </a:pPr>
            <a:r>
              <a:rPr lang="en-US" sz="2400"/>
              <a:t>Leveraging the Microsoft Dynamics 365 investment and ecosystem</a:t>
            </a:r>
          </a:p>
        </p:txBody>
      </p:sp>
      <p:grpSp>
        <p:nvGrpSpPr>
          <p:cNvPr id="6" name="Group 5">
            <a:extLst>
              <a:ext uri="{FF2B5EF4-FFF2-40B4-BE49-F238E27FC236}">
                <a16:creationId xmlns:a16="http://schemas.microsoft.com/office/drawing/2014/main" id="{FDDF2134-6099-52EB-42AC-5D18D2EE0D9D}"/>
              </a:ext>
            </a:extLst>
          </p:cNvPr>
          <p:cNvGrpSpPr/>
          <p:nvPr/>
        </p:nvGrpSpPr>
        <p:grpSpPr>
          <a:xfrm>
            <a:off x="974210" y="5071761"/>
            <a:ext cx="1671208" cy="366851"/>
            <a:chOff x="7766894" y="1142635"/>
            <a:chExt cx="2108035" cy="462740"/>
          </a:xfrm>
        </p:grpSpPr>
        <p:pic>
          <p:nvPicPr>
            <p:cNvPr id="4" name="Graphic 3">
              <a:extLst>
                <a:ext uri="{FF2B5EF4-FFF2-40B4-BE49-F238E27FC236}">
                  <a16:creationId xmlns:a16="http://schemas.microsoft.com/office/drawing/2014/main" id="{54AB86DC-A6F6-894B-74FB-71670EEE6F3C}"/>
                </a:ext>
              </a:extLst>
            </p:cNvPr>
            <p:cNvPicPr>
              <a:picLocks noChangeAspect="1"/>
            </p:cNvPicPr>
            <p:nvPr/>
          </p:nvPicPr>
          <p:blipFill>
            <a:blip r:embed="rId3">
              <a:extLst>
                <a:ext uri="{96DAC541-7B7A-43D3-8B79-37D633B846F1}">
                  <asvg:svgBlip xmlns:asvg="http://schemas.microsoft.com/office/drawing/2016/SVG/main" r:embed="rId4"/>
                </a:ext>
              </a:extLst>
            </a:blip>
            <a:srcRect r="74777"/>
            <a:stretch/>
          </p:blipFill>
          <p:spPr>
            <a:xfrm>
              <a:off x="7766894" y="1142635"/>
              <a:ext cx="531716" cy="462740"/>
            </a:xfrm>
            <a:prstGeom prst="rect">
              <a:avLst/>
            </a:prstGeom>
          </p:spPr>
        </p:pic>
        <p:pic>
          <p:nvPicPr>
            <p:cNvPr id="5" name="Graphic 4">
              <a:extLst>
                <a:ext uri="{FF2B5EF4-FFF2-40B4-BE49-F238E27FC236}">
                  <a16:creationId xmlns:a16="http://schemas.microsoft.com/office/drawing/2014/main" id="{D885C04A-9CA3-4090-F3FC-A9017427833D}"/>
                </a:ext>
              </a:extLst>
            </p:cNvPr>
            <p:cNvPicPr>
              <a:picLocks noChangeAspect="1"/>
            </p:cNvPicPr>
            <p:nvPr/>
          </p:nvPicPr>
          <p:blipFill>
            <a:blip r:embed="rId5">
              <a:extLst>
                <a:ext uri="{96DAC541-7B7A-43D3-8B79-37D633B846F1}">
                  <asvg:svgBlip xmlns:asvg="http://schemas.microsoft.com/office/drawing/2016/SVG/main" r:embed="rId6"/>
                </a:ext>
              </a:extLst>
            </a:blip>
            <a:srcRect l="25224"/>
            <a:stretch/>
          </p:blipFill>
          <p:spPr>
            <a:xfrm>
              <a:off x="8298610" y="1142635"/>
              <a:ext cx="1576319" cy="462740"/>
            </a:xfrm>
            <a:prstGeom prst="rect">
              <a:avLst/>
            </a:prstGeom>
          </p:spPr>
        </p:pic>
      </p:grpSp>
      <p:sp>
        <p:nvSpPr>
          <p:cNvPr id="8" name="Rounded Rectangle 7">
            <a:extLst>
              <a:ext uri="{FF2B5EF4-FFF2-40B4-BE49-F238E27FC236}">
                <a16:creationId xmlns:a16="http://schemas.microsoft.com/office/drawing/2014/main" id="{B11693A2-C499-A12E-8DAD-38EBEF2E2D0A}"/>
              </a:ext>
            </a:extLst>
          </p:cNvPr>
          <p:cNvSpPr/>
          <p:nvPr/>
        </p:nvSpPr>
        <p:spPr>
          <a:xfrm>
            <a:off x="6224273" y="3597993"/>
            <a:ext cx="2513328" cy="2209673"/>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600" i="0" u="none" strike="noStrike">
                <a:solidFill>
                  <a:srgbClr val="361C5C"/>
                </a:solidFill>
                <a:effectLst/>
                <a:latin typeface="Aptos" panose="020B0004020202020204" pitchFamily="34" charset="0"/>
                <a:cs typeface="Segoe UI Semibold" panose="020B0702040204020203" pitchFamily="34" charset="0"/>
              </a:rPr>
              <a:t>More than 40,000 businesses use </a:t>
            </a:r>
            <a:r>
              <a:rPr lang="en-GB" sz="1600" b="1" i="0" u="none" strike="noStrike">
                <a:solidFill>
                  <a:srgbClr val="361C5C"/>
                </a:solidFill>
                <a:effectLst/>
                <a:latin typeface="Aptos" panose="020B0004020202020204" pitchFamily="34" charset="0"/>
                <a:cs typeface="Segoe UI Semibold" panose="020B0702040204020203" pitchFamily="34" charset="0"/>
              </a:rPr>
              <a:t>Business Central </a:t>
            </a:r>
            <a:r>
              <a:rPr lang="en-GB" sz="1600" i="0" u="none" strike="noStrike">
                <a:solidFill>
                  <a:srgbClr val="361C5C"/>
                </a:solidFill>
                <a:effectLst/>
                <a:latin typeface="Aptos" panose="020B0004020202020204" pitchFamily="34" charset="0"/>
                <a:cs typeface="Segoe UI Semibold" panose="020B0702040204020203" pitchFamily="34" charset="0"/>
              </a:rPr>
              <a:t>as their ERP</a:t>
            </a:r>
            <a:endParaRPr lang="en-GB" sz="1600">
              <a:solidFill>
                <a:srgbClr val="361C5C"/>
              </a:solidFill>
              <a:latin typeface="Aptos" panose="020B0004020202020204" pitchFamily="34" charset="0"/>
              <a:cs typeface="Segoe UI Semibold" panose="020B0702040204020203" pitchFamily="34" charset="0"/>
            </a:endParaRPr>
          </a:p>
        </p:txBody>
      </p:sp>
      <p:sp>
        <p:nvSpPr>
          <p:cNvPr id="11" name="Rounded Rectangle 10">
            <a:extLst>
              <a:ext uri="{FF2B5EF4-FFF2-40B4-BE49-F238E27FC236}">
                <a16:creationId xmlns:a16="http://schemas.microsoft.com/office/drawing/2014/main" id="{8EC8E06C-FAF7-A260-F207-9B39D8CDD81A}"/>
              </a:ext>
            </a:extLst>
          </p:cNvPr>
          <p:cNvSpPr/>
          <p:nvPr/>
        </p:nvSpPr>
        <p:spPr>
          <a:xfrm>
            <a:off x="9062406" y="3597993"/>
            <a:ext cx="2513328" cy="2209673"/>
          </a:xfrm>
          <a:prstGeom prst="roundRect">
            <a:avLst/>
          </a:pr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600" i="0" u="none" strike="noStrike">
                <a:solidFill>
                  <a:srgbClr val="361C5C"/>
                </a:solidFill>
                <a:effectLst/>
                <a:latin typeface="Aptos" panose="020B0004020202020204" pitchFamily="34" charset="0"/>
                <a:cs typeface="Segoe UI Semibold" panose="020B0702040204020203" pitchFamily="34" charset="0"/>
              </a:rPr>
              <a:t>LS Central is </a:t>
            </a:r>
            <a:r>
              <a:rPr lang="en-US" sz="1600">
                <a:solidFill>
                  <a:srgbClr val="361C5C"/>
                </a:solidFill>
                <a:latin typeface="Aptos" panose="020B0004020202020204" pitchFamily="34" charset="0"/>
                <a:cs typeface="Segoe UI Semibold" panose="020B0702040204020203" pitchFamily="34" charset="0"/>
              </a:rPr>
              <a:t>recognized by </a:t>
            </a:r>
            <a:r>
              <a:rPr lang="en-US" sz="1600" b="1">
                <a:solidFill>
                  <a:srgbClr val="361C5C"/>
                </a:solidFill>
                <a:latin typeface="Aptos" panose="020B0004020202020204" pitchFamily="34" charset="0"/>
                <a:cs typeface="Segoe UI Semibold" panose="020B0702040204020203" pitchFamily="34" charset="0"/>
              </a:rPr>
              <a:t>Gartner</a:t>
            </a:r>
            <a:r>
              <a:rPr lang="en-US" sz="1600">
                <a:solidFill>
                  <a:srgbClr val="361C5C"/>
                </a:solidFill>
                <a:latin typeface="Aptos" panose="020B0004020202020204" pitchFamily="34" charset="0"/>
                <a:cs typeface="Segoe UI Semibold" panose="020B0702040204020203" pitchFamily="34" charset="0"/>
              </a:rPr>
              <a:t>® as a representative vendor in the Digital-Business-Ready POS applications </a:t>
            </a:r>
            <a:r>
              <a:rPr lang="en-GB" sz="1600" i="0" u="none" strike="noStrike">
                <a:solidFill>
                  <a:srgbClr val="361C5C"/>
                </a:solidFill>
                <a:effectLst/>
                <a:latin typeface="Aptos" panose="020B0004020202020204" pitchFamily="34" charset="0"/>
                <a:cs typeface="Segoe UI Semibold" panose="020B0702040204020203" pitchFamily="34" charset="0"/>
              </a:rPr>
              <a:t> </a:t>
            </a:r>
          </a:p>
        </p:txBody>
      </p:sp>
      <p:pic>
        <p:nvPicPr>
          <p:cNvPr id="12" name="Picture 11">
            <a:extLst>
              <a:ext uri="{FF2B5EF4-FFF2-40B4-BE49-F238E27FC236}">
                <a16:creationId xmlns:a16="http://schemas.microsoft.com/office/drawing/2014/main" id="{11B1094E-5B3E-4A4B-1451-6F2A363779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7029" y="1021927"/>
            <a:ext cx="2014026" cy="594953"/>
          </a:xfrm>
          <a:prstGeom prst="rect">
            <a:avLst/>
          </a:prstGeom>
        </p:spPr>
      </p:pic>
      <p:pic>
        <p:nvPicPr>
          <p:cNvPr id="13" name="Graphic 12">
            <a:extLst>
              <a:ext uri="{FF2B5EF4-FFF2-40B4-BE49-F238E27FC236}">
                <a16:creationId xmlns:a16="http://schemas.microsoft.com/office/drawing/2014/main" id="{7ADAB8A0-4A3D-7C0F-ABEA-4230E6DDA9AE}"/>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142236" y="1178279"/>
            <a:ext cx="1569308" cy="282249"/>
          </a:xfrm>
          <a:prstGeom prst="rect">
            <a:avLst/>
          </a:prstGeom>
        </p:spPr>
      </p:pic>
    </p:spTree>
    <p:extLst>
      <p:ext uri="{BB962C8B-B14F-4D97-AF65-F5344CB8AC3E}">
        <p14:creationId xmlns:p14="http://schemas.microsoft.com/office/powerpoint/2010/main" val="1301832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decel="50000" fill="hold" grpId="0"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5000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2" decel="50000"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decel="50000" fill="hold" nodeType="withEffect">
                                  <p:stCondLst>
                                    <p:cond delay="8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16" presetClass="entr" presetSubtype="37" fill="hold" grpId="0" nodeType="withEffect">
                                  <p:stCondLst>
                                    <p:cond delay="30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barn(outVertical)">
                                      <p:cBhvr>
                                        <p:cTn id="31" dur="500"/>
                                        <p:tgtEl>
                                          <p:spTgt spid="7">
                                            <p:txEl>
                                              <p:pRg st="0" end="0"/>
                                            </p:txEl>
                                          </p:spTgt>
                                        </p:tgtEl>
                                      </p:cBhvr>
                                    </p:animEffect>
                                  </p:childTnLst>
                                </p:cTn>
                              </p:par>
                              <p:par>
                                <p:cTn id="32" presetID="16" presetClass="entr" presetSubtype="37" fill="hold" grpId="0" nodeType="withEffect">
                                  <p:stCondLst>
                                    <p:cond delay="30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barn(outVertical)">
                                      <p:cBhvr>
                                        <p:cTn id="3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P spid="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using a computer&#10;&#10;AI-generated content may be incorrect.">
            <a:extLst>
              <a:ext uri="{FF2B5EF4-FFF2-40B4-BE49-F238E27FC236}">
                <a16:creationId xmlns:a16="http://schemas.microsoft.com/office/drawing/2014/main" id="{E707A618-90AB-2680-33FD-9E79F1591C93}"/>
              </a:ext>
            </a:extLst>
          </p:cNvPr>
          <p:cNvPicPr>
            <a:picLocks noGrp="1" noChangeAspect="1"/>
          </p:cNvPicPr>
          <p:nvPr>
            <p:ph type="pic" sz="quarter" idx="10"/>
          </p:nvPr>
        </p:nvPicPr>
        <p:blipFill>
          <a:blip r:embed="rId4"/>
          <a:srcRect l="885" r="885"/>
          <a:stretch>
            <a:fillRect/>
          </a:stretch>
        </p:blipFill>
        <p:spPr/>
      </p:pic>
      <p:sp>
        <p:nvSpPr>
          <p:cNvPr id="2" name="Title 1">
            <a:extLst>
              <a:ext uri="{FF2B5EF4-FFF2-40B4-BE49-F238E27FC236}">
                <a16:creationId xmlns:a16="http://schemas.microsoft.com/office/drawing/2014/main" id="{96489D95-7532-64E6-34F4-DC00267B3BC6}"/>
              </a:ext>
            </a:extLst>
          </p:cNvPr>
          <p:cNvSpPr>
            <a:spLocks noGrp="1"/>
          </p:cNvSpPr>
          <p:nvPr>
            <p:ph type="title"/>
          </p:nvPr>
        </p:nvSpPr>
        <p:spPr/>
        <p:txBody>
          <a:bodyPr>
            <a:normAutofit fontScale="90000"/>
          </a:bodyPr>
          <a:lstStyle/>
          <a:p>
            <a:r>
              <a:rPr lang="en-US"/>
              <a:t>Requirements</a:t>
            </a:r>
          </a:p>
        </p:txBody>
      </p:sp>
      <p:sp>
        <p:nvSpPr>
          <p:cNvPr id="3" name="Text Placeholder 2">
            <a:extLst>
              <a:ext uri="{FF2B5EF4-FFF2-40B4-BE49-F238E27FC236}">
                <a16:creationId xmlns:a16="http://schemas.microsoft.com/office/drawing/2014/main" id="{00D075B8-BEEE-1E02-E0D2-4B9D96B8D4AF}"/>
              </a:ext>
            </a:extLst>
          </p:cNvPr>
          <p:cNvSpPr>
            <a:spLocks noGrp="1"/>
          </p:cNvSpPr>
          <p:nvPr>
            <p:ph type="body" sz="quarter" idx="12"/>
          </p:nvPr>
        </p:nvSpPr>
        <p:spPr>
          <a:xfrm>
            <a:off x="6873950" y="968313"/>
            <a:ext cx="4977414" cy="4894264"/>
          </a:xfrm>
        </p:spPr>
        <p:txBody>
          <a:bodyPr lIns="91440" tIns="45720" rIns="91440" bIns="45720" anchor="t"/>
          <a:lstStyle/>
          <a:p>
            <a:r>
              <a:rPr lang="en-US">
                <a:latin typeface="Aptos" panose="020B0004020202020204" pitchFamily="34" charset="0"/>
              </a:rPr>
              <a:t>Data needs to be written and read from Azure Storage</a:t>
            </a:r>
          </a:p>
          <a:p>
            <a:r>
              <a:rPr lang="en-US">
                <a:latin typeface="Aptos" panose="020B0004020202020204" pitchFamily="34" charset="0"/>
              </a:rPr>
              <a:t>Current format is XML</a:t>
            </a:r>
          </a:p>
          <a:p>
            <a:pPr lvl="1">
              <a:buFont typeface="System Font Regular"/>
              <a:buChar char="-"/>
            </a:pPr>
            <a:r>
              <a:rPr lang="en-US"/>
              <a:t>We may support other types such as Json and CSV as well</a:t>
            </a:r>
          </a:p>
          <a:p>
            <a:r>
              <a:rPr lang="en-US">
                <a:latin typeface="Aptos"/>
              </a:rPr>
              <a:t>For F&amp;O we can trigger the import and export of data using web-services</a:t>
            </a:r>
          </a:p>
          <a:p>
            <a:pPr lvl="1">
              <a:buFont typeface="System Font Regular"/>
              <a:buChar char="-"/>
            </a:pPr>
            <a:r>
              <a:rPr lang="en-US"/>
              <a:t>For systems that don’t support web-services, this can also be accomplished using scheduled jobs</a:t>
            </a:r>
          </a:p>
        </p:txBody>
      </p:sp>
    </p:spTree>
    <p:extLst>
      <p:ext uri="{BB962C8B-B14F-4D97-AF65-F5344CB8AC3E}">
        <p14:creationId xmlns:p14="http://schemas.microsoft.com/office/powerpoint/2010/main" val="3332172393"/>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DE6340D3-B612-BEA0-A2BC-1CAF7F193D01}"/>
              </a:ext>
            </a:extLst>
          </p:cNvPr>
          <p:cNvCxnSpPr/>
          <p:nvPr/>
        </p:nvCxnSpPr>
        <p:spPr>
          <a:xfrm flipV="1">
            <a:off x="9701408" y="2645228"/>
            <a:ext cx="0" cy="2188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1929B13-CE4C-2960-337D-12CB8B0B4EC4}"/>
              </a:ext>
            </a:extLst>
          </p:cNvPr>
          <p:cNvCxnSpPr/>
          <p:nvPr/>
        </p:nvCxnSpPr>
        <p:spPr>
          <a:xfrm>
            <a:off x="6789107" y="2645228"/>
            <a:ext cx="0" cy="2188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82B70AB-949C-FB3D-D6AF-2722FFD07DE8}"/>
              </a:ext>
            </a:extLst>
          </p:cNvPr>
          <p:cNvSpPr>
            <a:spLocks noGrp="1"/>
          </p:cNvSpPr>
          <p:nvPr>
            <p:ph type="title"/>
          </p:nvPr>
        </p:nvSpPr>
        <p:spPr/>
        <p:txBody>
          <a:bodyPr>
            <a:normAutofit fontScale="90000"/>
          </a:bodyPr>
          <a:lstStyle/>
          <a:p>
            <a:r>
              <a:rPr lang="en-US">
                <a:latin typeface="Aptos ExtraBold"/>
                <a:cs typeface="Segoe UI"/>
              </a:rPr>
              <a:t>Inventory management </a:t>
            </a:r>
            <a:endParaRPr lang="en-US"/>
          </a:p>
        </p:txBody>
      </p:sp>
      <p:sp>
        <p:nvSpPr>
          <p:cNvPr id="3" name="Text Placeholder 2">
            <a:extLst>
              <a:ext uri="{FF2B5EF4-FFF2-40B4-BE49-F238E27FC236}">
                <a16:creationId xmlns:a16="http://schemas.microsoft.com/office/drawing/2014/main" id="{431C3651-EF30-170C-6030-6D6957DE7E00}"/>
              </a:ext>
            </a:extLst>
          </p:cNvPr>
          <p:cNvSpPr>
            <a:spLocks noGrp="1"/>
          </p:cNvSpPr>
          <p:nvPr>
            <p:ph type="body" sz="quarter" idx="11"/>
          </p:nvPr>
        </p:nvSpPr>
        <p:spPr>
          <a:xfrm>
            <a:off x="340290" y="942474"/>
            <a:ext cx="4529883" cy="5564204"/>
          </a:xfrm>
        </p:spPr>
        <p:txBody>
          <a:bodyPr lIns="91440" tIns="45720" rIns="91440" bIns="45720" anchor="t"/>
          <a:lstStyle/>
          <a:p>
            <a:r>
              <a:rPr lang="en-US">
                <a:latin typeface="Aptos"/>
              </a:rPr>
              <a:t>In general, we assume that inventory is managed in </a:t>
            </a:r>
            <a:br>
              <a:rPr lang="en-US">
                <a:latin typeface="Aptos" panose="020B0004020202020204" pitchFamily="34" charset="0"/>
              </a:rPr>
            </a:br>
            <a:r>
              <a:rPr lang="en-US">
                <a:latin typeface="Aptos"/>
              </a:rPr>
              <a:t>LS Central.</a:t>
            </a:r>
            <a:endParaRPr lang="en-US">
              <a:latin typeface="Aptos" panose="020B0004020202020204" pitchFamily="34" charset="0"/>
            </a:endParaRPr>
          </a:p>
          <a:p>
            <a:r>
              <a:rPr lang="en-US">
                <a:latin typeface="Aptos"/>
              </a:rPr>
              <a:t>Inventory changes sent to either SAP or F&amp;O either during the day or at EOD.</a:t>
            </a:r>
          </a:p>
          <a:p>
            <a:r>
              <a:rPr lang="en-US">
                <a:latin typeface="Aptos" panose="020B0004020202020204" pitchFamily="34" charset="0"/>
              </a:rPr>
              <a:t>LS Central will manage:</a:t>
            </a:r>
          </a:p>
          <a:p>
            <a:pPr lvl="1">
              <a:buFont typeface="System Font Regular"/>
              <a:buChar char="-"/>
            </a:pPr>
            <a:r>
              <a:rPr lang="en-US">
                <a:latin typeface="Aptos Light"/>
              </a:rPr>
              <a:t>Receiving</a:t>
            </a:r>
          </a:p>
          <a:p>
            <a:pPr lvl="1">
              <a:buFont typeface="System Font Regular"/>
              <a:buChar char="-"/>
            </a:pPr>
            <a:r>
              <a:rPr lang="en-US">
                <a:latin typeface="Aptos Light"/>
              </a:rPr>
              <a:t>Transfers</a:t>
            </a:r>
          </a:p>
          <a:p>
            <a:pPr lvl="1">
              <a:buFont typeface="System Font Regular"/>
              <a:buChar char="-"/>
            </a:pPr>
            <a:r>
              <a:rPr lang="en-US">
                <a:latin typeface="Aptos Light"/>
              </a:rPr>
              <a:t>Stock count</a:t>
            </a:r>
          </a:p>
          <a:p>
            <a:pPr lvl="1">
              <a:buFont typeface="System Font Regular"/>
              <a:buChar char="-"/>
            </a:pPr>
            <a:r>
              <a:rPr lang="en-US">
                <a:latin typeface="Aptos Light"/>
              </a:rPr>
              <a:t>Positive/Negative </a:t>
            </a:r>
            <a:r>
              <a:rPr lang="en-US" err="1">
                <a:latin typeface="Aptos Light"/>
              </a:rPr>
              <a:t>adjustm</a:t>
            </a:r>
            <a:r>
              <a:rPr lang="en-US">
                <a:latin typeface="Aptos Light"/>
              </a:rPr>
              <a:t>.</a:t>
            </a:r>
          </a:p>
          <a:p>
            <a:pPr lvl="1"/>
            <a:endParaRPr lang="en-US">
              <a:latin typeface="Aptos Light"/>
            </a:endParaRPr>
          </a:p>
          <a:p>
            <a:pPr lvl="1"/>
            <a:endParaRPr lang="en-US">
              <a:latin typeface="Aptos Light"/>
            </a:endParaRPr>
          </a:p>
          <a:p>
            <a:endParaRPr lang="en-US">
              <a:latin typeface="Aptos Light"/>
            </a:endParaRPr>
          </a:p>
          <a:p>
            <a:endParaRPr lang="en-US"/>
          </a:p>
        </p:txBody>
      </p:sp>
      <p:sp>
        <p:nvSpPr>
          <p:cNvPr id="18" name="Rounded Rectangle 9">
            <a:extLst>
              <a:ext uri="{FF2B5EF4-FFF2-40B4-BE49-F238E27FC236}">
                <a16:creationId xmlns:a16="http://schemas.microsoft.com/office/drawing/2014/main" id="{64D2620B-2B0F-DD08-2779-371D14869286}"/>
              </a:ext>
            </a:extLst>
          </p:cNvPr>
          <p:cNvSpPr/>
          <p:nvPr/>
        </p:nvSpPr>
        <p:spPr>
          <a:xfrm>
            <a:off x="5520596" y="3429000"/>
            <a:ext cx="2616305" cy="699650"/>
          </a:xfrm>
          <a:prstGeom prst="roundRect">
            <a:avLst/>
          </a:prstGeom>
          <a:solidFill>
            <a:srgbClr val="6057C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latin typeface="Aptos"/>
              </a:rPr>
              <a:t>Items, Barcodes, Prices, Vendors, </a:t>
            </a:r>
            <a:r>
              <a:rPr lang="en-US" sz="1400" err="1">
                <a:latin typeface="Aptos"/>
              </a:rPr>
              <a:t>etc</a:t>
            </a:r>
            <a:endParaRPr lang="en-US" sz="1400">
              <a:latin typeface="Aptos" panose="020B0004020202020204" pitchFamily="34" charset="0"/>
            </a:endParaRPr>
          </a:p>
        </p:txBody>
      </p:sp>
      <p:sp>
        <p:nvSpPr>
          <p:cNvPr id="22" name="Rounded Rectangle 11">
            <a:extLst>
              <a:ext uri="{FF2B5EF4-FFF2-40B4-BE49-F238E27FC236}">
                <a16:creationId xmlns:a16="http://schemas.microsoft.com/office/drawing/2014/main" id="{5B2165CB-E850-62D2-3A6C-A9894D4E20D9}"/>
              </a:ext>
            </a:extLst>
          </p:cNvPr>
          <p:cNvSpPr/>
          <p:nvPr/>
        </p:nvSpPr>
        <p:spPr>
          <a:xfrm>
            <a:off x="8869861" y="3429000"/>
            <a:ext cx="1457636" cy="699650"/>
          </a:xfrm>
          <a:prstGeom prst="roundRect">
            <a:avLst/>
          </a:prstGeom>
          <a:solidFill>
            <a:srgbClr val="746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Aptos" panose="020B0004020202020204" pitchFamily="34" charset="0"/>
              </a:rPr>
              <a:t>Stock movements</a:t>
            </a:r>
          </a:p>
        </p:txBody>
      </p:sp>
      <p:sp>
        <p:nvSpPr>
          <p:cNvPr id="26" name="Freeform 6">
            <a:extLst>
              <a:ext uri="{FF2B5EF4-FFF2-40B4-BE49-F238E27FC236}">
                <a16:creationId xmlns:a16="http://schemas.microsoft.com/office/drawing/2014/main" id="{CEAED8C3-AA3D-2A2D-DE1F-9E9B3BEA1C37}"/>
              </a:ext>
            </a:extLst>
          </p:cNvPr>
          <p:cNvSpPr/>
          <p:nvPr/>
        </p:nvSpPr>
        <p:spPr>
          <a:xfrm>
            <a:off x="5366656" y="1088571"/>
            <a:ext cx="6498771" cy="1556657"/>
          </a:xfrm>
          <a:custGeom>
            <a:avLst/>
            <a:gdLst>
              <a:gd name="connsiteX0" fmla="*/ 70759 w 6498771"/>
              <a:gd name="connsiteY0" fmla="*/ 0 h 1556657"/>
              <a:gd name="connsiteX1" fmla="*/ 6428012 w 6498771"/>
              <a:gd name="connsiteY1" fmla="*/ 0 h 1556657"/>
              <a:gd name="connsiteX2" fmla="*/ 6498771 w 6498771"/>
              <a:gd name="connsiteY2" fmla="*/ 70759 h 1556657"/>
              <a:gd name="connsiteX3" fmla="*/ 6498771 w 6498771"/>
              <a:gd name="connsiteY3" fmla="*/ 237677 h 1556657"/>
              <a:gd name="connsiteX4" fmla="*/ 6498771 w 6498771"/>
              <a:gd name="connsiteY4" fmla="*/ 353784 h 1556657"/>
              <a:gd name="connsiteX5" fmla="*/ 6498771 w 6498771"/>
              <a:gd name="connsiteY5" fmla="*/ 1188353 h 1556657"/>
              <a:gd name="connsiteX6" fmla="*/ 6496800 w 6498771"/>
              <a:gd name="connsiteY6" fmla="*/ 1198115 h 1556657"/>
              <a:gd name="connsiteX7" fmla="*/ 6498771 w 6498771"/>
              <a:gd name="connsiteY7" fmla="*/ 1202873 h 1556657"/>
              <a:gd name="connsiteX8" fmla="*/ 6498771 w 6498771"/>
              <a:gd name="connsiteY8" fmla="*/ 1485898 h 1556657"/>
              <a:gd name="connsiteX9" fmla="*/ 6428012 w 6498771"/>
              <a:gd name="connsiteY9" fmla="*/ 1556657 h 1556657"/>
              <a:gd name="connsiteX10" fmla="*/ 70759 w 6498771"/>
              <a:gd name="connsiteY10" fmla="*/ 1556657 h 1556657"/>
              <a:gd name="connsiteX11" fmla="*/ 0 w 6498771"/>
              <a:gd name="connsiteY11" fmla="*/ 1485898 h 1556657"/>
              <a:gd name="connsiteX12" fmla="*/ 0 w 6498771"/>
              <a:gd name="connsiteY12" fmla="*/ 1202873 h 1556657"/>
              <a:gd name="connsiteX13" fmla="*/ 1971 w 6498771"/>
              <a:gd name="connsiteY13" fmla="*/ 1198115 h 1556657"/>
              <a:gd name="connsiteX14" fmla="*/ 0 w 6498771"/>
              <a:gd name="connsiteY14" fmla="*/ 1188353 h 1556657"/>
              <a:gd name="connsiteX15" fmla="*/ 0 w 6498771"/>
              <a:gd name="connsiteY15" fmla="*/ 353784 h 1556657"/>
              <a:gd name="connsiteX16" fmla="*/ 0 w 6498771"/>
              <a:gd name="connsiteY16" fmla="*/ 237677 h 1556657"/>
              <a:gd name="connsiteX17" fmla="*/ 0 w 6498771"/>
              <a:gd name="connsiteY17" fmla="*/ 70759 h 1556657"/>
              <a:gd name="connsiteX18" fmla="*/ 70759 w 6498771"/>
              <a:gd name="connsiteY18"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8771" h="1556657">
                <a:moveTo>
                  <a:pt x="70759" y="0"/>
                </a:moveTo>
                <a:lnTo>
                  <a:pt x="6428012" y="0"/>
                </a:lnTo>
                <a:cubicBezTo>
                  <a:pt x="6467091" y="0"/>
                  <a:pt x="6498771" y="31680"/>
                  <a:pt x="6498771" y="70759"/>
                </a:cubicBezTo>
                <a:lnTo>
                  <a:pt x="6498771" y="237677"/>
                </a:lnTo>
                <a:lnTo>
                  <a:pt x="6498771" y="353784"/>
                </a:lnTo>
                <a:lnTo>
                  <a:pt x="6498771" y="1188353"/>
                </a:lnTo>
                <a:lnTo>
                  <a:pt x="6496800" y="1198115"/>
                </a:lnTo>
                <a:lnTo>
                  <a:pt x="6498771" y="1202873"/>
                </a:lnTo>
                <a:lnTo>
                  <a:pt x="6498771" y="1485898"/>
                </a:lnTo>
                <a:cubicBezTo>
                  <a:pt x="6498771" y="1524977"/>
                  <a:pt x="6467091" y="1556657"/>
                  <a:pt x="6428012" y="1556657"/>
                </a:cubicBezTo>
                <a:lnTo>
                  <a:pt x="70759" y="1556657"/>
                </a:lnTo>
                <a:cubicBezTo>
                  <a:pt x="31680" y="1556657"/>
                  <a:pt x="0" y="1524977"/>
                  <a:pt x="0" y="1485898"/>
                </a:cubicBezTo>
                <a:lnTo>
                  <a:pt x="0" y="1202873"/>
                </a:lnTo>
                <a:lnTo>
                  <a:pt x="1971" y="1198115"/>
                </a:lnTo>
                <a:lnTo>
                  <a:pt x="0" y="1188353"/>
                </a:lnTo>
                <a:lnTo>
                  <a:pt x="0" y="353784"/>
                </a:lnTo>
                <a:lnTo>
                  <a:pt x="0" y="237677"/>
                </a:lnTo>
                <a:lnTo>
                  <a:pt x="0" y="70759"/>
                </a:lnTo>
                <a:cubicBezTo>
                  <a:pt x="0" y="31680"/>
                  <a:pt x="31680" y="0"/>
                  <a:pt x="70759"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5" name="Straight Arrow Connector 14">
            <a:extLst>
              <a:ext uri="{FF2B5EF4-FFF2-40B4-BE49-F238E27FC236}">
                <a16:creationId xmlns:a16="http://schemas.microsoft.com/office/drawing/2014/main" id="{22B7BC2E-5414-18EB-0BBE-BB80EC97566E}"/>
              </a:ext>
            </a:extLst>
          </p:cNvPr>
          <p:cNvCxnSpPr/>
          <p:nvPr/>
        </p:nvCxnSpPr>
        <p:spPr>
          <a:xfrm flipV="1">
            <a:off x="11219145" y="2645228"/>
            <a:ext cx="0" cy="21880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2F5466B-04AA-FAAA-9B55-8C78946889E3}"/>
              </a:ext>
            </a:extLst>
          </p:cNvPr>
          <p:cNvGrpSpPr/>
          <p:nvPr/>
        </p:nvGrpSpPr>
        <p:grpSpPr>
          <a:xfrm>
            <a:off x="5366656" y="4833256"/>
            <a:ext cx="6498771" cy="1556657"/>
            <a:chOff x="5366656" y="4833256"/>
            <a:chExt cx="6498771" cy="1556657"/>
          </a:xfrm>
        </p:grpSpPr>
        <p:sp>
          <p:nvSpPr>
            <p:cNvPr id="30" name="Freeform 7">
              <a:extLst>
                <a:ext uri="{FF2B5EF4-FFF2-40B4-BE49-F238E27FC236}">
                  <a16:creationId xmlns:a16="http://schemas.microsoft.com/office/drawing/2014/main" id="{42338D4A-FFCE-FFB8-1599-03E9BE090391}"/>
                </a:ext>
              </a:extLst>
            </p:cNvPr>
            <p:cNvSpPr/>
            <p:nvPr/>
          </p:nvSpPr>
          <p:spPr>
            <a:xfrm>
              <a:off x="5366656" y="4833256"/>
              <a:ext cx="6498771" cy="1556657"/>
            </a:xfrm>
            <a:custGeom>
              <a:avLst/>
              <a:gdLst>
                <a:gd name="connsiteX0" fmla="*/ 70759 w 6498771"/>
                <a:gd name="connsiteY0" fmla="*/ 0 h 1556657"/>
                <a:gd name="connsiteX1" fmla="*/ 6428012 w 6498771"/>
                <a:gd name="connsiteY1" fmla="*/ 0 h 1556657"/>
                <a:gd name="connsiteX2" fmla="*/ 6498771 w 6498771"/>
                <a:gd name="connsiteY2" fmla="*/ 70759 h 1556657"/>
                <a:gd name="connsiteX3" fmla="*/ 6498771 w 6498771"/>
                <a:gd name="connsiteY3" fmla="*/ 237677 h 1556657"/>
                <a:gd name="connsiteX4" fmla="*/ 6498771 w 6498771"/>
                <a:gd name="connsiteY4" fmla="*/ 353784 h 1556657"/>
                <a:gd name="connsiteX5" fmla="*/ 6498771 w 6498771"/>
                <a:gd name="connsiteY5" fmla="*/ 1188353 h 1556657"/>
                <a:gd name="connsiteX6" fmla="*/ 6496800 w 6498771"/>
                <a:gd name="connsiteY6" fmla="*/ 1198115 h 1556657"/>
                <a:gd name="connsiteX7" fmla="*/ 6498771 w 6498771"/>
                <a:gd name="connsiteY7" fmla="*/ 1202873 h 1556657"/>
                <a:gd name="connsiteX8" fmla="*/ 6498771 w 6498771"/>
                <a:gd name="connsiteY8" fmla="*/ 1485898 h 1556657"/>
                <a:gd name="connsiteX9" fmla="*/ 6428012 w 6498771"/>
                <a:gd name="connsiteY9" fmla="*/ 1556657 h 1556657"/>
                <a:gd name="connsiteX10" fmla="*/ 70759 w 6498771"/>
                <a:gd name="connsiteY10" fmla="*/ 1556657 h 1556657"/>
                <a:gd name="connsiteX11" fmla="*/ 0 w 6498771"/>
                <a:gd name="connsiteY11" fmla="*/ 1485898 h 1556657"/>
                <a:gd name="connsiteX12" fmla="*/ 0 w 6498771"/>
                <a:gd name="connsiteY12" fmla="*/ 1202873 h 1556657"/>
                <a:gd name="connsiteX13" fmla="*/ 1971 w 6498771"/>
                <a:gd name="connsiteY13" fmla="*/ 1198115 h 1556657"/>
                <a:gd name="connsiteX14" fmla="*/ 0 w 6498771"/>
                <a:gd name="connsiteY14" fmla="*/ 1188353 h 1556657"/>
                <a:gd name="connsiteX15" fmla="*/ 0 w 6498771"/>
                <a:gd name="connsiteY15" fmla="*/ 353784 h 1556657"/>
                <a:gd name="connsiteX16" fmla="*/ 0 w 6498771"/>
                <a:gd name="connsiteY16" fmla="*/ 237677 h 1556657"/>
                <a:gd name="connsiteX17" fmla="*/ 0 w 6498771"/>
                <a:gd name="connsiteY17" fmla="*/ 70759 h 1556657"/>
                <a:gd name="connsiteX18" fmla="*/ 70759 w 6498771"/>
                <a:gd name="connsiteY18" fmla="*/ 0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98771" h="1556657">
                  <a:moveTo>
                    <a:pt x="70759" y="0"/>
                  </a:moveTo>
                  <a:lnTo>
                    <a:pt x="6428012" y="0"/>
                  </a:lnTo>
                  <a:cubicBezTo>
                    <a:pt x="6467091" y="0"/>
                    <a:pt x="6498771" y="31680"/>
                    <a:pt x="6498771" y="70759"/>
                  </a:cubicBezTo>
                  <a:lnTo>
                    <a:pt x="6498771" y="237677"/>
                  </a:lnTo>
                  <a:lnTo>
                    <a:pt x="6498771" y="353784"/>
                  </a:lnTo>
                  <a:lnTo>
                    <a:pt x="6498771" y="1188353"/>
                  </a:lnTo>
                  <a:lnTo>
                    <a:pt x="6496800" y="1198115"/>
                  </a:lnTo>
                  <a:lnTo>
                    <a:pt x="6498771" y="1202873"/>
                  </a:lnTo>
                  <a:lnTo>
                    <a:pt x="6498771" y="1485898"/>
                  </a:lnTo>
                  <a:cubicBezTo>
                    <a:pt x="6498771" y="1524977"/>
                    <a:pt x="6467091" y="1556657"/>
                    <a:pt x="6428012" y="1556657"/>
                  </a:cubicBezTo>
                  <a:lnTo>
                    <a:pt x="70759" y="1556657"/>
                  </a:lnTo>
                  <a:cubicBezTo>
                    <a:pt x="31680" y="1556657"/>
                    <a:pt x="0" y="1524977"/>
                    <a:pt x="0" y="1485898"/>
                  </a:cubicBezTo>
                  <a:lnTo>
                    <a:pt x="0" y="1202873"/>
                  </a:lnTo>
                  <a:lnTo>
                    <a:pt x="1971" y="1198115"/>
                  </a:lnTo>
                  <a:lnTo>
                    <a:pt x="0" y="1188353"/>
                  </a:lnTo>
                  <a:lnTo>
                    <a:pt x="0" y="353784"/>
                  </a:lnTo>
                  <a:lnTo>
                    <a:pt x="0" y="237677"/>
                  </a:lnTo>
                  <a:lnTo>
                    <a:pt x="0" y="70759"/>
                  </a:lnTo>
                  <a:cubicBezTo>
                    <a:pt x="0" y="31680"/>
                    <a:pt x="31680" y="0"/>
                    <a:pt x="70759"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4F842D1A-208B-FBD8-8804-83F1E04EA76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955711" y="5312964"/>
              <a:ext cx="3320657" cy="597239"/>
            </a:xfrm>
            <a:prstGeom prst="rect">
              <a:avLst/>
            </a:prstGeom>
          </p:spPr>
        </p:pic>
      </p:grpSp>
      <p:pic>
        <p:nvPicPr>
          <p:cNvPr id="6" name="Picture 5" descr="A couple of people looking at a tablet&#10;&#10;Description automatically generated">
            <a:extLst>
              <a:ext uri="{FF2B5EF4-FFF2-40B4-BE49-F238E27FC236}">
                <a16:creationId xmlns:a16="http://schemas.microsoft.com/office/drawing/2014/main" id="{90152358-1F8B-416D-4C80-5BBE92143863}"/>
              </a:ext>
            </a:extLst>
          </p:cNvPr>
          <p:cNvPicPr>
            <a:picLocks noChangeAspect="1"/>
          </p:cNvPicPr>
          <p:nvPr/>
        </p:nvPicPr>
        <p:blipFill>
          <a:blip r:embed="rId6"/>
          <a:srcRect t="15456" r="140" b="17355"/>
          <a:stretch/>
        </p:blipFill>
        <p:spPr>
          <a:xfrm>
            <a:off x="5530995" y="1156027"/>
            <a:ext cx="6178272" cy="1412588"/>
          </a:xfrm>
          <a:prstGeom prst="rect">
            <a:avLst/>
          </a:prstGeom>
        </p:spPr>
      </p:pic>
      <p:sp>
        <p:nvSpPr>
          <p:cNvPr id="24" name="Rounded Rectangle 12">
            <a:extLst>
              <a:ext uri="{FF2B5EF4-FFF2-40B4-BE49-F238E27FC236}">
                <a16:creationId xmlns:a16="http://schemas.microsoft.com/office/drawing/2014/main" id="{773B0971-3284-1B25-514F-DB8A1AA6D67E}"/>
              </a:ext>
            </a:extLst>
          </p:cNvPr>
          <p:cNvSpPr/>
          <p:nvPr/>
        </p:nvSpPr>
        <p:spPr>
          <a:xfrm>
            <a:off x="10546613" y="3429000"/>
            <a:ext cx="1318813" cy="699650"/>
          </a:xfrm>
          <a:prstGeom prst="roundRect">
            <a:avLst/>
          </a:prstGeom>
          <a:solidFill>
            <a:srgbClr val="746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latin typeface="Aptos" panose="020B0004020202020204" pitchFamily="34" charset="0"/>
              </a:rPr>
              <a:t>EOD statements</a:t>
            </a:r>
          </a:p>
        </p:txBody>
      </p:sp>
    </p:spTree>
    <p:extLst>
      <p:ext uri="{BB962C8B-B14F-4D97-AF65-F5344CB8AC3E}">
        <p14:creationId xmlns:p14="http://schemas.microsoft.com/office/powerpoint/2010/main" val="2226394179"/>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3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6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7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ED43-EEC1-E0E5-BA9E-506A8CB1CDA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573FE66-466F-AFCD-7F50-44B69817CC98}"/>
              </a:ext>
            </a:extLst>
          </p:cNvPr>
          <p:cNvSpPr>
            <a:spLocks noGrp="1"/>
          </p:cNvSpPr>
          <p:nvPr>
            <p:ph type="body" sz="quarter" idx="13"/>
          </p:nvPr>
        </p:nvSpPr>
        <p:spPr>
          <a:xfrm>
            <a:off x="392416" y="103298"/>
            <a:ext cx="7374667" cy="1320305"/>
          </a:xfrm>
        </p:spPr>
        <p:txBody>
          <a:bodyPr lIns="91440" tIns="45720" rIns="91440" bIns="45720" anchor="t"/>
          <a:lstStyle/>
          <a:p>
            <a:pPr marL="0" indent="0">
              <a:buNone/>
            </a:pPr>
            <a:r>
              <a:rPr lang="en-US" sz="4400" b="1" dirty="0">
                <a:latin typeface="Aptos ExtraBold"/>
              </a:rPr>
              <a:t>LS Retail’s </a:t>
            </a:r>
            <a:r>
              <a:rPr lang="en-US" sz="4400" b="1" dirty="0" err="1">
                <a:latin typeface="Aptos ExtraBold"/>
              </a:rPr>
              <a:t>CentralConnect</a:t>
            </a:r>
            <a:endParaRPr lang="en-US" sz="4400" b="1" dirty="0">
              <a:solidFill>
                <a:schemeClr val="bg1"/>
              </a:solidFill>
              <a:latin typeface="Aptos ExtraBold" panose="020B0004020202020204" pitchFamily="34" charset="0"/>
            </a:endParaRPr>
          </a:p>
          <a:p>
            <a:pPr marL="0" indent="0">
              <a:buNone/>
            </a:pPr>
            <a:r>
              <a:rPr lang="en-GB" sz="2000" b="1" dirty="0">
                <a:latin typeface="Aptos" panose="020B0004020202020204" pitchFamily="34" charset="0"/>
              </a:rPr>
              <a:t>an LS Central integration to head-office platforms</a:t>
            </a:r>
            <a:endParaRPr lang="en-US" sz="2000" b="1" dirty="0">
              <a:latin typeface="Aptos" panose="020B0004020202020204" pitchFamily="34" charset="0"/>
            </a:endParaRPr>
          </a:p>
        </p:txBody>
      </p:sp>
      <p:sp>
        <p:nvSpPr>
          <p:cNvPr id="5" name="Freeform 4">
            <a:extLst>
              <a:ext uri="{FF2B5EF4-FFF2-40B4-BE49-F238E27FC236}">
                <a16:creationId xmlns:a16="http://schemas.microsoft.com/office/drawing/2014/main" id="{142711BB-2CFF-102C-93C7-F476A980EAD8}"/>
              </a:ext>
            </a:extLst>
          </p:cNvPr>
          <p:cNvSpPr/>
          <p:nvPr/>
        </p:nvSpPr>
        <p:spPr>
          <a:xfrm>
            <a:off x="324293" y="1812975"/>
            <a:ext cx="4787457"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31">
            <a:extLst>
              <a:ext uri="{FF2B5EF4-FFF2-40B4-BE49-F238E27FC236}">
                <a16:creationId xmlns:a16="http://schemas.microsoft.com/office/drawing/2014/main" id="{779F2F81-2B1C-C72D-A160-DF2403C28A4D}"/>
              </a:ext>
            </a:extLst>
          </p:cNvPr>
          <p:cNvSpPr txBox="1"/>
          <p:nvPr/>
        </p:nvSpPr>
        <p:spPr>
          <a:xfrm>
            <a:off x="845214" y="2058256"/>
            <a:ext cx="4406237" cy="33855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600" dirty="0">
                <a:solidFill>
                  <a:srgbClr val="351C5C"/>
                </a:solidFill>
                <a:latin typeface="Aptos Light" panose="020B0004020202020204" pitchFamily="34" charset="0"/>
                <a:cs typeface="Segoe UI Semilight" pitchFamily="34"/>
              </a:rPr>
              <a:t>Use LS Central for Retail Operation</a:t>
            </a:r>
            <a:endParaRPr kumimoji="0" lang="en-US" sz="1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Segoe UI Semilight" pitchFamily="34"/>
            </a:endParaRPr>
          </a:p>
        </p:txBody>
      </p:sp>
      <p:pic>
        <p:nvPicPr>
          <p:cNvPr id="14" name="Graphic 13">
            <a:extLst>
              <a:ext uri="{FF2B5EF4-FFF2-40B4-BE49-F238E27FC236}">
                <a16:creationId xmlns:a16="http://schemas.microsoft.com/office/drawing/2014/main" id="{2D3A362B-878E-0957-81B6-F4978BF0AB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6086" y="2046005"/>
            <a:ext cx="438865" cy="424612"/>
          </a:xfrm>
          <a:prstGeom prst="rect">
            <a:avLst/>
          </a:prstGeom>
        </p:spPr>
      </p:pic>
      <p:sp>
        <p:nvSpPr>
          <p:cNvPr id="7" name="Freeform 6">
            <a:extLst>
              <a:ext uri="{FF2B5EF4-FFF2-40B4-BE49-F238E27FC236}">
                <a16:creationId xmlns:a16="http://schemas.microsoft.com/office/drawing/2014/main" id="{70C64BD8-6CE2-4BC8-CD36-118F93BE3B1F}"/>
              </a:ext>
            </a:extLst>
          </p:cNvPr>
          <p:cNvSpPr/>
          <p:nvPr/>
        </p:nvSpPr>
        <p:spPr>
          <a:xfrm>
            <a:off x="324293" y="2981979"/>
            <a:ext cx="4787457"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31">
            <a:extLst>
              <a:ext uri="{FF2B5EF4-FFF2-40B4-BE49-F238E27FC236}">
                <a16:creationId xmlns:a16="http://schemas.microsoft.com/office/drawing/2014/main" id="{8A603742-60DC-FAFE-1B79-BD56B40ADBB3}"/>
              </a:ext>
            </a:extLst>
          </p:cNvPr>
          <p:cNvSpPr txBox="1"/>
          <p:nvPr/>
        </p:nvSpPr>
        <p:spPr>
          <a:xfrm>
            <a:off x="845214" y="3227260"/>
            <a:ext cx="4406237" cy="33855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600" dirty="0">
                <a:solidFill>
                  <a:srgbClr val="351C5C"/>
                </a:solidFill>
                <a:latin typeface="Aptos Light" panose="020B0004020202020204" pitchFamily="34" charset="0"/>
                <a:cs typeface="Segoe UI Semilight" pitchFamily="34"/>
              </a:rPr>
              <a:t>For (l</a:t>
            </a:r>
            <a:r>
              <a:rPr kumimoji="0" lang="en-US" sz="1600" b="0" i="0" u="none" strike="noStrike" kern="1200" cap="none" spc="0" normalizeH="0" baseline="0" noProof="0" dirty="0" err="1">
                <a:ln>
                  <a:noFill/>
                </a:ln>
                <a:solidFill>
                  <a:srgbClr val="351C5C"/>
                </a:solidFill>
                <a:effectLst/>
                <a:uLnTx/>
                <a:uFillTx/>
                <a:latin typeface="Aptos Light" panose="020B0004020202020204" pitchFamily="34" charset="0"/>
                <a:ea typeface="+mn-ea"/>
                <a:cs typeface="Segoe UI Semilight" pitchFamily="34"/>
              </a:rPr>
              <a:t>arge</a:t>
            </a:r>
            <a:r>
              <a:rPr kumimoji="0" lang="en-US" sz="1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Segoe UI Semilight" pitchFamily="34"/>
              </a:rPr>
              <a:t>) clients with F&amp;O or SAP or…</a:t>
            </a:r>
            <a:endParaRPr kumimoji="0" lang="en-US" sz="1600" b="0" i="0" u="none" strike="noStrike" kern="1200" cap="none" spc="0" normalizeH="0" baseline="30000" noProof="0" dirty="0">
              <a:ln>
                <a:noFill/>
              </a:ln>
              <a:solidFill>
                <a:srgbClr val="351C5C"/>
              </a:solidFill>
              <a:effectLst/>
              <a:uLnTx/>
              <a:uFillTx/>
              <a:latin typeface="Aptos Light" panose="020B0004020202020204" pitchFamily="34" charset="0"/>
              <a:ea typeface="+mn-ea"/>
              <a:cs typeface="Segoe UI Semilight" pitchFamily="34"/>
            </a:endParaRPr>
          </a:p>
        </p:txBody>
      </p:sp>
      <p:pic>
        <p:nvPicPr>
          <p:cNvPr id="16" name="Graphic 15">
            <a:extLst>
              <a:ext uri="{FF2B5EF4-FFF2-40B4-BE49-F238E27FC236}">
                <a16:creationId xmlns:a16="http://schemas.microsoft.com/office/drawing/2014/main" id="{C50BCAE1-59C5-FC89-10FA-19AF99B047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2240" y="3279015"/>
            <a:ext cx="306556" cy="296600"/>
          </a:xfrm>
          <a:prstGeom prst="rect">
            <a:avLst/>
          </a:prstGeom>
        </p:spPr>
      </p:pic>
      <p:sp>
        <p:nvSpPr>
          <p:cNvPr id="9" name="Freeform 8">
            <a:extLst>
              <a:ext uri="{FF2B5EF4-FFF2-40B4-BE49-F238E27FC236}">
                <a16:creationId xmlns:a16="http://schemas.microsoft.com/office/drawing/2014/main" id="{75E48177-2B6A-8F52-78C6-00EB3CF05250}"/>
              </a:ext>
            </a:extLst>
          </p:cNvPr>
          <p:cNvSpPr/>
          <p:nvPr/>
        </p:nvSpPr>
        <p:spPr>
          <a:xfrm>
            <a:off x="324293" y="4150983"/>
            <a:ext cx="4787457"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31">
            <a:extLst>
              <a:ext uri="{FF2B5EF4-FFF2-40B4-BE49-F238E27FC236}">
                <a16:creationId xmlns:a16="http://schemas.microsoft.com/office/drawing/2014/main" id="{8A183756-7AAE-6A4A-43A9-F3D5828AC7A5}"/>
              </a:ext>
            </a:extLst>
          </p:cNvPr>
          <p:cNvSpPr txBox="1"/>
          <p:nvPr/>
        </p:nvSpPr>
        <p:spPr>
          <a:xfrm>
            <a:off x="845214" y="4427042"/>
            <a:ext cx="4406237" cy="338554"/>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Segoe UI Semilight" pitchFamily="34"/>
              </a:rPr>
              <a:t>Seamless integration via Azure Storage</a:t>
            </a:r>
            <a:endParaRPr kumimoji="0" lang="en-US" sz="1600" b="0" i="0" u="none" strike="noStrike" kern="1200" cap="none" spc="0" normalizeH="0" baseline="30000" noProof="0" dirty="0">
              <a:ln>
                <a:noFill/>
              </a:ln>
              <a:solidFill>
                <a:srgbClr val="351C5C"/>
              </a:solidFill>
              <a:effectLst/>
              <a:uLnTx/>
              <a:uFillTx/>
              <a:latin typeface="Aptos Light" panose="020B0004020202020204" pitchFamily="34" charset="0"/>
              <a:ea typeface="+mn-ea"/>
              <a:cs typeface="Segoe UI Semilight" pitchFamily="34"/>
            </a:endParaRPr>
          </a:p>
        </p:txBody>
      </p:sp>
      <p:pic>
        <p:nvPicPr>
          <p:cNvPr id="18" name="Graphic 17">
            <a:extLst>
              <a:ext uri="{FF2B5EF4-FFF2-40B4-BE49-F238E27FC236}">
                <a16:creationId xmlns:a16="http://schemas.microsoft.com/office/drawing/2014/main" id="{AC2B44BD-6D58-52CB-00D1-DF31D4E9C3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4891" y="4401085"/>
            <a:ext cx="420633" cy="406972"/>
          </a:xfrm>
          <a:prstGeom prst="rect">
            <a:avLst/>
          </a:prstGeom>
        </p:spPr>
      </p:pic>
      <p:sp>
        <p:nvSpPr>
          <p:cNvPr id="11" name="Freeform 10">
            <a:extLst>
              <a:ext uri="{FF2B5EF4-FFF2-40B4-BE49-F238E27FC236}">
                <a16:creationId xmlns:a16="http://schemas.microsoft.com/office/drawing/2014/main" id="{B0AE1B60-CA03-26D5-B9BB-5296D875EB99}"/>
              </a:ext>
            </a:extLst>
          </p:cNvPr>
          <p:cNvSpPr/>
          <p:nvPr/>
        </p:nvSpPr>
        <p:spPr>
          <a:xfrm>
            <a:off x="324293" y="5319986"/>
            <a:ext cx="4787457"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TextBox 31">
            <a:extLst>
              <a:ext uri="{FF2B5EF4-FFF2-40B4-BE49-F238E27FC236}">
                <a16:creationId xmlns:a16="http://schemas.microsoft.com/office/drawing/2014/main" id="{333D60F3-207D-CE90-9B54-788FE98EE441}"/>
              </a:ext>
            </a:extLst>
          </p:cNvPr>
          <p:cNvSpPr txBox="1"/>
          <p:nvPr/>
        </p:nvSpPr>
        <p:spPr>
          <a:xfrm>
            <a:off x="845214" y="5472467"/>
            <a:ext cx="4406237" cy="584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Segoe UI Semilight" pitchFamily="34"/>
              </a:rPr>
              <a:t>Use LS Central as POS solution, </a:t>
            </a:r>
            <a:br>
              <a:rPr kumimoji="0" lang="en-US" sz="1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Segoe UI Semilight" pitchFamily="34"/>
              </a:rPr>
            </a:br>
            <a:r>
              <a:rPr kumimoji="0" lang="en-US" sz="1600" b="0" i="0" u="none" strike="noStrike" kern="1200" cap="none" spc="0" normalizeH="0" baseline="0" noProof="0" dirty="0">
                <a:ln>
                  <a:noFill/>
                </a:ln>
                <a:solidFill>
                  <a:srgbClr val="351C5C"/>
                </a:solidFill>
                <a:effectLst/>
                <a:uLnTx/>
                <a:uFillTx/>
                <a:latin typeface="Aptos Light" panose="020B0004020202020204" pitchFamily="34" charset="0"/>
                <a:ea typeface="+mn-ea"/>
                <a:cs typeface="Segoe UI Semilight" pitchFamily="34"/>
              </a:rPr>
              <a:t>or its advanced Retail Management functionality</a:t>
            </a:r>
            <a:endParaRPr kumimoji="0" lang="en-US" sz="1600" b="0" i="0" u="none" strike="noStrike" kern="1200" cap="none" spc="0" normalizeH="0" baseline="30000" noProof="0" dirty="0">
              <a:ln>
                <a:noFill/>
              </a:ln>
              <a:solidFill>
                <a:srgbClr val="351C5C"/>
              </a:solidFill>
              <a:effectLst/>
              <a:uLnTx/>
              <a:uFillTx/>
              <a:latin typeface="Aptos Light" panose="020B0004020202020204" pitchFamily="34" charset="0"/>
              <a:ea typeface="+mn-ea"/>
              <a:cs typeface="Segoe UI Semilight" pitchFamily="34"/>
            </a:endParaRPr>
          </a:p>
        </p:txBody>
      </p:sp>
      <p:pic>
        <p:nvPicPr>
          <p:cNvPr id="20" name="Graphic 19">
            <a:extLst>
              <a:ext uri="{FF2B5EF4-FFF2-40B4-BE49-F238E27FC236}">
                <a16:creationId xmlns:a16="http://schemas.microsoft.com/office/drawing/2014/main" id="{1B20E8B5-BD31-3B6F-828E-1B9422F30A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5202" y="5542319"/>
            <a:ext cx="460012" cy="445072"/>
          </a:xfrm>
          <a:prstGeom prst="rect">
            <a:avLst/>
          </a:prstGeom>
        </p:spPr>
      </p:pic>
      <p:pic>
        <p:nvPicPr>
          <p:cNvPr id="24" name="Picture 23" descr="A person holding a computer&#10;&#10;Description automatically generated">
            <a:extLst>
              <a:ext uri="{FF2B5EF4-FFF2-40B4-BE49-F238E27FC236}">
                <a16:creationId xmlns:a16="http://schemas.microsoft.com/office/drawing/2014/main" id="{9CE45AD9-DB67-E97B-80EA-8802845FF727}"/>
              </a:ext>
            </a:extLst>
          </p:cNvPr>
          <p:cNvPicPr>
            <a:picLocks noChangeAspect="1"/>
          </p:cNvPicPr>
          <p:nvPr/>
        </p:nvPicPr>
        <p:blipFill>
          <a:blip r:embed="rId11" cstate="screen">
            <a:extLst>
              <a:ext uri="{28A0092B-C50C-407E-A947-70E740481C1C}">
                <a14:useLocalDpi xmlns:a14="http://schemas.microsoft.com/office/drawing/2010/main"/>
              </a:ext>
            </a:extLst>
          </a:blip>
          <a:srcRect t="-1"/>
          <a:stretch/>
        </p:blipFill>
        <p:spPr>
          <a:xfrm>
            <a:off x="9035396" y="1197864"/>
            <a:ext cx="2957208" cy="3904361"/>
          </a:xfrm>
          <a:prstGeom prst="rect">
            <a:avLst/>
          </a:prstGeom>
        </p:spPr>
      </p:pic>
      <p:pic>
        <p:nvPicPr>
          <p:cNvPr id="26" name="Picture 25" descr="A person sitting on the floor holding a computer&#10;&#10;Description automatically generated">
            <a:extLst>
              <a:ext uri="{FF2B5EF4-FFF2-40B4-BE49-F238E27FC236}">
                <a16:creationId xmlns:a16="http://schemas.microsoft.com/office/drawing/2014/main" id="{CA20F332-405A-E68F-532A-F5B65CBF868D}"/>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251451" y="2793233"/>
            <a:ext cx="2827993" cy="4064767"/>
          </a:xfrm>
          <a:prstGeom prst="rect">
            <a:avLst/>
          </a:prstGeom>
        </p:spPr>
      </p:pic>
    </p:spTree>
    <p:extLst>
      <p:ext uri="{BB962C8B-B14F-4D97-AF65-F5344CB8AC3E}">
        <p14:creationId xmlns:p14="http://schemas.microsoft.com/office/powerpoint/2010/main" val="950115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104849-4A59-F5D8-B435-2BDEC26F8BED}"/>
              </a:ext>
            </a:extLst>
          </p:cNvPr>
          <p:cNvSpPr>
            <a:spLocks noGrp="1"/>
          </p:cNvSpPr>
          <p:nvPr>
            <p:ph type="body" sz="quarter" idx="10"/>
          </p:nvPr>
        </p:nvSpPr>
        <p:spPr>
          <a:xfrm>
            <a:off x="419289" y="3034828"/>
            <a:ext cx="4841480" cy="549565"/>
          </a:xfrm>
        </p:spPr>
        <p:txBody>
          <a:bodyPr/>
          <a:lstStyle/>
          <a:p>
            <a:r>
              <a:rPr lang="en-US" sz="3200" dirty="0"/>
              <a:t>LS Retail </a:t>
            </a:r>
            <a:r>
              <a:rPr lang="en-US" sz="3200" dirty="0" err="1"/>
              <a:t>PrimeAttention</a:t>
            </a:r>
            <a:endParaRPr lang="en-US" sz="3200" dirty="0"/>
          </a:p>
        </p:txBody>
      </p:sp>
      <p:sp>
        <p:nvSpPr>
          <p:cNvPr id="3" name="Text Placeholder 2">
            <a:extLst>
              <a:ext uri="{FF2B5EF4-FFF2-40B4-BE49-F238E27FC236}">
                <a16:creationId xmlns:a16="http://schemas.microsoft.com/office/drawing/2014/main" id="{1EB9D12C-5BBF-D59D-B5B1-9413272569DF}"/>
              </a:ext>
            </a:extLst>
          </p:cNvPr>
          <p:cNvSpPr>
            <a:spLocks noGrp="1"/>
          </p:cNvSpPr>
          <p:nvPr>
            <p:ph type="body" sz="quarter" idx="11"/>
          </p:nvPr>
        </p:nvSpPr>
        <p:spPr>
          <a:xfrm>
            <a:off x="419289" y="3616781"/>
            <a:ext cx="4424608" cy="549565"/>
          </a:xfrm>
        </p:spPr>
        <p:txBody>
          <a:bodyPr/>
          <a:lstStyle/>
          <a:p>
            <a:r>
              <a:rPr lang="en-US" sz="2800"/>
              <a:t>and overview of other support possibilities</a:t>
            </a:r>
          </a:p>
        </p:txBody>
      </p:sp>
      <p:sp>
        <p:nvSpPr>
          <p:cNvPr id="5" name="Text Placeholder 4">
            <a:extLst>
              <a:ext uri="{FF2B5EF4-FFF2-40B4-BE49-F238E27FC236}">
                <a16:creationId xmlns:a16="http://schemas.microsoft.com/office/drawing/2014/main" id="{FA002722-7974-227C-5823-6ED471F92CD8}"/>
              </a:ext>
            </a:extLst>
          </p:cNvPr>
          <p:cNvSpPr>
            <a:spLocks noGrp="1"/>
          </p:cNvSpPr>
          <p:nvPr>
            <p:ph type="body" sz="quarter" idx="13"/>
          </p:nvPr>
        </p:nvSpPr>
        <p:spPr>
          <a:xfrm>
            <a:off x="6593680" y="3800761"/>
            <a:ext cx="5140373" cy="553487"/>
          </a:xfrm>
        </p:spPr>
        <p:txBody>
          <a:bodyPr lIns="274320" tIns="45720" rIns="91440" bIns="45720" anchor="ctr" anchorCtr="0"/>
          <a:lstStyle/>
          <a:p>
            <a:r>
              <a:rPr lang="en-US"/>
              <a:t>LS Retail Consulting Services</a:t>
            </a:r>
          </a:p>
        </p:txBody>
      </p:sp>
      <p:sp>
        <p:nvSpPr>
          <p:cNvPr id="6" name="Text Placeholder 5">
            <a:extLst>
              <a:ext uri="{FF2B5EF4-FFF2-40B4-BE49-F238E27FC236}">
                <a16:creationId xmlns:a16="http://schemas.microsoft.com/office/drawing/2014/main" id="{1C5410CE-6F56-00FA-612D-BFF8A5EE3E09}"/>
              </a:ext>
            </a:extLst>
          </p:cNvPr>
          <p:cNvSpPr>
            <a:spLocks noGrp="1"/>
          </p:cNvSpPr>
          <p:nvPr>
            <p:ph type="body" sz="quarter" idx="14"/>
          </p:nvPr>
        </p:nvSpPr>
        <p:spPr>
          <a:xfrm>
            <a:off x="6593680" y="4463765"/>
            <a:ext cx="5140373" cy="553487"/>
          </a:xfrm>
        </p:spPr>
        <p:txBody>
          <a:bodyPr lIns="274320" tIns="45720" rIns="91440" bIns="45720" anchor="ctr" anchorCtr="0"/>
          <a:lstStyle/>
          <a:p>
            <a:r>
              <a:rPr lang="en-US" dirty="0"/>
              <a:t>LS Retail </a:t>
            </a:r>
            <a:r>
              <a:rPr lang="en-US" dirty="0" err="1"/>
              <a:t>PrimeAttention</a:t>
            </a:r>
            <a:endParaRPr lang="en-US" dirty="0"/>
          </a:p>
        </p:txBody>
      </p:sp>
      <p:sp>
        <p:nvSpPr>
          <p:cNvPr id="9" name="Text Placeholder 8">
            <a:extLst>
              <a:ext uri="{FF2B5EF4-FFF2-40B4-BE49-F238E27FC236}">
                <a16:creationId xmlns:a16="http://schemas.microsoft.com/office/drawing/2014/main" id="{DFF6A5B5-97F9-98DE-3230-6586B16C10D7}"/>
              </a:ext>
            </a:extLst>
          </p:cNvPr>
          <p:cNvSpPr>
            <a:spLocks noGrp="1"/>
          </p:cNvSpPr>
          <p:nvPr>
            <p:ph type="body" sz="quarter" idx="17"/>
          </p:nvPr>
        </p:nvSpPr>
        <p:spPr>
          <a:xfrm>
            <a:off x="6593680" y="3123127"/>
            <a:ext cx="5140373" cy="553487"/>
          </a:xfrm>
        </p:spPr>
        <p:txBody>
          <a:bodyPr lIns="274320" tIns="45720" rIns="91440" bIns="45720" anchor="ctr" anchorCtr="0"/>
          <a:lstStyle/>
          <a:p>
            <a:r>
              <a:rPr lang="en-US"/>
              <a:t>Overview of Supporting Functions</a:t>
            </a:r>
          </a:p>
        </p:txBody>
      </p:sp>
    </p:spTree>
    <p:extLst>
      <p:ext uri="{BB962C8B-B14F-4D97-AF65-F5344CB8AC3E}">
        <p14:creationId xmlns:p14="http://schemas.microsoft.com/office/powerpoint/2010/main" val="2334483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06CE509A-A92A-9805-62AB-F63E04D55A0F}"/>
              </a:ext>
            </a:extLst>
          </p:cNvPr>
          <p:cNvSpPr txBox="1">
            <a:spLocks/>
          </p:cNvSpPr>
          <p:nvPr/>
        </p:nvSpPr>
        <p:spPr>
          <a:xfrm>
            <a:off x="340290" y="997527"/>
            <a:ext cx="5584521" cy="53694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Supporting Functions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Partner Technical Support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Cloud Accelerator Program (CAP)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License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Partner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Professional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LS Retail Academy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LS Retail Consulting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LS Retail </a:t>
            </a:r>
            <a:r>
              <a:rPr kumimoji="0" lang="en-GB" sz="2400" b="0" i="0" u="none" strike="noStrike" kern="1200" cap="none" spc="0" normalizeH="0" baseline="0" noProof="0" dirty="0" err="1">
                <a:ln>
                  <a:noFill/>
                </a:ln>
                <a:solidFill>
                  <a:srgbClr val="323133"/>
                </a:solidFill>
                <a:effectLst/>
                <a:uLnTx/>
                <a:uFillTx/>
                <a:latin typeface="Aptos" panose="020B0004020202020204" pitchFamily="34" charset="0"/>
                <a:ea typeface="+mn-ea"/>
                <a:cs typeface="Segoe UI" panose="020B0502040204020203" pitchFamily="34" charset="0"/>
              </a:rPr>
              <a:t>PrimeAttention</a:t>
            </a:r>
            <a:endPar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p:txBody>
      </p:sp>
      <p:sp>
        <p:nvSpPr>
          <p:cNvPr id="3" name="Title 2">
            <a:extLst>
              <a:ext uri="{FF2B5EF4-FFF2-40B4-BE49-F238E27FC236}">
                <a16:creationId xmlns:a16="http://schemas.microsoft.com/office/drawing/2014/main" id="{CCFBD850-A2A0-EA57-AB23-24F5A286886B}"/>
              </a:ext>
            </a:extLst>
          </p:cNvPr>
          <p:cNvSpPr>
            <a:spLocks noGrp="1"/>
          </p:cNvSpPr>
          <p:nvPr>
            <p:ph type="title"/>
          </p:nvPr>
        </p:nvSpPr>
        <p:spPr>
          <a:xfrm>
            <a:off x="340291" y="212186"/>
            <a:ext cx="9911149" cy="588637"/>
          </a:xfrm>
        </p:spPr>
        <p:txBody>
          <a:bodyPr vert="horz" lIns="91440" tIns="45720" rIns="91440" bIns="45720" rtlCol="0" anchor="t" anchorCtr="0">
            <a:normAutofit/>
          </a:bodyPr>
          <a:lstStyle/>
          <a:p>
            <a:r>
              <a:rPr lang="en-US" sz="3400" dirty="0">
                <a:latin typeface="Aptos" panose="020B0004020202020204" pitchFamily="34" charset="0"/>
              </a:rPr>
              <a:t>Overview of Services</a:t>
            </a:r>
          </a:p>
        </p:txBody>
      </p:sp>
      <p:pic>
        <p:nvPicPr>
          <p:cNvPr id="5" name="Picture 2" descr="What Is a Product Offering? Definition and Overview | Glossary">
            <a:extLst>
              <a:ext uri="{FF2B5EF4-FFF2-40B4-BE49-F238E27FC236}">
                <a16:creationId xmlns:a16="http://schemas.microsoft.com/office/drawing/2014/main" id="{E19644F2-4886-278E-77E0-735090E39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54" t="-2130" r="20036" b="-5014"/>
          <a:stretch/>
        </p:blipFill>
        <p:spPr bwMode="auto">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a:solidFill>
            <a:srgbClr val="FFFFFF"/>
          </a:solidFill>
        </p:spPr>
      </p:pic>
    </p:spTree>
    <p:extLst>
      <p:ext uri="{BB962C8B-B14F-4D97-AF65-F5344CB8AC3E}">
        <p14:creationId xmlns:p14="http://schemas.microsoft.com/office/powerpoint/2010/main" val="305885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 calcmode="lin" valueType="num">
                                      <p:cBhvr additive="base">
                                        <p:cTn id="1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additive="base">
                                        <p:cTn id="2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 calcmode="lin" valueType="num">
                                      <p:cBhvr additive="base">
                                        <p:cTn id="4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1CE5EE-9712-6ECD-8DA7-99A34B280CD8}"/>
              </a:ext>
            </a:extLst>
          </p:cNvPr>
          <p:cNvPicPr>
            <a:picLocks noChangeAspect="1"/>
          </p:cNvPicPr>
          <p:nvPr/>
        </p:nvPicPr>
        <p:blipFill>
          <a:blip r:embed="rId2"/>
          <a:stretch>
            <a:fillRect/>
          </a:stretch>
        </p:blipFill>
        <p:spPr>
          <a:xfrm>
            <a:off x="989212" y="834627"/>
            <a:ext cx="5503810" cy="3095893"/>
          </a:xfrm>
          <a:prstGeom prst="rect">
            <a:avLst/>
          </a:prstGeom>
        </p:spPr>
      </p:pic>
      <p:sp>
        <p:nvSpPr>
          <p:cNvPr id="11" name="Title 10">
            <a:extLst>
              <a:ext uri="{FF2B5EF4-FFF2-40B4-BE49-F238E27FC236}">
                <a16:creationId xmlns:a16="http://schemas.microsoft.com/office/drawing/2014/main" id="{67187CE2-6D36-37E9-53F3-933B99AD7371}"/>
              </a:ext>
            </a:extLst>
          </p:cNvPr>
          <p:cNvSpPr>
            <a:spLocks noGrp="1"/>
          </p:cNvSpPr>
          <p:nvPr>
            <p:ph type="title"/>
          </p:nvPr>
        </p:nvSpPr>
        <p:spPr/>
        <p:txBody>
          <a:bodyPr>
            <a:normAutofit fontScale="90000"/>
          </a:bodyPr>
          <a:lstStyle/>
          <a:p>
            <a:r>
              <a:rPr lang="en-US" dirty="0"/>
              <a:t>LS Retail’s – Partner Technical Support</a:t>
            </a:r>
            <a:endParaRPr lang="en-MY" dirty="0"/>
          </a:p>
        </p:txBody>
      </p:sp>
      <p:sp>
        <p:nvSpPr>
          <p:cNvPr id="13" name="Text Placeholder 12">
            <a:extLst>
              <a:ext uri="{FF2B5EF4-FFF2-40B4-BE49-F238E27FC236}">
                <a16:creationId xmlns:a16="http://schemas.microsoft.com/office/drawing/2014/main" id="{7F292C29-67A8-ED7B-A1ED-CD10E04C3DF7}"/>
              </a:ext>
            </a:extLst>
          </p:cNvPr>
          <p:cNvSpPr>
            <a:spLocks noGrp="1"/>
          </p:cNvSpPr>
          <p:nvPr>
            <p:ph type="body" sz="quarter" idx="13"/>
          </p:nvPr>
        </p:nvSpPr>
        <p:spPr/>
        <p:txBody>
          <a:bodyPr/>
          <a:lstStyle/>
          <a:p>
            <a:endParaRPr lang="en-MY"/>
          </a:p>
        </p:txBody>
      </p:sp>
      <p:sp>
        <p:nvSpPr>
          <p:cNvPr id="12" name="Picture Placeholder 11">
            <a:extLst>
              <a:ext uri="{FF2B5EF4-FFF2-40B4-BE49-F238E27FC236}">
                <a16:creationId xmlns:a16="http://schemas.microsoft.com/office/drawing/2014/main" id="{A8180702-7EBB-140E-2B2F-AAE3A4861807}"/>
              </a:ext>
            </a:extLst>
          </p:cNvPr>
          <p:cNvSpPr>
            <a:spLocks noGrp="1"/>
          </p:cNvSpPr>
          <p:nvPr>
            <p:ph type="pic" sz="quarter" idx="11"/>
          </p:nvPr>
        </p:nvSpPr>
        <p:spPr/>
        <p:txBody>
          <a:bodyPr/>
          <a:lstStyle/>
          <a:p>
            <a:endParaRPr lang="en-MY"/>
          </a:p>
        </p:txBody>
      </p:sp>
      <p:pic>
        <p:nvPicPr>
          <p:cNvPr id="9" name="Picture 8">
            <a:extLst>
              <a:ext uri="{FF2B5EF4-FFF2-40B4-BE49-F238E27FC236}">
                <a16:creationId xmlns:a16="http://schemas.microsoft.com/office/drawing/2014/main" id="{9367CA86-9F6D-9F50-EFCE-50910CD5FF6D}"/>
              </a:ext>
            </a:extLst>
          </p:cNvPr>
          <p:cNvPicPr>
            <a:picLocks noChangeAspect="1"/>
          </p:cNvPicPr>
          <p:nvPr/>
        </p:nvPicPr>
        <p:blipFill>
          <a:blip r:embed="rId3"/>
          <a:stretch>
            <a:fillRect/>
          </a:stretch>
        </p:blipFill>
        <p:spPr>
          <a:xfrm rot="21249101">
            <a:off x="368020" y="3705910"/>
            <a:ext cx="5503810" cy="3095893"/>
          </a:xfrm>
          <a:prstGeom prst="rect">
            <a:avLst/>
          </a:prstGeom>
        </p:spPr>
      </p:pic>
      <p:pic>
        <p:nvPicPr>
          <p:cNvPr id="10" name="Picture 9">
            <a:extLst>
              <a:ext uri="{FF2B5EF4-FFF2-40B4-BE49-F238E27FC236}">
                <a16:creationId xmlns:a16="http://schemas.microsoft.com/office/drawing/2014/main" id="{DC758C26-A2D7-101B-ACF9-F70FC43251F0}"/>
              </a:ext>
            </a:extLst>
          </p:cNvPr>
          <p:cNvPicPr>
            <a:picLocks noChangeAspect="1"/>
          </p:cNvPicPr>
          <p:nvPr/>
        </p:nvPicPr>
        <p:blipFill>
          <a:blip r:embed="rId4"/>
          <a:stretch>
            <a:fillRect/>
          </a:stretch>
        </p:blipFill>
        <p:spPr>
          <a:xfrm>
            <a:off x="5721503" y="4027388"/>
            <a:ext cx="5503810" cy="3095893"/>
          </a:xfrm>
          <a:prstGeom prst="rect">
            <a:avLst/>
          </a:prstGeom>
        </p:spPr>
      </p:pic>
      <p:pic>
        <p:nvPicPr>
          <p:cNvPr id="8" name="Picture 7">
            <a:extLst>
              <a:ext uri="{FF2B5EF4-FFF2-40B4-BE49-F238E27FC236}">
                <a16:creationId xmlns:a16="http://schemas.microsoft.com/office/drawing/2014/main" id="{86690F38-B2FD-8BC1-31EB-788714F6579D}"/>
              </a:ext>
            </a:extLst>
          </p:cNvPr>
          <p:cNvPicPr>
            <a:picLocks noChangeAspect="1"/>
          </p:cNvPicPr>
          <p:nvPr/>
        </p:nvPicPr>
        <p:blipFill>
          <a:blip r:embed="rId5"/>
          <a:stretch>
            <a:fillRect/>
          </a:stretch>
        </p:blipFill>
        <p:spPr>
          <a:xfrm rot="241076">
            <a:off x="6431647" y="899655"/>
            <a:ext cx="5503810" cy="3095893"/>
          </a:xfrm>
          <a:prstGeom prst="rect">
            <a:avLst/>
          </a:prstGeom>
        </p:spPr>
      </p:pic>
    </p:spTree>
    <p:extLst>
      <p:ext uri="{BB962C8B-B14F-4D97-AF65-F5344CB8AC3E}">
        <p14:creationId xmlns:p14="http://schemas.microsoft.com/office/powerpoint/2010/main" val="2196603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fltVal val="0"/>
                                          </p:val>
                                        </p:tav>
                                        <p:tav tm="100000">
                                          <p:val>
                                            <p:strVal val="#ppt_w"/>
                                          </p:val>
                                        </p:tav>
                                      </p:tavLst>
                                    </p:anim>
                                    <p:anim calcmode="lin" valueType="num">
                                      <p:cBhvr>
                                        <p:cTn id="31" dur="1000" fill="hold"/>
                                        <p:tgtEl>
                                          <p:spTgt spid="8"/>
                                        </p:tgtEl>
                                        <p:attrNameLst>
                                          <p:attrName>ppt_h</p:attrName>
                                        </p:attrNameLst>
                                      </p:cBhvr>
                                      <p:tavLst>
                                        <p:tav tm="0">
                                          <p:val>
                                            <p:fltVal val="0"/>
                                          </p:val>
                                        </p:tav>
                                        <p:tav tm="100000">
                                          <p:val>
                                            <p:strVal val="#ppt_h"/>
                                          </p:val>
                                        </p:tav>
                                      </p:tavLst>
                                    </p:anim>
                                    <p:anim calcmode="lin" valueType="num">
                                      <p:cBhvr>
                                        <p:cTn id="32" dur="1000" fill="hold"/>
                                        <p:tgtEl>
                                          <p:spTgt spid="8"/>
                                        </p:tgtEl>
                                        <p:attrNameLst>
                                          <p:attrName>style.rotation</p:attrName>
                                        </p:attrNameLst>
                                      </p:cBhvr>
                                      <p:tavLst>
                                        <p:tav tm="0">
                                          <p:val>
                                            <p:fltVal val="90"/>
                                          </p:val>
                                        </p:tav>
                                        <p:tav tm="100000">
                                          <p:val>
                                            <p:fltVal val="0"/>
                                          </p:val>
                                        </p:tav>
                                      </p:tavLst>
                                    </p:anim>
                                    <p:animEffect transition="in" filter="fade">
                                      <p:cBhvr>
                                        <p:cTn id="33" dur="1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4E44BD-2C9D-FAA7-FD1A-4D7E5CD91E82}"/>
              </a:ext>
            </a:extLst>
          </p:cNvPr>
          <p:cNvSpPr>
            <a:spLocks noGrp="1"/>
          </p:cNvSpPr>
          <p:nvPr>
            <p:ph type="title"/>
          </p:nvPr>
        </p:nvSpPr>
        <p:spPr/>
        <p:txBody>
          <a:bodyPr>
            <a:normAutofit fontScale="90000"/>
          </a:bodyPr>
          <a:lstStyle/>
          <a:p>
            <a:r>
              <a:rPr lang="en-US" dirty="0"/>
              <a:t>LS Retail’s – Professional Services</a:t>
            </a:r>
            <a:endParaRPr lang="en-MY" dirty="0"/>
          </a:p>
        </p:txBody>
      </p:sp>
      <p:pic>
        <p:nvPicPr>
          <p:cNvPr id="11" name="Picture 10">
            <a:extLst>
              <a:ext uri="{FF2B5EF4-FFF2-40B4-BE49-F238E27FC236}">
                <a16:creationId xmlns:a16="http://schemas.microsoft.com/office/drawing/2014/main" id="{BC488604-52BE-92DC-1BCE-9291F0751979}"/>
              </a:ext>
            </a:extLst>
          </p:cNvPr>
          <p:cNvPicPr>
            <a:picLocks noChangeAspect="1"/>
          </p:cNvPicPr>
          <p:nvPr/>
        </p:nvPicPr>
        <p:blipFill>
          <a:blip r:embed="rId3"/>
          <a:stretch>
            <a:fillRect/>
          </a:stretch>
        </p:blipFill>
        <p:spPr>
          <a:xfrm>
            <a:off x="173901" y="804453"/>
            <a:ext cx="6096528" cy="3429297"/>
          </a:xfrm>
          <a:prstGeom prst="rect">
            <a:avLst/>
          </a:prstGeom>
        </p:spPr>
      </p:pic>
      <p:pic>
        <p:nvPicPr>
          <p:cNvPr id="14" name="Picture 13">
            <a:extLst>
              <a:ext uri="{FF2B5EF4-FFF2-40B4-BE49-F238E27FC236}">
                <a16:creationId xmlns:a16="http://schemas.microsoft.com/office/drawing/2014/main" id="{C708A22D-3DBA-D9A4-5E06-08BA9838DA03}"/>
              </a:ext>
            </a:extLst>
          </p:cNvPr>
          <p:cNvPicPr>
            <a:picLocks noChangeAspect="1"/>
          </p:cNvPicPr>
          <p:nvPr/>
        </p:nvPicPr>
        <p:blipFill>
          <a:blip r:embed="rId4"/>
          <a:stretch>
            <a:fillRect/>
          </a:stretch>
        </p:blipFill>
        <p:spPr>
          <a:xfrm>
            <a:off x="5863001" y="3216517"/>
            <a:ext cx="6096528" cy="3429297"/>
          </a:xfrm>
          <a:prstGeom prst="rect">
            <a:avLst/>
          </a:prstGeom>
        </p:spPr>
      </p:pic>
      <p:pic>
        <p:nvPicPr>
          <p:cNvPr id="12" name="Picture 11">
            <a:extLst>
              <a:ext uri="{FF2B5EF4-FFF2-40B4-BE49-F238E27FC236}">
                <a16:creationId xmlns:a16="http://schemas.microsoft.com/office/drawing/2014/main" id="{4F8D7B03-C38B-D677-2DC7-C9719E507E28}"/>
              </a:ext>
            </a:extLst>
          </p:cNvPr>
          <p:cNvPicPr>
            <a:picLocks noChangeAspect="1"/>
          </p:cNvPicPr>
          <p:nvPr/>
        </p:nvPicPr>
        <p:blipFill>
          <a:blip r:embed="rId5"/>
          <a:srcRect/>
          <a:stretch/>
        </p:blipFill>
        <p:spPr>
          <a:xfrm>
            <a:off x="3018451" y="2010485"/>
            <a:ext cx="6096528" cy="3429297"/>
          </a:xfrm>
          <a:prstGeom prst="rect">
            <a:avLst/>
          </a:prstGeom>
        </p:spPr>
      </p:pic>
    </p:spTree>
    <p:extLst>
      <p:ext uri="{BB962C8B-B14F-4D97-AF65-F5344CB8AC3E}">
        <p14:creationId xmlns:p14="http://schemas.microsoft.com/office/powerpoint/2010/main" val="983601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082819-05E0-EB5E-7700-AC444A4B736C}"/>
              </a:ext>
            </a:extLst>
          </p:cNvPr>
          <p:cNvSpPr>
            <a:spLocks noGrp="1"/>
          </p:cNvSpPr>
          <p:nvPr>
            <p:ph type="body" sz="quarter" idx="10"/>
          </p:nvPr>
        </p:nvSpPr>
        <p:spPr>
          <a:xfrm>
            <a:off x="340292" y="1314793"/>
            <a:ext cx="10829062" cy="5317815"/>
          </a:xfrm>
        </p:spPr>
        <p:txBody>
          <a:bodyPr lIns="91440" tIns="45720" rIns="91440" bIns="45720" anchor="t"/>
          <a:lstStyle/>
          <a:p>
            <a:pPr marL="0" indent="0">
              <a:buNone/>
            </a:pPr>
            <a:r>
              <a:rPr lang="en-US">
                <a:latin typeface="Aptos"/>
                <a:cs typeface="Segoe UI"/>
              </a:rPr>
              <a:t>The request for </a:t>
            </a:r>
            <a:r>
              <a:rPr lang="en-US" b="1">
                <a:latin typeface="Aptos"/>
                <a:cs typeface="Segoe UI"/>
              </a:rPr>
              <a:t>tailor-made support services</a:t>
            </a:r>
            <a:r>
              <a:rPr lang="en-US">
                <a:latin typeface="Aptos"/>
                <a:cs typeface="Segoe UI"/>
              </a:rPr>
              <a:t> from LS Retail has increased.</a:t>
            </a:r>
          </a:p>
          <a:p>
            <a:pPr lvl="1"/>
            <a:r>
              <a:rPr lang="en-US">
                <a:latin typeface="Aptos"/>
                <a:cs typeface="Segoe UI"/>
              </a:rPr>
              <a:t>Many partners don’t have </a:t>
            </a:r>
            <a:r>
              <a:rPr lang="en-US" b="1">
                <a:latin typeface="Aptos"/>
                <a:cs typeface="Segoe UI"/>
              </a:rPr>
              <a:t>support teams</a:t>
            </a:r>
            <a:r>
              <a:rPr lang="en-US">
                <a:latin typeface="Aptos"/>
                <a:cs typeface="Segoe UI"/>
              </a:rPr>
              <a:t>, limiting their possibilities to take on or provide necessary services to customers</a:t>
            </a:r>
          </a:p>
          <a:p>
            <a:pPr lvl="1"/>
            <a:r>
              <a:rPr lang="en-US">
                <a:latin typeface="Aptos"/>
                <a:cs typeface="Segoe UI"/>
              </a:rPr>
              <a:t>Many </a:t>
            </a:r>
            <a:r>
              <a:rPr lang="en-US" b="1">
                <a:latin typeface="Aptos"/>
                <a:cs typeface="Segoe UI"/>
              </a:rPr>
              <a:t>partners</a:t>
            </a:r>
            <a:r>
              <a:rPr lang="en-US">
                <a:latin typeface="Aptos"/>
                <a:cs typeface="Segoe UI"/>
              </a:rPr>
              <a:t> request advanced support, both for their own teams and for their customers, within and outside of business hours</a:t>
            </a:r>
          </a:p>
          <a:p>
            <a:pPr lvl="1"/>
            <a:r>
              <a:rPr lang="en-US" b="1">
                <a:latin typeface="Aptos"/>
                <a:cs typeface="Segoe UI"/>
              </a:rPr>
              <a:t>Bigger customers</a:t>
            </a:r>
            <a:r>
              <a:rPr lang="en-US">
                <a:latin typeface="Aptos"/>
                <a:cs typeface="Segoe UI"/>
              </a:rPr>
              <a:t> - demand vendor involvement</a:t>
            </a:r>
          </a:p>
          <a:p>
            <a:pPr lvl="1"/>
            <a:r>
              <a:rPr lang="en-US" b="1">
                <a:latin typeface="Aptos"/>
                <a:cs typeface="Segoe UI"/>
              </a:rPr>
              <a:t>Global customers</a:t>
            </a:r>
            <a:r>
              <a:rPr lang="en-US">
                <a:latin typeface="Aptos"/>
                <a:cs typeface="Segoe UI"/>
              </a:rPr>
              <a:t> – not serviced by a single partner</a:t>
            </a:r>
          </a:p>
          <a:p>
            <a:pPr lvl="1"/>
            <a:r>
              <a:rPr lang="en-US">
                <a:latin typeface="Aptos"/>
                <a:cs typeface="Segoe UI"/>
              </a:rPr>
              <a:t>Customers where partners </a:t>
            </a:r>
            <a:r>
              <a:rPr lang="en-US" b="1">
                <a:latin typeface="Aptos"/>
                <a:cs typeface="Segoe UI"/>
              </a:rPr>
              <a:t>lack industry knowledge</a:t>
            </a:r>
            <a:endParaRPr lang="en-US">
              <a:latin typeface="Aptos"/>
              <a:cs typeface="Segoe UI"/>
            </a:endParaRPr>
          </a:p>
          <a:p>
            <a:pPr lvl="1"/>
            <a:endParaRPr lang="en-US">
              <a:latin typeface="Aptos" panose="020B0004020202020204" pitchFamily="34" charset="0"/>
            </a:endParaRPr>
          </a:p>
          <a:p>
            <a:pPr marL="0" indent="0">
              <a:buNone/>
            </a:pPr>
            <a:r>
              <a:rPr lang="en-US">
                <a:latin typeface="Aptos"/>
                <a:cs typeface="Segoe UI"/>
              </a:rPr>
              <a:t>More and more </a:t>
            </a:r>
            <a:r>
              <a:rPr lang="en-US" b="1">
                <a:latin typeface="Aptos"/>
                <a:cs typeface="Segoe UI"/>
              </a:rPr>
              <a:t>customers and prospects</a:t>
            </a:r>
            <a:r>
              <a:rPr lang="en-US">
                <a:latin typeface="Aptos"/>
                <a:cs typeface="Segoe UI"/>
              </a:rPr>
              <a:t> are very demanding, with global operations, and with ambitious visions.</a:t>
            </a:r>
            <a:endParaRPr lang="en-US" b="1">
              <a:latin typeface="Aptos" panose="020B0004020202020204" pitchFamily="34" charset="0"/>
            </a:endParaRPr>
          </a:p>
          <a:p>
            <a:pPr lvl="1"/>
            <a:r>
              <a:rPr lang="en-US">
                <a:latin typeface="Aptos"/>
                <a:cs typeface="Segoe UI"/>
              </a:rPr>
              <a:t>If they are able to select LS Central as a solution, we need to assist our partners in meeting their expectations</a:t>
            </a:r>
          </a:p>
          <a:p>
            <a:endParaRPr lang="en-US">
              <a:latin typeface="Aptos" panose="020B0004020202020204" pitchFamily="34" charset="0"/>
            </a:endParaRPr>
          </a:p>
        </p:txBody>
      </p:sp>
      <p:sp>
        <p:nvSpPr>
          <p:cNvPr id="3" name="Title 2">
            <a:extLst>
              <a:ext uri="{FF2B5EF4-FFF2-40B4-BE49-F238E27FC236}">
                <a16:creationId xmlns:a16="http://schemas.microsoft.com/office/drawing/2014/main" id="{B81D2CA9-BF01-BE94-7A33-32B3833D05D0}"/>
              </a:ext>
            </a:extLst>
          </p:cNvPr>
          <p:cNvSpPr>
            <a:spLocks noGrp="1"/>
          </p:cNvSpPr>
          <p:nvPr>
            <p:ph type="title"/>
          </p:nvPr>
        </p:nvSpPr>
        <p:spPr/>
        <p:txBody>
          <a:bodyPr>
            <a:normAutofit fontScale="90000"/>
          </a:bodyPr>
          <a:lstStyle/>
          <a:p>
            <a:r>
              <a:rPr lang="en-US" dirty="0">
                <a:latin typeface="Aptos" panose="020B0004020202020204" pitchFamily="34" charset="0"/>
              </a:rPr>
              <a:t>Why LS Retail </a:t>
            </a:r>
            <a:r>
              <a:rPr lang="en-US" dirty="0" err="1">
                <a:latin typeface="Aptos" panose="020B0004020202020204" pitchFamily="34" charset="0"/>
              </a:rPr>
              <a:t>PrimeAttention</a:t>
            </a:r>
            <a:r>
              <a:rPr lang="en-US" dirty="0">
                <a:latin typeface="Aptos" panose="020B0004020202020204" pitchFamily="34" charset="0"/>
              </a:rPr>
              <a:t>?</a:t>
            </a:r>
          </a:p>
        </p:txBody>
      </p:sp>
      <p:pic>
        <p:nvPicPr>
          <p:cNvPr id="4" name="Graphic 3">
            <a:extLst>
              <a:ext uri="{FF2B5EF4-FFF2-40B4-BE49-F238E27FC236}">
                <a16:creationId xmlns:a16="http://schemas.microsoft.com/office/drawing/2014/main" id="{D63A2875-FD0C-8F1F-46CA-173D1941463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3820" y="225392"/>
            <a:ext cx="1259062" cy="585198"/>
          </a:xfrm>
          <a:prstGeom prst="rect">
            <a:avLst/>
          </a:prstGeom>
        </p:spPr>
      </p:pic>
    </p:spTree>
    <p:extLst>
      <p:ext uri="{BB962C8B-B14F-4D97-AF65-F5344CB8AC3E}">
        <p14:creationId xmlns:p14="http://schemas.microsoft.com/office/powerpoint/2010/main" val="22933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406149-C5BD-9414-EA28-DEE78639D72C}"/>
              </a:ext>
            </a:extLst>
          </p:cNvPr>
          <p:cNvSpPr>
            <a:spLocks noGrp="1"/>
          </p:cNvSpPr>
          <p:nvPr>
            <p:ph type="body" sz="quarter" idx="10"/>
          </p:nvPr>
        </p:nvSpPr>
        <p:spPr>
          <a:xfrm>
            <a:off x="340292" y="997527"/>
            <a:ext cx="10712430" cy="5652161"/>
          </a:xfrm>
        </p:spPr>
        <p:txBody>
          <a:bodyPr lIns="91440" tIns="45720" rIns="91440" bIns="45720" anchor="t"/>
          <a:lstStyle/>
          <a:p>
            <a:pPr marL="0" indent="0">
              <a:buNone/>
            </a:pPr>
            <a:r>
              <a:rPr lang="en-US" sz="2200" dirty="0">
                <a:latin typeface="Aptos"/>
                <a:cs typeface="Segoe UI"/>
              </a:rPr>
              <a:t>LS Retail </a:t>
            </a:r>
            <a:r>
              <a:rPr lang="en-US" sz="2200" b="1" dirty="0" err="1">
                <a:latin typeface="Aptos"/>
                <a:cs typeface="Segoe UI"/>
              </a:rPr>
              <a:t>PrimeAttention</a:t>
            </a:r>
            <a:r>
              <a:rPr lang="en-US" sz="2200" dirty="0">
                <a:latin typeface="Aptos"/>
                <a:cs typeface="Segoe UI"/>
              </a:rPr>
              <a:t> is a support initiative to ensure that LS Retail </a:t>
            </a:r>
            <a:r>
              <a:rPr lang="en-US" sz="2200" b="1" dirty="0">
                <a:latin typeface="Aptos"/>
                <a:cs typeface="Segoe UI"/>
              </a:rPr>
              <a:t>partners</a:t>
            </a:r>
            <a:r>
              <a:rPr lang="en-US" sz="2200" dirty="0">
                <a:latin typeface="Aptos"/>
                <a:cs typeface="Segoe UI"/>
              </a:rPr>
              <a:t> (and customers) receive the best assistance possible, </a:t>
            </a:r>
            <a:r>
              <a:rPr lang="en-US" sz="2200" b="1" dirty="0">
                <a:latin typeface="Aptos"/>
                <a:cs typeface="Segoe UI"/>
              </a:rPr>
              <a:t>whenever </a:t>
            </a:r>
            <a:r>
              <a:rPr lang="en-US" sz="2200" dirty="0">
                <a:latin typeface="Aptos"/>
                <a:cs typeface="Segoe UI"/>
              </a:rPr>
              <a:t>they need and </a:t>
            </a:r>
            <a:r>
              <a:rPr lang="en-US" sz="2200" b="1" dirty="0">
                <a:latin typeface="Aptos"/>
                <a:cs typeface="Segoe UI"/>
              </a:rPr>
              <a:t>wherever</a:t>
            </a:r>
            <a:r>
              <a:rPr lang="en-US" sz="2200" dirty="0">
                <a:latin typeface="Aptos"/>
                <a:cs typeface="Segoe UI"/>
              </a:rPr>
              <a:t> they are located, for </a:t>
            </a:r>
            <a:r>
              <a:rPr lang="en-US" sz="2200" b="1" dirty="0">
                <a:latin typeface="Aptos"/>
                <a:cs typeface="Segoe UI"/>
              </a:rPr>
              <a:t>LS Central and customer-specific</a:t>
            </a:r>
            <a:r>
              <a:rPr lang="en-US" sz="2200" dirty="0">
                <a:latin typeface="Aptos"/>
                <a:cs typeface="Segoe UI"/>
              </a:rPr>
              <a:t> functionality </a:t>
            </a:r>
          </a:p>
          <a:p>
            <a:endParaRPr lang="en-US" sz="2200" dirty="0">
              <a:latin typeface="Aptos" panose="020B0004020202020204" pitchFamily="34" charset="0"/>
            </a:endParaRPr>
          </a:p>
          <a:p>
            <a:pPr marL="0" indent="0">
              <a:buNone/>
            </a:pPr>
            <a:r>
              <a:rPr lang="en-US" sz="2200" dirty="0">
                <a:latin typeface="Aptos"/>
                <a:cs typeface="Segoe UI"/>
              </a:rPr>
              <a:t>LS Retail </a:t>
            </a:r>
            <a:r>
              <a:rPr lang="en-US" sz="2200" b="1" dirty="0" err="1">
                <a:latin typeface="Aptos"/>
                <a:cs typeface="Segoe UI"/>
              </a:rPr>
              <a:t>PrimeAttention</a:t>
            </a:r>
            <a:r>
              <a:rPr lang="en-US" sz="2200" b="1" dirty="0">
                <a:latin typeface="Aptos"/>
                <a:cs typeface="Segoe UI"/>
              </a:rPr>
              <a:t> </a:t>
            </a:r>
            <a:r>
              <a:rPr lang="en-US" sz="2200" dirty="0">
                <a:latin typeface="Aptos"/>
                <a:cs typeface="Segoe UI"/>
              </a:rPr>
              <a:t>is a dedicated </a:t>
            </a:r>
            <a:r>
              <a:rPr lang="en-US" sz="2200" b="1" dirty="0">
                <a:latin typeface="Aptos"/>
                <a:cs typeface="Segoe UI"/>
              </a:rPr>
              <a:t>Support Service desk </a:t>
            </a:r>
            <a:r>
              <a:rPr lang="en-US" sz="2200" dirty="0">
                <a:latin typeface="Aptos"/>
                <a:cs typeface="Segoe UI"/>
              </a:rPr>
              <a:t>offering</a:t>
            </a:r>
            <a:endParaRPr lang="en-US" sz="2200" b="1" dirty="0">
              <a:latin typeface="Aptos"/>
              <a:cs typeface="Segoe UI"/>
            </a:endParaRPr>
          </a:p>
          <a:p>
            <a:pPr lvl="1"/>
            <a:r>
              <a:rPr lang="en-US" sz="2200" dirty="0">
                <a:latin typeface="Aptos"/>
                <a:cs typeface="Segoe UI"/>
              </a:rPr>
              <a:t>Standard to advanced partner, or customer specific, support</a:t>
            </a:r>
          </a:p>
          <a:p>
            <a:pPr lvl="1"/>
            <a:r>
              <a:rPr lang="en-US" sz="2200" dirty="0">
                <a:latin typeface="Aptos"/>
                <a:cs typeface="Segoe UI"/>
              </a:rPr>
              <a:t>Support </a:t>
            </a:r>
            <a:r>
              <a:rPr lang="en-US" sz="2200" b="1" dirty="0">
                <a:latin typeface="Aptos"/>
                <a:cs typeface="Segoe UI"/>
              </a:rPr>
              <a:t>not only </a:t>
            </a:r>
            <a:r>
              <a:rPr lang="en-US" sz="2200" dirty="0">
                <a:latin typeface="Aptos"/>
                <a:cs typeface="Segoe UI"/>
              </a:rPr>
              <a:t>for standard products</a:t>
            </a:r>
          </a:p>
          <a:p>
            <a:pPr lvl="1"/>
            <a:r>
              <a:rPr lang="en-US" sz="2200" dirty="0">
                <a:latin typeface="Aptos"/>
                <a:cs typeface="Segoe UI"/>
              </a:rPr>
              <a:t>Business hours to 24/7 support</a:t>
            </a:r>
          </a:p>
          <a:p>
            <a:pPr lvl="1"/>
            <a:r>
              <a:rPr lang="en-US" sz="2200" b="1" dirty="0">
                <a:latin typeface="Aptos"/>
                <a:cs typeface="Segoe UI"/>
              </a:rPr>
              <a:t>2</a:t>
            </a:r>
            <a:r>
              <a:rPr lang="en-US" sz="2200" b="1" baseline="30000" dirty="0">
                <a:latin typeface="Aptos"/>
                <a:cs typeface="Segoe UI"/>
              </a:rPr>
              <a:t>nd</a:t>
            </a:r>
            <a:r>
              <a:rPr lang="en-US" sz="2200" b="1" dirty="0">
                <a:latin typeface="Aptos"/>
                <a:cs typeface="Segoe UI"/>
              </a:rPr>
              <a:t> and 3</a:t>
            </a:r>
            <a:r>
              <a:rPr lang="en-US" sz="2200" b="1" baseline="30000" dirty="0">
                <a:latin typeface="Aptos"/>
                <a:cs typeface="Segoe UI"/>
              </a:rPr>
              <a:t>rd</a:t>
            </a:r>
            <a:r>
              <a:rPr lang="en-US" sz="2200" b="1" dirty="0">
                <a:latin typeface="Aptos"/>
                <a:cs typeface="Segoe UI"/>
              </a:rPr>
              <a:t> level </a:t>
            </a:r>
            <a:r>
              <a:rPr lang="en-US" sz="2200" dirty="0">
                <a:latin typeface="Aptos"/>
                <a:cs typeface="Segoe UI"/>
              </a:rPr>
              <a:t>support with SLA’s</a:t>
            </a:r>
          </a:p>
          <a:p>
            <a:pPr lvl="1"/>
            <a:r>
              <a:rPr lang="en-US" sz="2200" b="1" dirty="0">
                <a:latin typeface="Aptos"/>
                <a:cs typeface="Segoe UI"/>
              </a:rPr>
              <a:t>Additional</a:t>
            </a:r>
            <a:r>
              <a:rPr lang="en-US" sz="2200" dirty="0">
                <a:latin typeface="Aptos"/>
                <a:cs typeface="Segoe UI"/>
              </a:rPr>
              <a:t> services – e.g. customization maintenance, deployments, etc.</a:t>
            </a:r>
          </a:p>
          <a:p>
            <a:pPr lvl="1"/>
            <a:r>
              <a:rPr lang="en-US" sz="2200" dirty="0">
                <a:latin typeface="Aptos"/>
                <a:cs typeface="Segoe UI"/>
              </a:rPr>
              <a:t>Dedicated or shared </a:t>
            </a:r>
            <a:r>
              <a:rPr lang="en-US" sz="2200" b="1" dirty="0">
                <a:latin typeface="Aptos"/>
                <a:cs typeface="Segoe UI"/>
              </a:rPr>
              <a:t>support manager</a:t>
            </a:r>
          </a:p>
          <a:p>
            <a:pPr lvl="1"/>
            <a:r>
              <a:rPr lang="en-US" sz="2200" dirty="0">
                <a:latin typeface="Aptos"/>
                <a:cs typeface="Segoe UI"/>
              </a:rPr>
              <a:t>Skilled </a:t>
            </a:r>
            <a:r>
              <a:rPr lang="en-US" sz="2200" b="1" dirty="0">
                <a:latin typeface="Aptos"/>
                <a:cs typeface="Segoe UI"/>
              </a:rPr>
              <a:t>regional professionals</a:t>
            </a:r>
          </a:p>
          <a:p>
            <a:endParaRPr lang="en-US" sz="2200" dirty="0">
              <a:latin typeface="Aptos" panose="020B0004020202020204" pitchFamily="34" charset="0"/>
            </a:endParaRPr>
          </a:p>
          <a:p>
            <a:pPr marL="0" indent="0">
              <a:buNone/>
            </a:pPr>
            <a:r>
              <a:rPr lang="en-US" sz="2200" dirty="0">
                <a:latin typeface="Aptos"/>
                <a:cs typeface="Segoe UI"/>
              </a:rPr>
              <a:t>LS Retail </a:t>
            </a:r>
            <a:r>
              <a:rPr lang="en-US" sz="2200" dirty="0" err="1">
                <a:latin typeface="Aptos"/>
                <a:cs typeface="Segoe UI"/>
              </a:rPr>
              <a:t>PrimeAttention</a:t>
            </a:r>
            <a:r>
              <a:rPr lang="en-US" sz="2200" dirty="0">
                <a:latin typeface="Aptos"/>
                <a:cs typeface="Segoe UI"/>
              </a:rPr>
              <a:t> is </a:t>
            </a:r>
            <a:r>
              <a:rPr lang="en-US" sz="2200" b="1" dirty="0">
                <a:latin typeface="Aptos"/>
                <a:cs typeface="Segoe UI"/>
              </a:rPr>
              <a:t>not </a:t>
            </a:r>
            <a:r>
              <a:rPr lang="en-US" sz="2200" dirty="0">
                <a:latin typeface="Aptos"/>
                <a:cs typeface="Segoe UI"/>
              </a:rPr>
              <a:t>part of the technical partner support delivered by our development team</a:t>
            </a:r>
          </a:p>
          <a:p>
            <a:endParaRPr lang="en-US" sz="2200" dirty="0">
              <a:latin typeface="Aptos" panose="020B0004020202020204" pitchFamily="34" charset="0"/>
            </a:endParaRPr>
          </a:p>
        </p:txBody>
      </p:sp>
      <p:sp>
        <p:nvSpPr>
          <p:cNvPr id="3" name="Title 2">
            <a:extLst>
              <a:ext uri="{FF2B5EF4-FFF2-40B4-BE49-F238E27FC236}">
                <a16:creationId xmlns:a16="http://schemas.microsoft.com/office/drawing/2014/main" id="{6D36166C-883A-540C-93F5-52E11475CC07}"/>
              </a:ext>
            </a:extLst>
          </p:cNvPr>
          <p:cNvSpPr>
            <a:spLocks noGrp="1"/>
          </p:cNvSpPr>
          <p:nvPr>
            <p:ph type="title"/>
          </p:nvPr>
        </p:nvSpPr>
        <p:spPr/>
        <p:txBody>
          <a:bodyPr>
            <a:normAutofit fontScale="90000"/>
          </a:bodyPr>
          <a:lstStyle/>
          <a:p>
            <a:r>
              <a:rPr lang="en-US" dirty="0">
                <a:latin typeface="Aptos" panose="020B0004020202020204" pitchFamily="34" charset="0"/>
              </a:rPr>
              <a:t>What is LS Retail </a:t>
            </a:r>
            <a:r>
              <a:rPr lang="en-US" dirty="0" err="1">
                <a:latin typeface="Aptos" panose="020B0004020202020204" pitchFamily="34" charset="0"/>
              </a:rPr>
              <a:t>PrimeAttention</a:t>
            </a:r>
            <a:r>
              <a:rPr lang="en-US" dirty="0">
                <a:latin typeface="Aptos" panose="020B0004020202020204" pitchFamily="34" charset="0"/>
              </a:rPr>
              <a:t>?</a:t>
            </a:r>
          </a:p>
        </p:txBody>
      </p:sp>
      <p:pic>
        <p:nvPicPr>
          <p:cNvPr id="5" name="Graphic 4">
            <a:extLst>
              <a:ext uri="{FF2B5EF4-FFF2-40B4-BE49-F238E27FC236}">
                <a16:creationId xmlns:a16="http://schemas.microsoft.com/office/drawing/2014/main" id="{32F078AC-7797-2181-C121-6D7FCAF0B03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23453" y="225392"/>
            <a:ext cx="1259062" cy="585198"/>
          </a:xfrm>
          <a:prstGeom prst="rect">
            <a:avLst/>
          </a:prstGeom>
        </p:spPr>
      </p:pic>
    </p:spTree>
    <p:extLst>
      <p:ext uri="{BB962C8B-B14F-4D97-AF65-F5344CB8AC3E}">
        <p14:creationId xmlns:p14="http://schemas.microsoft.com/office/powerpoint/2010/main" val="287126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500"/>
                                        <p:tgtEl>
                                          <p:spTgt spid="2">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fade">
                                      <p:cBhvr>
                                        <p:cTn id="3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CD596-0CC4-EF48-1878-C8DE0FB6CF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93DF7F-DC40-E7F5-2D85-0EE36A7546DD}"/>
              </a:ext>
            </a:extLst>
          </p:cNvPr>
          <p:cNvSpPr>
            <a:spLocks noGrp="1"/>
          </p:cNvSpPr>
          <p:nvPr>
            <p:ph type="body" sz="quarter" idx="10"/>
          </p:nvPr>
        </p:nvSpPr>
        <p:spPr>
          <a:xfrm>
            <a:off x="3222388" y="1180298"/>
            <a:ext cx="2796446" cy="3382686"/>
          </a:xfrm>
          <a:noFill/>
          <a:ln>
            <a:solidFill>
              <a:schemeClr val="accent1"/>
            </a:solidFill>
          </a:ln>
        </p:spPr>
        <p:txBody>
          <a:bodyPr/>
          <a:lstStyle/>
          <a:p>
            <a:pPr marL="0" indent="0">
              <a:buNone/>
            </a:pPr>
            <a:r>
              <a:rPr lang="en-US" sz="1200" b="1" u="sng" dirty="0">
                <a:latin typeface="Aptos" panose="020B0004020202020204" pitchFamily="34" charset="0"/>
              </a:rPr>
              <a:t>Level-1 Support</a:t>
            </a:r>
          </a:p>
          <a:p>
            <a:r>
              <a:rPr lang="en-US" sz="1000" dirty="0">
                <a:latin typeface="Aptos" panose="020B0004020202020204" pitchFamily="34" charset="0"/>
              </a:rPr>
              <a:t>System Enquiries from users</a:t>
            </a:r>
          </a:p>
          <a:p>
            <a:pPr lvl="1"/>
            <a:r>
              <a:rPr lang="en-US" sz="1000" dirty="0">
                <a:latin typeface="Aptos" panose="020B0004020202020204" pitchFamily="34" charset="0"/>
              </a:rPr>
              <a:t>“I’m getting an error”</a:t>
            </a:r>
          </a:p>
          <a:p>
            <a:pPr lvl="1"/>
            <a:r>
              <a:rPr lang="en-US" sz="1000" dirty="0">
                <a:latin typeface="Aptos" panose="020B0004020202020204" pitchFamily="34" charset="0"/>
              </a:rPr>
              <a:t>“System is slow”</a:t>
            </a:r>
          </a:p>
          <a:p>
            <a:pPr lvl="1"/>
            <a:r>
              <a:rPr lang="en-US" sz="1000" dirty="0">
                <a:latin typeface="Aptos" panose="020B0004020202020204" pitchFamily="34" charset="0"/>
              </a:rPr>
              <a:t>“How do I do that?”</a:t>
            </a:r>
          </a:p>
          <a:p>
            <a:r>
              <a:rPr lang="en-US" sz="1000" dirty="0">
                <a:latin typeface="Aptos" panose="020B0004020202020204" pitchFamily="34" charset="0"/>
              </a:rPr>
              <a:t>User Management</a:t>
            </a:r>
          </a:p>
          <a:p>
            <a:pPr lvl="1"/>
            <a:r>
              <a:rPr lang="en-US" sz="1000" dirty="0">
                <a:latin typeface="Aptos" panose="020B0004020202020204" pitchFamily="34" charset="0"/>
              </a:rPr>
              <a:t>“I can't log in”</a:t>
            </a:r>
          </a:p>
          <a:p>
            <a:pPr lvl="1"/>
            <a:r>
              <a:rPr lang="en-US" sz="1000" dirty="0">
                <a:latin typeface="Aptos" panose="020B0004020202020204" pitchFamily="34" charset="0"/>
              </a:rPr>
              <a:t>“I don’t have access”</a:t>
            </a:r>
          </a:p>
          <a:p>
            <a:r>
              <a:rPr lang="en-US" sz="1000" dirty="0">
                <a:latin typeface="Aptos" panose="020B0004020202020204" pitchFamily="34" charset="0"/>
              </a:rPr>
              <a:t>Basic Operation Maintenance</a:t>
            </a:r>
          </a:p>
          <a:p>
            <a:pPr lvl="1"/>
            <a:r>
              <a:rPr lang="en-US" sz="1000" dirty="0">
                <a:latin typeface="Aptos" panose="020B0004020202020204" pitchFamily="34" charset="0"/>
              </a:rPr>
              <a:t>POS stopping</a:t>
            </a:r>
          </a:p>
          <a:p>
            <a:pPr lvl="1"/>
            <a:r>
              <a:rPr lang="en-US" sz="1000" dirty="0">
                <a:latin typeface="Aptos" panose="020B0004020202020204" pitchFamily="34" charset="0"/>
              </a:rPr>
              <a:t>Posting stopping</a:t>
            </a:r>
          </a:p>
          <a:p>
            <a:pPr lvl="1"/>
            <a:r>
              <a:rPr lang="en-US" sz="1000" dirty="0">
                <a:latin typeface="Aptos" panose="020B0004020202020204" pitchFamily="34" charset="0"/>
              </a:rPr>
              <a:t>Restarting Server Services</a:t>
            </a:r>
          </a:p>
          <a:p>
            <a:r>
              <a:rPr lang="en-US" sz="1000" dirty="0">
                <a:latin typeface="Aptos" panose="020B0004020202020204" pitchFamily="34" charset="0"/>
              </a:rPr>
              <a:t>User Training</a:t>
            </a:r>
          </a:p>
          <a:p>
            <a:pPr lvl="1"/>
            <a:r>
              <a:rPr lang="en-US" sz="1000" dirty="0">
                <a:latin typeface="Aptos" panose="020B0004020202020204" pitchFamily="34" charset="0"/>
              </a:rPr>
              <a:t>Maintain Knowledge Base </a:t>
            </a:r>
          </a:p>
          <a:p>
            <a:pPr lvl="1"/>
            <a:r>
              <a:rPr lang="en-US" sz="1000" dirty="0">
                <a:latin typeface="Aptos" panose="020B0004020202020204" pitchFamily="34" charset="0"/>
              </a:rPr>
              <a:t>Training Center</a:t>
            </a:r>
          </a:p>
          <a:p>
            <a:pPr marL="0" indent="0">
              <a:buNone/>
            </a:pPr>
            <a:endParaRPr lang="en-US" sz="1000" dirty="0">
              <a:latin typeface="Aptos" panose="020B0004020202020204" pitchFamily="34" charset="0"/>
            </a:endParaRPr>
          </a:p>
        </p:txBody>
      </p:sp>
      <p:sp>
        <p:nvSpPr>
          <p:cNvPr id="3" name="Title 2">
            <a:extLst>
              <a:ext uri="{FF2B5EF4-FFF2-40B4-BE49-F238E27FC236}">
                <a16:creationId xmlns:a16="http://schemas.microsoft.com/office/drawing/2014/main" id="{26D7CA3D-A22F-ADC9-C3E1-B0A2ED950F42}"/>
              </a:ext>
            </a:extLst>
          </p:cNvPr>
          <p:cNvSpPr>
            <a:spLocks noGrp="1"/>
          </p:cNvSpPr>
          <p:nvPr>
            <p:ph type="title"/>
          </p:nvPr>
        </p:nvSpPr>
        <p:spPr/>
        <p:txBody>
          <a:bodyPr>
            <a:normAutofit fontScale="90000"/>
          </a:bodyPr>
          <a:lstStyle/>
          <a:p>
            <a:r>
              <a:rPr lang="en-GB" dirty="0">
                <a:latin typeface="Aptos" panose="020B0004020202020204" pitchFamily="34" charset="0"/>
              </a:rPr>
              <a:t>Overview Support and Service needs</a:t>
            </a:r>
          </a:p>
        </p:txBody>
      </p:sp>
      <p:sp>
        <p:nvSpPr>
          <p:cNvPr id="5" name="Text Placeholder 1">
            <a:extLst>
              <a:ext uri="{FF2B5EF4-FFF2-40B4-BE49-F238E27FC236}">
                <a16:creationId xmlns:a16="http://schemas.microsoft.com/office/drawing/2014/main" id="{B52C21D0-241A-3734-8F3F-2127EBE2F8D2}"/>
              </a:ext>
            </a:extLst>
          </p:cNvPr>
          <p:cNvSpPr txBox="1">
            <a:spLocks/>
          </p:cNvSpPr>
          <p:nvPr/>
        </p:nvSpPr>
        <p:spPr>
          <a:xfrm>
            <a:off x="340291" y="1180297"/>
            <a:ext cx="2796446" cy="5260148"/>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Back Office Support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User Management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Access rights and Roles in BC</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IDP setup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Item Management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Creation, Pricing, Promotions and Distribution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POS Setup and POS layout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Customer GDPR requests handling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Infrastructure Maintenance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Updates, Backups and Disaster Recovery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Virus and Intrusion Prevention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Security Monitoring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Middleware maintenance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Updates, Backups and Disaster Recovery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DB-Admin Operations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Internal BC and LS Central knowledge Competence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Super User training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Support Team training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p:txBody>
      </p:sp>
      <p:sp>
        <p:nvSpPr>
          <p:cNvPr id="7" name="Text Placeholder 1">
            <a:extLst>
              <a:ext uri="{FF2B5EF4-FFF2-40B4-BE49-F238E27FC236}">
                <a16:creationId xmlns:a16="http://schemas.microsoft.com/office/drawing/2014/main" id="{13959841-59AC-FCC3-86E2-5D5186C07A38}"/>
              </a:ext>
            </a:extLst>
          </p:cNvPr>
          <p:cNvSpPr txBox="1">
            <a:spLocks/>
          </p:cNvSpPr>
          <p:nvPr/>
        </p:nvSpPr>
        <p:spPr>
          <a:xfrm>
            <a:off x="6104485" y="1180298"/>
            <a:ext cx="2796446" cy="5260148"/>
          </a:xfrm>
          <a:prstGeom prst="rect">
            <a:avLst/>
          </a:prstGeom>
          <a:solidFill>
            <a:schemeClr val="accent4">
              <a:lumMod val="20000"/>
              <a:lumOff val="80000"/>
            </a:schemeClr>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Level-2 Support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Incidence handling and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Error Handling and Resolution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Fixing data errors that are stopping processes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“Multiple users reporting this issue”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Basic Operation Maintenance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Posting stopping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Restarting Server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Operational availability and performance monitoring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In-Store network and infrastructure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Central Server CPU, Memory and Disk Space monitoring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Integrations monitoring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Internal BC monitoring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Data Replication monitoring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Posting queue monitoring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Long running queries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Access Security Monitoring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Audit Log monitoring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p:txBody>
      </p:sp>
      <p:sp>
        <p:nvSpPr>
          <p:cNvPr id="8" name="Text Placeholder 1">
            <a:extLst>
              <a:ext uri="{FF2B5EF4-FFF2-40B4-BE49-F238E27FC236}">
                <a16:creationId xmlns:a16="http://schemas.microsoft.com/office/drawing/2014/main" id="{D1C0E938-5617-1921-68BC-A91FF60AF6A5}"/>
              </a:ext>
            </a:extLst>
          </p:cNvPr>
          <p:cNvSpPr txBox="1">
            <a:spLocks/>
          </p:cNvSpPr>
          <p:nvPr/>
        </p:nvSpPr>
        <p:spPr>
          <a:xfrm>
            <a:off x="8986582" y="1180298"/>
            <a:ext cx="2796446" cy="1671882"/>
          </a:xfrm>
          <a:prstGeom prst="rect">
            <a:avLst/>
          </a:prstGeom>
          <a:solidFill>
            <a:schemeClr val="accent4">
              <a:lumMod val="20000"/>
              <a:lumOff val="80000"/>
            </a:schemeClr>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Level-3 Support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Advanced LS Central Support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Incidence handling and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Error Handling and corrective actions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Create workarounds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Create temporary fixes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Resolving Data Integrity</a:t>
            </a:r>
          </a:p>
        </p:txBody>
      </p:sp>
      <p:sp>
        <p:nvSpPr>
          <p:cNvPr id="9" name="Text Placeholder 1">
            <a:extLst>
              <a:ext uri="{FF2B5EF4-FFF2-40B4-BE49-F238E27FC236}">
                <a16:creationId xmlns:a16="http://schemas.microsoft.com/office/drawing/2014/main" id="{628FD268-3745-5E24-D6CD-E71B3C139735}"/>
              </a:ext>
            </a:extLst>
          </p:cNvPr>
          <p:cNvSpPr txBox="1">
            <a:spLocks/>
          </p:cNvSpPr>
          <p:nvPr/>
        </p:nvSpPr>
        <p:spPr>
          <a:xfrm>
            <a:off x="3219511" y="4632767"/>
            <a:ext cx="2796446" cy="1807678"/>
          </a:xfrm>
          <a:prstGeom prst="rect">
            <a:avLst/>
          </a:prstGeom>
          <a:solidFill>
            <a:schemeClr val="accent5">
              <a:lumMod val="20000"/>
              <a:lumOff val="80000"/>
            </a:schemeClr>
          </a:solidFill>
          <a:ln>
            <a:solidFill>
              <a:schemeClr val="accent1"/>
            </a:solid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323133"/>
                </a:solidFill>
                <a:effectLst/>
                <a:uLnTx/>
                <a:uFillTx/>
                <a:latin typeface="Aptos"/>
                <a:ea typeface="+mn-ea"/>
                <a:cs typeface="Segoe UI"/>
              </a:rPr>
              <a:t>Enhancement Fee / EULA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a:ea typeface="+mn-ea"/>
                <a:cs typeface="Segoe UI"/>
              </a:rPr>
              <a:t>Corrective Maintenance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a:ea typeface="+mn-ea"/>
                <a:cs typeface="Segoe UI"/>
              </a:rPr>
              <a:t>Core LS Retail Products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a:ea typeface="+mn-ea"/>
                <a:cs typeface="Segoe UI"/>
              </a:rPr>
              <a:t>Microsoft Dynamics 365 Business Central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a:ea typeface="+mn-ea"/>
                <a:cs typeface="Segoe UI"/>
              </a:rPr>
              <a:t>Roadmaps and new functionality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a:ea typeface="+mn-ea"/>
                <a:cs typeface="Segoe UI"/>
              </a:rPr>
              <a:t>Major Release of new versions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endParaRPr>
          </a:p>
        </p:txBody>
      </p:sp>
      <p:sp>
        <p:nvSpPr>
          <p:cNvPr id="10" name="Text Placeholder 1">
            <a:extLst>
              <a:ext uri="{FF2B5EF4-FFF2-40B4-BE49-F238E27FC236}">
                <a16:creationId xmlns:a16="http://schemas.microsoft.com/office/drawing/2014/main" id="{4C1F3F04-BE10-07AB-ADE7-DA8969C36572}"/>
              </a:ext>
            </a:extLst>
          </p:cNvPr>
          <p:cNvSpPr txBox="1">
            <a:spLocks/>
          </p:cNvSpPr>
          <p:nvPr/>
        </p:nvSpPr>
        <p:spPr>
          <a:xfrm>
            <a:off x="8986582" y="2926320"/>
            <a:ext cx="2796446" cy="1871614"/>
          </a:xfrm>
          <a:prstGeom prst="rect">
            <a:avLst/>
          </a:prstGeom>
          <a:solidFill>
            <a:srgbClr val="EEE8F8"/>
          </a:solidFill>
          <a:ln>
            <a:solidFill>
              <a:schemeClr val="accent1"/>
            </a:solidFill>
          </a:ln>
        </p:spPr>
        <p:txBody>
          <a:bodyPr/>
          <a:lstStyle>
            <a:defPPr>
              <a:defRPr lang="en-IS"/>
            </a:defPPr>
            <a:lvl1pPr marR="0" lvl="0" indent="0" fontAlgn="auto">
              <a:lnSpc>
                <a:spcPct val="90000"/>
              </a:lnSpc>
              <a:spcBef>
                <a:spcPts val="1000"/>
              </a:spcBef>
              <a:spcAft>
                <a:spcPts val="0"/>
              </a:spcAft>
              <a:buClrTx/>
              <a:buSzTx/>
              <a:buFont typeface="Arial" panose="020B0604020202020204" pitchFamily="34" charset="0"/>
              <a:buNone/>
              <a:tabLst/>
              <a:defRPr kumimoji="0" sz="1200" b="1" i="0" u="sng" strike="noStrike" cap="none" spc="0" normalizeH="0" baseline="0">
                <a:ln>
                  <a:noFill/>
                </a:ln>
                <a:solidFill>
                  <a:srgbClr val="323133"/>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solidFill>
                  <a:srgbClr val="323133"/>
                </a:solidFill>
                <a:latin typeface="Segoe UI" panose="020B0502040204020203" pitchFamily="34" charset="0"/>
                <a:cs typeface="Segoe UI" panose="020B0502040204020203" pitchFamily="34" charset="0"/>
              </a:defRPr>
            </a:lvl2pPr>
            <a:lvl3pPr marL="1143000" indent="-228600">
              <a:lnSpc>
                <a:spcPct val="90000"/>
              </a:lnSpc>
              <a:spcBef>
                <a:spcPts val="500"/>
              </a:spcBef>
              <a:buFont typeface="Arial" panose="020B0604020202020204" pitchFamily="34" charset="0"/>
              <a:buChar char="•"/>
              <a:defRPr sz="2000">
                <a:solidFill>
                  <a:srgbClr val="323133"/>
                </a:solidFill>
                <a:latin typeface="Segoe UI" panose="020B0502040204020203" pitchFamily="34" charset="0"/>
                <a:cs typeface="Segoe UI" panose="020B0502040204020203" pitchFamily="34" charset="0"/>
              </a:defRPr>
            </a:lvl3pPr>
            <a:lvl4pPr marL="1600200" indent="-228600">
              <a:lnSpc>
                <a:spcPct val="90000"/>
              </a:lnSpc>
              <a:spcBef>
                <a:spcPts val="500"/>
              </a:spcBef>
              <a:buFont typeface="Arial" panose="020B0604020202020204" pitchFamily="34" charset="0"/>
              <a:buChar char="•"/>
              <a:defRPr>
                <a:solidFill>
                  <a:srgbClr val="323133"/>
                </a:solidFill>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a:solidFill>
                  <a:srgbClr val="323133"/>
                </a:solidFill>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Additional Support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Customizations Maintenance</a:t>
            </a:r>
          </a:p>
          <a:p>
            <a:pPr marL="9144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Corrective maintenance</a:t>
            </a:r>
          </a:p>
          <a:p>
            <a:pPr marL="9144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Minor improvements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Release management</a:t>
            </a:r>
          </a:p>
          <a:p>
            <a:pPr marL="9144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Pre-deployment Testing</a:t>
            </a:r>
          </a:p>
          <a:p>
            <a:pPr marL="9144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Deployment Assistance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Training</a:t>
            </a:r>
          </a:p>
        </p:txBody>
      </p:sp>
      <p:sp>
        <p:nvSpPr>
          <p:cNvPr id="4" name="Text Placeholder 1">
            <a:extLst>
              <a:ext uri="{FF2B5EF4-FFF2-40B4-BE49-F238E27FC236}">
                <a16:creationId xmlns:a16="http://schemas.microsoft.com/office/drawing/2014/main" id="{D26C8833-0D10-4652-2BC7-E4E776FE40ED}"/>
              </a:ext>
            </a:extLst>
          </p:cNvPr>
          <p:cNvSpPr txBox="1">
            <a:spLocks/>
          </p:cNvSpPr>
          <p:nvPr/>
        </p:nvSpPr>
        <p:spPr>
          <a:xfrm>
            <a:off x="8986582" y="4864100"/>
            <a:ext cx="2796446" cy="1093206"/>
          </a:xfrm>
          <a:prstGeom prst="rect">
            <a:avLst/>
          </a:prstGeom>
          <a:solidFill>
            <a:srgbClr val="EEE8F8"/>
          </a:solidFill>
          <a:ln>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3"/>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3"/>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3"/>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sng"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Consulting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Customer specific projects, implementations, integrations, deployments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323133"/>
                </a:solidFill>
                <a:effectLst/>
                <a:uLnTx/>
                <a:uFillTx/>
                <a:latin typeface="Aptos" panose="020B0004020202020204" pitchFamily="34" charset="0"/>
                <a:ea typeface="+mn-ea"/>
                <a:cs typeface="Segoe UI" panose="020B0502040204020203" pitchFamily="34" charset="0"/>
              </a:rPr>
              <a:t>Advanced training</a:t>
            </a:r>
          </a:p>
        </p:txBody>
      </p:sp>
      <p:pic>
        <p:nvPicPr>
          <p:cNvPr id="6" name="Graphic 5">
            <a:extLst>
              <a:ext uri="{FF2B5EF4-FFF2-40B4-BE49-F238E27FC236}">
                <a16:creationId xmlns:a16="http://schemas.microsoft.com/office/drawing/2014/main" id="{4E290451-5B1F-8DB5-5A06-DBF67A46755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9182" y="225392"/>
            <a:ext cx="1259062" cy="585198"/>
          </a:xfrm>
          <a:prstGeom prst="rect">
            <a:avLst/>
          </a:prstGeom>
        </p:spPr>
      </p:pic>
      <p:sp>
        <p:nvSpPr>
          <p:cNvPr id="11" name="Rectangle 10">
            <a:extLst>
              <a:ext uri="{FF2B5EF4-FFF2-40B4-BE49-F238E27FC236}">
                <a16:creationId xmlns:a16="http://schemas.microsoft.com/office/drawing/2014/main" id="{3F925E5E-C503-DA2E-D7EC-D9A3FFF0CA0D}"/>
              </a:ext>
            </a:extLst>
          </p:cNvPr>
          <p:cNvSpPr/>
          <p:nvPr/>
        </p:nvSpPr>
        <p:spPr>
          <a:xfrm>
            <a:off x="6104485" y="874090"/>
            <a:ext cx="5678543" cy="223445"/>
          </a:xfrm>
          <a:prstGeom prst="rect">
            <a:avLst/>
          </a:prstGeom>
          <a:solidFill>
            <a:srgbClr val="BABA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351C5C"/>
                </a:solidFill>
                <a:latin typeface="Aptos ExtraBold" panose="020B0004020202020204" pitchFamily="34" charset="0"/>
              </a:rPr>
              <a:t>PrimeAttention</a:t>
            </a:r>
            <a:endParaRPr lang="en-MY" dirty="0">
              <a:solidFill>
                <a:srgbClr val="351C5C"/>
              </a:solidFill>
              <a:latin typeface="Aptos ExtraBold" panose="020B0004020202020204" pitchFamily="34" charset="0"/>
            </a:endParaRPr>
          </a:p>
        </p:txBody>
      </p:sp>
      <p:grpSp>
        <p:nvGrpSpPr>
          <p:cNvPr id="37" name="Group 36">
            <a:extLst>
              <a:ext uri="{FF2B5EF4-FFF2-40B4-BE49-F238E27FC236}">
                <a16:creationId xmlns:a16="http://schemas.microsoft.com/office/drawing/2014/main" id="{B1DFD6C5-302C-A928-F3E9-9D808EA2BD3B}"/>
              </a:ext>
            </a:extLst>
          </p:cNvPr>
          <p:cNvGrpSpPr/>
          <p:nvPr/>
        </p:nvGrpSpPr>
        <p:grpSpPr>
          <a:xfrm>
            <a:off x="6057031" y="800823"/>
            <a:ext cx="5767539" cy="5722380"/>
            <a:chOff x="6057031" y="800823"/>
            <a:chExt cx="5767539" cy="5722380"/>
          </a:xfrm>
        </p:grpSpPr>
        <p:cxnSp>
          <p:nvCxnSpPr>
            <p:cNvPr id="14" name="Straight Connector 13">
              <a:extLst>
                <a:ext uri="{FF2B5EF4-FFF2-40B4-BE49-F238E27FC236}">
                  <a16:creationId xmlns:a16="http://schemas.microsoft.com/office/drawing/2014/main" id="{E4730561-E41F-02D2-4E43-0A72059A98D7}"/>
                </a:ext>
              </a:extLst>
            </p:cNvPr>
            <p:cNvCxnSpPr>
              <a:cxnSpLocks/>
            </p:cNvCxnSpPr>
            <p:nvPr/>
          </p:nvCxnSpPr>
          <p:spPr>
            <a:xfrm flipV="1">
              <a:off x="6057031" y="800823"/>
              <a:ext cx="0" cy="5720627"/>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7" name="Straight Connector 16">
              <a:extLst>
                <a:ext uri="{FF2B5EF4-FFF2-40B4-BE49-F238E27FC236}">
                  <a16:creationId xmlns:a16="http://schemas.microsoft.com/office/drawing/2014/main" id="{38886271-1F18-FAAB-8CA7-93ACEC0A045E}"/>
                </a:ext>
              </a:extLst>
            </p:cNvPr>
            <p:cNvCxnSpPr>
              <a:cxnSpLocks/>
            </p:cNvCxnSpPr>
            <p:nvPr/>
          </p:nvCxnSpPr>
          <p:spPr>
            <a:xfrm flipH="1" flipV="1">
              <a:off x="8934450" y="2891003"/>
              <a:ext cx="4581" cy="3630447"/>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19" name="Straight Connector 18">
              <a:extLst>
                <a:ext uri="{FF2B5EF4-FFF2-40B4-BE49-F238E27FC236}">
                  <a16:creationId xmlns:a16="http://schemas.microsoft.com/office/drawing/2014/main" id="{F447770A-FB14-311A-8080-2ADFB39B504E}"/>
                </a:ext>
              </a:extLst>
            </p:cNvPr>
            <p:cNvCxnSpPr>
              <a:cxnSpLocks/>
            </p:cNvCxnSpPr>
            <p:nvPr/>
          </p:nvCxnSpPr>
          <p:spPr>
            <a:xfrm flipV="1">
              <a:off x="11824570" y="810590"/>
              <a:ext cx="0" cy="2096233"/>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23" name="Straight Connector 22">
              <a:extLst>
                <a:ext uri="{FF2B5EF4-FFF2-40B4-BE49-F238E27FC236}">
                  <a16:creationId xmlns:a16="http://schemas.microsoft.com/office/drawing/2014/main" id="{B792BEEF-69CA-1B8F-71EE-C75B328519BD}"/>
                </a:ext>
              </a:extLst>
            </p:cNvPr>
            <p:cNvCxnSpPr>
              <a:cxnSpLocks/>
            </p:cNvCxnSpPr>
            <p:nvPr/>
          </p:nvCxnSpPr>
          <p:spPr>
            <a:xfrm flipH="1">
              <a:off x="6057031" y="810481"/>
              <a:ext cx="5767539" cy="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26" name="Straight Connector 25">
              <a:extLst>
                <a:ext uri="{FF2B5EF4-FFF2-40B4-BE49-F238E27FC236}">
                  <a16:creationId xmlns:a16="http://schemas.microsoft.com/office/drawing/2014/main" id="{D003D52D-0E80-1570-4DA9-9B501696A529}"/>
                </a:ext>
              </a:extLst>
            </p:cNvPr>
            <p:cNvCxnSpPr>
              <a:cxnSpLocks/>
            </p:cNvCxnSpPr>
            <p:nvPr/>
          </p:nvCxnSpPr>
          <p:spPr>
            <a:xfrm flipH="1">
              <a:off x="8939031" y="2891003"/>
              <a:ext cx="2877419" cy="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cxnSp>
          <p:nvCxnSpPr>
            <p:cNvPr id="28" name="Straight Connector 27">
              <a:extLst>
                <a:ext uri="{FF2B5EF4-FFF2-40B4-BE49-F238E27FC236}">
                  <a16:creationId xmlns:a16="http://schemas.microsoft.com/office/drawing/2014/main" id="{793B9596-F2F9-70C3-59BA-B8DF647D8318}"/>
                </a:ext>
              </a:extLst>
            </p:cNvPr>
            <p:cNvCxnSpPr>
              <a:cxnSpLocks/>
            </p:cNvCxnSpPr>
            <p:nvPr/>
          </p:nvCxnSpPr>
          <p:spPr>
            <a:xfrm flipH="1">
              <a:off x="6057031" y="6523203"/>
              <a:ext cx="2877419" cy="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38535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wd">
                                    <p:tmPct val="2000"/>
                                  </p:iterate>
                                  <p:childTnLst>
                                    <p:set>
                                      <p:cBhvr>
                                        <p:cTn id="6" dur="1" fill="hold">
                                          <p:stCondLst>
                                            <p:cond delay="0"/>
                                          </p:stCondLst>
                                        </p:cTn>
                                        <p:tgtEl>
                                          <p:spTgt spid="9"/>
                                        </p:tgtEl>
                                        <p:attrNameLst>
                                          <p:attrName>style.visibility</p:attrName>
                                        </p:attrNameLst>
                                      </p:cBhvr>
                                      <p:to>
                                        <p:strVal val="visible"/>
                                      </p:to>
                                    </p:set>
                                    <p:set>
                                      <p:cBhvr>
                                        <p:cTn id="7" dur="455" fill="hold">
                                          <p:stCondLst>
                                            <p:cond delay="0"/>
                                          </p:stCondLst>
                                        </p:cTn>
                                        <p:tgtEl>
                                          <p:spTgt spid="9"/>
                                        </p:tgtEl>
                                        <p:attrNameLst>
                                          <p:attrName>style.rotation</p:attrName>
                                        </p:attrNameLst>
                                      </p:cBhvr>
                                      <p:to>
                                        <p:strVal val="-45.0"/>
                                      </p:to>
                                    </p:set>
                                    <p:anim calcmode="lin" valueType="num">
                                      <p:cBhvr>
                                        <p:cTn id="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par>
                                <p:cTn id="20" presetID="49" presetClass="entr" presetSubtype="0" decel="100000" fill="hold" grpId="0" nodeType="withEffect">
                                  <p:stCondLst>
                                    <p:cond delay="0"/>
                                  </p:stCondLst>
                                  <p:childTnLst>
                                    <p:set>
                                      <p:cBhvr>
                                        <p:cTn id="21" dur="1" fill="hold">
                                          <p:stCondLst>
                                            <p:cond delay="0"/>
                                          </p:stCondLst>
                                        </p:cTn>
                                        <p:tgtEl>
                                          <p:spTgt spid="2">
                                            <p:bg/>
                                          </p:spTgt>
                                        </p:tgtEl>
                                        <p:attrNameLst>
                                          <p:attrName>style.visibility</p:attrName>
                                        </p:attrNameLst>
                                      </p:cBhvr>
                                      <p:to>
                                        <p:strVal val="visible"/>
                                      </p:to>
                                    </p:set>
                                    <p:anim calcmode="lin" valueType="num">
                                      <p:cBhvr>
                                        <p:cTn id="22" dur="500" fill="hold"/>
                                        <p:tgtEl>
                                          <p:spTgt spid="2">
                                            <p:bg/>
                                          </p:spTgt>
                                        </p:tgtEl>
                                        <p:attrNameLst>
                                          <p:attrName>ppt_w</p:attrName>
                                        </p:attrNameLst>
                                      </p:cBhvr>
                                      <p:tavLst>
                                        <p:tav tm="0">
                                          <p:val>
                                            <p:fltVal val="0"/>
                                          </p:val>
                                        </p:tav>
                                        <p:tav tm="100000">
                                          <p:val>
                                            <p:strVal val="#ppt_w"/>
                                          </p:val>
                                        </p:tav>
                                      </p:tavLst>
                                    </p:anim>
                                    <p:anim calcmode="lin" valueType="num">
                                      <p:cBhvr>
                                        <p:cTn id="23" dur="500" fill="hold"/>
                                        <p:tgtEl>
                                          <p:spTgt spid="2">
                                            <p:bg/>
                                          </p:spTgt>
                                        </p:tgtEl>
                                        <p:attrNameLst>
                                          <p:attrName>ppt_h</p:attrName>
                                        </p:attrNameLst>
                                      </p:cBhvr>
                                      <p:tavLst>
                                        <p:tav tm="0">
                                          <p:val>
                                            <p:fltVal val="0"/>
                                          </p:val>
                                        </p:tav>
                                        <p:tav tm="100000">
                                          <p:val>
                                            <p:strVal val="#ppt_h"/>
                                          </p:val>
                                        </p:tav>
                                      </p:tavLst>
                                    </p:anim>
                                    <p:anim calcmode="lin" valueType="num">
                                      <p:cBhvr>
                                        <p:cTn id="24" dur="500" fill="hold"/>
                                        <p:tgtEl>
                                          <p:spTgt spid="2">
                                            <p:bg/>
                                          </p:spTgt>
                                        </p:tgtEl>
                                        <p:attrNameLst>
                                          <p:attrName>style.rotation</p:attrName>
                                        </p:attrNameLst>
                                      </p:cBhvr>
                                      <p:tavLst>
                                        <p:tav tm="0">
                                          <p:val>
                                            <p:fltVal val="360"/>
                                          </p:val>
                                        </p:tav>
                                        <p:tav tm="100000">
                                          <p:val>
                                            <p:fltVal val="0"/>
                                          </p:val>
                                        </p:tav>
                                      </p:tavLst>
                                    </p:anim>
                                    <p:animEffect transition="in" filter="fade">
                                      <p:cBhvr>
                                        <p:cTn id="25" dur="500"/>
                                        <p:tgtEl>
                                          <p:spTgt spid="2">
                                            <p:bg/>
                                          </p:spTgt>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 calcmode="lin" valueType="num">
                                      <p:cBhvr>
                                        <p:cTn id="2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0" dur="500" fill="hold"/>
                                        <p:tgtEl>
                                          <p:spTgt spid="2">
                                            <p:txEl>
                                              <p:pRg st="0" end="0"/>
                                            </p:txEl>
                                          </p:spTgt>
                                        </p:tgtEl>
                                        <p:attrNameLst>
                                          <p:attrName>style.rotation</p:attrName>
                                        </p:attrNameLst>
                                      </p:cBhvr>
                                      <p:tavLst>
                                        <p:tav tm="0">
                                          <p:val>
                                            <p:fltVal val="360"/>
                                          </p:val>
                                        </p:tav>
                                        <p:tav tm="100000">
                                          <p:val>
                                            <p:fltVal val="0"/>
                                          </p:val>
                                        </p:tav>
                                      </p:tavLst>
                                    </p:anim>
                                    <p:animEffect transition="in" filter="fade">
                                      <p:cBhvr>
                                        <p:cTn id="31" dur="500"/>
                                        <p:tgtEl>
                                          <p:spTgt spid="2">
                                            <p:txEl>
                                              <p:pRg st="0" end="0"/>
                                            </p:txEl>
                                          </p:spTgt>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 calcmode="lin" valueType="num">
                                      <p:cBhvr>
                                        <p:cTn id="3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1" end="1"/>
                                            </p:txEl>
                                          </p:spTgt>
                                        </p:tgtEl>
                                        <p:attrNameLst>
                                          <p:attrName>ppt_h</p:attrName>
                                        </p:attrNameLst>
                                      </p:cBhvr>
                                      <p:tavLst>
                                        <p:tav tm="0">
                                          <p:val>
                                            <p:fltVal val="0"/>
                                          </p:val>
                                        </p:tav>
                                        <p:tav tm="100000">
                                          <p:val>
                                            <p:strVal val="#ppt_h"/>
                                          </p:val>
                                        </p:tav>
                                      </p:tavLst>
                                    </p:anim>
                                    <p:anim calcmode="lin" valueType="num">
                                      <p:cBhvr>
                                        <p:cTn id="36" dur="500" fill="hold"/>
                                        <p:tgtEl>
                                          <p:spTgt spid="2">
                                            <p:txEl>
                                              <p:pRg st="1" end="1"/>
                                            </p:txEl>
                                          </p:spTgt>
                                        </p:tgtEl>
                                        <p:attrNameLst>
                                          <p:attrName>style.rotation</p:attrName>
                                        </p:attrNameLst>
                                      </p:cBhvr>
                                      <p:tavLst>
                                        <p:tav tm="0">
                                          <p:val>
                                            <p:fltVal val="360"/>
                                          </p:val>
                                        </p:tav>
                                        <p:tav tm="100000">
                                          <p:val>
                                            <p:fltVal val="0"/>
                                          </p:val>
                                        </p:tav>
                                      </p:tavLst>
                                    </p:anim>
                                    <p:animEffect transition="in" filter="fade">
                                      <p:cBhvr>
                                        <p:cTn id="37" dur="500"/>
                                        <p:tgtEl>
                                          <p:spTgt spid="2">
                                            <p:txEl>
                                              <p:pRg st="1" end="1"/>
                                            </p:txEl>
                                          </p:spTgt>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 calcmode="lin" valueType="num">
                                      <p:cBhvr>
                                        <p:cTn id="40"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2">
                                            <p:txEl>
                                              <p:pRg st="2" end="2"/>
                                            </p:txEl>
                                          </p:spTgt>
                                        </p:tgtEl>
                                        <p:attrNameLst>
                                          <p:attrName>ppt_h</p:attrName>
                                        </p:attrNameLst>
                                      </p:cBhvr>
                                      <p:tavLst>
                                        <p:tav tm="0">
                                          <p:val>
                                            <p:fltVal val="0"/>
                                          </p:val>
                                        </p:tav>
                                        <p:tav tm="100000">
                                          <p:val>
                                            <p:strVal val="#ppt_h"/>
                                          </p:val>
                                        </p:tav>
                                      </p:tavLst>
                                    </p:anim>
                                    <p:anim calcmode="lin" valueType="num">
                                      <p:cBhvr>
                                        <p:cTn id="42" dur="500" fill="hold"/>
                                        <p:tgtEl>
                                          <p:spTgt spid="2">
                                            <p:txEl>
                                              <p:pRg st="2" end="2"/>
                                            </p:txEl>
                                          </p:spTgt>
                                        </p:tgtEl>
                                        <p:attrNameLst>
                                          <p:attrName>style.rotation</p:attrName>
                                        </p:attrNameLst>
                                      </p:cBhvr>
                                      <p:tavLst>
                                        <p:tav tm="0">
                                          <p:val>
                                            <p:fltVal val="360"/>
                                          </p:val>
                                        </p:tav>
                                        <p:tav tm="100000">
                                          <p:val>
                                            <p:fltVal val="0"/>
                                          </p:val>
                                        </p:tav>
                                      </p:tavLst>
                                    </p:anim>
                                    <p:animEffect transition="in" filter="fade">
                                      <p:cBhvr>
                                        <p:cTn id="43" dur="500"/>
                                        <p:tgtEl>
                                          <p:spTgt spid="2">
                                            <p:txEl>
                                              <p:pRg st="2" end="2"/>
                                            </p:txEl>
                                          </p:spTgt>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 calcmode="lin" valueType="num">
                                      <p:cBhvr>
                                        <p:cTn id="4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2">
                                            <p:txEl>
                                              <p:pRg st="3" end="3"/>
                                            </p:txEl>
                                          </p:spTgt>
                                        </p:tgtEl>
                                        <p:attrNameLst>
                                          <p:attrName>ppt_h</p:attrName>
                                        </p:attrNameLst>
                                      </p:cBhvr>
                                      <p:tavLst>
                                        <p:tav tm="0">
                                          <p:val>
                                            <p:fltVal val="0"/>
                                          </p:val>
                                        </p:tav>
                                        <p:tav tm="100000">
                                          <p:val>
                                            <p:strVal val="#ppt_h"/>
                                          </p:val>
                                        </p:tav>
                                      </p:tavLst>
                                    </p:anim>
                                    <p:anim calcmode="lin" valueType="num">
                                      <p:cBhvr>
                                        <p:cTn id="48" dur="500" fill="hold"/>
                                        <p:tgtEl>
                                          <p:spTgt spid="2">
                                            <p:txEl>
                                              <p:pRg st="3" end="3"/>
                                            </p:txEl>
                                          </p:spTgt>
                                        </p:tgtEl>
                                        <p:attrNameLst>
                                          <p:attrName>style.rotation</p:attrName>
                                        </p:attrNameLst>
                                      </p:cBhvr>
                                      <p:tavLst>
                                        <p:tav tm="0">
                                          <p:val>
                                            <p:fltVal val="360"/>
                                          </p:val>
                                        </p:tav>
                                        <p:tav tm="100000">
                                          <p:val>
                                            <p:fltVal val="0"/>
                                          </p:val>
                                        </p:tav>
                                      </p:tavLst>
                                    </p:anim>
                                    <p:animEffect transition="in" filter="fade">
                                      <p:cBhvr>
                                        <p:cTn id="49" dur="500"/>
                                        <p:tgtEl>
                                          <p:spTgt spid="2">
                                            <p:txEl>
                                              <p:pRg st="3" end="3"/>
                                            </p:txEl>
                                          </p:spTgt>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 calcmode="lin" valueType="num">
                                      <p:cBhvr>
                                        <p:cTn id="54" dur="500" fill="hold"/>
                                        <p:tgtEl>
                                          <p:spTgt spid="2">
                                            <p:txEl>
                                              <p:pRg st="4" end="4"/>
                                            </p:txEl>
                                          </p:spTgt>
                                        </p:tgtEl>
                                        <p:attrNameLst>
                                          <p:attrName>style.rotation</p:attrName>
                                        </p:attrNameLst>
                                      </p:cBhvr>
                                      <p:tavLst>
                                        <p:tav tm="0">
                                          <p:val>
                                            <p:fltVal val="360"/>
                                          </p:val>
                                        </p:tav>
                                        <p:tav tm="100000">
                                          <p:val>
                                            <p:fltVal val="0"/>
                                          </p:val>
                                        </p:tav>
                                      </p:tavLst>
                                    </p:anim>
                                    <p:animEffect transition="in" filter="fade">
                                      <p:cBhvr>
                                        <p:cTn id="55" dur="500"/>
                                        <p:tgtEl>
                                          <p:spTgt spid="2">
                                            <p:txEl>
                                              <p:pRg st="4" end="4"/>
                                            </p:txEl>
                                          </p:spTgt>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2">
                                            <p:txEl>
                                              <p:pRg st="5" end="5"/>
                                            </p:txEl>
                                          </p:spTgt>
                                        </p:tgtEl>
                                        <p:attrNameLst>
                                          <p:attrName>style.visibility</p:attrName>
                                        </p:attrNameLst>
                                      </p:cBhvr>
                                      <p:to>
                                        <p:strVal val="visible"/>
                                      </p:to>
                                    </p:set>
                                    <p:anim calcmode="lin" valueType="num">
                                      <p:cBhvr>
                                        <p:cTn id="5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2">
                                            <p:txEl>
                                              <p:pRg st="5" end="5"/>
                                            </p:txEl>
                                          </p:spTgt>
                                        </p:tgtEl>
                                        <p:attrNameLst>
                                          <p:attrName>ppt_h</p:attrName>
                                        </p:attrNameLst>
                                      </p:cBhvr>
                                      <p:tavLst>
                                        <p:tav tm="0">
                                          <p:val>
                                            <p:fltVal val="0"/>
                                          </p:val>
                                        </p:tav>
                                        <p:tav tm="100000">
                                          <p:val>
                                            <p:strVal val="#ppt_h"/>
                                          </p:val>
                                        </p:tav>
                                      </p:tavLst>
                                    </p:anim>
                                    <p:anim calcmode="lin" valueType="num">
                                      <p:cBhvr>
                                        <p:cTn id="60" dur="500" fill="hold"/>
                                        <p:tgtEl>
                                          <p:spTgt spid="2">
                                            <p:txEl>
                                              <p:pRg st="5" end="5"/>
                                            </p:txEl>
                                          </p:spTgt>
                                        </p:tgtEl>
                                        <p:attrNameLst>
                                          <p:attrName>style.rotation</p:attrName>
                                        </p:attrNameLst>
                                      </p:cBhvr>
                                      <p:tavLst>
                                        <p:tav tm="0">
                                          <p:val>
                                            <p:fltVal val="360"/>
                                          </p:val>
                                        </p:tav>
                                        <p:tav tm="100000">
                                          <p:val>
                                            <p:fltVal val="0"/>
                                          </p:val>
                                        </p:tav>
                                      </p:tavLst>
                                    </p:anim>
                                    <p:animEffect transition="in" filter="fade">
                                      <p:cBhvr>
                                        <p:cTn id="61" dur="500"/>
                                        <p:tgtEl>
                                          <p:spTgt spid="2">
                                            <p:txEl>
                                              <p:pRg st="5" end="5"/>
                                            </p:txEl>
                                          </p:spTgt>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2">
                                            <p:txEl>
                                              <p:pRg st="6" end="6"/>
                                            </p:txEl>
                                          </p:spTgt>
                                        </p:tgtEl>
                                        <p:attrNameLst>
                                          <p:attrName>style.visibility</p:attrName>
                                        </p:attrNameLst>
                                      </p:cBhvr>
                                      <p:to>
                                        <p:strVal val="visible"/>
                                      </p:to>
                                    </p:set>
                                    <p:anim calcmode="lin" valueType="num">
                                      <p:cBhvr>
                                        <p:cTn id="64"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5" dur="500" fill="hold"/>
                                        <p:tgtEl>
                                          <p:spTgt spid="2">
                                            <p:txEl>
                                              <p:pRg st="6" end="6"/>
                                            </p:txEl>
                                          </p:spTgt>
                                        </p:tgtEl>
                                        <p:attrNameLst>
                                          <p:attrName>ppt_h</p:attrName>
                                        </p:attrNameLst>
                                      </p:cBhvr>
                                      <p:tavLst>
                                        <p:tav tm="0">
                                          <p:val>
                                            <p:fltVal val="0"/>
                                          </p:val>
                                        </p:tav>
                                        <p:tav tm="100000">
                                          <p:val>
                                            <p:strVal val="#ppt_h"/>
                                          </p:val>
                                        </p:tav>
                                      </p:tavLst>
                                    </p:anim>
                                    <p:anim calcmode="lin" valueType="num">
                                      <p:cBhvr>
                                        <p:cTn id="66" dur="500" fill="hold"/>
                                        <p:tgtEl>
                                          <p:spTgt spid="2">
                                            <p:txEl>
                                              <p:pRg st="6" end="6"/>
                                            </p:txEl>
                                          </p:spTgt>
                                        </p:tgtEl>
                                        <p:attrNameLst>
                                          <p:attrName>style.rotation</p:attrName>
                                        </p:attrNameLst>
                                      </p:cBhvr>
                                      <p:tavLst>
                                        <p:tav tm="0">
                                          <p:val>
                                            <p:fltVal val="360"/>
                                          </p:val>
                                        </p:tav>
                                        <p:tav tm="100000">
                                          <p:val>
                                            <p:fltVal val="0"/>
                                          </p:val>
                                        </p:tav>
                                      </p:tavLst>
                                    </p:anim>
                                    <p:animEffect transition="in" filter="fade">
                                      <p:cBhvr>
                                        <p:cTn id="67" dur="500"/>
                                        <p:tgtEl>
                                          <p:spTgt spid="2">
                                            <p:txEl>
                                              <p:pRg st="6" end="6"/>
                                            </p:txEl>
                                          </p:spTgt>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2">
                                            <p:txEl>
                                              <p:pRg st="7" end="7"/>
                                            </p:txEl>
                                          </p:spTgt>
                                        </p:tgtEl>
                                        <p:attrNameLst>
                                          <p:attrName>style.visibility</p:attrName>
                                        </p:attrNameLst>
                                      </p:cBhvr>
                                      <p:to>
                                        <p:strVal val="visible"/>
                                      </p:to>
                                    </p:set>
                                    <p:anim calcmode="lin" valueType="num">
                                      <p:cBhvr>
                                        <p:cTn id="70"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71" dur="500" fill="hold"/>
                                        <p:tgtEl>
                                          <p:spTgt spid="2">
                                            <p:txEl>
                                              <p:pRg st="7" end="7"/>
                                            </p:txEl>
                                          </p:spTgt>
                                        </p:tgtEl>
                                        <p:attrNameLst>
                                          <p:attrName>ppt_h</p:attrName>
                                        </p:attrNameLst>
                                      </p:cBhvr>
                                      <p:tavLst>
                                        <p:tav tm="0">
                                          <p:val>
                                            <p:fltVal val="0"/>
                                          </p:val>
                                        </p:tav>
                                        <p:tav tm="100000">
                                          <p:val>
                                            <p:strVal val="#ppt_h"/>
                                          </p:val>
                                        </p:tav>
                                      </p:tavLst>
                                    </p:anim>
                                    <p:anim calcmode="lin" valueType="num">
                                      <p:cBhvr>
                                        <p:cTn id="72" dur="500" fill="hold"/>
                                        <p:tgtEl>
                                          <p:spTgt spid="2">
                                            <p:txEl>
                                              <p:pRg st="7" end="7"/>
                                            </p:txEl>
                                          </p:spTgt>
                                        </p:tgtEl>
                                        <p:attrNameLst>
                                          <p:attrName>style.rotation</p:attrName>
                                        </p:attrNameLst>
                                      </p:cBhvr>
                                      <p:tavLst>
                                        <p:tav tm="0">
                                          <p:val>
                                            <p:fltVal val="360"/>
                                          </p:val>
                                        </p:tav>
                                        <p:tav tm="100000">
                                          <p:val>
                                            <p:fltVal val="0"/>
                                          </p:val>
                                        </p:tav>
                                      </p:tavLst>
                                    </p:anim>
                                    <p:animEffect transition="in" filter="fade">
                                      <p:cBhvr>
                                        <p:cTn id="73" dur="500"/>
                                        <p:tgtEl>
                                          <p:spTgt spid="2">
                                            <p:txEl>
                                              <p:pRg st="7" end="7"/>
                                            </p:txEl>
                                          </p:spTgt>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2">
                                            <p:txEl>
                                              <p:pRg st="8" end="8"/>
                                            </p:txEl>
                                          </p:spTgt>
                                        </p:tgtEl>
                                        <p:attrNameLst>
                                          <p:attrName>style.visibility</p:attrName>
                                        </p:attrNameLst>
                                      </p:cBhvr>
                                      <p:to>
                                        <p:strVal val="visible"/>
                                      </p:to>
                                    </p:set>
                                    <p:anim calcmode="lin" valueType="num">
                                      <p:cBhvr>
                                        <p:cTn id="76"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2">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2">
                                            <p:txEl>
                                              <p:pRg st="8" end="8"/>
                                            </p:txEl>
                                          </p:spTgt>
                                        </p:tgtEl>
                                        <p:attrNameLst>
                                          <p:attrName>style.rotation</p:attrName>
                                        </p:attrNameLst>
                                      </p:cBhvr>
                                      <p:tavLst>
                                        <p:tav tm="0">
                                          <p:val>
                                            <p:fltVal val="360"/>
                                          </p:val>
                                        </p:tav>
                                        <p:tav tm="100000">
                                          <p:val>
                                            <p:fltVal val="0"/>
                                          </p:val>
                                        </p:tav>
                                      </p:tavLst>
                                    </p:anim>
                                    <p:animEffect transition="in" filter="fade">
                                      <p:cBhvr>
                                        <p:cTn id="79" dur="500"/>
                                        <p:tgtEl>
                                          <p:spTgt spid="2">
                                            <p:txEl>
                                              <p:pRg st="8" end="8"/>
                                            </p:tx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txEl>
                                              <p:pRg st="9" end="9"/>
                                            </p:txEl>
                                          </p:spTgt>
                                        </p:tgtEl>
                                        <p:attrNameLst>
                                          <p:attrName>style.visibility</p:attrName>
                                        </p:attrNameLst>
                                      </p:cBhvr>
                                      <p:to>
                                        <p:strVal val="visible"/>
                                      </p:to>
                                    </p:set>
                                    <p:anim calcmode="lin" valueType="num">
                                      <p:cBhvr>
                                        <p:cTn id="82"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83" dur="500" fill="hold"/>
                                        <p:tgtEl>
                                          <p:spTgt spid="2">
                                            <p:txEl>
                                              <p:pRg st="9" end="9"/>
                                            </p:txEl>
                                          </p:spTgt>
                                        </p:tgtEl>
                                        <p:attrNameLst>
                                          <p:attrName>ppt_h</p:attrName>
                                        </p:attrNameLst>
                                      </p:cBhvr>
                                      <p:tavLst>
                                        <p:tav tm="0">
                                          <p:val>
                                            <p:fltVal val="0"/>
                                          </p:val>
                                        </p:tav>
                                        <p:tav tm="100000">
                                          <p:val>
                                            <p:strVal val="#ppt_h"/>
                                          </p:val>
                                        </p:tav>
                                      </p:tavLst>
                                    </p:anim>
                                    <p:anim calcmode="lin" valueType="num">
                                      <p:cBhvr>
                                        <p:cTn id="84" dur="500" fill="hold"/>
                                        <p:tgtEl>
                                          <p:spTgt spid="2">
                                            <p:txEl>
                                              <p:pRg st="9" end="9"/>
                                            </p:txEl>
                                          </p:spTgt>
                                        </p:tgtEl>
                                        <p:attrNameLst>
                                          <p:attrName>style.rotation</p:attrName>
                                        </p:attrNameLst>
                                      </p:cBhvr>
                                      <p:tavLst>
                                        <p:tav tm="0">
                                          <p:val>
                                            <p:fltVal val="360"/>
                                          </p:val>
                                        </p:tav>
                                        <p:tav tm="100000">
                                          <p:val>
                                            <p:fltVal val="0"/>
                                          </p:val>
                                        </p:tav>
                                      </p:tavLst>
                                    </p:anim>
                                    <p:animEffect transition="in" filter="fade">
                                      <p:cBhvr>
                                        <p:cTn id="85" dur="500"/>
                                        <p:tgtEl>
                                          <p:spTgt spid="2">
                                            <p:txEl>
                                              <p:pRg st="9" end="9"/>
                                            </p:txEl>
                                          </p:spTgt>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2">
                                            <p:txEl>
                                              <p:pRg st="10" end="10"/>
                                            </p:txEl>
                                          </p:spTgt>
                                        </p:tgtEl>
                                        <p:attrNameLst>
                                          <p:attrName>style.visibility</p:attrName>
                                        </p:attrNameLst>
                                      </p:cBhvr>
                                      <p:to>
                                        <p:strVal val="visible"/>
                                      </p:to>
                                    </p:set>
                                    <p:anim calcmode="lin" valueType="num">
                                      <p:cBhvr>
                                        <p:cTn id="88"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89" dur="500" fill="hold"/>
                                        <p:tgtEl>
                                          <p:spTgt spid="2">
                                            <p:txEl>
                                              <p:pRg st="10" end="10"/>
                                            </p:txEl>
                                          </p:spTgt>
                                        </p:tgtEl>
                                        <p:attrNameLst>
                                          <p:attrName>ppt_h</p:attrName>
                                        </p:attrNameLst>
                                      </p:cBhvr>
                                      <p:tavLst>
                                        <p:tav tm="0">
                                          <p:val>
                                            <p:fltVal val="0"/>
                                          </p:val>
                                        </p:tav>
                                        <p:tav tm="100000">
                                          <p:val>
                                            <p:strVal val="#ppt_h"/>
                                          </p:val>
                                        </p:tav>
                                      </p:tavLst>
                                    </p:anim>
                                    <p:anim calcmode="lin" valueType="num">
                                      <p:cBhvr>
                                        <p:cTn id="90" dur="500" fill="hold"/>
                                        <p:tgtEl>
                                          <p:spTgt spid="2">
                                            <p:txEl>
                                              <p:pRg st="10" end="10"/>
                                            </p:txEl>
                                          </p:spTgt>
                                        </p:tgtEl>
                                        <p:attrNameLst>
                                          <p:attrName>style.rotation</p:attrName>
                                        </p:attrNameLst>
                                      </p:cBhvr>
                                      <p:tavLst>
                                        <p:tav tm="0">
                                          <p:val>
                                            <p:fltVal val="360"/>
                                          </p:val>
                                        </p:tav>
                                        <p:tav tm="100000">
                                          <p:val>
                                            <p:fltVal val="0"/>
                                          </p:val>
                                        </p:tav>
                                      </p:tavLst>
                                    </p:anim>
                                    <p:animEffect transition="in" filter="fade">
                                      <p:cBhvr>
                                        <p:cTn id="91" dur="500"/>
                                        <p:tgtEl>
                                          <p:spTgt spid="2">
                                            <p:txEl>
                                              <p:pRg st="10" end="10"/>
                                            </p:txEl>
                                          </p:spTgt>
                                        </p:tgtEl>
                                      </p:cBhvr>
                                    </p:animEffect>
                                  </p:childTnLst>
                                </p:cTn>
                              </p:par>
                              <p:par>
                                <p:cTn id="92" presetID="49" presetClass="entr" presetSubtype="0" decel="100000" fill="hold" grpId="0" nodeType="withEffect">
                                  <p:stCondLst>
                                    <p:cond delay="0"/>
                                  </p:stCondLst>
                                  <p:childTnLst>
                                    <p:set>
                                      <p:cBhvr>
                                        <p:cTn id="93" dur="1" fill="hold">
                                          <p:stCondLst>
                                            <p:cond delay="0"/>
                                          </p:stCondLst>
                                        </p:cTn>
                                        <p:tgtEl>
                                          <p:spTgt spid="2">
                                            <p:txEl>
                                              <p:pRg st="11" end="11"/>
                                            </p:txEl>
                                          </p:spTgt>
                                        </p:tgtEl>
                                        <p:attrNameLst>
                                          <p:attrName>style.visibility</p:attrName>
                                        </p:attrNameLst>
                                      </p:cBhvr>
                                      <p:to>
                                        <p:strVal val="visible"/>
                                      </p:to>
                                    </p:set>
                                    <p:anim calcmode="lin" valueType="num">
                                      <p:cBhvr>
                                        <p:cTn id="94"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95" dur="500" fill="hold"/>
                                        <p:tgtEl>
                                          <p:spTgt spid="2">
                                            <p:txEl>
                                              <p:pRg st="11" end="11"/>
                                            </p:txEl>
                                          </p:spTgt>
                                        </p:tgtEl>
                                        <p:attrNameLst>
                                          <p:attrName>ppt_h</p:attrName>
                                        </p:attrNameLst>
                                      </p:cBhvr>
                                      <p:tavLst>
                                        <p:tav tm="0">
                                          <p:val>
                                            <p:fltVal val="0"/>
                                          </p:val>
                                        </p:tav>
                                        <p:tav tm="100000">
                                          <p:val>
                                            <p:strVal val="#ppt_h"/>
                                          </p:val>
                                        </p:tav>
                                      </p:tavLst>
                                    </p:anim>
                                    <p:anim calcmode="lin" valueType="num">
                                      <p:cBhvr>
                                        <p:cTn id="96" dur="500" fill="hold"/>
                                        <p:tgtEl>
                                          <p:spTgt spid="2">
                                            <p:txEl>
                                              <p:pRg st="11" end="11"/>
                                            </p:txEl>
                                          </p:spTgt>
                                        </p:tgtEl>
                                        <p:attrNameLst>
                                          <p:attrName>style.rotation</p:attrName>
                                        </p:attrNameLst>
                                      </p:cBhvr>
                                      <p:tavLst>
                                        <p:tav tm="0">
                                          <p:val>
                                            <p:fltVal val="360"/>
                                          </p:val>
                                        </p:tav>
                                        <p:tav tm="100000">
                                          <p:val>
                                            <p:fltVal val="0"/>
                                          </p:val>
                                        </p:tav>
                                      </p:tavLst>
                                    </p:anim>
                                    <p:animEffect transition="in" filter="fade">
                                      <p:cBhvr>
                                        <p:cTn id="97" dur="500"/>
                                        <p:tgtEl>
                                          <p:spTgt spid="2">
                                            <p:txEl>
                                              <p:pRg st="11" end="11"/>
                                            </p:txEl>
                                          </p:spTgt>
                                        </p:tgtEl>
                                      </p:cBhvr>
                                    </p:animEffect>
                                  </p:childTnLst>
                                </p:cTn>
                              </p:par>
                              <p:par>
                                <p:cTn id="98" presetID="49" presetClass="entr" presetSubtype="0" decel="100000" fill="hold" grpId="0" nodeType="withEffect">
                                  <p:stCondLst>
                                    <p:cond delay="0"/>
                                  </p:stCondLst>
                                  <p:childTnLst>
                                    <p:set>
                                      <p:cBhvr>
                                        <p:cTn id="99" dur="1" fill="hold">
                                          <p:stCondLst>
                                            <p:cond delay="0"/>
                                          </p:stCondLst>
                                        </p:cTn>
                                        <p:tgtEl>
                                          <p:spTgt spid="2">
                                            <p:txEl>
                                              <p:pRg st="12" end="12"/>
                                            </p:txEl>
                                          </p:spTgt>
                                        </p:tgtEl>
                                        <p:attrNameLst>
                                          <p:attrName>style.visibility</p:attrName>
                                        </p:attrNameLst>
                                      </p:cBhvr>
                                      <p:to>
                                        <p:strVal val="visible"/>
                                      </p:to>
                                    </p:set>
                                    <p:anim calcmode="lin" valueType="num">
                                      <p:cBhvr>
                                        <p:cTn id="100"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101" dur="500" fill="hold"/>
                                        <p:tgtEl>
                                          <p:spTgt spid="2">
                                            <p:txEl>
                                              <p:pRg st="12" end="12"/>
                                            </p:txEl>
                                          </p:spTgt>
                                        </p:tgtEl>
                                        <p:attrNameLst>
                                          <p:attrName>ppt_h</p:attrName>
                                        </p:attrNameLst>
                                      </p:cBhvr>
                                      <p:tavLst>
                                        <p:tav tm="0">
                                          <p:val>
                                            <p:fltVal val="0"/>
                                          </p:val>
                                        </p:tav>
                                        <p:tav tm="100000">
                                          <p:val>
                                            <p:strVal val="#ppt_h"/>
                                          </p:val>
                                        </p:tav>
                                      </p:tavLst>
                                    </p:anim>
                                    <p:anim calcmode="lin" valueType="num">
                                      <p:cBhvr>
                                        <p:cTn id="102" dur="500" fill="hold"/>
                                        <p:tgtEl>
                                          <p:spTgt spid="2">
                                            <p:txEl>
                                              <p:pRg st="12" end="12"/>
                                            </p:txEl>
                                          </p:spTgt>
                                        </p:tgtEl>
                                        <p:attrNameLst>
                                          <p:attrName>style.rotation</p:attrName>
                                        </p:attrNameLst>
                                      </p:cBhvr>
                                      <p:tavLst>
                                        <p:tav tm="0">
                                          <p:val>
                                            <p:fltVal val="360"/>
                                          </p:val>
                                        </p:tav>
                                        <p:tav tm="100000">
                                          <p:val>
                                            <p:fltVal val="0"/>
                                          </p:val>
                                        </p:tav>
                                      </p:tavLst>
                                    </p:anim>
                                    <p:animEffect transition="in" filter="fade">
                                      <p:cBhvr>
                                        <p:cTn id="103" dur="500"/>
                                        <p:tgtEl>
                                          <p:spTgt spid="2">
                                            <p:txEl>
                                              <p:pRg st="12" end="12"/>
                                            </p:txEl>
                                          </p:spTgt>
                                        </p:tgtEl>
                                      </p:cBhvr>
                                    </p:animEffect>
                                  </p:childTnLst>
                                </p:cTn>
                              </p:par>
                              <p:par>
                                <p:cTn id="104" presetID="49" presetClass="entr" presetSubtype="0" decel="100000" fill="hold" grpId="0" nodeType="withEffect">
                                  <p:stCondLst>
                                    <p:cond delay="0"/>
                                  </p:stCondLst>
                                  <p:childTnLst>
                                    <p:set>
                                      <p:cBhvr>
                                        <p:cTn id="105" dur="1" fill="hold">
                                          <p:stCondLst>
                                            <p:cond delay="0"/>
                                          </p:stCondLst>
                                        </p:cTn>
                                        <p:tgtEl>
                                          <p:spTgt spid="2">
                                            <p:txEl>
                                              <p:pRg st="13" end="13"/>
                                            </p:txEl>
                                          </p:spTgt>
                                        </p:tgtEl>
                                        <p:attrNameLst>
                                          <p:attrName>style.visibility</p:attrName>
                                        </p:attrNameLst>
                                      </p:cBhvr>
                                      <p:to>
                                        <p:strVal val="visible"/>
                                      </p:to>
                                    </p:set>
                                    <p:anim calcmode="lin" valueType="num">
                                      <p:cBhvr>
                                        <p:cTn id="106" dur="500" fill="hold"/>
                                        <p:tgtEl>
                                          <p:spTgt spid="2">
                                            <p:txEl>
                                              <p:pRg st="13" end="13"/>
                                            </p:txEl>
                                          </p:spTgt>
                                        </p:tgtEl>
                                        <p:attrNameLst>
                                          <p:attrName>ppt_w</p:attrName>
                                        </p:attrNameLst>
                                      </p:cBhvr>
                                      <p:tavLst>
                                        <p:tav tm="0">
                                          <p:val>
                                            <p:fltVal val="0"/>
                                          </p:val>
                                        </p:tav>
                                        <p:tav tm="100000">
                                          <p:val>
                                            <p:strVal val="#ppt_w"/>
                                          </p:val>
                                        </p:tav>
                                      </p:tavLst>
                                    </p:anim>
                                    <p:anim calcmode="lin" valueType="num">
                                      <p:cBhvr>
                                        <p:cTn id="107" dur="500" fill="hold"/>
                                        <p:tgtEl>
                                          <p:spTgt spid="2">
                                            <p:txEl>
                                              <p:pRg st="13" end="13"/>
                                            </p:txEl>
                                          </p:spTgt>
                                        </p:tgtEl>
                                        <p:attrNameLst>
                                          <p:attrName>ppt_h</p:attrName>
                                        </p:attrNameLst>
                                      </p:cBhvr>
                                      <p:tavLst>
                                        <p:tav tm="0">
                                          <p:val>
                                            <p:fltVal val="0"/>
                                          </p:val>
                                        </p:tav>
                                        <p:tav tm="100000">
                                          <p:val>
                                            <p:strVal val="#ppt_h"/>
                                          </p:val>
                                        </p:tav>
                                      </p:tavLst>
                                    </p:anim>
                                    <p:anim calcmode="lin" valueType="num">
                                      <p:cBhvr>
                                        <p:cTn id="108" dur="500" fill="hold"/>
                                        <p:tgtEl>
                                          <p:spTgt spid="2">
                                            <p:txEl>
                                              <p:pRg st="13" end="13"/>
                                            </p:txEl>
                                          </p:spTgt>
                                        </p:tgtEl>
                                        <p:attrNameLst>
                                          <p:attrName>style.rotation</p:attrName>
                                        </p:attrNameLst>
                                      </p:cBhvr>
                                      <p:tavLst>
                                        <p:tav tm="0">
                                          <p:val>
                                            <p:fltVal val="360"/>
                                          </p:val>
                                        </p:tav>
                                        <p:tav tm="100000">
                                          <p:val>
                                            <p:fltVal val="0"/>
                                          </p:val>
                                        </p:tav>
                                      </p:tavLst>
                                    </p:anim>
                                    <p:animEffect transition="in" filter="fade">
                                      <p:cBhvr>
                                        <p:cTn id="109" dur="500"/>
                                        <p:tgtEl>
                                          <p:spTgt spid="2">
                                            <p:txEl>
                                              <p:pRg st="13" end="13"/>
                                            </p:txEl>
                                          </p:spTgt>
                                        </p:tgtEl>
                                      </p:cBhvr>
                                    </p:animEffect>
                                  </p:childTnLst>
                                </p:cTn>
                              </p:par>
                              <p:par>
                                <p:cTn id="110" presetID="49" presetClass="entr" presetSubtype="0" decel="100000" fill="hold" grpId="0" nodeType="withEffect">
                                  <p:stCondLst>
                                    <p:cond delay="0"/>
                                  </p:stCondLst>
                                  <p:childTnLst>
                                    <p:set>
                                      <p:cBhvr>
                                        <p:cTn id="111" dur="1" fill="hold">
                                          <p:stCondLst>
                                            <p:cond delay="0"/>
                                          </p:stCondLst>
                                        </p:cTn>
                                        <p:tgtEl>
                                          <p:spTgt spid="2">
                                            <p:txEl>
                                              <p:pRg st="14" end="14"/>
                                            </p:txEl>
                                          </p:spTgt>
                                        </p:tgtEl>
                                        <p:attrNameLst>
                                          <p:attrName>style.visibility</p:attrName>
                                        </p:attrNameLst>
                                      </p:cBhvr>
                                      <p:to>
                                        <p:strVal val="visible"/>
                                      </p:to>
                                    </p:set>
                                    <p:anim calcmode="lin" valueType="num">
                                      <p:cBhvr>
                                        <p:cTn id="112" dur="500" fill="hold"/>
                                        <p:tgtEl>
                                          <p:spTgt spid="2">
                                            <p:txEl>
                                              <p:pRg st="14" end="14"/>
                                            </p:txEl>
                                          </p:spTgt>
                                        </p:tgtEl>
                                        <p:attrNameLst>
                                          <p:attrName>ppt_w</p:attrName>
                                        </p:attrNameLst>
                                      </p:cBhvr>
                                      <p:tavLst>
                                        <p:tav tm="0">
                                          <p:val>
                                            <p:fltVal val="0"/>
                                          </p:val>
                                        </p:tav>
                                        <p:tav tm="100000">
                                          <p:val>
                                            <p:strVal val="#ppt_w"/>
                                          </p:val>
                                        </p:tav>
                                      </p:tavLst>
                                    </p:anim>
                                    <p:anim calcmode="lin" valueType="num">
                                      <p:cBhvr>
                                        <p:cTn id="113" dur="500" fill="hold"/>
                                        <p:tgtEl>
                                          <p:spTgt spid="2">
                                            <p:txEl>
                                              <p:pRg st="14" end="14"/>
                                            </p:txEl>
                                          </p:spTgt>
                                        </p:tgtEl>
                                        <p:attrNameLst>
                                          <p:attrName>ppt_h</p:attrName>
                                        </p:attrNameLst>
                                      </p:cBhvr>
                                      <p:tavLst>
                                        <p:tav tm="0">
                                          <p:val>
                                            <p:fltVal val="0"/>
                                          </p:val>
                                        </p:tav>
                                        <p:tav tm="100000">
                                          <p:val>
                                            <p:strVal val="#ppt_h"/>
                                          </p:val>
                                        </p:tav>
                                      </p:tavLst>
                                    </p:anim>
                                    <p:anim calcmode="lin" valueType="num">
                                      <p:cBhvr>
                                        <p:cTn id="114" dur="500" fill="hold"/>
                                        <p:tgtEl>
                                          <p:spTgt spid="2">
                                            <p:txEl>
                                              <p:pRg st="14" end="14"/>
                                            </p:txEl>
                                          </p:spTgt>
                                        </p:tgtEl>
                                        <p:attrNameLst>
                                          <p:attrName>style.rotation</p:attrName>
                                        </p:attrNameLst>
                                      </p:cBhvr>
                                      <p:tavLst>
                                        <p:tav tm="0">
                                          <p:val>
                                            <p:fltVal val="360"/>
                                          </p:val>
                                        </p:tav>
                                        <p:tav tm="100000">
                                          <p:val>
                                            <p:fltVal val="0"/>
                                          </p:val>
                                        </p:tav>
                                      </p:tavLst>
                                    </p:anim>
                                    <p:animEffect transition="in" filter="fade">
                                      <p:cBhvr>
                                        <p:cTn id="115" dur="500"/>
                                        <p:tgtEl>
                                          <p:spTgt spid="2">
                                            <p:txEl>
                                              <p:pRg st="14" end="14"/>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37" presetClass="entr" presetSubtype="0" fill="hold" grpId="0" nodeType="clickEffect">
                                  <p:stCondLst>
                                    <p:cond delay="0"/>
                                  </p:stCondLst>
                                  <p:childTnLst>
                                    <p:set>
                                      <p:cBhvr>
                                        <p:cTn id="119" dur="1" fill="hold">
                                          <p:stCondLst>
                                            <p:cond delay="0"/>
                                          </p:stCondLst>
                                        </p:cTn>
                                        <p:tgtEl>
                                          <p:spTgt spid="7"/>
                                        </p:tgtEl>
                                        <p:attrNameLst>
                                          <p:attrName>style.visibility</p:attrName>
                                        </p:attrNameLst>
                                      </p:cBhvr>
                                      <p:to>
                                        <p:strVal val="visible"/>
                                      </p:to>
                                    </p:set>
                                    <p:animEffect transition="in" filter="fade">
                                      <p:cBhvr>
                                        <p:cTn id="120" dur="1000"/>
                                        <p:tgtEl>
                                          <p:spTgt spid="7"/>
                                        </p:tgtEl>
                                      </p:cBhvr>
                                    </p:animEffect>
                                    <p:anim calcmode="lin" valueType="num">
                                      <p:cBhvr>
                                        <p:cTn id="121" dur="1000" fill="hold"/>
                                        <p:tgtEl>
                                          <p:spTgt spid="7"/>
                                        </p:tgtEl>
                                        <p:attrNameLst>
                                          <p:attrName>ppt_x</p:attrName>
                                        </p:attrNameLst>
                                      </p:cBhvr>
                                      <p:tavLst>
                                        <p:tav tm="0">
                                          <p:val>
                                            <p:strVal val="#ppt_x"/>
                                          </p:val>
                                        </p:tav>
                                        <p:tav tm="100000">
                                          <p:val>
                                            <p:strVal val="#ppt_x"/>
                                          </p:val>
                                        </p:tav>
                                      </p:tavLst>
                                    </p:anim>
                                    <p:anim calcmode="lin" valueType="num">
                                      <p:cBhvr>
                                        <p:cTn id="122" dur="900" decel="100000" fill="hold"/>
                                        <p:tgtEl>
                                          <p:spTgt spid="7"/>
                                        </p:tgtEl>
                                        <p:attrNameLst>
                                          <p:attrName>ppt_y</p:attrName>
                                        </p:attrNameLst>
                                      </p:cBhvr>
                                      <p:tavLst>
                                        <p:tav tm="0">
                                          <p:val>
                                            <p:strVal val="#ppt_y+1"/>
                                          </p:val>
                                        </p:tav>
                                        <p:tav tm="100000">
                                          <p:val>
                                            <p:strVal val="#ppt_y-.03"/>
                                          </p:val>
                                        </p:tav>
                                      </p:tavLst>
                                    </p:anim>
                                    <p:anim calcmode="lin" valueType="num">
                                      <p:cBhvr>
                                        <p:cTn id="1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24" fill="hold">
                            <p:stCondLst>
                              <p:cond delay="1000"/>
                            </p:stCondLst>
                            <p:childTnLst>
                              <p:par>
                                <p:cTn id="125" presetID="37"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00"/>
                                        <p:tgtEl>
                                          <p:spTgt spid="8"/>
                                        </p:tgtEl>
                                      </p:cBhvr>
                                    </p:animEffect>
                                    <p:anim calcmode="lin" valueType="num">
                                      <p:cBhvr>
                                        <p:cTn id="128" dur="1000" fill="hold"/>
                                        <p:tgtEl>
                                          <p:spTgt spid="8"/>
                                        </p:tgtEl>
                                        <p:attrNameLst>
                                          <p:attrName>ppt_x</p:attrName>
                                        </p:attrNameLst>
                                      </p:cBhvr>
                                      <p:tavLst>
                                        <p:tav tm="0">
                                          <p:val>
                                            <p:strVal val="#ppt_x"/>
                                          </p:val>
                                        </p:tav>
                                        <p:tav tm="100000">
                                          <p:val>
                                            <p:strVal val="#ppt_x"/>
                                          </p:val>
                                        </p:tav>
                                      </p:tavLst>
                                    </p:anim>
                                    <p:anim calcmode="lin" valueType="num">
                                      <p:cBhvr>
                                        <p:cTn id="129" dur="900" decel="100000" fill="hold"/>
                                        <p:tgtEl>
                                          <p:spTgt spid="8"/>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1" presetClass="entr" presetSubtype="0" fill="hold" grpId="0" nodeType="clickEffect">
                                  <p:stCondLst>
                                    <p:cond delay="0"/>
                                  </p:stCondLst>
                                  <p:childTnLst>
                                    <p:set>
                                      <p:cBhvr>
                                        <p:cTn id="134" dur="1" fill="hold">
                                          <p:stCondLst>
                                            <p:cond delay="0"/>
                                          </p:stCondLst>
                                        </p:cTn>
                                        <p:tgtEl>
                                          <p:spTgt spid="10"/>
                                        </p:tgtEl>
                                        <p:attrNameLst>
                                          <p:attrName>style.visibility</p:attrName>
                                        </p:attrNameLst>
                                      </p:cBhvr>
                                      <p:to>
                                        <p:strVal val="visible"/>
                                      </p:to>
                                    </p:set>
                                    <p:anim calcmode="lin" valueType="num">
                                      <p:cBhvr>
                                        <p:cTn id="135" dur="1000" fill="hold"/>
                                        <p:tgtEl>
                                          <p:spTgt spid="10"/>
                                        </p:tgtEl>
                                        <p:attrNameLst>
                                          <p:attrName>ppt_w</p:attrName>
                                        </p:attrNameLst>
                                      </p:cBhvr>
                                      <p:tavLst>
                                        <p:tav tm="0">
                                          <p:val>
                                            <p:fltVal val="0"/>
                                          </p:val>
                                        </p:tav>
                                        <p:tav tm="100000">
                                          <p:val>
                                            <p:strVal val="#ppt_w"/>
                                          </p:val>
                                        </p:tav>
                                      </p:tavLst>
                                    </p:anim>
                                    <p:anim calcmode="lin" valueType="num">
                                      <p:cBhvr>
                                        <p:cTn id="136" dur="1000" fill="hold"/>
                                        <p:tgtEl>
                                          <p:spTgt spid="10"/>
                                        </p:tgtEl>
                                        <p:attrNameLst>
                                          <p:attrName>ppt_h</p:attrName>
                                        </p:attrNameLst>
                                      </p:cBhvr>
                                      <p:tavLst>
                                        <p:tav tm="0">
                                          <p:val>
                                            <p:fltVal val="0"/>
                                          </p:val>
                                        </p:tav>
                                        <p:tav tm="100000">
                                          <p:val>
                                            <p:strVal val="#ppt_h"/>
                                          </p:val>
                                        </p:tav>
                                      </p:tavLst>
                                    </p:anim>
                                    <p:anim calcmode="lin" valueType="num">
                                      <p:cBhvr>
                                        <p:cTn id="137" dur="1000" fill="hold"/>
                                        <p:tgtEl>
                                          <p:spTgt spid="10"/>
                                        </p:tgtEl>
                                        <p:attrNameLst>
                                          <p:attrName>style.rotation</p:attrName>
                                        </p:attrNameLst>
                                      </p:cBhvr>
                                      <p:tavLst>
                                        <p:tav tm="0">
                                          <p:val>
                                            <p:fltVal val="90"/>
                                          </p:val>
                                        </p:tav>
                                        <p:tav tm="100000">
                                          <p:val>
                                            <p:fltVal val="0"/>
                                          </p:val>
                                        </p:tav>
                                      </p:tavLst>
                                    </p:anim>
                                    <p:animEffect transition="in" filter="fade">
                                      <p:cBhvr>
                                        <p:cTn id="138" dur="1000"/>
                                        <p:tgtEl>
                                          <p:spTgt spid="10"/>
                                        </p:tgtEl>
                                      </p:cBhvr>
                                    </p:animEffect>
                                  </p:childTnLst>
                                </p:cTn>
                              </p:par>
                              <p:par>
                                <p:cTn id="139" presetID="31" presetClass="entr" presetSubtype="0" fill="hold" grpId="0" nodeType="withEffect">
                                  <p:stCondLst>
                                    <p:cond delay="0"/>
                                  </p:stCondLst>
                                  <p:childTnLst>
                                    <p:set>
                                      <p:cBhvr>
                                        <p:cTn id="140" dur="1" fill="hold">
                                          <p:stCondLst>
                                            <p:cond delay="0"/>
                                          </p:stCondLst>
                                        </p:cTn>
                                        <p:tgtEl>
                                          <p:spTgt spid="4"/>
                                        </p:tgtEl>
                                        <p:attrNameLst>
                                          <p:attrName>style.visibility</p:attrName>
                                        </p:attrNameLst>
                                      </p:cBhvr>
                                      <p:to>
                                        <p:strVal val="visible"/>
                                      </p:to>
                                    </p:set>
                                    <p:anim calcmode="lin" valueType="num">
                                      <p:cBhvr>
                                        <p:cTn id="141" dur="1000" fill="hold"/>
                                        <p:tgtEl>
                                          <p:spTgt spid="4"/>
                                        </p:tgtEl>
                                        <p:attrNameLst>
                                          <p:attrName>ppt_w</p:attrName>
                                        </p:attrNameLst>
                                      </p:cBhvr>
                                      <p:tavLst>
                                        <p:tav tm="0">
                                          <p:val>
                                            <p:fltVal val="0"/>
                                          </p:val>
                                        </p:tav>
                                        <p:tav tm="100000">
                                          <p:val>
                                            <p:strVal val="#ppt_w"/>
                                          </p:val>
                                        </p:tav>
                                      </p:tavLst>
                                    </p:anim>
                                    <p:anim calcmode="lin" valueType="num">
                                      <p:cBhvr>
                                        <p:cTn id="142" dur="1000" fill="hold"/>
                                        <p:tgtEl>
                                          <p:spTgt spid="4"/>
                                        </p:tgtEl>
                                        <p:attrNameLst>
                                          <p:attrName>ppt_h</p:attrName>
                                        </p:attrNameLst>
                                      </p:cBhvr>
                                      <p:tavLst>
                                        <p:tav tm="0">
                                          <p:val>
                                            <p:fltVal val="0"/>
                                          </p:val>
                                        </p:tav>
                                        <p:tav tm="100000">
                                          <p:val>
                                            <p:strVal val="#ppt_h"/>
                                          </p:val>
                                        </p:tav>
                                      </p:tavLst>
                                    </p:anim>
                                    <p:anim calcmode="lin" valueType="num">
                                      <p:cBhvr>
                                        <p:cTn id="143" dur="1000" fill="hold"/>
                                        <p:tgtEl>
                                          <p:spTgt spid="4"/>
                                        </p:tgtEl>
                                        <p:attrNameLst>
                                          <p:attrName>style.rotation</p:attrName>
                                        </p:attrNameLst>
                                      </p:cBhvr>
                                      <p:tavLst>
                                        <p:tav tm="0">
                                          <p:val>
                                            <p:fltVal val="90"/>
                                          </p:val>
                                        </p:tav>
                                        <p:tav tm="100000">
                                          <p:val>
                                            <p:fltVal val="0"/>
                                          </p:val>
                                        </p:tav>
                                      </p:tavLst>
                                    </p:anim>
                                    <p:animEffect transition="in" filter="fade">
                                      <p:cBhvr>
                                        <p:cTn id="144" dur="1000"/>
                                        <p:tgtEl>
                                          <p:spTgt spid="4"/>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11"/>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P spid="7" grpId="0" animBg="1"/>
      <p:bldP spid="8" grpId="0" animBg="1"/>
      <p:bldP spid="9" grpId="0" animBg="1"/>
      <p:bldP spid="10" grpId="0" animBg="1"/>
      <p:bldP spid="4"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B8F509-651B-96EA-3ACB-8285FF0B8A23}"/>
              </a:ext>
            </a:extLst>
          </p:cNvPr>
          <p:cNvSpPr>
            <a:spLocks noGrp="1"/>
          </p:cNvSpPr>
          <p:nvPr>
            <p:ph type="title"/>
          </p:nvPr>
        </p:nvSpPr>
        <p:spPr/>
        <p:txBody>
          <a:bodyPr vert="horz" lIns="91440" tIns="45720" rIns="91440" bIns="45720" rtlCol="0" anchor="t" anchorCtr="0">
            <a:noAutofit/>
          </a:bodyPr>
          <a:lstStyle/>
          <a:p>
            <a:r>
              <a:rPr lang="en-US" sz="4000"/>
              <a:t>A global POS solution </a:t>
            </a:r>
          </a:p>
        </p:txBody>
      </p:sp>
      <p:sp>
        <p:nvSpPr>
          <p:cNvPr id="2" name="Text Placeholder 1">
            <a:extLst>
              <a:ext uri="{FF2B5EF4-FFF2-40B4-BE49-F238E27FC236}">
                <a16:creationId xmlns:a16="http://schemas.microsoft.com/office/drawing/2014/main" id="{B2F4E816-AAB7-BC6F-E29C-FEE7829CE211}"/>
              </a:ext>
            </a:extLst>
          </p:cNvPr>
          <p:cNvSpPr>
            <a:spLocks noGrp="1"/>
          </p:cNvSpPr>
          <p:nvPr>
            <p:ph type="body" sz="quarter" idx="13"/>
          </p:nvPr>
        </p:nvSpPr>
        <p:spPr/>
        <p:txBody>
          <a:bodyPr lIns="91440" tIns="45720" rIns="91440" bIns="45720" anchor="t"/>
          <a:lstStyle/>
          <a:p>
            <a:r>
              <a:rPr lang="en-US" sz="2400">
                <a:cs typeface="Segoe UI"/>
              </a:rPr>
              <a:t>The LS Central Point of Sale solution has a </a:t>
            </a:r>
            <a:r>
              <a:rPr lang="en-US" sz="2400" b="1">
                <a:latin typeface="Aptos" panose="020B0004020202020204" pitchFamily="34" charset="0"/>
                <a:cs typeface="Segoe UI"/>
              </a:rPr>
              <a:t>unique market advantage</a:t>
            </a:r>
          </a:p>
          <a:p>
            <a:r>
              <a:rPr lang="en-US" sz="2400">
                <a:cs typeface="Segoe UI"/>
              </a:rPr>
              <a:t>We have a global presence that is </a:t>
            </a:r>
            <a:r>
              <a:rPr lang="en-US" sz="2400" b="1">
                <a:latin typeface="Aptos" panose="020B0004020202020204" pitchFamily="34" charset="0"/>
                <a:cs typeface="Segoe UI"/>
              </a:rPr>
              <a:t>unmatched by competitors</a:t>
            </a:r>
          </a:p>
          <a:p>
            <a:r>
              <a:rPr lang="en-US" sz="2400">
                <a:latin typeface="Aptos Light"/>
                <a:cs typeface="Segoe UI"/>
              </a:rPr>
              <a:t>This global footprint makes LS Retail the </a:t>
            </a:r>
            <a:r>
              <a:rPr lang="en-US" sz="2400" b="1">
                <a:latin typeface="Aptos Light"/>
                <a:cs typeface="Segoe UI"/>
              </a:rPr>
              <a:t>ideal provider </a:t>
            </a:r>
            <a:r>
              <a:rPr lang="en-US" sz="2400">
                <a:latin typeface="Aptos Light"/>
                <a:cs typeface="Segoe UI"/>
              </a:rPr>
              <a:t>for retailers who want to work with the same solution in all the regions and countries where they operate</a:t>
            </a:r>
          </a:p>
          <a:p>
            <a:pPr lvl="1">
              <a:buFont typeface="System Font Regular"/>
              <a:buChar char="-"/>
            </a:pPr>
            <a:r>
              <a:rPr lang="en-US">
                <a:cs typeface="Segoe UI"/>
              </a:rPr>
              <a:t>Some competitors have good coverage in </a:t>
            </a:r>
            <a:r>
              <a:rPr lang="en-US" b="1">
                <a:latin typeface="Aptos" panose="020B0004020202020204" pitchFamily="34" charset="0"/>
                <a:cs typeface="Segoe UI"/>
              </a:rPr>
              <a:t>multiple regions </a:t>
            </a:r>
            <a:r>
              <a:rPr lang="en-US">
                <a:cs typeface="Segoe UI"/>
              </a:rPr>
              <a:t>with 1-3 verticals</a:t>
            </a:r>
          </a:p>
          <a:p>
            <a:pPr lvl="1">
              <a:buFont typeface="System Font Regular"/>
              <a:buChar char="-"/>
            </a:pPr>
            <a:r>
              <a:rPr lang="en-US">
                <a:cs typeface="Segoe UI"/>
              </a:rPr>
              <a:t>Some competitors have good coverage in </a:t>
            </a:r>
            <a:r>
              <a:rPr lang="en-US" b="1">
                <a:latin typeface="Aptos" panose="020B0004020202020204" pitchFamily="34" charset="0"/>
                <a:cs typeface="Segoe UI"/>
              </a:rPr>
              <a:t>multiple verticals</a:t>
            </a:r>
            <a:r>
              <a:rPr lang="en-US">
                <a:latin typeface="Aptos" panose="020B0004020202020204" pitchFamily="34" charset="0"/>
                <a:cs typeface="Segoe UI"/>
              </a:rPr>
              <a:t> </a:t>
            </a:r>
            <a:r>
              <a:rPr lang="en-US">
                <a:cs typeface="Segoe UI"/>
              </a:rPr>
              <a:t>with 1-3 regions</a:t>
            </a:r>
          </a:p>
          <a:p>
            <a:pPr lvl="1">
              <a:buFont typeface="System Font Regular"/>
              <a:buChar char="-"/>
            </a:pPr>
            <a:r>
              <a:rPr lang="en-US">
                <a:cs typeface="Segoe UI"/>
              </a:rPr>
              <a:t>But LS Retail is unique with coverage in </a:t>
            </a:r>
            <a:r>
              <a:rPr lang="en-US" b="1">
                <a:latin typeface="Aptos" panose="020B0004020202020204" pitchFamily="34" charset="0"/>
                <a:cs typeface="Segoe UI"/>
              </a:rPr>
              <a:t>multiple verticals in multiple countries </a:t>
            </a:r>
            <a:endParaRPr lang="en-US" b="1">
              <a:latin typeface="Aptos" panose="020B0004020202020204" pitchFamily="34" charset="0"/>
            </a:endParaRPr>
          </a:p>
          <a:p>
            <a:endParaRPr lang="en-US" sz="2400">
              <a:latin typeface="Aptos" panose="020B0004020202020204" pitchFamily="34" charset="0"/>
            </a:endParaRPr>
          </a:p>
          <a:p>
            <a:endParaRPr lang="en-US" sz="2400">
              <a:latin typeface="Aptos" panose="020B0004020202020204" pitchFamily="34" charset="0"/>
            </a:endParaRPr>
          </a:p>
        </p:txBody>
      </p:sp>
      <p:pic>
        <p:nvPicPr>
          <p:cNvPr id="6" name="Picture 5" descr="A planet earth with continents and water&#10;&#10;Description automatically generated">
            <a:extLst>
              <a:ext uri="{FF2B5EF4-FFF2-40B4-BE49-F238E27FC236}">
                <a16:creationId xmlns:a16="http://schemas.microsoft.com/office/drawing/2014/main" id="{9901EF53-4E2A-239C-7507-27D3B4C0B31A}"/>
              </a:ext>
            </a:extLst>
          </p:cNvPr>
          <p:cNvPicPr>
            <a:picLocks noChangeAspect="1"/>
          </p:cNvPicPr>
          <p:nvPr/>
        </p:nvPicPr>
        <p:blipFill>
          <a:blip r:embed="rId3"/>
          <a:srcRect l="16702" t="21810" r="16155" b="26914"/>
          <a:stretch/>
        </p:blipFill>
        <p:spPr>
          <a:xfrm>
            <a:off x="7154896" y="711015"/>
            <a:ext cx="4264074" cy="4319540"/>
          </a:xfrm>
          <a:prstGeom prst="rect">
            <a:avLst/>
          </a:prstGeom>
        </p:spPr>
      </p:pic>
    </p:spTree>
    <p:extLst>
      <p:ext uri="{BB962C8B-B14F-4D97-AF65-F5344CB8AC3E}">
        <p14:creationId xmlns:p14="http://schemas.microsoft.com/office/powerpoint/2010/main" val="1427674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2" presetClass="entr" presetSubtype="2" decel="5000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779445-82F7-AA02-1719-BB3AC1327145}"/>
              </a:ext>
            </a:extLst>
          </p:cNvPr>
          <p:cNvSpPr>
            <a:spLocks noGrp="1"/>
          </p:cNvSpPr>
          <p:nvPr>
            <p:ph type="body" sz="quarter" idx="10"/>
          </p:nvPr>
        </p:nvSpPr>
        <p:spPr>
          <a:xfrm>
            <a:off x="340290" y="997527"/>
            <a:ext cx="5428157" cy="5369482"/>
          </a:xfrm>
        </p:spPr>
        <p:txBody>
          <a:bodyPr/>
          <a:lstStyle/>
          <a:p>
            <a:r>
              <a:rPr lang="en-US" dirty="0">
                <a:latin typeface="Aptos" panose="020B0004020202020204" pitchFamily="34" charset="0"/>
              </a:rPr>
              <a:t>For 2</a:t>
            </a:r>
            <a:r>
              <a:rPr lang="en-US" baseline="30000" dirty="0">
                <a:latin typeface="Aptos" panose="020B0004020202020204" pitchFamily="34" charset="0"/>
              </a:rPr>
              <a:t>nd</a:t>
            </a:r>
            <a:r>
              <a:rPr lang="en-US" dirty="0">
                <a:latin typeface="Aptos" panose="020B0004020202020204" pitchFamily="34" charset="0"/>
              </a:rPr>
              <a:t> and 3</a:t>
            </a:r>
            <a:r>
              <a:rPr lang="en-US" baseline="30000" dirty="0">
                <a:latin typeface="Aptos" panose="020B0004020202020204" pitchFamily="34" charset="0"/>
              </a:rPr>
              <a:t>rd</a:t>
            </a:r>
            <a:r>
              <a:rPr lang="en-US" dirty="0">
                <a:latin typeface="Aptos" panose="020B0004020202020204" pitchFamily="34" charset="0"/>
              </a:rPr>
              <a:t> level support, LS Retail offers different </a:t>
            </a:r>
            <a:r>
              <a:rPr lang="en-US" dirty="0" err="1">
                <a:latin typeface="Aptos" panose="020B0004020202020204" pitchFamily="34" charset="0"/>
              </a:rPr>
              <a:t>PrimeAttention</a:t>
            </a:r>
            <a:r>
              <a:rPr lang="en-US" dirty="0">
                <a:latin typeface="Aptos" panose="020B0004020202020204" pitchFamily="34" charset="0"/>
              </a:rPr>
              <a:t> </a:t>
            </a:r>
            <a:r>
              <a:rPr lang="is-IS" b="1" dirty="0">
                <a:latin typeface="Aptos" panose="020B0004020202020204" pitchFamily="34" charset="0"/>
              </a:rPr>
              <a:t>support plans</a:t>
            </a:r>
          </a:p>
          <a:p>
            <a:pPr lvl="1"/>
            <a:r>
              <a:rPr lang="is-IS" dirty="0">
                <a:latin typeface="Aptos" panose="020B0004020202020204" pitchFamily="34" charset="0"/>
              </a:rPr>
              <a:t>Basic (T&amp;M)</a:t>
            </a:r>
          </a:p>
          <a:p>
            <a:pPr lvl="1"/>
            <a:r>
              <a:rPr lang="is-IS" dirty="0">
                <a:latin typeface="Aptos" panose="020B0004020202020204" pitchFamily="34" charset="0"/>
              </a:rPr>
              <a:t>Standard</a:t>
            </a:r>
          </a:p>
          <a:p>
            <a:pPr lvl="1"/>
            <a:r>
              <a:rPr lang="is-IS" dirty="0">
                <a:latin typeface="Aptos" panose="020B0004020202020204" pitchFamily="34" charset="0"/>
              </a:rPr>
              <a:t>Premium</a:t>
            </a:r>
          </a:p>
          <a:p>
            <a:r>
              <a:rPr lang="is-IS" dirty="0">
                <a:latin typeface="Aptos" panose="020B0004020202020204" pitchFamily="34" charset="0"/>
              </a:rPr>
              <a:t>Schedules vary in </a:t>
            </a:r>
            <a:r>
              <a:rPr lang="is-IS" b="1" dirty="0">
                <a:latin typeface="Aptos" panose="020B0004020202020204" pitchFamily="34" charset="0"/>
              </a:rPr>
              <a:t>level of service</a:t>
            </a:r>
            <a:r>
              <a:rPr lang="is-IS" dirty="0">
                <a:latin typeface="Aptos" panose="020B0004020202020204" pitchFamily="34" charset="0"/>
              </a:rPr>
              <a:t>, response times (SLA), benefits, and price</a:t>
            </a:r>
          </a:p>
          <a:p>
            <a:r>
              <a:rPr lang="is-IS" dirty="0">
                <a:latin typeface="Aptos" panose="020B0004020202020204" pitchFamily="34" charset="0"/>
              </a:rPr>
              <a:t>Support outside of business hours is defined as </a:t>
            </a:r>
            <a:r>
              <a:rPr lang="is-IS" b="1" dirty="0">
                <a:latin typeface="Aptos" panose="020B0004020202020204" pitchFamily="34" charset="0"/>
              </a:rPr>
              <a:t>extended service</a:t>
            </a:r>
            <a:r>
              <a:rPr lang="is-IS" dirty="0">
                <a:latin typeface="Aptos" panose="020B0004020202020204" pitchFamily="34" charset="0"/>
              </a:rPr>
              <a:t> and is available for Standard and Premium support</a:t>
            </a:r>
          </a:p>
          <a:p>
            <a:endParaRPr lang="is-IS" dirty="0">
              <a:latin typeface="Aptos" panose="020B0004020202020204" pitchFamily="34" charset="0"/>
            </a:endParaRPr>
          </a:p>
          <a:p>
            <a:endParaRPr lang="is-IS" dirty="0">
              <a:latin typeface="Aptos" panose="020B0004020202020204" pitchFamily="34" charset="0"/>
            </a:endParaRPr>
          </a:p>
          <a:p>
            <a:endParaRPr lang="en-US" dirty="0">
              <a:latin typeface="Aptos" panose="020B0004020202020204" pitchFamily="34" charset="0"/>
            </a:endParaRPr>
          </a:p>
        </p:txBody>
      </p:sp>
      <p:pic>
        <p:nvPicPr>
          <p:cNvPr id="6" name="Picture Placeholder 5" descr="A person drawing a graph&#10;&#10;Description automatically generated">
            <a:extLst>
              <a:ext uri="{FF2B5EF4-FFF2-40B4-BE49-F238E27FC236}">
                <a16:creationId xmlns:a16="http://schemas.microsoft.com/office/drawing/2014/main" id="{387EEE90-C47B-66AA-DCFD-D29C50BC8A9E}"/>
              </a:ext>
            </a:extLst>
          </p:cNvPr>
          <p:cNvPicPr>
            <a:picLocks noGrp="1" noChangeAspect="1"/>
          </p:cNvPicPr>
          <p:nvPr>
            <p:ph type="pic" sz="quarter" idx="11"/>
          </p:nvPr>
        </p:nvPicPr>
        <p:blipFill>
          <a:blip r:embed="rId3"/>
          <a:srcRect l="14556" r="14556"/>
          <a:stretch>
            <a:fillRect/>
          </a:stretch>
        </p:blipFill>
        <p:spPr/>
      </p:pic>
      <p:sp>
        <p:nvSpPr>
          <p:cNvPr id="7" name="Title 2">
            <a:extLst>
              <a:ext uri="{FF2B5EF4-FFF2-40B4-BE49-F238E27FC236}">
                <a16:creationId xmlns:a16="http://schemas.microsoft.com/office/drawing/2014/main" id="{3AAF7CBD-D503-97D3-19F6-564FE9988098}"/>
              </a:ext>
            </a:extLst>
          </p:cNvPr>
          <p:cNvSpPr txBox="1">
            <a:spLocks/>
          </p:cNvSpPr>
          <p:nvPr/>
        </p:nvSpPr>
        <p:spPr>
          <a:xfrm>
            <a:off x="340291" y="212186"/>
            <a:ext cx="9799589" cy="588637"/>
          </a:xfrm>
          <a:prstGeom prst="rect">
            <a:avLst/>
          </a:prstGeom>
        </p:spPr>
        <p:txBody>
          <a:bodyPr vert="horz" lIns="91440" tIns="45720" rIns="91440" bIns="45720" rtlCol="0" anchor="t" anchorCtr="0">
            <a:normAutofit fontScale="97500" lnSpcReduction="10000"/>
          </a:bodyPr>
          <a:lstStyle>
            <a:lvl1pPr algn="l" defTabSz="914400" rtl="0" eaLnBrk="1" latinLnBrk="0" hangingPunct="1">
              <a:lnSpc>
                <a:spcPct val="90000"/>
              </a:lnSpc>
              <a:spcBef>
                <a:spcPct val="0"/>
              </a:spcBef>
              <a:buNone/>
              <a:defRPr sz="4000" b="1" kern="1200">
                <a:solidFill>
                  <a:srgbClr val="361D5C"/>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61D5C"/>
                </a:solidFill>
                <a:effectLst/>
                <a:uLnTx/>
                <a:uFillTx/>
                <a:latin typeface="Aptos"/>
                <a:ea typeface="+mj-ea"/>
                <a:cs typeface="Segoe UI"/>
              </a:rPr>
              <a:t>LS Retail </a:t>
            </a:r>
            <a:r>
              <a:rPr kumimoji="0" lang="en-US" sz="4000" b="1" i="0" u="none" strike="noStrike" kern="1200" cap="none" spc="0" normalizeH="0" baseline="0" noProof="0" dirty="0" err="1">
                <a:ln>
                  <a:noFill/>
                </a:ln>
                <a:solidFill>
                  <a:srgbClr val="361D5C"/>
                </a:solidFill>
                <a:effectLst/>
                <a:uLnTx/>
                <a:uFillTx/>
                <a:latin typeface="Aptos"/>
                <a:ea typeface="+mj-ea"/>
                <a:cs typeface="Segoe UI"/>
              </a:rPr>
              <a:t>PrimeAttention</a:t>
            </a:r>
            <a:r>
              <a:rPr kumimoji="0" lang="en-US" sz="4000" b="1" i="0" u="none" strike="noStrike" kern="1200" cap="none" spc="0" normalizeH="0" baseline="0" noProof="0" dirty="0">
                <a:ln>
                  <a:noFill/>
                </a:ln>
                <a:solidFill>
                  <a:srgbClr val="361D5C"/>
                </a:solidFill>
                <a:effectLst/>
                <a:uLnTx/>
                <a:uFillTx/>
                <a:latin typeface="Aptos"/>
                <a:ea typeface="+mj-ea"/>
                <a:cs typeface="Segoe UI"/>
              </a:rPr>
              <a:t> support plans</a:t>
            </a:r>
          </a:p>
        </p:txBody>
      </p:sp>
      <p:pic>
        <p:nvPicPr>
          <p:cNvPr id="4" name="Graphic 3">
            <a:extLst>
              <a:ext uri="{FF2B5EF4-FFF2-40B4-BE49-F238E27FC236}">
                <a16:creationId xmlns:a16="http://schemas.microsoft.com/office/drawing/2014/main" id="{5C54A542-2BD8-B188-4098-DE897A0B7DA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8845" y="5978515"/>
            <a:ext cx="1259062" cy="585198"/>
          </a:xfrm>
          <a:prstGeom prst="rect">
            <a:avLst/>
          </a:prstGeom>
        </p:spPr>
      </p:pic>
    </p:spTree>
    <p:extLst>
      <p:ext uri="{BB962C8B-B14F-4D97-AF65-F5344CB8AC3E}">
        <p14:creationId xmlns:p14="http://schemas.microsoft.com/office/powerpoint/2010/main" val="736836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12A5B-7498-27D2-A516-2CF268B8F6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8A23776-8007-B855-8853-127421DFBB11}"/>
              </a:ext>
            </a:extLst>
          </p:cNvPr>
          <p:cNvSpPr>
            <a:spLocks noGrp="1"/>
          </p:cNvSpPr>
          <p:nvPr>
            <p:ph type="body" sz="quarter" idx="13"/>
          </p:nvPr>
        </p:nvSpPr>
        <p:spPr>
          <a:xfrm>
            <a:off x="392417" y="103298"/>
            <a:ext cx="4853502" cy="1320305"/>
          </a:xfrm>
        </p:spPr>
        <p:txBody>
          <a:bodyPr lIns="91440" tIns="45720" rIns="91440" bIns="45720" anchor="t"/>
          <a:lstStyle/>
          <a:p>
            <a:pPr marL="0" indent="0">
              <a:buNone/>
            </a:pPr>
            <a:r>
              <a:rPr lang="en-US" sz="4400" b="1" dirty="0">
                <a:latin typeface="Aptos ExtraBold"/>
              </a:rPr>
              <a:t>LS Retail </a:t>
            </a:r>
            <a:r>
              <a:rPr lang="en-US" sz="4400" b="1" dirty="0" err="1">
                <a:latin typeface="Aptos ExtraBold"/>
              </a:rPr>
              <a:t>PrimeAttention</a:t>
            </a:r>
            <a:endParaRPr lang="en-US" sz="4400" b="1" dirty="0">
              <a:solidFill>
                <a:schemeClr val="bg1"/>
              </a:solidFill>
              <a:latin typeface="Aptos ExtraBold" panose="020B0004020202020204" pitchFamily="34" charset="0"/>
            </a:endParaRPr>
          </a:p>
          <a:p>
            <a:pPr marL="0" indent="0">
              <a:buNone/>
            </a:pPr>
            <a:r>
              <a:rPr lang="en-US" sz="2000" dirty="0">
                <a:latin typeface="Aptos Light"/>
              </a:rPr>
              <a:t>a</a:t>
            </a:r>
            <a:r>
              <a:rPr lang="en-US" sz="2000" b="0" dirty="0">
                <a:latin typeface="Aptos Light"/>
              </a:rPr>
              <a:t> dedicated customer service desk offering:</a:t>
            </a:r>
            <a:endParaRPr lang="en-US" sz="2000" dirty="0">
              <a:latin typeface="Aptos Light"/>
            </a:endParaRPr>
          </a:p>
        </p:txBody>
      </p:sp>
      <p:pic>
        <p:nvPicPr>
          <p:cNvPr id="4" name="Graphic 3">
            <a:extLst>
              <a:ext uri="{FF2B5EF4-FFF2-40B4-BE49-F238E27FC236}">
                <a16:creationId xmlns:a16="http://schemas.microsoft.com/office/drawing/2014/main" id="{8875EF0A-5699-DE85-9367-9EB7D5EF2F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19105" y="5525526"/>
            <a:ext cx="1798209" cy="835786"/>
          </a:xfrm>
          <a:prstGeom prst="rect">
            <a:avLst/>
          </a:prstGeom>
        </p:spPr>
      </p:pic>
      <p:grpSp>
        <p:nvGrpSpPr>
          <p:cNvPr id="30" name="Group 29">
            <a:extLst>
              <a:ext uri="{FF2B5EF4-FFF2-40B4-BE49-F238E27FC236}">
                <a16:creationId xmlns:a16="http://schemas.microsoft.com/office/drawing/2014/main" id="{900F1ADA-99A1-CB19-1278-F71B74E92327}"/>
              </a:ext>
            </a:extLst>
          </p:cNvPr>
          <p:cNvGrpSpPr/>
          <p:nvPr/>
        </p:nvGrpSpPr>
        <p:grpSpPr>
          <a:xfrm>
            <a:off x="479777" y="1812975"/>
            <a:ext cx="4631973" cy="890672"/>
            <a:chOff x="479777" y="2538328"/>
            <a:chExt cx="4631973" cy="890672"/>
          </a:xfrm>
        </p:grpSpPr>
        <p:sp>
          <p:nvSpPr>
            <p:cNvPr id="5" name="Freeform 4">
              <a:extLst>
                <a:ext uri="{FF2B5EF4-FFF2-40B4-BE49-F238E27FC236}">
                  <a16:creationId xmlns:a16="http://schemas.microsoft.com/office/drawing/2014/main" id="{9C946471-399F-0FF0-CCB7-7D82E2110E33}"/>
                </a:ext>
              </a:extLst>
            </p:cNvPr>
            <p:cNvSpPr/>
            <p:nvPr/>
          </p:nvSpPr>
          <p:spPr>
            <a:xfrm>
              <a:off x="479777" y="2538328"/>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31">
              <a:extLst>
                <a:ext uri="{FF2B5EF4-FFF2-40B4-BE49-F238E27FC236}">
                  <a16:creationId xmlns:a16="http://schemas.microsoft.com/office/drawing/2014/main" id="{660DA61A-BAA1-56C7-8135-C2101C7945E7}"/>
                </a:ext>
              </a:extLst>
            </p:cNvPr>
            <p:cNvSpPr txBox="1"/>
            <p:nvPr/>
          </p:nvSpPr>
          <p:spPr>
            <a:xfrm>
              <a:off x="1128050" y="2783609"/>
              <a:ext cx="3863050"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Ad-hoc to advanced 24/7 support</a:t>
              </a:r>
            </a:p>
          </p:txBody>
        </p:sp>
        <p:pic>
          <p:nvPicPr>
            <p:cNvPr id="14" name="Graphic 13">
              <a:extLst>
                <a:ext uri="{FF2B5EF4-FFF2-40B4-BE49-F238E27FC236}">
                  <a16:creationId xmlns:a16="http://schemas.microsoft.com/office/drawing/2014/main" id="{02EB4A10-ADA3-57CC-5009-8B3C480C07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1608" y="2771358"/>
              <a:ext cx="424612" cy="424612"/>
            </a:xfrm>
            <a:prstGeom prst="rect">
              <a:avLst/>
            </a:prstGeom>
          </p:spPr>
        </p:pic>
      </p:grpSp>
      <p:grpSp>
        <p:nvGrpSpPr>
          <p:cNvPr id="29" name="Group 28">
            <a:extLst>
              <a:ext uri="{FF2B5EF4-FFF2-40B4-BE49-F238E27FC236}">
                <a16:creationId xmlns:a16="http://schemas.microsoft.com/office/drawing/2014/main" id="{DF416489-BBA4-1DFD-CA55-3B522779F297}"/>
              </a:ext>
            </a:extLst>
          </p:cNvPr>
          <p:cNvGrpSpPr/>
          <p:nvPr/>
        </p:nvGrpSpPr>
        <p:grpSpPr>
          <a:xfrm>
            <a:off x="479777" y="2981979"/>
            <a:ext cx="4631973" cy="890672"/>
            <a:chOff x="479777" y="3612781"/>
            <a:chExt cx="4631973" cy="890672"/>
          </a:xfrm>
        </p:grpSpPr>
        <p:sp>
          <p:nvSpPr>
            <p:cNvPr id="7" name="Freeform 6">
              <a:extLst>
                <a:ext uri="{FF2B5EF4-FFF2-40B4-BE49-F238E27FC236}">
                  <a16:creationId xmlns:a16="http://schemas.microsoft.com/office/drawing/2014/main" id="{182FF7AC-C10C-22D9-C77C-E305B4B9EF70}"/>
                </a:ext>
              </a:extLst>
            </p:cNvPr>
            <p:cNvSpPr/>
            <p:nvPr/>
          </p:nvSpPr>
          <p:spPr>
            <a:xfrm>
              <a:off x="479777" y="3612781"/>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31">
              <a:extLst>
                <a:ext uri="{FF2B5EF4-FFF2-40B4-BE49-F238E27FC236}">
                  <a16:creationId xmlns:a16="http://schemas.microsoft.com/office/drawing/2014/main" id="{2F5EF1C8-A091-98E6-23EA-44521B9513FD}"/>
                </a:ext>
              </a:extLst>
            </p:cNvPr>
            <p:cNvSpPr txBox="1"/>
            <p:nvPr/>
          </p:nvSpPr>
          <p:spPr>
            <a:xfrm>
              <a:off x="1128050" y="3858062"/>
              <a:ext cx="3863050"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2</a:t>
              </a:r>
              <a:r>
                <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rPr>
                <a:t>nd</a:t>
              </a: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 and 3</a:t>
              </a:r>
              <a:r>
                <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rPr>
                <a:t>rd </a:t>
              </a: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level support with SLA´s</a:t>
              </a:r>
              <a:endPar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endParaRPr>
            </a:p>
          </p:txBody>
        </p:sp>
        <p:pic>
          <p:nvPicPr>
            <p:cNvPr id="16" name="Graphic 15">
              <a:extLst>
                <a:ext uri="{FF2B5EF4-FFF2-40B4-BE49-F238E27FC236}">
                  <a16:creationId xmlns:a16="http://schemas.microsoft.com/office/drawing/2014/main" id="{9372059A-D2D0-24EE-FA6F-A809ADB891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614" y="3909817"/>
              <a:ext cx="296600" cy="296600"/>
            </a:xfrm>
            <a:prstGeom prst="rect">
              <a:avLst/>
            </a:prstGeom>
          </p:spPr>
        </p:pic>
      </p:grpSp>
      <p:grpSp>
        <p:nvGrpSpPr>
          <p:cNvPr id="28" name="Group 27">
            <a:extLst>
              <a:ext uri="{FF2B5EF4-FFF2-40B4-BE49-F238E27FC236}">
                <a16:creationId xmlns:a16="http://schemas.microsoft.com/office/drawing/2014/main" id="{E46DE89F-1664-D828-117C-420853C604C4}"/>
              </a:ext>
            </a:extLst>
          </p:cNvPr>
          <p:cNvGrpSpPr/>
          <p:nvPr/>
        </p:nvGrpSpPr>
        <p:grpSpPr>
          <a:xfrm>
            <a:off x="479777" y="4150983"/>
            <a:ext cx="4631973" cy="890672"/>
            <a:chOff x="479777" y="4687234"/>
            <a:chExt cx="4631973" cy="890672"/>
          </a:xfrm>
        </p:grpSpPr>
        <p:sp>
          <p:nvSpPr>
            <p:cNvPr id="9" name="Freeform 8">
              <a:extLst>
                <a:ext uri="{FF2B5EF4-FFF2-40B4-BE49-F238E27FC236}">
                  <a16:creationId xmlns:a16="http://schemas.microsoft.com/office/drawing/2014/main" id="{2FCA3965-8070-3A4F-59DB-C74321F973EB}"/>
                </a:ext>
              </a:extLst>
            </p:cNvPr>
            <p:cNvSpPr/>
            <p:nvPr/>
          </p:nvSpPr>
          <p:spPr>
            <a:xfrm>
              <a:off x="479777" y="4687234"/>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31">
              <a:extLst>
                <a:ext uri="{FF2B5EF4-FFF2-40B4-BE49-F238E27FC236}">
                  <a16:creationId xmlns:a16="http://schemas.microsoft.com/office/drawing/2014/main" id="{6B4F5334-5F43-CBEA-2A63-7F6CB4716FF2}"/>
                </a:ext>
              </a:extLst>
            </p:cNvPr>
            <p:cNvSpPr txBox="1"/>
            <p:nvPr/>
          </p:nvSpPr>
          <p:spPr>
            <a:xfrm>
              <a:off x="1128050" y="4778627"/>
              <a:ext cx="3863050"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Additional service to LS Retail partners and customers</a:t>
              </a:r>
              <a:endPar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endParaRPr>
            </a:p>
          </p:txBody>
        </p:sp>
        <p:pic>
          <p:nvPicPr>
            <p:cNvPr id="18" name="Graphic 17">
              <a:extLst>
                <a:ext uri="{FF2B5EF4-FFF2-40B4-BE49-F238E27FC236}">
                  <a16:creationId xmlns:a16="http://schemas.microsoft.com/office/drawing/2014/main" id="{D538D06F-E9E4-EBD3-8649-FD22D40E78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478" y="4937336"/>
              <a:ext cx="406972" cy="406972"/>
            </a:xfrm>
            <a:prstGeom prst="rect">
              <a:avLst/>
            </a:prstGeom>
          </p:spPr>
        </p:pic>
      </p:grpSp>
      <p:grpSp>
        <p:nvGrpSpPr>
          <p:cNvPr id="27" name="Group 26">
            <a:extLst>
              <a:ext uri="{FF2B5EF4-FFF2-40B4-BE49-F238E27FC236}">
                <a16:creationId xmlns:a16="http://schemas.microsoft.com/office/drawing/2014/main" id="{849DCAAF-E16D-A58E-6A16-031BDC589DA0}"/>
              </a:ext>
            </a:extLst>
          </p:cNvPr>
          <p:cNvGrpSpPr/>
          <p:nvPr/>
        </p:nvGrpSpPr>
        <p:grpSpPr>
          <a:xfrm>
            <a:off x="479777" y="5319986"/>
            <a:ext cx="4631973" cy="890672"/>
            <a:chOff x="479777" y="5761687"/>
            <a:chExt cx="4631973" cy="890672"/>
          </a:xfrm>
        </p:grpSpPr>
        <p:sp>
          <p:nvSpPr>
            <p:cNvPr id="11" name="Freeform 10">
              <a:extLst>
                <a:ext uri="{FF2B5EF4-FFF2-40B4-BE49-F238E27FC236}">
                  <a16:creationId xmlns:a16="http://schemas.microsoft.com/office/drawing/2014/main" id="{219FFFC6-7B23-70C5-1850-1F0B81B66D49}"/>
                </a:ext>
              </a:extLst>
            </p:cNvPr>
            <p:cNvSpPr/>
            <p:nvPr/>
          </p:nvSpPr>
          <p:spPr>
            <a:xfrm>
              <a:off x="479777" y="5761687"/>
              <a:ext cx="4631973" cy="890672"/>
            </a:xfrm>
            <a:custGeom>
              <a:avLst/>
              <a:gdLst>
                <a:gd name="connsiteX0" fmla="*/ 54265 w 4073429"/>
                <a:gd name="connsiteY0" fmla="*/ 0 h 890672"/>
                <a:gd name="connsiteX1" fmla="*/ 203866 w 4073429"/>
                <a:gd name="connsiteY1" fmla="*/ 0 h 890672"/>
                <a:gd name="connsiteX2" fmla="*/ 271316 w 4073429"/>
                <a:gd name="connsiteY2" fmla="*/ 0 h 890672"/>
                <a:gd name="connsiteX3" fmla="*/ 3802113 w 4073429"/>
                <a:gd name="connsiteY3" fmla="*/ 0 h 890672"/>
                <a:gd name="connsiteX4" fmla="*/ 3806448 w 4073429"/>
                <a:gd name="connsiteY4" fmla="*/ 0 h 890672"/>
                <a:gd name="connsiteX5" fmla="*/ 4019164 w 4073429"/>
                <a:gd name="connsiteY5" fmla="*/ 0 h 890672"/>
                <a:gd name="connsiteX6" fmla="*/ 4073429 w 4073429"/>
                <a:gd name="connsiteY6" fmla="*/ 54265 h 890672"/>
                <a:gd name="connsiteX7" fmla="*/ 4073429 w 4073429"/>
                <a:gd name="connsiteY7" fmla="*/ 836407 h 890672"/>
                <a:gd name="connsiteX8" fmla="*/ 4019164 w 4073429"/>
                <a:gd name="connsiteY8" fmla="*/ 890672 h 890672"/>
                <a:gd name="connsiteX9" fmla="*/ 3806448 w 4073429"/>
                <a:gd name="connsiteY9" fmla="*/ 890672 h 890672"/>
                <a:gd name="connsiteX10" fmla="*/ 3802113 w 4073429"/>
                <a:gd name="connsiteY10" fmla="*/ 890672 h 890672"/>
                <a:gd name="connsiteX11" fmla="*/ 271316 w 4073429"/>
                <a:gd name="connsiteY11" fmla="*/ 890672 h 890672"/>
                <a:gd name="connsiteX12" fmla="*/ 203866 w 4073429"/>
                <a:gd name="connsiteY12" fmla="*/ 890672 h 890672"/>
                <a:gd name="connsiteX13" fmla="*/ 54265 w 4073429"/>
                <a:gd name="connsiteY13" fmla="*/ 890672 h 890672"/>
                <a:gd name="connsiteX14" fmla="*/ 0 w 4073429"/>
                <a:gd name="connsiteY14" fmla="*/ 836407 h 890672"/>
                <a:gd name="connsiteX15" fmla="*/ 0 w 4073429"/>
                <a:gd name="connsiteY15" fmla="*/ 54265 h 890672"/>
                <a:gd name="connsiteX16" fmla="*/ 54265 w 4073429"/>
                <a:gd name="connsiteY16" fmla="*/ 0 h 89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3429" h="890672">
                  <a:moveTo>
                    <a:pt x="54265" y="0"/>
                  </a:moveTo>
                  <a:lnTo>
                    <a:pt x="203866" y="0"/>
                  </a:lnTo>
                  <a:lnTo>
                    <a:pt x="271316" y="0"/>
                  </a:lnTo>
                  <a:lnTo>
                    <a:pt x="3802113" y="0"/>
                  </a:lnTo>
                  <a:lnTo>
                    <a:pt x="3806448" y="0"/>
                  </a:lnTo>
                  <a:lnTo>
                    <a:pt x="4019164" y="0"/>
                  </a:lnTo>
                  <a:cubicBezTo>
                    <a:pt x="4049134" y="0"/>
                    <a:pt x="4073429" y="24295"/>
                    <a:pt x="4073429" y="54265"/>
                  </a:cubicBezTo>
                  <a:lnTo>
                    <a:pt x="4073429" y="836407"/>
                  </a:lnTo>
                  <a:cubicBezTo>
                    <a:pt x="4073429" y="866377"/>
                    <a:pt x="4049134" y="890672"/>
                    <a:pt x="4019164" y="890672"/>
                  </a:cubicBezTo>
                  <a:lnTo>
                    <a:pt x="3806448" y="890672"/>
                  </a:lnTo>
                  <a:lnTo>
                    <a:pt x="3802113" y="890672"/>
                  </a:lnTo>
                  <a:lnTo>
                    <a:pt x="271316" y="890672"/>
                  </a:lnTo>
                  <a:lnTo>
                    <a:pt x="203866" y="890672"/>
                  </a:lnTo>
                  <a:lnTo>
                    <a:pt x="54265" y="890672"/>
                  </a:lnTo>
                  <a:cubicBezTo>
                    <a:pt x="24295" y="890672"/>
                    <a:pt x="0" y="866377"/>
                    <a:pt x="0" y="836407"/>
                  </a:cubicBezTo>
                  <a:lnTo>
                    <a:pt x="0" y="54265"/>
                  </a:lnTo>
                  <a:cubicBezTo>
                    <a:pt x="0" y="24295"/>
                    <a:pt x="24295" y="0"/>
                    <a:pt x="54265" y="0"/>
                  </a:cubicBezTo>
                  <a:close/>
                </a:path>
              </a:pathLst>
            </a:custGeom>
            <a:solidFill>
              <a:schemeClr val="bg1"/>
            </a:solidFill>
            <a:ln>
              <a:noFill/>
            </a:ln>
            <a:effectLst>
              <a:outerShdw blurRad="165100" dist="127000" dir="5400000" algn="ctr" rotWithShape="0">
                <a:srgbClr val="000000">
                  <a:alpha val="15202"/>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31">
              <a:extLst>
                <a:ext uri="{FF2B5EF4-FFF2-40B4-BE49-F238E27FC236}">
                  <a16:creationId xmlns:a16="http://schemas.microsoft.com/office/drawing/2014/main" id="{2A191DA5-27AA-CCE8-0C82-ADA648C94131}"/>
                </a:ext>
              </a:extLst>
            </p:cNvPr>
            <p:cNvSpPr txBox="1"/>
            <p:nvPr/>
          </p:nvSpPr>
          <p:spPr>
            <a:xfrm>
              <a:off x="1128050" y="5853080"/>
              <a:ext cx="3863050"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000" b="0" i="0" u="none" strike="noStrike" kern="1200" cap="none" spc="0" normalizeH="0" baseline="0" noProof="0">
                  <a:ln>
                    <a:noFill/>
                  </a:ln>
                  <a:solidFill>
                    <a:srgbClr val="351C5C"/>
                  </a:solidFill>
                  <a:effectLst/>
                  <a:uLnTx/>
                  <a:uFillTx/>
                  <a:latin typeface="Aptos Light" panose="020B0004020202020204" pitchFamily="34" charset="0"/>
                  <a:ea typeface="+mn-ea"/>
                  <a:cs typeface="Segoe UI Semilight" pitchFamily="34"/>
                </a:rPr>
                <a:t>Dedicated support manager and skilled regional professionals</a:t>
              </a:r>
              <a:endParaRPr kumimoji="0" lang="en-US" sz="2000" b="0" i="0" u="none" strike="noStrike" kern="1200" cap="none" spc="0" normalizeH="0" baseline="30000" noProof="0">
                <a:ln>
                  <a:noFill/>
                </a:ln>
                <a:solidFill>
                  <a:srgbClr val="351C5C"/>
                </a:solidFill>
                <a:effectLst/>
                <a:uLnTx/>
                <a:uFillTx/>
                <a:latin typeface="Aptos Light" panose="020B0004020202020204" pitchFamily="34" charset="0"/>
                <a:ea typeface="+mn-ea"/>
                <a:cs typeface="Segoe UI Semilight" pitchFamily="34"/>
              </a:endParaRPr>
            </a:p>
          </p:txBody>
        </p:sp>
        <p:pic>
          <p:nvPicPr>
            <p:cNvPr id="20" name="Graphic 19">
              <a:extLst>
                <a:ext uri="{FF2B5EF4-FFF2-40B4-BE49-F238E27FC236}">
                  <a16:creationId xmlns:a16="http://schemas.microsoft.com/office/drawing/2014/main" id="{BAA33A28-E377-AE3C-20B3-C8AFF2999B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00428" y="5984020"/>
              <a:ext cx="445072" cy="445072"/>
            </a:xfrm>
            <a:prstGeom prst="rect">
              <a:avLst/>
            </a:prstGeom>
          </p:spPr>
        </p:pic>
      </p:grpSp>
      <p:pic>
        <p:nvPicPr>
          <p:cNvPr id="24" name="Picture 23" descr="A person holding a computer&#10;&#10;Description automatically generated">
            <a:extLst>
              <a:ext uri="{FF2B5EF4-FFF2-40B4-BE49-F238E27FC236}">
                <a16:creationId xmlns:a16="http://schemas.microsoft.com/office/drawing/2014/main" id="{DCAD4F50-5290-5C75-08E2-CEF36C647018}"/>
              </a:ext>
            </a:extLst>
          </p:cNvPr>
          <p:cNvPicPr>
            <a:picLocks noChangeAspect="1"/>
          </p:cNvPicPr>
          <p:nvPr/>
        </p:nvPicPr>
        <p:blipFill>
          <a:blip r:embed="rId13" cstate="screen">
            <a:extLst>
              <a:ext uri="{28A0092B-C50C-407E-A947-70E740481C1C}">
                <a14:useLocalDpi xmlns:a14="http://schemas.microsoft.com/office/drawing/2010/main"/>
              </a:ext>
            </a:extLst>
          </a:blip>
          <a:srcRect t="-1"/>
          <a:stretch/>
        </p:blipFill>
        <p:spPr>
          <a:xfrm>
            <a:off x="9035396" y="1197864"/>
            <a:ext cx="2957208" cy="3904361"/>
          </a:xfrm>
          <a:prstGeom prst="rect">
            <a:avLst/>
          </a:prstGeom>
        </p:spPr>
      </p:pic>
      <p:pic>
        <p:nvPicPr>
          <p:cNvPr id="26" name="Picture 25" descr="A person sitting on the floor holding a computer&#10;&#10;Description automatically generated">
            <a:extLst>
              <a:ext uri="{FF2B5EF4-FFF2-40B4-BE49-F238E27FC236}">
                <a16:creationId xmlns:a16="http://schemas.microsoft.com/office/drawing/2014/main" id="{1048FB32-336A-9D21-0D3F-BF41D0E644D0}"/>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5251451" y="2793233"/>
            <a:ext cx="2827993" cy="4064767"/>
          </a:xfrm>
          <a:prstGeom prst="rect">
            <a:avLst/>
          </a:prstGeom>
        </p:spPr>
      </p:pic>
    </p:spTree>
    <p:extLst>
      <p:ext uri="{BB962C8B-B14F-4D97-AF65-F5344CB8AC3E}">
        <p14:creationId xmlns:p14="http://schemas.microsoft.com/office/powerpoint/2010/main" val="48599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7BAC-F9BF-E943-D413-C47E394F1A81}"/>
              </a:ext>
            </a:extLst>
          </p:cNvPr>
          <p:cNvSpPr>
            <a:spLocks noGrp="1"/>
          </p:cNvSpPr>
          <p:nvPr>
            <p:ph type="title"/>
          </p:nvPr>
        </p:nvSpPr>
        <p:spPr>
          <a:xfrm>
            <a:off x="213361" y="760396"/>
            <a:ext cx="5602374" cy="5337208"/>
          </a:xfrm>
        </p:spPr>
        <p:txBody>
          <a:bodyPr/>
          <a:lstStyle/>
          <a:p>
            <a:pPr algn="ctr"/>
            <a:r>
              <a:rPr lang="en-US" sz="5600" dirty="0"/>
              <a:t>CentralConnect</a:t>
            </a:r>
            <a:br>
              <a:rPr lang="en-US" sz="5600" dirty="0"/>
            </a:br>
            <a:r>
              <a:rPr lang="en-US" sz="5600" dirty="0"/>
              <a:t>&amp; </a:t>
            </a:r>
            <a:br>
              <a:rPr lang="en-US" sz="5600" dirty="0"/>
            </a:br>
            <a:r>
              <a:rPr lang="en-US" sz="5600" dirty="0" err="1"/>
              <a:t>PrimeAttention</a:t>
            </a:r>
            <a:endParaRPr lang="en-MY" sz="5600" dirty="0"/>
          </a:p>
        </p:txBody>
      </p:sp>
      <p:sp>
        <p:nvSpPr>
          <p:cNvPr id="3" name="Text Placeholder 2">
            <a:extLst>
              <a:ext uri="{FF2B5EF4-FFF2-40B4-BE49-F238E27FC236}">
                <a16:creationId xmlns:a16="http://schemas.microsoft.com/office/drawing/2014/main" id="{06F86A8D-301D-D8A0-CA5A-38AC0BA384ED}"/>
              </a:ext>
            </a:extLst>
          </p:cNvPr>
          <p:cNvSpPr>
            <a:spLocks noGrp="1"/>
          </p:cNvSpPr>
          <p:nvPr>
            <p:ph type="body" sz="quarter" idx="10"/>
          </p:nvPr>
        </p:nvSpPr>
        <p:spPr/>
        <p:txBody>
          <a:bodyPr/>
          <a:lstStyle/>
          <a:p>
            <a:endParaRPr lang="en-MY" dirty="0"/>
          </a:p>
        </p:txBody>
      </p:sp>
      <p:pic>
        <p:nvPicPr>
          <p:cNvPr id="4" name="Picture 3">
            <a:extLst>
              <a:ext uri="{FF2B5EF4-FFF2-40B4-BE49-F238E27FC236}">
                <a16:creationId xmlns:a16="http://schemas.microsoft.com/office/drawing/2014/main" id="{0AFC75A6-391D-9767-95B8-8F88EEBDBE31}"/>
              </a:ext>
            </a:extLst>
          </p:cNvPr>
          <p:cNvPicPr>
            <a:picLocks noChangeAspect="1"/>
          </p:cNvPicPr>
          <p:nvPr/>
        </p:nvPicPr>
        <p:blipFill>
          <a:blip r:embed="rId2"/>
          <a:stretch>
            <a:fillRect/>
          </a:stretch>
        </p:blipFill>
        <p:spPr>
          <a:xfrm>
            <a:off x="6224272" y="954930"/>
            <a:ext cx="4226756" cy="2377550"/>
          </a:xfrm>
          <a:prstGeom prst="rect">
            <a:avLst/>
          </a:prstGeom>
        </p:spPr>
      </p:pic>
      <p:pic>
        <p:nvPicPr>
          <p:cNvPr id="5" name="Picture 4">
            <a:extLst>
              <a:ext uri="{FF2B5EF4-FFF2-40B4-BE49-F238E27FC236}">
                <a16:creationId xmlns:a16="http://schemas.microsoft.com/office/drawing/2014/main" id="{1732677C-C99E-21BF-E45A-0F5A20218CDC}"/>
              </a:ext>
            </a:extLst>
          </p:cNvPr>
          <p:cNvPicPr>
            <a:picLocks noChangeAspect="1"/>
          </p:cNvPicPr>
          <p:nvPr/>
        </p:nvPicPr>
        <p:blipFill>
          <a:blip r:embed="rId3"/>
          <a:srcRect/>
          <a:stretch/>
        </p:blipFill>
        <p:spPr>
          <a:xfrm>
            <a:off x="7348978" y="3525519"/>
            <a:ext cx="4226755" cy="2377550"/>
          </a:xfrm>
          <a:prstGeom prst="rect">
            <a:avLst/>
          </a:prstGeom>
        </p:spPr>
      </p:pic>
      <p:sp>
        <p:nvSpPr>
          <p:cNvPr id="6" name="Rectangle 5">
            <a:extLst>
              <a:ext uri="{FF2B5EF4-FFF2-40B4-BE49-F238E27FC236}">
                <a16:creationId xmlns:a16="http://schemas.microsoft.com/office/drawing/2014/main" id="{20C99D6F-4B68-D863-2B2B-124CB502E1F2}"/>
              </a:ext>
            </a:extLst>
          </p:cNvPr>
          <p:cNvSpPr/>
          <p:nvPr/>
        </p:nvSpPr>
        <p:spPr>
          <a:xfrm>
            <a:off x="559138" y="4320284"/>
            <a:ext cx="4940775" cy="2215991"/>
          </a:xfrm>
          <a:prstGeom prst="rect">
            <a:avLst/>
          </a:prstGeom>
          <a:noFill/>
        </p:spPr>
        <p:txBody>
          <a:bodyPr wrap="square" lIns="91440" tIns="45720" rIns="91440" bIns="45720">
            <a:spAutoFit/>
          </a:bodyPr>
          <a:lstStyle/>
          <a:p>
            <a:pPr algn="ctr"/>
            <a:r>
              <a:rPr lang="en-US" sz="13800" b="1" cap="none" spc="0" dirty="0">
                <a:ln w="13462">
                  <a:solidFill>
                    <a:schemeClr val="bg1"/>
                  </a:solidFill>
                  <a:prstDash val="solid"/>
                </a:ln>
                <a:solidFill>
                  <a:srgbClr val="6057C2"/>
                </a:solidFill>
                <a:effectLst>
                  <a:outerShdw dist="38100" dir="2700000" algn="bl" rotWithShape="0">
                    <a:schemeClr val="accent5"/>
                  </a:outerShdw>
                </a:effectLst>
              </a:rPr>
              <a:t>Q&amp;A</a:t>
            </a:r>
          </a:p>
        </p:txBody>
      </p:sp>
    </p:spTree>
    <p:extLst>
      <p:ext uri="{BB962C8B-B14F-4D97-AF65-F5344CB8AC3E}">
        <p14:creationId xmlns:p14="http://schemas.microsoft.com/office/powerpoint/2010/main" val="2723366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4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ppt_w</p:attrName>
                                        </p:attrNameLst>
                                      </p:cBhvr>
                                      <p:tavLst>
                                        <p:tav tm="0" fmla="#ppt_w*sin(2.5*pi*$)">
                                          <p:val>
                                            <p:fltVal val="0"/>
                                          </p:val>
                                        </p:tav>
                                        <p:tav tm="100000">
                                          <p:val>
                                            <p:fltVal val="1"/>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par>
                          <p:cTn id="24" fill="hold">
                            <p:stCondLst>
                              <p:cond delay="1000"/>
                            </p:stCondLst>
                            <p:childTnLst>
                              <p:par>
                                <p:cTn id="25" presetID="6" presetClass="emph" presetSubtype="0" fill="hold" grpId="1" nodeType="afterEffect">
                                  <p:stCondLst>
                                    <p:cond delay="0"/>
                                  </p:stCondLst>
                                  <p:childTnLst>
                                    <p:animScale>
                                      <p:cBhvr>
                                        <p:cTn id="26" dur="2000" fill="hold"/>
                                        <p:tgtEl>
                                          <p:spTgt spid="6"/>
                                        </p:tgtEl>
                                      </p:cBhvr>
                                      <p:by x="150000" y="150000"/>
                                    </p:animScale>
                                  </p:childTnLst>
                                </p:cTn>
                              </p:par>
                            </p:childTnLst>
                          </p:cTn>
                        </p:par>
                        <p:par>
                          <p:cTn id="27" fill="hold">
                            <p:stCondLst>
                              <p:cond delay="3000"/>
                            </p:stCondLst>
                            <p:childTnLst>
                              <p:par>
                                <p:cTn id="28" presetID="6" presetClass="emph" presetSubtype="0" fill="hold" grpId="2" nodeType="afterEffect">
                                  <p:stCondLst>
                                    <p:cond delay="0"/>
                                  </p:stCondLst>
                                  <p:childTnLst>
                                    <p:animScale>
                                      <p:cBhvr>
                                        <p:cTn id="29" dur="2000" fill="hold"/>
                                        <p:tgtEl>
                                          <p:spTgt spid="6"/>
                                        </p:tgtEl>
                                      </p:cBhvr>
                                      <p:by x="75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8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CA66C5-BCCE-1383-031E-901443D46372}"/>
              </a:ext>
            </a:extLst>
          </p:cNvPr>
          <p:cNvSpPr txBox="1"/>
          <p:nvPr/>
        </p:nvSpPr>
        <p:spPr>
          <a:xfrm>
            <a:off x="583326" y="434662"/>
            <a:ext cx="647163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S" sz="44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panose="020B0502040204020203" pitchFamily="34" charset="0"/>
              </a:rPr>
              <a:t>LS Retail named </a:t>
            </a:r>
            <a:r>
              <a:rPr kumimoji="0" lang="en-IS" sz="4400" b="1" i="0" u="none" strike="noStrike" kern="1200" cap="none" spc="0" normalizeH="0" baseline="0" noProof="0">
                <a:ln>
                  <a:noFill/>
                </a:ln>
                <a:solidFill>
                  <a:srgbClr val="EFBC6E"/>
                </a:solidFill>
                <a:effectLst/>
                <a:uLnTx/>
                <a:uFillTx/>
                <a:latin typeface="Aptos ExtraBold" panose="020B0004020202020204" pitchFamily="34" charset="0"/>
                <a:ea typeface="+mn-ea"/>
                <a:cs typeface="Segoe UI" panose="020B0502040204020203" pitchFamily="34" charset="0"/>
              </a:rPr>
              <a:t>one of the 10 largest </a:t>
            </a:r>
            <a:r>
              <a:rPr kumimoji="0" lang="en-IS" sz="4400" b="0" i="0" u="none" strike="noStrike" kern="1200" cap="none" spc="0" normalizeH="0" baseline="0" noProof="0">
                <a:ln>
                  <a:noFill/>
                </a:ln>
                <a:solidFill>
                  <a:srgbClr val="FFFFFF"/>
                </a:solidFill>
                <a:effectLst/>
                <a:uLnTx/>
                <a:uFillTx/>
                <a:latin typeface="Aptos Light" panose="020B0004020202020204" pitchFamily="34" charset="0"/>
                <a:ea typeface="+mn-ea"/>
                <a:cs typeface="Segoe UI" panose="020B0502040204020203" pitchFamily="34" charset="0"/>
              </a:rPr>
              <a:t>point of sale software </a:t>
            </a:r>
            <a:r>
              <a:rPr kumimoji="0" lang="en-IS" sz="4400" b="0" i="0" u="none" strike="noStrike" kern="1200" cap="none" spc="0" normalizeH="0" baseline="0" noProof="0">
                <a:ln>
                  <a:noFill/>
                </a:ln>
                <a:solidFill>
                  <a:srgbClr val="EFBC6E"/>
                </a:solidFill>
                <a:effectLst/>
                <a:uLnTx/>
                <a:uFillTx/>
                <a:latin typeface="Aptos Light" panose="020B0004020202020204" pitchFamily="34" charset="0"/>
                <a:ea typeface="+mn-ea"/>
                <a:cs typeface="Segoe UI" panose="020B0502040204020203" pitchFamily="34" charset="0"/>
              </a:rPr>
              <a:t>suppliers</a:t>
            </a:r>
            <a:endParaRPr kumimoji="0" lang="is-IS" sz="4400" b="0" i="0" u="none" strike="noStrike" kern="1200" cap="none" spc="0" normalizeH="0" baseline="0" noProof="0">
              <a:ln>
                <a:noFill/>
              </a:ln>
              <a:solidFill>
                <a:srgbClr val="EFBC6E"/>
              </a:solidFill>
              <a:effectLst/>
              <a:uLnTx/>
              <a:uFillTx/>
              <a:latin typeface="Aptos Light" panose="020B0004020202020204"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S" sz="4400" b="1" i="0" u="none" strike="noStrike" kern="1200" cap="none" spc="0" normalizeH="0" baseline="0" noProof="0">
                <a:ln>
                  <a:noFill/>
                </a:ln>
                <a:solidFill>
                  <a:srgbClr val="EFBC6E"/>
                </a:solidFill>
                <a:effectLst/>
                <a:uLnTx/>
                <a:uFillTx/>
                <a:latin typeface="Aptos ExtraBold" panose="020B0004020202020204" pitchFamily="34" charset="0"/>
                <a:ea typeface="+mn-ea"/>
                <a:cs typeface="Segoe UI" panose="020B0502040204020203" pitchFamily="34" charset="0"/>
              </a:rPr>
              <a:t>in the world*</a:t>
            </a:r>
          </a:p>
        </p:txBody>
      </p:sp>
      <p:sp>
        <p:nvSpPr>
          <p:cNvPr id="3" name="TextBox 2">
            <a:extLst>
              <a:ext uri="{FF2B5EF4-FFF2-40B4-BE49-F238E27FC236}">
                <a16:creationId xmlns:a16="http://schemas.microsoft.com/office/drawing/2014/main" id="{90E8E7A3-FFA4-8EDD-243D-C4C09903524D}"/>
              </a:ext>
            </a:extLst>
          </p:cNvPr>
          <p:cNvSpPr txBox="1"/>
          <p:nvPr/>
        </p:nvSpPr>
        <p:spPr>
          <a:xfrm>
            <a:off x="583326" y="3429000"/>
            <a:ext cx="59564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S" sz="1200" b="0" i="0" u="none" strike="noStrike" kern="1200" cap="none" spc="0" normalizeH="0" baseline="0" noProof="0">
                <a:ln>
                  <a:noFill/>
                </a:ln>
                <a:solidFill>
                  <a:srgbClr val="EFBC6E"/>
                </a:solidFill>
                <a:effectLst/>
                <a:uLnTx/>
                <a:uFillTx/>
                <a:latin typeface="Aptos" panose="020B0004020202020204" pitchFamily="34" charset="0"/>
                <a:ea typeface="+mn-ea"/>
                <a:cs typeface="Segoe UI" panose="020B0502040204020203" pitchFamily="34" charset="0"/>
              </a:rPr>
              <a:t>*according to RBR’s annual “Global POS software” report</a:t>
            </a:r>
          </a:p>
        </p:txBody>
      </p:sp>
      <p:sp>
        <p:nvSpPr>
          <p:cNvPr id="26" name="Freeform 25">
            <a:extLst>
              <a:ext uri="{FF2B5EF4-FFF2-40B4-BE49-F238E27FC236}">
                <a16:creationId xmlns:a16="http://schemas.microsoft.com/office/drawing/2014/main" id="{9D6F9006-746F-1E8D-67DD-0023BEF9A40C}"/>
              </a:ext>
            </a:extLst>
          </p:cNvPr>
          <p:cNvSpPr/>
          <p:nvPr/>
        </p:nvSpPr>
        <p:spPr>
          <a:xfrm rot="2700000">
            <a:off x="11233724" y="2924111"/>
            <a:ext cx="1520974" cy="1561309"/>
          </a:xfrm>
          <a:custGeom>
            <a:avLst/>
            <a:gdLst>
              <a:gd name="connsiteX0" fmla="*/ 237622 w 1520974"/>
              <a:gd name="connsiteY0" fmla="*/ 43669 h 1561309"/>
              <a:gd name="connsiteX1" fmla="*/ 289016 w 1520974"/>
              <a:gd name="connsiteY1" fmla="*/ 0 h 1561309"/>
              <a:gd name="connsiteX2" fmla="*/ 1520974 w 1520974"/>
              <a:gd name="connsiteY2" fmla="*/ 1231958 h 1561309"/>
              <a:gd name="connsiteX3" fmla="*/ 1460447 w 1520974"/>
              <a:gd name="connsiteY3" fmla="*/ 1308925 h 1561309"/>
              <a:gd name="connsiteX4" fmla="*/ 846811 w 1520974"/>
              <a:gd name="connsiteY4" fmla="*/ 1561309 h 1561309"/>
              <a:gd name="connsiteX5" fmla="*/ 0 w 1520974"/>
              <a:gd name="connsiteY5" fmla="*/ 677999 h 1561309"/>
              <a:gd name="connsiteX6" fmla="*/ 237622 w 1520974"/>
              <a:gd name="connsiteY6" fmla="*/ 43669 h 156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0974" h="1561309">
                <a:moveTo>
                  <a:pt x="237622" y="43669"/>
                </a:moveTo>
                <a:lnTo>
                  <a:pt x="289016" y="0"/>
                </a:lnTo>
                <a:lnTo>
                  <a:pt x="1520974" y="1231958"/>
                </a:lnTo>
                <a:lnTo>
                  <a:pt x="1460447" y="1308925"/>
                </a:lnTo>
                <a:cubicBezTo>
                  <a:pt x="1308449" y="1466663"/>
                  <a:pt x="1094524" y="1561309"/>
                  <a:pt x="846811" y="1561309"/>
                </a:cubicBezTo>
                <a:cubicBezTo>
                  <a:pt x="351386" y="1561309"/>
                  <a:pt x="0" y="1182722"/>
                  <a:pt x="0" y="677999"/>
                </a:cubicBezTo>
                <a:cubicBezTo>
                  <a:pt x="0" y="421100"/>
                  <a:pt x="87847" y="200272"/>
                  <a:pt x="237622" y="43669"/>
                </a:cubicBezTo>
                <a:close/>
              </a:path>
            </a:pathLst>
          </a:custGeom>
          <a:solidFill>
            <a:srgbClr val="00706E"/>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7" name="Freeform 26">
            <a:extLst>
              <a:ext uri="{FF2B5EF4-FFF2-40B4-BE49-F238E27FC236}">
                <a16:creationId xmlns:a16="http://schemas.microsoft.com/office/drawing/2014/main" id="{3BFFDE8A-2527-E9EE-06EE-D60DF3709ABA}"/>
              </a:ext>
            </a:extLst>
          </p:cNvPr>
          <p:cNvSpPr/>
          <p:nvPr/>
        </p:nvSpPr>
        <p:spPr>
          <a:xfrm rot="2700000">
            <a:off x="10248302" y="4733850"/>
            <a:ext cx="1666594" cy="3178922"/>
          </a:xfrm>
          <a:custGeom>
            <a:avLst/>
            <a:gdLst>
              <a:gd name="connsiteX0" fmla="*/ 488135 w 1666594"/>
              <a:gd name="connsiteY0" fmla="*/ 269764 h 3178922"/>
              <a:gd name="connsiteX1" fmla="*/ 734786 w 1666594"/>
              <a:gd name="connsiteY1" fmla="*/ 66166 h 3178922"/>
              <a:gd name="connsiteX2" fmla="*/ 843648 w 1666594"/>
              <a:gd name="connsiteY2" fmla="*/ 0 h 3178922"/>
              <a:gd name="connsiteX3" fmla="*/ 1666594 w 1666594"/>
              <a:gd name="connsiteY3" fmla="*/ 822946 h 3178922"/>
              <a:gd name="connsiteX4" fmla="*/ 1666593 w 1666594"/>
              <a:gd name="connsiteY4" fmla="*/ 1512328 h 3178922"/>
              <a:gd name="connsiteX5" fmla="*/ 0 w 1666594"/>
              <a:gd name="connsiteY5" fmla="*/ 3178922 h 3178922"/>
              <a:gd name="connsiteX6" fmla="*/ 0 w 1666594"/>
              <a:gd name="connsiteY6" fmla="*/ 1448757 h 3178922"/>
              <a:gd name="connsiteX7" fmla="*/ 488135 w 1666594"/>
              <a:gd name="connsiteY7" fmla="*/ 269764 h 317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594" h="3178922">
                <a:moveTo>
                  <a:pt x="488135" y="269764"/>
                </a:moveTo>
                <a:cubicBezTo>
                  <a:pt x="563533" y="194331"/>
                  <a:pt x="646123" y="126093"/>
                  <a:pt x="734786" y="66166"/>
                </a:cubicBezTo>
                <a:lnTo>
                  <a:pt x="843648" y="0"/>
                </a:lnTo>
                <a:lnTo>
                  <a:pt x="1666594" y="822946"/>
                </a:lnTo>
                <a:lnTo>
                  <a:pt x="1666593" y="1512328"/>
                </a:lnTo>
                <a:lnTo>
                  <a:pt x="0" y="3178922"/>
                </a:lnTo>
                <a:lnTo>
                  <a:pt x="0" y="1448757"/>
                </a:lnTo>
                <a:cubicBezTo>
                  <a:pt x="0" y="988332"/>
                  <a:pt x="186540" y="571495"/>
                  <a:pt x="488135" y="269764"/>
                </a:cubicBezTo>
                <a:close/>
              </a:path>
            </a:pathLst>
          </a:custGeom>
          <a:solidFill>
            <a:srgbClr val="B58214"/>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23" name="Freeform 22">
            <a:extLst>
              <a:ext uri="{FF2B5EF4-FFF2-40B4-BE49-F238E27FC236}">
                <a16:creationId xmlns:a16="http://schemas.microsoft.com/office/drawing/2014/main" id="{1E92439B-DF04-EF36-D641-82F23ACFF75A}"/>
              </a:ext>
            </a:extLst>
          </p:cNvPr>
          <p:cNvSpPr/>
          <p:nvPr/>
        </p:nvSpPr>
        <p:spPr>
          <a:xfrm rot="2700000">
            <a:off x="5835652" y="2965821"/>
            <a:ext cx="5752920" cy="4148624"/>
          </a:xfrm>
          <a:custGeom>
            <a:avLst/>
            <a:gdLst>
              <a:gd name="connsiteX0" fmla="*/ 952824 w 5752920"/>
              <a:gd name="connsiteY0" fmla="*/ 870256 h 4148624"/>
              <a:gd name="connsiteX1" fmla="*/ 3140422 w 5752920"/>
              <a:gd name="connsiteY1" fmla="*/ 0 h 4148624"/>
              <a:gd name="connsiteX2" fmla="*/ 5701157 w 5752920"/>
              <a:gd name="connsiteY2" fmla="*/ 1648975 h 4148624"/>
              <a:gd name="connsiteX3" fmla="*/ 5752920 w 5752920"/>
              <a:gd name="connsiteY3" fmla="*/ 1768704 h 4148624"/>
              <a:gd name="connsiteX4" fmla="*/ 4974655 w 5752920"/>
              <a:gd name="connsiteY4" fmla="*/ 2546969 h 4148624"/>
              <a:gd name="connsiteX5" fmla="*/ 4927579 w 5752920"/>
              <a:gd name="connsiteY5" fmla="*/ 2529835 h 4148624"/>
              <a:gd name="connsiteX6" fmla="*/ 4084327 w 5752920"/>
              <a:gd name="connsiteY6" fmla="*/ 2404775 h 4148624"/>
              <a:gd name="connsiteX7" fmla="*/ 3271303 w 5752920"/>
              <a:gd name="connsiteY7" fmla="*/ 2551371 h 4148624"/>
              <a:gd name="connsiteX8" fmla="*/ 3165851 w 5752920"/>
              <a:gd name="connsiteY8" fmla="*/ 2545499 h 4148624"/>
              <a:gd name="connsiteX9" fmla="*/ 2272806 w 5752920"/>
              <a:gd name="connsiteY9" fmla="*/ 3004857 h 4148624"/>
              <a:gd name="connsiteX10" fmla="*/ 2079330 w 5752920"/>
              <a:gd name="connsiteY10" fmla="*/ 3671654 h 4148624"/>
              <a:gd name="connsiteX11" fmla="*/ 2079330 w 5752920"/>
              <a:gd name="connsiteY11" fmla="*/ 4148624 h 4148624"/>
              <a:gd name="connsiteX12" fmla="*/ 0 w 5752920"/>
              <a:gd name="connsiteY12" fmla="*/ 4148624 h 4148624"/>
              <a:gd name="connsiteX13" fmla="*/ 0 w 5752920"/>
              <a:gd name="connsiteY13" fmla="*/ 3380242 h 4148624"/>
              <a:gd name="connsiteX14" fmla="*/ 78244 w 5752920"/>
              <a:gd name="connsiteY14" fmla="*/ 2562936 h 4148624"/>
              <a:gd name="connsiteX15" fmla="*/ 952824 w 5752920"/>
              <a:gd name="connsiteY15" fmla="*/ 870256 h 414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52920" h="4148624">
                <a:moveTo>
                  <a:pt x="952824" y="870256"/>
                </a:moveTo>
                <a:cubicBezTo>
                  <a:pt x="1508015" y="315511"/>
                  <a:pt x="2269783" y="0"/>
                  <a:pt x="3140422" y="0"/>
                </a:cubicBezTo>
                <a:cubicBezTo>
                  <a:pt x="4221387" y="0"/>
                  <a:pt x="5219830" y="640936"/>
                  <a:pt x="5701157" y="1648975"/>
                </a:cubicBezTo>
                <a:lnTo>
                  <a:pt x="5752920" y="1768704"/>
                </a:lnTo>
                <a:lnTo>
                  <a:pt x="4974655" y="2546969"/>
                </a:lnTo>
                <a:lnTo>
                  <a:pt x="4927579" y="2529835"/>
                </a:lnTo>
                <a:cubicBezTo>
                  <a:pt x="4671667" y="2448518"/>
                  <a:pt x="4388189" y="2404774"/>
                  <a:pt x="4084327" y="2404775"/>
                </a:cubicBezTo>
                <a:cubicBezTo>
                  <a:pt x="3787356" y="2404775"/>
                  <a:pt x="3515636" y="2457614"/>
                  <a:pt x="3271303" y="2551371"/>
                </a:cubicBezTo>
                <a:cubicBezTo>
                  <a:pt x="3236093" y="2547458"/>
                  <a:pt x="3200883" y="2545500"/>
                  <a:pt x="3165851" y="2545499"/>
                </a:cubicBezTo>
                <a:cubicBezTo>
                  <a:pt x="2786725" y="2545500"/>
                  <a:pt x="2464325" y="2717536"/>
                  <a:pt x="2272806" y="3004857"/>
                </a:cubicBezTo>
                <a:cubicBezTo>
                  <a:pt x="2149749" y="3186678"/>
                  <a:pt x="2079330" y="3413510"/>
                  <a:pt x="2079330" y="3671654"/>
                </a:cubicBezTo>
                <a:lnTo>
                  <a:pt x="2079330" y="4148624"/>
                </a:lnTo>
                <a:lnTo>
                  <a:pt x="0" y="4148624"/>
                </a:lnTo>
                <a:lnTo>
                  <a:pt x="0" y="3380242"/>
                </a:lnTo>
                <a:cubicBezTo>
                  <a:pt x="0" y="3092743"/>
                  <a:pt x="27386" y="2821080"/>
                  <a:pt x="78244" y="2562936"/>
                </a:cubicBezTo>
                <a:cubicBezTo>
                  <a:pt x="214159" y="1877914"/>
                  <a:pt x="521009" y="1301724"/>
                  <a:pt x="952824" y="870256"/>
                </a:cubicBezTo>
                <a:close/>
              </a:path>
            </a:pathLst>
          </a:custGeom>
          <a:solidFill>
            <a:srgbClr val="5C3E8C"/>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AF7F85AB-3C82-2AA0-51F8-67F69612ABEB}"/>
              </a:ext>
            </a:extLst>
          </p:cNvPr>
          <p:cNvSpPr/>
          <p:nvPr/>
        </p:nvSpPr>
        <p:spPr>
          <a:xfrm rot="2700000">
            <a:off x="8184128" y="6020330"/>
            <a:ext cx="1701740" cy="917241"/>
          </a:xfrm>
          <a:custGeom>
            <a:avLst/>
            <a:gdLst>
              <a:gd name="connsiteX0" fmla="*/ 0 w 1701740"/>
              <a:gd name="connsiteY0" fmla="*/ 146774 h 917241"/>
              <a:gd name="connsiteX1" fmla="*/ 813024 w 1701740"/>
              <a:gd name="connsiteY1" fmla="*/ 178 h 917241"/>
              <a:gd name="connsiteX2" fmla="*/ 813025 w 1701740"/>
              <a:gd name="connsiteY2" fmla="*/ 0 h 917241"/>
              <a:gd name="connsiteX3" fmla="*/ 1656277 w 1701740"/>
              <a:gd name="connsiteY3" fmla="*/ 125061 h 917241"/>
              <a:gd name="connsiteX4" fmla="*/ 1701740 w 1701740"/>
              <a:gd name="connsiteY4" fmla="*/ 143807 h 917241"/>
              <a:gd name="connsiteX5" fmla="*/ 928306 w 1701740"/>
              <a:gd name="connsiteY5" fmla="*/ 917241 h 917241"/>
              <a:gd name="connsiteX6" fmla="*/ 906376 w 1701740"/>
              <a:gd name="connsiteY6" fmla="*/ 835751 h 917241"/>
              <a:gd name="connsiteX7" fmla="*/ 0 w 1701740"/>
              <a:gd name="connsiteY7" fmla="*/ 146774 h 91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1740" h="917241">
                <a:moveTo>
                  <a:pt x="0" y="146774"/>
                </a:moveTo>
                <a:cubicBezTo>
                  <a:pt x="244334" y="53017"/>
                  <a:pt x="515876" y="178"/>
                  <a:pt x="813024" y="178"/>
                </a:cubicBezTo>
                <a:lnTo>
                  <a:pt x="813025" y="0"/>
                </a:lnTo>
                <a:cubicBezTo>
                  <a:pt x="1116887" y="0"/>
                  <a:pt x="1400365" y="43743"/>
                  <a:pt x="1656277" y="125061"/>
                </a:cubicBezTo>
                <a:lnTo>
                  <a:pt x="1701740" y="143807"/>
                </a:lnTo>
                <a:lnTo>
                  <a:pt x="928306" y="917241"/>
                </a:lnTo>
                <a:lnTo>
                  <a:pt x="906376" y="835751"/>
                </a:lnTo>
                <a:cubicBezTo>
                  <a:pt x="761444" y="444423"/>
                  <a:pt x="419183" y="183467"/>
                  <a:pt x="0" y="146774"/>
                </a:cubicBezTo>
                <a:close/>
              </a:path>
            </a:pathLst>
          </a:custGeom>
          <a:solidFill>
            <a:srgbClr val="00706E"/>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8" name="Freeform 17">
            <a:extLst>
              <a:ext uri="{FF2B5EF4-FFF2-40B4-BE49-F238E27FC236}">
                <a16:creationId xmlns:a16="http://schemas.microsoft.com/office/drawing/2014/main" id="{E34AA5D1-00F4-D997-4635-EA367BE4E0F1}"/>
              </a:ext>
            </a:extLst>
          </p:cNvPr>
          <p:cNvSpPr/>
          <p:nvPr/>
        </p:nvSpPr>
        <p:spPr>
          <a:xfrm rot="2700000">
            <a:off x="5161022" y="4594349"/>
            <a:ext cx="4199609" cy="1597431"/>
          </a:xfrm>
          <a:custGeom>
            <a:avLst/>
            <a:gdLst>
              <a:gd name="connsiteX0" fmla="*/ 78244 w 4199609"/>
              <a:gd name="connsiteY0" fmla="*/ 11743 h 1597431"/>
              <a:gd name="connsiteX1" fmla="*/ 2272806 w 4199609"/>
              <a:gd name="connsiteY1" fmla="*/ 11742 h 1597431"/>
              <a:gd name="connsiteX2" fmla="*/ 2272806 w 4199609"/>
              <a:gd name="connsiteY2" fmla="*/ 778167 h 1597431"/>
              <a:gd name="connsiteX3" fmla="*/ 3271480 w 4199609"/>
              <a:gd name="connsiteY3" fmla="*/ 0 h 1597431"/>
              <a:gd name="connsiteX4" fmla="*/ 3271302 w 4199609"/>
              <a:gd name="connsiteY4" fmla="*/ 178 h 1597431"/>
              <a:gd name="connsiteX5" fmla="*/ 4177679 w 4199609"/>
              <a:gd name="connsiteY5" fmla="*/ 689154 h 1597431"/>
              <a:gd name="connsiteX6" fmla="*/ 4199609 w 4199609"/>
              <a:gd name="connsiteY6" fmla="*/ 770644 h 1597431"/>
              <a:gd name="connsiteX7" fmla="*/ 3372822 w 4199609"/>
              <a:gd name="connsiteY7" fmla="*/ 1597431 h 1597431"/>
              <a:gd name="connsiteX8" fmla="*/ 0 w 4199609"/>
              <a:gd name="connsiteY8" fmla="*/ 1597431 h 1597431"/>
              <a:gd name="connsiteX9" fmla="*/ 0 w 4199609"/>
              <a:gd name="connsiteY9" fmla="*/ 829049 h 1597431"/>
              <a:gd name="connsiteX10" fmla="*/ 78244 w 4199609"/>
              <a:gd name="connsiteY10" fmla="*/ 11743 h 159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9609" h="1597431">
                <a:moveTo>
                  <a:pt x="78244" y="11743"/>
                </a:moveTo>
                <a:lnTo>
                  <a:pt x="2272806" y="11742"/>
                </a:lnTo>
                <a:lnTo>
                  <a:pt x="2272806" y="778167"/>
                </a:lnTo>
                <a:cubicBezTo>
                  <a:pt x="2485841" y="455621"/>
                  <a:pt x="2829759" y="164208"/>
                  <a:pt x="3271480" y="0"/>
                </a:cubicBezTo>
                <a:lnTo>
                  <a:pt x="3271302" y="178"/>
                </a:lnTo>
                <a:cubicBezTo>
                  <a:pt x="3690485" y="36871"/>
                  <a:pt x="4032746" y="297828"/>
                  <a:pt x="4177679" y="689154"/>
                </a:cubicBezTo>
                <a:lnTo>
                  <a:pt x="4199609" y="770644"/>
                </a:lnTo>
                <a:lnTo>
                  <a:pt x="3372822" y="1597431"/>
                </a:lnTo>
                <a:lnTo>
                  <a:pt x="0" y="1597431"/>
                </a:lnTo>
                <a:lnTo>
                  <a:pt x="0" y="829049"/>
                </a:lnTo>
                <a:cubicBezTo>
                  <a:pt x="0" y="541550"/>
                  <a:pt x="27386" y="269884"/>
                  <a:pt x="78244" y="11743"/>
                </a:cubicBezTo>
                <a:close/>
              </a:path>
            </a:pathLst>
          </a:custGeom>
          <a:solidFill>
            <a:srgbClr val="B58214"/>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sp>
        <p:nvSpPr>
          <p:cNvPr id="17" name="Freeform 16">
            <a:extLst>
              <a:ext uri="{FF2B5EF4-FFF2-40B4-BE49-F238E27FC236}">
                <a16:creationId xmlns:a16="http://schemas.microsoft.com/office/drawing/2014/main" id="{791D9D9A-7E23-4990-1558-3C20D0B274EE}"/>
              </a:ext>
            </a:extLst>
          </p:cNvPr>
          <p:cNvSpPr/>
          <p:nvPr/>
        </p:nvSpPr>
        <p:spPr>
          <a:xfrm rot="2700000">
            <a:off x="3930929" y="5598560"/>
            <a:ext cx="2931432" cy="1522889"/>
          </a:xfrm>
          <a:custGeom>
            <a:avLst/>
            <a:gdLst>
              <a:gd name="connsiteX0" fmla="*/ 445812 w 2931432"/>
              <a:gd name="connsiteY0" fmla="*/ 446014 h 1522889"/>
              <a:gd name="connsiteX1" fmla="*/ 1522199 w 2931432"/>
              <a:gd name="connsiteY1" fmla="*/ 0 h 1522889"/>
              <a:gd name="connsiteX2" fmla="*/ 2931432 w 2931432"/>
              <a:gd name="connsiteY2" fmla="*/ 0 h 1522889"/>
              <a:gd name="connsiteX3" fmla="*/ 1408544 w 2931432"/>
              <a:gd name="connsiteY3" fmla="*/ 1522889 h 1522889"/>
              <a:gd name="connsiteX4" fmla="*/ 1119322 w 2931432"/>
              <a:gd name="connsiteY4" fmla="*/ 1522889 h 1522889"/>
              <a:gd name="connsiteX5" fmla="*/ 0 w 2931432"/>
              <a:gd name="connsiteY5" fmla="*/ 1522889 h 1522889"/>
              <a:gd name="connsiteX6" fmla="*/ 445812 w 2931432"/>
              <a:gd name="connsiteY6" fmla="*/ 446014 h 152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1432" h="1522889">
                <a:moveTo>
                  <a:pt x="445812" y="446014"/>
                </a:moveTo>
                <a:cubicBezTo>
                  <a:pt x="721266" y="170436"/>
                  <a:pt x="1101816" y="0"/>
                  <a:pt x="1522199" y="0"/>
                </a:cubicBezTo>
                <a:lnTo>
                  <a:pt x="2931432" y="0"/>
                </a:lnTo>
                <a:lnTo>
                  <a:pt x="1408544" y="1522889"/>
                </a:lnTo>
                <a:lnTo>
                  <a:pt x="1119322" y="1522889"/>
                </a:lnTo>
                <a:cubicBezTo>
                  <a:pt x="471294" y="1522889"/>
                  <a:pt x="0" y="1522889"/>
                  <a:pt x="0" y="1522889"/>
                </a:cubicBezTo>
                <a:cubicBezTo>
                  <a:pt x="0" y="1102315"/>
                  <a:pt x="170359" y="721593"/>
                  <a:pt x="445812" y="446014"/>
                </a:cubicBezTo>
                <a:close/>
              </a:path>
            </a:pathLst>
          </a:custGeom>
          <a:solidFill>
            <a:srgbClr val="EFBC6E"/>
          </a:solidFill>
          <a:ln w="94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Aptos" panose="02110004020202020204"/>
              <a:ea typeface="+mn-ea"/>
              <a:cs typeface="+mn-cs"/>
            </a:endParaRPr>
          </a:p>
        </p:txBody>
      </p:sp>
      <p:pic>
        <p:nvPicPr>
          <p:cNvPr id="29" name="Picture 28" descr="A machine with a screen and buttons&#10;&#10;Description automatically generated">
            <a:extLst>
              <a:ext uri="{FF2B5EF4-FFF2-40B4-BE49-F238E27FC236}">
                <a16:creationId xmlns:a16="http://schemas.microsoft.com/office/drawing/2014/main" id="{BA44D120-023A-499A-1999-DCE825C410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56796" y="1243206"/>
            <a:ext cx="2649930" cy="5614793"/>
          </a:xfrm>
          <a:prstGeom prst="rect">
            <a:avLst/>
          </a:prstGeom>
        </p:spPr>
      </p:pic>
      <p:pic>
        <p:nvPicPr>
          <p:cNvPr id="31" name="Picture 30" descr="A couple of cell phones with a menu on them&#10;&#10;Description automatically generated">
            <a:extLst>
              <a:ext uri="{FF2B5EF4-FFF2-40B4-BE49-F238E27FC236}">
                <a16:creationId xmlns:a16="http://schemas.microsoft.com/office/drawing/2014/main" id="{B1CF53B0-AA21-73DA-8B40-E10015E668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7904" y="1414248"/>
            <a:ext cx="1970599" cy="2640408"/>
          </a:xfrm>
          <a:prstGeom prst="rect">
            <a:avLst/>
          </a:prstGeom>
        </p:spPr>
      </p:pic>
      <p:pic>
        <p:nvPicPr>
          <p:cNvPr id="33" name="Picture 32" descr="A computer monitor with a white base&#10;&#10;Description automatically generated">
            <a:extLst>
              <a:ext uri="{FF2B5EF4-FFF2-40B4-BE49-F238E27FC236}">
                <a16:creationId xmlns:a16="http://schemas.microsoft.com/office/drawing/2014/main" id="{F39FAD11-C1E9-2489-8756-7108E13009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1455" y="4656190"/>
            <a:ext cx="3462560" cy="3082640"/>
          </a:xfrm>
          <a:prstGeom prst="rect">
            <a:avLst/>
          </a:prstGeom>
        </p:spPr>
      </p:pic>
    </p:spTree>
    <p:extLst>
      <p:ext uri="{BB962C8B-B14F-4D97-AF65-F5344CB8AC3E}">
        <p14:creationId xmlns:p14="http://schemas.microsoft.com/office/powerpoint/2010/main" val="30159908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4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5000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4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2" decel="50000" fill="hold" nodeType="withEffect">
                                  <p:stCondLst>
                                    <p:cond delay="2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1+#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B3D37-C766-2677-C26E-A7EAD1D3630E}"/>
              </a:ext>
            </a:extLst>
          </p:cNvPr>
          <p:cNvSpPr>
            <a:spLocks noGrp="1"/>
          </p:cNvSpPr>
          <p:nvPr>
            <p:ph type="title"/>
          </p:nvPr>
        </p:nvSpPr>
        <p:spPr/>
        <p:txBody>
          <a:bodyPr anchor="t">
            <a:normAutofit/>
          </a:bodyPr>
          <a:lstStyle/>
          <a:p>
            <a:r>
              <a:rPr lang="en-US" sz="3400">
                <a:latin typeface="Aptos"/>
                <a:cs typeface="Segoe UI"/>
              </a:rPr>
              <a:t>Have you...</a:t>
            </a:r>
            <a:endParaRPr lang="en-US" sz="3400">
              <a:latin typeface="Aptos" panose="020B0004020202020204" pitchFamily="34" charset="0"/>
            </a:endParaRPr>
          </a:p>
        </p:txBody>
      </p:sp>
      <p:pic>
        <p:nvPicPr>
          <p:cNvPr id="6" name="Picture Placeholder 5" descr="A person with a beard and glasses&#10;&#10;AI-generated content may be incorrect.">
            <a:extLst>
              <a:ext uri="{FF2B5EF4-FFF2-40B4-BE49-F238E27FC236}">
                <a16:creationId xmlns:a16="http://schemas.microsoft.com/office/drawing/2014/main" id="{842F9D4B-32B7-10AB-82DB-6488AE4E3A11}"/>
              </a:ext>
            </a:extLst>
          </p:cNvPr>
          <p:cNvPicPr>
            <a:picLocks noGrp="1" noChangeAspect="1"/>
          </p:cNvPicPr>
          <p:nvPr>
            <p:ph type="pic" sz="quarter" idx="11"/>
          </p:nvPr>
        </p:nvPicPr>
        <p:blipFill>
          <a:blip r:embed="rId3"/>
          <a:srcRect l="23864" r="5290"/>
          <a:stretch/>
        </p:blipFill>
        <p:spPr>
          <a:xfrm>
            <a:off x="6358534" y="1197696"/>
            <a:ext cx="5428158" cy="5106617"/>
          </a:xfrm>
        </p:spPr>
      </p:pic>
      <p:sp>
        <p:nvSpPr>
          <p:cNvPr id="3" name="Text Placeholder 2">
            <a:extLst>
              <a:ext uri="{FF2B5EF4-FFF2-40B4-BE49-F238E27FC236}">
                <a16:creationId xmlns:a16="http://schemas.microsoft.com/office/drawing/2014/main" id="{17714208-3437-64D0-2C71-AE419BDFC673}"/>
              </a:ext>
            </a:extLst>
          </p:cNvPr>
          <p:cNvSpPr>
            <a:spLocks noGrp="1"/>
          </p:cNvSpPr>
          <p:nvPr>
            <p:ph type="body" sz="quarter" idx="12"/>
          </p:nvPr>
        </p:nvSpPr>
        <p:spPr>
          <a:xfrm>
            <a:off x="340291" y="2313346"/>
            <a:ext cx="5613819" cy="2331392"/>
          </a:xfrm>
        </p:spPr>
        <p:txBody>
          <a:bodyPr>
            <a:normAutofit fontScale="85000" lnSpcReduction="10000"/>
          </a:bodyPr>
          <a:lstStyle/>
          <a:p>
            <a:pPr marL="0" indent="0">
              <a:buNone/>
            </a:pPr>
            <a:r>
              <a:rPr lang="en-US">
                <a:latin typeface="+mn-lt"/>
              </a:rPr>
              <a:t>Ever had an opportunity with a </a:t>
            </a:r>
            <a:r>
              <a:rPr lang="en-US" b="1">
                <a:latin typeface="+mn-lt"/>
              </a:rPr>
              <a:t>large chain or enterprise business</a:t>
            </a:r>
            <a:r>
              <a:rPr lang="en-US">
                <a:latin typeface="+mn-lt"/>
              </a:rPr>
              <a:t> interested in using LS Central for their operations?</a:t>
            </a:r>
          </a:p>
          <a:p>
            <a:pPr marL="0" indent="0">
              <a:buNone/>
            </a:pPr>
            <a:endParaRPr lang="en-US">
              <a:latin typeface="+mn-lt"/>
            </a:endParaRPr>
          </a:p>
          <a:p>
            <a:pPr marL="0" indent="0">
              <a:buNone/>
            </a:pPr>
            <a:r>
              <a:rPr lang="en-US">
                <a:latin typeface="+mn-lt"/>
              </a:rPr>
              <a:t>Possibly a prospects </a:t>
            </a:r>
            <a:r>
              <a:rPr lang="en-US" b="1">
                <a:latin typeface="+mn-lt"/>
              </a:rPr>
              <a:t>using third-party ERP</a:t>
            </a:r>
            <a:r>
              <a:rPr lang="en-US">
                <a:latin typeface="+mn-lt"/>
              </a:rPr>
              <a:t> but interested in LS Central?</a:t>
            </a:r>
          </a:p>
          <a:p>
            <a:pPr marL="0" indent="0">
              <a:buNone/>
            </a:pPr>
            <a:endParaRPr lang="en-US">
              <a:latin typeface="+mn-lt"/>
            </a:endParaRPr>
          </a:p>
          <a:p>
            <a:endParaRPr lang="en-US">
              <a:latin typeface="+mn-lt"/>
            </a:endParaRPr>
          </a:p>
          <a:p>
            <a:pPr marL="0" indent="0">
              <a:buNone/>
            </a:pPr>
            <a:endParaRPr lang="en-US">
              <a:latin typeface="+mn-lt"/>
            </a:endParaRPr>
          </a:p>
        </p:txBody>
      </p:sp>
    </p:spTree>
    <p:extLst>
      <p:ext uri="{BB962C8B-B14F-4D97-AF65-F5344CB8AC3E}">
        <p14:creationId xmlns:p14="http://schemas.microsoft.com/office/powerpoint/2010/main" val="301788915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52BA-A165-E097-47A1-59E2E4CBABA8}"/>
              </a:ext>
            </a:extLst>
          </p:cNvPr>
          <p:cNvSpPr>
            <a:spLocks noGrp="1"/>
          </p:cNvSpPr>
          <p:nvPr>
            <p:ph type="title"/>
          </p:nvPr>
        </p:nvSpPr>
        <p:spPr/>
        <p:txBody>
          <a:bodyPr anchor="t">
            <a:normAutofit/>
          </a:bodyPr>
          <a:lstStyle/>
          <a:p>
            <a:r>
              <a:rPr lang="en-US" sz="3400">
                <a:latin typeface="Aptos" panose="020B0004020202020204" pitchFamily="34" charset="0"/>
              </a:rPr>
              <a:t>The challenge</a:t>
            </a:r>
          </a:p>
        </p:txBody>
      </p:sp>
      <p:pic>
        <p:nvPicPr>
          <p:cNvPr id="8" name="Picture Placeholder 7" descr="A person typing on a computer&#10;&#10;AI-generated content may be incorrect.">
            <a:extLst>
              <a:ext uri="{FF2B5EF4-FFF2-40B4-BE49-F238E27FC236}">
                <a16:creationId xmlns:a16="http://schemas.microsoft.com/office/drawing/2014/main" id="{DCA91C2C-504F-C69A-BCC5-3D2972145C40}"/>
              </a:ext>
            </a:extLst>
          </p:cNvPr>
          <p:cNvPicPr>
            <a:picLocks noGrp="1" noChangeAspect="1"/>
          </p:cNvPicPr>
          <p:nvPr>
            <p:ph type="pic" sz="quarter" idx="11"/>
          </p:nvPr>
        </p:nvPicPr>
        <p:blipFill>
          <a:blip r:embed="rId4"/>
          <a:srcRect l="16778" r="16778"/>
          <a:stretch>
            <a:fillRect/>
          </a:stretch>
        </p:blipFill>
        <p:spPr/>
      </p:pic>
      <p:sp>
        <p:nvSpPr>
          <p:cNvPr id="3" name="Text Placeholder 2">
            <a:extLst>
              <a:ext uri="{FF2B5EF4-FFF2-40B4-BE49-F238E27FC236}">
                <a16:creationId xmlns:a16="http://schemas.microsoft.com/office/drawing/2014/main" id="{92AA2061-04C6-FF5B-4424-CA4B0BC3989F}"/>
              </a:ext>
            </a:extLst>
          </p:cNvPr>
          <p:cNvSpPr>
            <a:spLocks noGrp="1"/>
          </p:cNvSpPr>
          <p:nvPr>
            <p:ph type="body" sz="quarter" idx="12"/>
          </p:nvPr>
        </p:nvSpPr>
        <p:spPr>
          <a:xfrm>
            <a:off x="340292" y="962526"/>
            <a:ext cx="5755708" cy="5544152"/>
          </a:xfrm>
        </p:spPr>
        <p:txBody>
          <a:bodyPr lIns="91440" tIns="45720" rIns="91440" bIns="45720" anchor="t">
            <a:normAutofit/>
          </a:bodyPr>
          <a:lstStyle/>
          <a:p>
            <a:pPr marL="0" indent="0">
              <a:buNone/>
            </a:pPr>
            <a:r>
              <a:rPr lang="en-US" sz="2000">
                <a:latin typeface="+mn-lt"/>
              </a:rPr>
              <a:t>Customers have made considerable investments in a </a:t>
            </a:r>
            <a:r>
              <a:rPr lang="en-US" sz="2000" b="1">
                <a:latin typeface="+mn-lt"/>
              </a:rPr>
              <a:t>3</a:t>
            </a:r>
            <a:r>
              <a:rPr lang="en-US" sz="2000" b="1" baseline="30000">
                <a:latin typeface="+mn-lt"/>
              </a:rPr>
              <a:t>rd</a:t>
            </a:r>
            <a:r>
              <a:rPr lang="en-US" sz="2000" b="1">
                <a:latin typeface="+mn-lt"/>
              </a:rPr>
              <a:t> party head-office platform </a:t>
            </a:r>
            <a:r>
              <a:rPr lang="en-US" sz="2000">
                <a:latin typeface="+mn-lt"/>
              </a:rPr>
              <a:t>which they want to retain</a:t>
            </a:r>
          </a:p>
          <a:p>
            <a:pPr marL="0" indent="0">
              <a:buNone/>
            </a:pPr>
            <a:r>
              <a:rPr lang="en-US" sz="2000">
                <a:latin typeface="+mn-lt"/>
              </a:rPr>
              <a:t>Many of these solutions are built to handle a very high number of </a:t>
            </a:r>
            <a:r>
              <a:rPr lang="en-US" sz="2000" b="1">
                <a:latin typeface="+mn-lt"/>
              </a:rPr>
              <a:t>users in multiple countries</a:t>
            </a:r>
          </a:p>
          <a:p>
            <a:pPr marL="0" indent="0">
              <a:buNone/>
            </a:pPr>
            <a:r>
              <a:rPr lang="en-US" sz="2000">
                <a:latin typeface="+mn-lt"/>
              </a:rPr>
              <a:t>They still have a need for a modern retail system </a:t>
            </a:r>
            <a:r>
              <a:rPr lang="en-US" sz="2000" b="1">
                <a:latin typeface="+mn-lt"/>
              </a:rPr>
              <a:t>like LS Central</a:t>
            </a:r>
          </a:p>
          <a:p>
            <a:pPr marL="0" indent="0">
              <a:buNone/>
            </a:pPr>
            <a:r>
              <a:rPr lang="en-US" sz="2000">
                <a:latin typeface="+mn-lt"/>
              </a:rPr>
              <a:t>They want the head-office platform to run processes like </a:t>
            </a:r>
            <a:r>
              <a:rPr lang="en-US" sz="2000" b="1">
                <a:latin typeface="+mn-lt"/>
              </a:rPr>
              <a:t>finance, warehousing &amp; distribution</a:t>
            </a:r>
          </a:p>
          <a:p>
            <a:pPr marL="0" indent="0">
              <a:buNone/>
            </a:pPr>
            <a:r>
              <a:rPr lang="en-US" sz="2000">
                <a:latin typeface="+mn-lt"/>
              </a:rPr>
              <a:t>But </a:t>
            </a:r>
            <a:r>
              <a:rPr lang="en-US" sz="2000" b="1">
                <a:latin typeface="+mn-lt"/>
              </a:rPr>
              <a:t>LS Central to take care of retail &amp; hospitality</a:t>
            </a:r>
          </a:p>
          <a:p>
            <a:pPr marL="0" indent="0">
              <a:buNone/>
            </a:pPr>
            <a:r>
              <a:rPr lang="en-US" sz="2000">
                <a:latin typeface="+mn-lt"/>
              </a:rPr>
              <a:t>There has been no </a:t>
            </a:r>
            <a:r>
              <a:rPr lang="en-US" sz="2000" b="1">
                <a:latin typeface="+mn-lt"/>
              </a:rPr>
              <a:t>standardized</a:t>
            </a:r>
            <a:r>
              <a:rPr lang="en-US" sz="2000">
                <a:latin typeface="+mn-lt"/>
              </a:rPr>
              <a:t> way or an integration framework that can connect LS Central to these head-office platforms </a:t>
            </a:r>
            <a:r>
              <a:rPr lang="en-US" sz="2000" b="1">
                <a:latin typeface="+mn-lt"/>
              </a:rPr>
              <a:t>in an easy way</a:t>
            </a:r>
          </a:p>
          <a:p>
            <a:pPr marL="0" indent="0">
              <a:buNone/>
            </a:pPr>
            <a:r>
              <a:rPr lang="en-US" sz="2000">
                <a:latin typeface="+mn-lt"/>
              </a:rPr>
              <a:t>Building an integration between ERP systems takes </a:t>
            </a:r>
            <a:r>
              <a:rPr lang="en-US" sz="2000" b="1">
                <a:latin typeface="+mn-lt"/>
              </a:rPr>
              <a:t>time &amp; effort</a:t>
            </a:r>
          </a:p>
          <a:p>
            <a:endParaRPr lang="en-US" sz="2000" b="1">
              <a:latin typeface="+mn-lt"/>
            </a:endParaRPr>
          </a:p>
        </p:txBody>
      </p:sp>
    </p:spTree>
    <p:extLst>
      <p:ext uri="{BB962C8B-B14F-4D97-AF65-F5344CB8AC3E}">
        <p14:creationId xmlns:p14="http://schemas.microsoft.com/office/powerpoint/2010/main" val="703679323"/>
      </p:ext>
    </p:extLst>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4F8E4-DA3C-2649-FC25-0A6F33438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29FEC-3340-9B03-CAF5-F4093FE07B9B}"/>
              </a:ext>
            </a:extLst>
          </p:cNvPr>
          <p:cNvSpPr>
            <a:spLocks noGrp="1"/>
          </p:cNvSpPr>
          <p:nvPr>
            <p:ph type="title"/>
          </p:nvPr>
        </p:nvSpPr>
        <p:spPr/>
        <p:txBody>
          <a:bodyPr anchor="t">
            <a:normAutofit/>
          </a:bodyPr>
          <a:lstStyle/>
          <a:p>
            <a:r>
              <a:rPr lang="en-US" sz="3400">
                <a:latin typeface="Aptos"/>
                <a:cs typeface="Segoe UI"/>
              </a:rPr>
              <a:t>Have you...</a:t>
            </a:r>
            <a:endParaRPr lang="en-US" sz="3400">
              <a:latin typeface="Aptos" panose="020B0004020202020204" pitchFamily="34" charset="0"/>
            </a:endParaRPr>
          </a:p>
        </p:txBody>
      </p:sp>
      <p:pic>
        <p:nvPicPr>
          <p:cNvPr id="6" name="Picture Placeholder 5" descr="A person with a beard and glasses&#10;&#10;AI-generated content may be incorrect.">
            <a:extLst>
              <a:ext uri="{FF2B5EF4-FFF2-40B4-BE49-F238E27FC236}">
                <a16:creationId xmlns:a16="http://schemas.microsoft.com/office/drawing/2014/main" id="{2CEFA7FA-0342-328F-F554-0E7F0CDACAE3}"/>
              </a:ext>
            </a:extLst>
          </p:cNvPr>
          <p:cNvPicPr>
            <a:picLocks noGrp="1" noChangeAspect="1"/>
          </p:cNvPicPr>
          <p:nvPr>
            <p:ph type="pic" sz="quarter" idx="11"/>
          </p:nvPr>
        </p:nvPicPr>
        <p:blipFill>
          <a:blip r:embed="rId3"/>
          <a:srcRect l="23864" r="5290"/>
          <a:stretch/>
        </p:blipFill>
        <p:spPr>
          <a:xfrm>
            <a:off x="6358534" y="1197696"/>
            <a:ext cx="5428158" cy="5106617"/>
          </a:xfrm>
        </p:spPr>
      </p:pic>
      <p:sp>
        <p:nvSpPr>
          <p:cNvPr id="3" name="Text Placeholder 2">
            <a:extLst>
              <a:ext uri="{FF2B5EF4-FFF2-40B4-BE49-F238E27FC236}">
                <a16:creationId xmlns:a16="http://schemas.microsoft.com/office/drawing/2014/main" id="{0944F27C-B1DA-5DD4-8C27-AD98F475CF9C}"/>
              </a:ext>
            </a:extLst>
          </p:cNvPr>
          <p:cNvSpPr>
            <a:spLocks noGrp="1"/>
          </p:cNvSpPr>
          <p:nvPr>
            <p:ph type="body" sz="quarter" idx="12"/>
          </p:nvPr>
        </p:nvSpPr>
        <p:spPr>
          <a:xfrm>
            <a:off x="340291" y="2292564"/>
            <a:ext cx="5613819" cy="3058756"/>
          </a:xfrm>
        </p:spPr>
        <p:txBody>
          <a:bodyPr>
            <a:normAutofit/>
          </a:bodyPr>
          <a:lstStyle/>
          <a:p>
            <a:pPr marL="0" indent="0">
              <a:buNone/>
            </a:pPr>
            <a:r>
              <a:rPr lang="en-US">
                <a:latin typeface="+mn-lt"/>
              </a:rPr>
              <a:t>Ever wished that there was on </a:t>
            </a:r>
            <a:r>
              <a:rPr lang="en-US" b="1" i="0">
                <a:effectLst/>
                <a:latin typeface="+mn-lt"/>
              </a:rPr>
              <a:t>out-of-the-box integration</a:t>
            </a:r>
            <a:r>
              <a:rPr lang="en-US" b="0" i="0">
                <a:effectLst/>
                <a:latin typeface="+mn-lt"/>
              </a:rPr>
              <a:t> that would seamlessly connect </a:t>
            </a:r>
            <a:r>
              <a:rPr lang="en-US" b="1" i="0">
                <a:effectLst/>
                <a:latin typeface="+mn-lt"/>
              </a:rPr>
              <a:t>LS Central’s</a:t>
            </a:r>
            <a:r>
              <a:rPr lang="en-US" b="0" i="0">
                <a:effectLst/>
                <a:latin typeface="+mn-lt"/>
              </a:rPr>
              <a:t> industry-leading functionality with </a:t>
            </a:r>
            <a:r>
              <a:rPr lang="en-US">
                <a:latin typeface="+mn-lt"/>
              </a:rPr>
              <a:t>the customer’s </a:t>
            </a:r>
            <a:r>
              <a:rPr lang="en-US" b="0" i="0">
                <a:effectLst/>
                <a:latin typeface="+mn-lt"/>
              </a:rPr>
              <a:t>current head office or ERP platform?</a:t>
            </a:r>
            <a:endParaRPr lang="en-US">
              <a:latin typeface="+mn-lt"/>
            </a:endParaRPr>
          </a:p>
          <a:p>
            <a:endParaRPr lang="en-US">
              <a:latin typeface="+mn-lt"/>
            </a:endParaRPr>
          </a:p>
          <a:p>
            <a:endParaRPr lang="en-US">
              <a:latin typeface="+mn-lt"/>
            </a:endParaRPr>
          </a:p>
        </p:txBody>
      </p:sp>
    </p:spTree>
    <p:extLst>
      <p:ext uri="{BB962C8B-B14F-4D97-AF65-F5344CB8AC3E}">
        <p14:creationId xmlns:p14="http://schemas.microsoft.com/office/powerpoint/2010/main" val="162430827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38C0-3F55-FF25-2D37-6BFD54FBD854}"/>
              </a:ext>
            </a:extLst>
          </p:cNvPr>
          <p:cNvSpPr>
            <a:spLocks noGrp="1"/>
          </p:cNvSpPr>
          <p:nvPr>
            <p:ph type="title"/>
          </p:nvPr>
        </p:nvSpPr>
        <p:spPr>
          <a:xfrm>
            <a:off x="340291" y="212186"/>
            <a:ext cx="9911149" cy="588637"/>
          </a:xfrm>
        </p:spPr>
        <p:txBody>
          <a:bodyPr anchor="t">
            <a:normAutofit/>
          </a:bodyPr>
          <a:lstStyle/>
          <a:p>
            <a:r>
              <a:rPr lang="en-US" sz="3400">
                <a:latin typeface="Aptos" panose="020B0004020202020204" pitchFamily="34" charset="0"/>
              </a:rPr>
              <a:t>What would it mean if...</a:t>
            </a:r>
          </a:p>
        </p:txBody>
      </p:sp>
      <p:pic>
        <p:nvPicPr>
          <p:cNvPr id="5" name="Picture Placeholder 5" descr="A person with a beard and glasses&#10;&#10;AI-generated content may be incorrect.">
            <a:extLst>
              <a:ext uri="{FF2B5EF4-FFF2-40B4-BE49-F238E27FC236}">
                <a16:creationId xmlns:a16="http://schemas.microsoft.com/office/drawing/2014/main" id="{E4E74D14-77CE-8281-2975-6DAF3E7094DC}"/>
              </a:ext>
            </a:extLst>
          </p:cNvPr>
          <p:cNvPicPr>
            <a:picLocks noChangeAspect="1"/>
          </p:cNvPicPr>
          <p:nvPr/>
        </p:nvPicPr>
        <p:blipFill>
          <a:blip r:embed="rId3"/>
          <a:srcRect l="24273" r="4774"/>
          <a:stretch/>
        </p:blipFill>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a:noFill/>
        </p:spPr>
      </p:pic>
      <p:sp>
        <p:nvSpPr>
          <p:cNvPr id="3" name="Text Placeholder 2">
            <a:extLst>
              <a:ext uri="{FF2B5EF4-FFF2-40B4-BE49-F238E27FC236}">
                <a16:creationId xmlns:a16="http://schemas.microsoft.com/office/drawing/2014/main" id="{8AB658DF-AEAD-514C-F97B-0E24E0EBBECC}"/>
              </a:ext>
            </a:extLst>
          </p:cNvPr>
          <p:cNvSpPr>
            <a:spLocks noGrp="1"/>
          </p:cNvSpPr>
          <p:nvPr>
            <p:ph type="body" sz="quarter" idx="12"/>
          </p:nvPr>
        </p:nvSpPr>
        <p:spPr>
          <a:xfrm>
            <a:off x="340291" y="962526"/>
            <a:ext cx="5613819" cy="5544152"/>
          </a:xfrm>
        </p:spPr>
        <p:txBody>
          <a:bodyPr lIns="91440" tIns="45720" rIns="91440" bIns="45720">
            <a:normAutofit/>
          </a:bodyPr>
          <a:lstStyle/>
          <a:p>
            <a:r>
              <a:rPr lang="en-US" sz="2400">
                <a:latin typeface="Aptos" panose="020B0004020202020204" pitchFamily="34" charset="0"/>
              </a:rPr>
              <a:t>You could easily </a:t>
            </a:r>
            <a:r>
              <a:rPr lang="en-US" sz="2400" b="1">
                <a:latin typeface="Aptos" panose="020B0004020202020204" pitchFamily="34" charset="0"/>
              </a:rPr>
              <a:t>integrate LS Central with an existing (non-BC) ERP</a:t>
            </a:r>
            <a:r>
              <a:rPr lang="en-US" sz="2400">
                <a:latin typeface="Aptos" panose="020B0004020202020204" pitchFamily="34" charset="0"/>
              </a:rPr>
              <a:t> or head office platform?</a:t>
            </a:r>
          </a:p>
          <a:p>
            <a:r>
              <a:rPr lang="en-US" sz="2400">
                <a:latin typeface="Aptos" panose="020B0004020202020204" pitchFamily="34" charset="0"/>
              </a:rPr>
              <a:t>You could tell prospects that they can e</a:t>
            </a:r>
            <a:r>
              <a:rPr lang="en-US" sz="2400" b="0" i="0">
                <a:effectLst/>
                <a:latin typeface="Aptos" panose="020B0004020202020204" pitchFamily="34" charset="0"/>
              </a:rPr>
              <a:t>ffortlessly </a:t>
            </a:r>
            <a:r>
              <a:rPr lang="en-US" sz="2400" b="1" i="0">
                <a:effectLst/>
                <a:latin typeface="Aptos" panose="020B0004020202020204" pitchFamily="34" charset="0"/>
              </a:rPr>
              <a:t>manage their entire front-end operations</a:t>
            </a:r>
            <a:r>
              <a:rPr lang="en-US" sz="2400" b="0" i="0">
                <a:effectLst/>
                <a:latin typeface="Aptos" panose="020B0004020202020204" pitchFamily="34" charset="0"/>
              </a:rPr>
              <a:t> </a:t>
            </a:r>
            <a:r>
              <a:rPr lang="en-US" sz="2400" b="1" i="0">
                <a:effectLst/>
                <a:latin typeface="Aptos" panose="020B0004020202020204" pitchFamily="34" charset="0"/>
              </a:rPr>
              <a:t>with smooth communication</a:t>
            </a:r>
            <a:r>
              <a:rPr lang="en-US" sz="2400" b="0" i="0">
                <a:effectLst/>
                <a:latin typeface="Aptos" panose="020B0004020202020204" pitchFamily="34" charset="0"/>
              </a:rPr>
              <a:t> to the back-end system</a:t>
            </a:r>
            <a:r>
              <a:rPr lang="en-US" sz="2400">
                <a:latin typeface="Aptos" panose="020B0004020202020204" pitchFamily="34" charset="0"/>
              </a:rPr>
              <a:t>?</a:t>
            </a:r>
          </a:p>
          <a:p>
            <a:r>
              <a:rPr lang="en-US" sz="2400" b="0" i="0">
                <a:effectLst/>
                <a:latin typeface="Aptos" panose="020B0004020202020204" pitchFamily="34" charset="0"/>
              </a:rPr>
              <a:t>The prospect would have the flexibility to use LS Central as a </a:t>
            </a:r>
            <a:r>
              <a:rPr lang="en-US" sz="2400" b="1" i="0">
                <a:effectLst/>
                <a:latin typeface="Aptos" panose="020B0004020202020204" pitchFamily="34" charset="0"/>
              </a:rPr>
              <a:t>complete retail or hospitality solution </a:t>
            </a:r>
            <a:r>
              <a:rPr lang="en-US" sz="2400" b="0" i="0">
                <a:effectLst/>
                <a:latin typeface="Aptos" panose="020B0004020202020204" pitchFamily="34" charset="0"/>
              </a:rPr>
              <a:t>or as a </a:t>
            </a:r>
            <a:r>
              <a:rPr lang="en-US" sz="2400" b="1" i="0">
                <a:effectLst/>
                <a:latin typeface="Aptos" panose="020B0004020202020204" pitchFamily="34" charset="0"/>
              </a:rPr>
              <a:t>Point of Sale</a:t>
            </a:r>
            <a:r>
              <a:rPr lang="en-US" sz="2400" b="0" i="0">
                <a:effectLst/>
                <a:latin typeface="Aptos" panose="020B0004020202020204" pitchFamily="34" charset="0"/>
              </a:rPr>
              <a:t>, but still keeping data and item management within the head office platform</a:t>
            </a:r>
            <a:r>
              <a:rPr lang="en-US" sz="2400">
                <a:latin typeface="Aptos" panose="020B0004020202020204" pitchFamily="34" charset="0"/>
              </a:rPr>
              <a:t>?</a:t>
            </a:r>
            <a:endParaRPr lang="en-US" sz="2400" b="0" i="0">
              <a:effectLst/>
              <a:latin typeface="Aptos" panose="020B0004020202020204" pitchFamily="34" charset="0"/>
            </a:endParaRPr>
          </a:p>
          <a:p>
            <a:pPr marL="0" indent="0">
              <a:buNone/>
            </a:pPr>
            <a:endParaRPr lang="en-US" sz="2400">
              <a:latin typeface="Aptos" panose="020B0004020202020204" pitchFamily="34" charset="0"/>
            </a:endParaRPr>
          </a:p>
        </p:txBody>
      </p:sp>
    </p:spTree>
    <p:extLst>
      <p:ext uri="{BB962C8B-B14F-4D97-AF65-F5344CB8AC3E}">
        <p14:creationId xmlns:p14="http://schemas.microsoft.com/office/powerpoint/2010/main" val="4148757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8185-A304-F9B1-A6F2-BBC5A05FAB91}"/>
              </a:ext>
            </a:extLst>
          </p:cNvPr>
          <p:cNvSpPr>
            <a:spLocks noGrp="1"/>
          </p:cNvSpPr>
          <p:nvPr>
            <p:ph type="title"/>
          </p:nvPr>
        </p:nvSpPr>
        <p:spPr/>
        <p:txBody>
          <a:bodyPr>
            <a:normAutofit fontScale="90000"/>
          </a:bodyPr>
          <a:lstStyle/>
          <a:p>
            <a:r>
              <a:rPr lang="en-US"/>
              <a:t>Can you imagine?</a:t>
            </a:r>
          </a:p>
        </p:txBody>
      </p:sp>
      <p:pic>
        <p:nvPicPr>
          <p:cNvPr id="4" name="Picture 2" descr="Alumio | The leader in Microsoft Dynamics 365 F&amp;O integrations">
            <a:extLst>
              <a:ext uri="{FF2B5EF4-FFF2-40B4-BE49-F238E27FC236}">
                <a16:creationId xmlns:a16="http://schemas.microsoft.com/office/drawing/2014/main" id="{58A56BAE-4A38-AE6C-CC91-530A2D03B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427" y="2127216"/>
            <a:ext cx="4583244" cy="2589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icrosoft Business Central">
            <a:extLst>
              <a:ext uri="{FF2B5EF4-FFF2-40B4-BE49-F238E27FC236}">
                <a16:creationId xmlns:a16="http://schemas.microsoft.com/office/drawing/2014/main" id="{1C5C2A0B-A56D-334B-BA66-519C7210A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04" y="2721806"/>
            <a:ext cx="3427899" cy="16453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earts PNG Images, Download 140000+ Hearts PNG Resources with Transparent  Background">
            <a:extLst>
              <a:ext uri="{FF2B5EF4-FFF2-40B4-BE49-F238E27FC236}">
                <a16:creationId xmlns:a16="http://schemas.microsoft.com/office/drawing/2014/main" id="{12B75A27-1F2E-B8A9-C3CD-22E40E22E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493" y="3067985"/>
            <a:ext cx="707934" cy="7079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09BA96C-5EA0-8B79-A89D-6E2E377A31AF}"/>
              </a:ext>
            </a:extLst>
          </p:cNvPr>
          <p:cNvGrpSpPr/>
          <p:nvPr/>
        </p:nvGrpSpPr>
        <p:grpSpPr>
          <a:xfrm>
            <a:off x="2064907" y="2782467"/>
            <a:ext cx="1572346" cy="408068"/>
            <a:chOff x="7438185" y="1707094"/>
            <a:chExt cx="1572346" cy="408068"/>
          </a:xfrm>
        </p:grpSpPr>
        <p:sp>
          <p:nvSpPr>
            <p:cNvPr id="7" name="Freeform 23">
              <a:extLst>
                <a:ext uri="{FF2B5EF4-FFF2-40B4-BE49-F238E27FC236}">
                  <a16:creationId xmlns:a16="http://schemas.microsoft.com/office/drawing/2014/main" id="{3B4B82D3-3A81-411B-2063-9CFA3FAA4B30}"/>
                </a:ext>
              </a:extLst>
            </p:cNvPr>
            <p:cNvSpPr/>
            <p:nvPr/>
          </p:nvSpPr>
          <p:spPr>
            <a:xfrm rot="10800000" flipV="1">
              <a:off x="7438185" y="1707094"/>
              <a:ext cx="1572346" cy="408068"/>
            </a:xfrm>
            <a:custGeom>
              <a:avLst/>
              <a:gdLst>
                <a:gd name="connsiteX0" fmla="*/ 1737462 w 1777830"/>
                <a:gd name="connsiteY0" fmla="*/ 0 h 408068"/>
                <a:gd name="connsiteX1" fmla="*/ 1654995 w 1777830"/>
                <a:gd name="connsiteY1" fmla="*/ 0 h 408068"/>
                <a:gd name="connsiteX2" fmla="*/ 1214948 w 1777830"/>
                <a:gd name="connsiteY2" fmla="*/ 0 h 408068"/>
                <a:gd name="connsiteX3" fmla="*/ 1132481 w 1777830"/>
                <a:gd name="connsiteY3" fmla="*/ 0 h 408068"/>
                <a:gd name="connsiteX4" fmla="*/ 645349 w 1777830"/>
                <a:gd name="connsiteY4" fmla="*/ 0 h 408068"/>
                <a:gd name="connsiteX5" fmla="*/ 562882 w 1777830"/>
                <a:gd name="connsiteY5" fmla="*/ 0 h 408068"/>
                <a:gd name="connsiteX6" fmla="*/ 122835 w 1777830"/>
                <a:gd name="connsiteY6" fmla="*/ 0 h 408068"/>
                <a:gd name="connsiteX7" fmla="*/ 40368 w 1777830"/>
                <a:gd name="connsiteY7" fmla="*/ 0 h 408068"/>
                <a:gd name="connsiteX8" fmla="*/ 3173 w 1777830"/>
                <a:gd name="connsiteY8" fmla="*/ 24655 h 408068"/>
                <a:gd name="connsiteX9" fmla="*/ 208 w 1777830"/>
                <a:gd name="connsiteY9" fmla="*/ 39339 h 408068"/>
                <a:gd name="connsiteX10" fmla="*/ 0 w 1777830"/>
                <a:gd name="connsiteY10" fmla="*/ 39339 h 408068"/>
                <a:gd name="connsiteX11" fmla="*/ 0 w 1777830"/>
                <a:gd name="connsiteY11" fmla="*/ 40368 h 408068"/>
                <a:gd name="connsiteX12" fmla="*/ 0 w 1777830"/>
                <a:gd name="connsiteY12" fmla="*/ 201835 h 408068"/>
                <a:gd name="connsiteX13" fmla="*/ 0 w 1777830"/>
                <a:gd name="connsiteY13" fmla="*/ 202830 h 408068"/>
                <a:gd name="connsiteX14" fmla="*/ 122 w 1777830"/>
                <a:gd name="connsiteY14" fmla="*/ 204034 h 408068"/>
                <a:gd name="connsiteX15" fmla="*/ 0 w 1777830"/>
                <a:gd name="connsiteY15" fmla="*/ 205239 h 408068"/>
                <a:gd name="connsiteX16" fmla="*/ 0 w 1777830"/>
                <a:gd name="connsiteY16" fmla="*/ 206233 h 408068"/>
                <a:gd name="connsiteX17" fmla="*/ 0 w 1777830"/>
                <a:gd name="connsiteY17" fmla="*/ 367700 h 408068"/>
                <a:gd name="connsiteX18" fmla="*/ 0 w 1777830"/>
                <a:gd name="connsiteY18" fmla="*/ 368729 h 408068"/>
                <a:gd name="connsiteX19" fmla="*/ 208 w 1777830"/>
                <a:gd name="connsiteY19" fmla="*/ 368729 h 408068"/>
                <a:gd name="connsiteX20" fmla="*/ 3173 w 1777830"/>
                <a:gd name="connsiteY20" fmla="*/ 383413 h 408068"/>
                <a:gd name="connsiteX21" fmla="*/ 40368 w 1777830"/>
                <a:gd name="connsiteY21" fmla="*/ 408068 h 408068"/>
                <a:gd name="connsiteX22" fmla="*/ 122835 w 1777830"/>
                <a:gd name="connsiteY22" fmla="*/ 408068 h 408068"/>
                <a:gd name="connsiteX23" fmla="*/ 562882 w 1777830"/>
                <a:gd name="connsiteY23" fmla="*/ 408068 h 408068"/>
                <a:gd name="connsiteX24" fmla="*/ 645349 w 1777830"/>
                <a:gd name="connsiteY24" fmla="*/ 408068 h 408068"/>
                <a:gd name="connsiteX25" fmla="*/ 1132481 w 1777830"/>
                <a:gd name="connsiteY25" fmla="*/ 408068 h 408068"/>
                <a:gd name="connsiteX26" fmla="*/ 1214948 w 1777830"/>
                <a:gd name="connsiteY26" fmla="*/ 408068 h 408068"/>
                <a:gd name="connsiteX27" fmla="*/ 1654995 w 1777830"/>
                <a:gd name="connsiteY27" fmla="*/ 408068 h 408068"/>
                <a:gd name="connsiteX28" fmla="*/ 1737462 w 1777830"/>
                <a:gd name="connsiteY28" fmla="*/ 408068 h 408068"/>
                <a:gd name="connsiteX29" fmla="*/ 1774658 w 1777830"/>
                <a:gd name="connsiteY29" fmla="*/ 383413 h 408068"/>
                <a:gd name="connsiteX30" fmla="*/ 1777623 w 1777830"/>
                <a:gd name="connsiteY30" fmla="*/ 368729 h 408068"/>
                <a:gd name="connsiteX31" fmla="*/ 1777830 w 1777830"/>
                <a:gd name="connsiteY31" fmla="*/ 368729 h 408068"/>
                <a:gd name="connsiteX32" fmla="*/ 1777830 w 1777830"/>
                <a:gd name="connsiteY32" fmla="*/ 367700 h 408068"/>
                <a:gd name="connsiteX33" fmla="*/ 1777830 w 1777830"/>
                <a:gd name="connsiteY33" fmla="*/ 206233 h 408068"/>
                <a:gd name="connsiteX34" fmla="*/ 1777830 w 1777830"/>
                <a:gd name="connsiteY34" fmla="*/ 205238 h 408068"/>
                <a:gd name="connsiteX35" fmla="*/ 1777709 w 1777830"/>
                <a:gd name="connsiteY35" fmla="*/ 204034 h 408068"/>
                <a:gd name="connsiteX36" fmla="*/ 1777830 w 1777830"/>
                <a:gd name="connsiteY36" fmla="*/ 202829 h 408068"/>
                <a:gd name="connsiteX37" fmla="*/ 1777830 w 1777830"/>
                <a:gd name="connsiteY37" fmla="*/ 201835 h 408068"/>
                <a:gd name="connsiteX38" fmla="*/ 1777830 w 1777830"/>
                <a:gd name="connsiteY38" fmla="*/ 40368 h 408068"/>
                <a:gd name="connsiteX39" fmla="*/ 1777830 w 1777830"/>
                <a:gd name="connsiteY39" fmla="*/ 39339 h 408068"/>
                <a:gd name="connsiteX40" fmla="*/ 1777623 w 1777830"/>
                <a:gd name="connsiteY40" fmla="*/ 39339 h 408068"/>
                <a:gd name="connsiteX41" fmla="*/ 1774658 w 1777830"/>
                <a:gd name="connsiteY41" fmla="*/ 24655 h 408068"/>
                <a:gd name="connsiteX42" fmla="*/ 1737462 w 1777830"/>
                <a:gd name="connsiteY42" fmla="*/ 0 h 40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77830" h="408068">
                  <a:moveTo>
                    <a:pt x="1737462" y="0"/>
                  </a:moveTo>
                  <a:lnTo>
                    <a:pt x="1654995" y="0"/>
                  </a:lnTo>
                  <a:lnTo>
                    <a:pt x="1214948" y="0"/>
                  </a:lnTo>
                  <a:lnTo>
                    <a:pt x="1132481" y="0"/>
                  </a:lnTo>
                  <a:lnTo>
                    <a:pt x="645349" y="0"/>
                  </a:lnTo>
                  <a:lnTo>
                    <a:pt x="562882" y="0"/>
                  </a:lnTo>
                  <a:lnTo>
                    <a:pt x="122835" y="0"/>
                  </a:lnTo>
                  <a:lnTo>
                    <a:pt x="40368" y="0"/>
                  </a:lnTo>
                  <a:cubicBezTo>
                    <a:pt x="23647" y="0"/>
                    <a:pt x="9301" y="10166"/>
                    <a:pt x="3173" y="24655"/>
                  </a:cubicBezTo>
                  <a:lnTo>
                    <a:pt x="208" y="39339"/>
                  </a:lnTo>
                  <a:lnTo>
                    <a:pt x="0" y="39339"/>
                  </a:lnTo>
                  <a:lnTo>
                    <a:pt x="0" y="40368"/>
                  </a:lnTo>
                  <a:lnTo>
                    <a:pt x="0" y="201835"/>
                  </a:lnTo>
                  <a:lnTo>
                    <a:pt x="0" y="202830"/>
                  </a:lnTo>
                  <a:lnTo>
                    <a:pt x="122" y="204034"/>
                  </a:lnTo>
                  <a:lnTo>
                    <a:pt x="0" y="205239"/>
                  </a:lnTo>
                  <a:lnTo>
                    <a:pt x="0" y="206233"/>
                  </a:lnTo>
                  <a:lnTo>
                    <a:pt x="0" y="367700"/>
                  </a:lnTo>
                  <a:lnTo>
                    <a:pt x="0" y="368729"/>
                  </a:lnTo>
                  <a:lnTo>
                    <a:pt x="208" y="368729"/>
                  </a:lnTo>
                  <a:lnTo>
                    <a:pt x="3173" y="383413"/>
                  </a:lnTo>
                  <a:cubicBezTo>
                    <a:pt x="9301" y="397902"/>
                    <a:pt x="23647" y="408068"/>
                    <a:pt x="40368" y="408068"/>
                  </a:cubicBezTo>
                  <a:lnTo>
                    <a:pt x="122835" y="408068"/>
                  </a:lnTo>
                  <a:lnTo>
                    <a:pt x="562882" y="408068"/>
                  </a:lnTo>
                  <a:lnTo>
                    <a:pt x="645349" y="408068"/>
                  </a:lnTo>
                  <a:lnTo>
                    <a:pt x="1132481" y="408068"/>
                  </a:lnTo>
                  <a:lnTo>
                    <a:pt x="1214948" y="408068"/>
                  </a:lnTo>
                  <a:lnTo>
                    <a:pt x="1654995" y="408068"/>
                  </a:lnTo>
                  <a:lnTo>
                    <a:pt x="1737462" y="408068"/>
                  </a:lnTo>
                  <a:cubicBezTo>
                    <a:pt x="1754183" y="408068"/>
                    <a:pt x="1768530" y="397902"/>
                    <a:pt x="1774658" y="383413"/>
                  </a:cubicBezTo>
                  <a:lnTo>
                    <a:pt x="1777623" y="368729"/>
                  </a:lnTo>
                  <a:lnTo>
                    <a:pt x="1777830" y="368729"/>
                  </a:lnTo>
                  <a:lnTo>
                    <a:pt x="1777830" y="367700"/>
                  </a:lnTo>
                  <a:lnTo>
                    <a:pt x="1777830" y="206233"/>
                  </a:lnTo>
                  <a:lnTo>
                    <a:pt x="1777830" y="205238"/>
                  </a:lnTo>
                  <a:lnTo>
                    <a:pt x="1777709" y="204034"/>
                  </a:lnTo>
                  <a:lnTo>
                    <a:pt x="1777830" y="202829"/>
                  </a:lnTo>
                  <a:lnTo>
                    <a:pt x="1777830" y="201835"/>
                  </a:lnTo>
                  <a:lnTo>
                    <a:pt x="1777830" y="40368"/>
                  </a:lnTo>
                  <a:lnTo>
                    <a:pt x="1777830" y="39339"/>
                  </a:lnTo>
                  <a:lnTo>
                    <a:pt x="1777623" y="39339"/>
                  </a:lnTo>
                  <a:lnTo>
                    <a:pt x="1774658" y="24655"/>
                  </a:lnTo>
                  <a:cubicBezTo>
                    <a:pt x="1768530" y="10166"/>
                    <a:pt x="1754183" y="0"/>
                    <a:pt x="1737462" y="0"/>
                  </a:cubicBezTo>
                  <a:close/>
                </a:path>
              </a:pathLst>
            </a:custGeom>
            <a:solidFill>
              <a:schemeClr val="bg1"/>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Graphic 7">
              <a:extLst>
                <a:ext uri="{FF2B5EF4-FFF2-40B4-BE49-F238E27FC236}">
                  <a16:creationId xmlns:a16="http://schemas.microsoft.com/office/drawing/2014/main" id="{C02EBF2D-86A0-D63D-A332-E27CDA7EEF4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614863" y="1790979"/>
              <a:ext cx="1218991" cy="219242"/>
            </a:xfrm>
            <a:prstGeom prst="rect">
              <a:avLst/>
            </a:prstGeom>
          </p:spPr>
        </p:pic>
      </p:grpSp>
    </p:spTree>
    <p:extLst>
      <p:ext uri="{BB962C8B-B14F-4D97-AF65-F5344CB8AC3E}">
        <p14:creationId xmlns:p14="http://schemas.microsoft.com/office/powerpoint/2010/main" val="3229668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74A195BC-3CFD-7E44-AEAD-AB83CE550EEA}"/>
    </a:ext>
  </a:extLst>
</a:theme>
</file>

<file path=ppt/theme/theme10.xml><?xml version="1.0" encoding="utf-8"?>
<a:theme xmlns:a="http://schemas.openxmlformats.org/drawingml/2006/main" name="1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61CED5F-A2B7-7345-AAF7-24181E15EF4B}" vid="{0A639FD1-BBAF-9F4B-89DE-34D07E50B51E}"/>
    </a:ext>
  </a:extLst>
</a:theme>
</file>

<file path=ppt/theme/theme11.xml><?xml version="1.0" encoding="utf-8"?>
<a:theme xmlns:a="http://schemas.openxmlformats.org/drawingml/2006/main" name="1_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761CED5F-A2B7-7345-AAF7-24181E15EF4B}" vid="{C3068202-4C19-3548-8E31-F6DAA7D8E431}"/>
    </a:ext>
  </a:extLst>
</a:theme>
</file>

<file path=ppt/theme/theme12.xml><?xml version="1.0" encoding="utf-8"?>
<a:theme xmlns:a="http://schemas.openxmlformats.org/drawingml/2006/main" name="2_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 Retail Powerpoint template" id="{EE35F864-6E6D-074B-BC2C-83B2EF9ADA03}" vid="{476FE4C1-4ED8-A341-B758-BE72B1605144}"/>
    </a:ext>
  </a:extLst>
</a:theme>
</file>

<file path=ppt/theme/theme13.xml><?xml version="1.0" encoding="utf-8"?>
<a:theme xmlns:a="http://schemas.openxmlformats.org/drawingml/2006/main" name="1_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7F72DC-13AC-684A-8D16-22FBD4596A8D}" vid="{44D76986-7BA4-3146-AD50-6A2FC24EE8E4}"/>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3.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4.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5.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6.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7.xml><?xml version="1.0" encoding="utf-8"?>
<a:theme xmlns:a="http://schemas.openxmlformats.org/drawingml/2006/main" name="1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F7F72DC-13AC-684A-8D16-22FBD4596A8D}" vid="{3314A4DD-9B72-7747-AA71-F945B2F17C49}"/>
    </a:ext>
  </a:extLst>
</a:theme>
</file>

<file path=ppt/theme/theme8.xml><?xml version="1.0" encoding="utf-8"?>
<a:theme xmlns:a="http://schemas.openxmlformats.org/drawingml/2006/main" name="2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74A195BC-3CFD-7E44-AEAD-AB83CE550EEA}"/>
    </a:ext>
  </a:extLst>
</a:theme>
</file>

<file path=ppt/theme/theme9.xml><?xml version="1.0" encoding="utf-8"?>
<a:theme xmlns:a="http://schemas.openxmlformats.org/drawingml/2006/main" name="2_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Override1.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2.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3.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4.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ppt/theme/themeOverride5.xml><?xml version="1.0" encoding="utf-8"?>
<a:themeOverride xmlns:a="http://schemas.openxmlformats.org/drawingml/2006/main">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wner xmlns="0ec22545-32f7-47c8-afbd-c0084660662b" xsi:nil="true"/>
    <TaxCatchAll xmlns="a1a525c2-d4eb-46fe-9b09-8f8634d7947d" xsi:nil="true"/>
    <lcf76f155ced4ddcb4097134ff3c332f xmlns="0ec22545-32f7-47c8-afbd-c0084660662b">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9" ma:contentTypeDescription="Create a new document." ma:contentTypeScope="" ma:versionID="6e6f3b56cc56c503fcce58ae2a67b2fa">
  <xsd:schema xmlns:xsd="http://www.w3.org/2001/XMLSchema" xmlns:xs="http://www.w3.org/2001/XMLSchema" xmlns:p="http://schemas.microsoft.com/office/2006/metadata/properties" xmlns:ns1="http://schemas.microsoft.com/sharepoint/v3" xmlns:ns2="0ec22545-32f7-47c8-afbd-c0084660662b" xmlns:ns3="a1a525c2-d4eb-46fe-9b09-8f8634d7947d" targetNamespace="http://schemas.microsoft.com/office/2006/metadata/properties" ma:root="true" ma:fieldsID="b3fd29f3ccb8796c7fd1ee90f202cb79" ns1:_="" ns2:_="" ns3:_="">
    <xsd:import namespace="http://schemas.microsoft.com/sharepoint/v3"/>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57A7F1-5E1F-453E-A92F-37B3E8CCB545}">
  <ds:schemaRefs>
    <ds:schemaRef ds:uri="http://purl.org/dc/dcmitype/"/>
    <ds:schemaRef ds:uri="http://schemas.microsoft.com/office/2006/documentManagement/types"/>
    <ds:schemaRef ds:uri="http://purl.org/dc/elements/1.1/"/>
    <ds:schemaRef ds:uri="http://schemas.microsoft.com/sharepoint/v3"/>
    <ds:schemaRef ds:uri="http://purl.org/dc/terms/"/>
    <ds:schemaRef ds:uri="http://www.w3.org/XML/1998/namespace"/>
    <ds:schemaRef ds:uri="http://schemas.microsoft.com/office/infopath/2007/PartnerControls"/>
    <ds:schemaRef ds:uri="a1a525c2-d4eb-46fe-9b09-8f8634d7947d"/>
    <ds:schemaRef ds:uri="0ec22545-32f7-47c8-afbd-c0084660662b"/>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DFC65B4-6E61-4273-B246-F088EF91CD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c22545-32f7-47c8-afbd-c0084660662b"/>
    <ds:schemaRef ds:uri="a1a525c2-d4eb-46fe-9b09-8f8634d79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D61A0-9A00-4535-9ADD-45B1C406D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LS Retail PowerPoint template 2023</Template>
  <TotalTime>562</TotalTime>
  <Words>2037</Words>
  <Application>Microsoft Office PowerPoint</Application>
  <PresentationFormat>Widescreen</PresentationFormat>
  <Paragraphs>364</Paragraphs>
  <Slides>33</Slides>
  <Notes>31</Notes>
  <HiddenSlides>0</HiddenSlides>
  <MMClips>0</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33</vt:i4>
      </vt:variant>
    </vt:vector>
  </HeadingPairs>
  <TitlesOfParts>
    <vt:vector size="55" baseType="lpstr">
      <vt:lpstr>Aptos</vt:lpstr>
      <vt:lpstr>Aptos Black</vt:lpstr>
      <vt:lpstr>Aptos ExtraBold</vt:lpstr>
      <vt:lpstr>Aptos Light</vt:lpstr>
      <vt:lpstr>Arial</vt:lpstr>
      <vt:lpstr>Calibri</vt:lpstr>
      <vt:lpstr>Courier New</vt:lpstr>
      <vt:lpstr>Segoe UI</vt:lpstr>
      <vt:lpstr>System Font Regular</vt:lpstr>
      <vt:lpstr>Eggplant slides</vt:lpstr>
      <vt:lpstr>White slides</vt:lpstr>
      <vt:lpstr>Grey slides</vt:lpstr>
      <vt:lpstr>Presenter image title slides</vt:lpstr>
      <vt:lpstr>Title/chapter slides</vt:lpstr>
      <vt:lpstr>Colorful slide options</vt:lpstr>
      <vt:lpstr>1_Eggplant slides</vt:lpstr>
      <vt:lpstr>2_Eggplant slides</vt:lpstr>
      <vt:lpstr>2_Presenter image title slides</vt:lpstr>
      <vt:lpstr>1_White slides</vt:lpstr>
      <vt:lpstr>1_Title/chapter slides</vt:lpstr>
      <vt:lpstr>2_Title/chapter slides</vt:lpstr>
      <vt:lpstr>1_Grey slides</vt:lpstr>
      <vt:lpstr>PowerPoint Presentation</vt:lpstr>
      <vt:lpstr>About LS Central   Built on a solid base</vt:lpstr>
      <vt:lpstr>A global POS solution </vt:lpstr>
      <vt:lpstr>PowerPoint Presentation</vt:lpstr>
      <vt:lpstr>Have you...</vt:lpstr>
      <vt:lpstr>The challenge</vt:lpstr>
      <vt:lpstr>Have you...</vt:lpstr>
      <vt:lpstr>What would it mean if...</vt:lpstr>
      <vt:lpstr>Can you imagine?</vt:lpstr>
      <vt:lpstr>CentralConnect an LS Central integration to head-office platforms</vt:lpstr>
      <vt:lpstr>PowerPoint Presentation</vt:lpstr>
      <vt:lpstr>PowerPoint Presentation</vt:lpstr>
      <vt:lpstr>PowerPoint Presentation</vt:lpstr>
      <vt:lpstr>ScanPayGo for LS Central A new generation of loyalty app </vt:lpstr>
      <vt:lpstr>eCommerce for LS Central</vt:lpstr>
      <vt:lpstr>PowerPoint Presentation</vt:lpstr>
      <vt:lpstr>Data flow from head-office</vt:lpstr>
      <vt:lpstr>Example of End of day – Retail sales flow </vt:lpstr>
      <vt:lpstr>Export to external storage LS Central</vt:lpstr>
      <vt:lpstr>Requirements</vt:lpstr>
      <vt:lpstr>Inventory management </vt:lpstr>
      <vt:lpstr>PowerPoint Presentation</vt:lpstr>
      <vt:lpstr>PowerPoint Presentation</vt:lpstr>
      <vt:lpstr>Overview of Services</vt:lpstr>
      <vt:lpstr>LS Retail’s – Partner Technical Support</vt:lpstr>
      <vt:lpstr>LS Retail’s – Professional Services</vt:lpstr>
      <vt:lpstr>Why LS Retail PrimeAttention?</vt:lpstr>
      <vt:lpstr>What is LS Retail PrimeAttention?</vt:lpstr>
      <vt:lpstr>Overview Support and Service needs</vt:lpstr>
      <vt:lpstr>PowerPoint Presentation</vt:lpstr>
      <vt:lpstr>PowerPoint Presentation</vt:lpstr>
      <vt:lpstr>CentralConnect &amp;  PrimeAttention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LS Retail template</dc:title>
  <dc:creator>Kristjan Johannsson</dc:creator>
  <cp:lastModifiedBy>Bjorn Jonsson</cp:lastModifiedBy>
  <cp:revision>6</cp:revision>
  <cp:lastPrinted>2024-03-20T08:35:01Z</cp:lastPrinted>
  <dcterms:created xsi:type="dcterms:W3CDTF">2023-09-26T09:59:04Z</dcterms:created>
  <dcterms:modified xsi:type="dcterms:W3CDTF">2025-10-21T15:58:50Z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