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45" r:id="rId5"/>
    <p:sldMasterId id="2147484198" r:id="rId6"/>
    <p:sldMasterId id="2147484228" r:id="rId7"/>
    <p:sldMasterId id="2147484255" r:id="rId8"/>
    <p:sldMasterId id="2147484290" r:id="rId9"/>
    <p:sldMasterId id="2147484331" r:id="rId10"/>
    <p:sldMasterId id="2147484366" r:id="rId11"/>
  </p:sldMasterIdLst>
  <p:notesMasterIdLst>
    <p:notesMasterId r:id="rId41"/>
  </p:notesMasterIdLst>
  <p:sldIdLst>
    <p:sldId id="299" r:id="rId12"/>
    <p:sldId id="301" r:id="rId13"/>
    <p:sldId id="347" r:id="rId14"/>
    <p:sldId id="2147482735" r:id="rId15"/>
    <p:sldId id="2147482493" r:id="rId16"/>
    <p:sldId id="2147482746" r:id="rId17"/>
    <p:sldId id="2147482502" r:id="rId18"/>
    <p:sldId id="2147482504" r:id="rId19"/>
    <p:sldId id="2147482513" r:id="rId20"/>
    <p:sldId id="2147482740" r:id="rId21"/>
    <p:sldId id="2147482745" r:id="rId22"/>
    <p:sldId id="2147482467" r:id="rId23"/>
    <p:sldId id="2147482722" r:id="rId24"/>
    <p:sldId id="2147482472" r:id="rId25"/>
    <p:sldId id="2147482468" r:id="rId26"/>
    <p:sldId id="2147482441" r:id="rId27"/>
    <p:sldId id="2147482736" r:id="rId28"/>
    <p:sldId id="2147482457" r:id="rId29"/>
    <p:sldId id="2147480779" r:id="rId30"/>
    <p:sldId id="2147482459" r:id="rId31"/>
    <p:sldId id="2147482461" r:id="rId32"/>
    <p:sldId id="2147482460" r:id="rId33"/>
    <p:sldId id="2147482473" r:id="rId34"/>
    <p:sldId id="2147482481" r:id="rId35"/>
    <p:sldId id="2147482479" r:id="rId36"/>
    <p:sldId id="2147482475" r:id="rId37"/>
    <p:sldId id="2147482480" r:id="rId38"/>
    <p:sldId id="2147482723" r:id="rId39"/>
    <p:sldId id="304" r:id="rId40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579C24-6AD8-496B-A839-03CCA2331616}">
          <p14:sldIdLst>
            <p14:sldId id="299"/>
            <p14:sldId id="301"/>
            <p14:sldId id="347"/>
            <p14:sldId id="2147482735"/>
            <p14:sldId id="2147482493"/>
            <p14:sldId id="2147482746"/>
            <p14:sldId id="2147482502"/>
            <p14:sldId id="2147482504"/>
            <p14:sldId id="2147482513"/>
            <p14:sldId id="2147482740"/>
            <p14:sldId id="2147482745"/>
            <p14:sldId id="2147482467"/>
            <p14:sldId id="2147482722"/>
            <p14:sldId id="2147482472"/>
            <p14:sldId id="2147482468"/>
            <p14:sldId id="2147482441"/>
            <p14:sldId id="2147482736"/>
            <p14:sldId id="2147482457"/>
            <p14:sldId id="2147480779"/>
            <p14:sldId id="2147482459"/>
            <p14:sldId id="2147482461"/>
            <p14:sldId id="2147482460"/>
            <p14:sldId id="2147482473"/>
            <p14:sldId id="2147482481"/>
            <p14:sldId id="2147482479"/>
            <p14:sldId id="2147482475"/>
            <p14:sldId id="2147482480"/>
            <p14:sldId id="2147482723"/>
            <p14:sldId id="304"/>
          </p14:sldIdLst>
        </p14:section>
        <p14:section name="Extra" id="{8DAF26B6-1ED9-4711-A792-38F1914A25F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CD9826-4E1E-8FAE-EF66-19554379CF9F}" name="Bergthora Hrund Olafsdottir" initials="BÓ" userId="S::bergthora@lsretail.com::4abd7def-cb16-4737-a9ad-20e80c349cbb" providerId="AD"/>
  <p188:author id="{B6822762-E14C-339C-1F9A-70DDBF415263}" name="Sigurdur Eggert Gunnarsson" initials="SG" userId="S::sigurdurgu@lsretail.com::da250a8d-d5c0-4307-9bc3-dc146a97e00e" providerId="AD"/>
  <p188:author id="{0E34466F-2C0F-52FE-7AA7-B238C2E86E5F}" name="Annemarie Jonsson" initials="AJ" userId="S::annemariejo@lsretail.com::86d7589d-a0bc-4346-95de-34c96a39f71a" providerId="AD"/>
  <p188:author id="{D6E11D80-6EC3-1E35-CD2C-57E669759E6A}" name="Sigurdur Ari Sigurjonsson" initials="SAS" userId="S::SiggiAri@lsretail.com::2ba9b8e6-1a05-40e1-a74b-00c56a960c7d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  <p188:author id="{0E67BEC7-9A18-1BCB-AF9F-26511D99CEFE}" name="Kristjan Johannsson" initials="KJ" userId="S::kjo@lsretail.com::1576dc3e-20cc-4898-af11-2408ff99ecef" providerId="AD"/>
  <p188:author id="{229888D2-B723-0CFA-8025-EF66B887F948}" name="Thomas Nielsen" initials="TN" userId="S::thomas.nielsen@lsretail.com::f0721473-14b3-4ec2-a134-218589f646f4" providerId="AD"/>
  <p188:author id="{49B4F7EA-ABC7-8CFE-0241-A3D59007AAC3}" name="Johann Thorlaksson" initials="JT" userId="S::johannth@lsretail.com::4dfcc7de-139e-4208-a6b8-e230a7450f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37B6AC"/>
    <a:srgbClr val="D3A04A"/>
    <a:srgbClr val="F2A0C4"/>
    <a:srgbClr val="F1BE70"/>
    <a:srgbClr val="00ADCF"/>
    <a:srgbClr val="EEEBF2"/>
    <a:srgbClr val="6057C1"/>
    <a:srgbClr val="27B0A5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060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318E-64A3-EBF0-8985-D665C6D1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6B1E2-B97A-B65D-FDDD-4C8CB183F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A180D-DAE6-A97D-2E37-ED4379FC9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7F652-730C-2B91-C02B-1B8DC6152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9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C941-7EA5-BCA1-A3D4-ED59B7D5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26886-BBEF-F563-1A76-B1AEF6BCA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468A0-1E61-E8EA-ECE2-A3F76E53E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ACEBB-7188-4C9E-03A8-A84FB14D3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0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1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73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1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2287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832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1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2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7782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99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5996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1794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477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41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077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5C4D-22D1-76F1-5049-29D14560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C815F-67AD-6B82-805A-46536C28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7CB47-576E-CC1A-33C4-90089C0A5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CC31-B6D0-8340-CAB3-BCBEADBB6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5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659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C852-1585-0518-FCED-64E658835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0FDC5-D6F8-4693-8B74-4C711196F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A805F-D120-43BB-01D3-1F1268C94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354A-406F-246F-E33A-17DF5FBC2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1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5209D-657E-FCA3-886F-6AEFEB00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26E7C5-AEE3-76EB-B0AB-42C109E93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5C721-1DFA-9F48-B8EF-B7C28805D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0E3E1-2FEA-4861-BA93-5BB429152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769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78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33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697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5A4B-3E67-CF52-EEA6-EEBAA78C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E3B0-62AB-8782-03D6-6293D0146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53666-B130-D9DC-F6B2-8FB56A702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FC4BB-D52F-BAA6-A9AE-0814F4A3E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2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396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3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87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878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52594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0846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85701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371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76383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6185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0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19086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8707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1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9873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4168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296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590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1763005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71537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94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77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8097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06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1310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0295914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7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5720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3265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845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737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7449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4975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80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573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78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57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5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86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755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652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2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467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824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31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87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61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949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93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94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207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7781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189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8401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4303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474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069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11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69192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93902" y="0"/>
            <a:ext cx="6433496" cy="6876288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415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3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57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5084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721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07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304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7766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039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043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785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49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074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2035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4990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80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1353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2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137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6985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49952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5048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6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1188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350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9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954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677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758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172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3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86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9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49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168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900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68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19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445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389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2517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11768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113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4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2078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2410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8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092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176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89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0570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3945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2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87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5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0921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923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0690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4945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17070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2296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0463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057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095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1609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707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489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48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42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37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36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image" Target="../media/image37.emf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image" Target="../media/image36.emf"/><Relationship Id="rId8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image" Target="../media/image37.emf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image" Target="../media/image36.emf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image" Target="../media/image37.emf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image" Target="../media/image36.emf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4008" r:id="rId11"/>
    <p:sldLayoutId id="2147484149" r:id="rId12"/>
    <p:sldLayoutId id="21474841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  <p:sldLayoutId id="2147484276" r:id="rId20"/>
    <p:sldLayoutId id="2147484277" r:id="rId21"/>
    <p:sldLayoutId id="2147484278" r:id="rId22"/>
    <p:sldLayoutId id="2147484279" r:id="rId23"/>
    <p:sldLayoutId id="2147484280" r:id="rId24"/>
    <p:sldLayoutId id="2147484281" r:id="rId25"/>
    <p:sldLayoutId id="2147484282" r:id="rId26"/>
    <p:sldLayoutId id="2147484283" r:id="rId27"/>
    <p:sldLayoutId id="2147484284" r:id="rId28"/>
    <p:sldLayoutId id="2147484285" r:id="rId29"/>
    <p:sldLayoutId id="2147484286" r:id="rId30"/>
    <p:sldLayoutId id="2147484287" r:id="rId31"/>
    <p:sldLayoutId id="2147484288" r:id="rId32"/>
    <p:sldLayoutId id="214748428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  <p:sldLayoutId id="2147484346" r:id="rId15"/>
    <p:sldLayoutId id="2147484347" r:id="rId16"/>
    <p:sldLayoutId id="2147484348" r:id="rId17"/>
    <p:sldLayoutId id="2147484349" r:id="rId18"/>
    <p:sldLayoutId id="2147484350" r:id="rId19"/>
    <p:sldLayoutId id="2147484351" r:id="rId20"/>
    <p:sldLayoutId id="2147484352" r:id="rId21"/>
    <p:sldLayoutId id="2147484353" r:id="rId22"/>
    <p:sldLayoutId id="2147484354" r:id="rId23"/>
    <p:sldLayoutId id="2147484355" r:id="rId24"/>
    <p:sldLayoutId id="2147484356" r:id="rId25"/>
    <p:sldLayoutId id="2147484357" r:id="rId26"/>
    <p:sldLayoutId id="2147484358" r:id="rId27"/>
    <p:sldLayoutId id="2147484359" r:id="rId28"/>
    <p:sldLayoutId id="2147484360" r:id="rId29"/>
    <p:sldLayoutId id="2147484361" r:id="rId30"/>
    <p:sldLayoutId id="2147484362" r:id="rId31"/>
    <p:sldLayoutId id="2147484363" r:id="rId32"/>
    <p:sldLayoutId id="2147484364" r:id="rId33"/>
    <p:sldLayoutId id="214748436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4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hyperlink" Target="https://lsretail.com/academy" TargetMode="External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9.jpeg"/><Relationship Id="rId7" Type="http://schemas.openxmlformats.org/officeDocument/2006/relationships/image" Target="../media/image87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2.svg"/><Relationship Id="rId11" Type="http://schemas.openxmlformats.org/officeDocument/2006/relationships/image" Target="../media/image95.png"/><Relationship Id="rId5" Type="http://schemas.openxmlformats.org/officeDocument/2006/relationships/image" Target="../media/image91.svg"/><Relationship Id="rId10" Type="http://schemas.openxmlformats.org/officeDocument/2006/relationships/image" Target="../media/image94.sv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png"/><Relationship Id="rId5" Type="http://schemas.openxmlformats.org/officeDocument/2006/relationships/image" Target="../media/image97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retail-consulting-requests" TargetMode="Externa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hyperlink" Target="mailto:PrimeAttention@lsretail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lsretail.com/partner-essentials/operational-guidelin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CBC1-1753-8C07-32E3-C34A0816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AF0-982B-7250-ED2E-FD3EA234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Professional Services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DCB0AB-95FA-9CB1-249D-6AD234FE9592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80265C2-001E-CEDF-EF06-236B6E49CCE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0248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ED4F-DCC9-C189-4746-C0CD7CB7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925050-20F0-5375-353A-5722D7E3C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703" b="170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F6BD0-D9B7-38DD-8582-B24E6A3C8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966514"/>
            <a:ext cx="4981987" cy="1769240"/>
          </a:xfrm>
        </p:spPr>
        <p:txBody>
          <a:bodyPr/>
          <a:lstStyle/>
          <a:p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Our on-demand training offers a 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comprehensive learning experience</a:t>
            </a:r>
            <a:r>
              <a:rPr lang="en-US" sz="2200">
                <a:solidFill>
                  <a:srgbClr val="212529"/>
                </a:solidFill>
                <a:latin typeface="Aptos Display" panose="020B0004020202020204" pitchFamily="34" charset="0"/>
              </a:rPr>
              <a:t>,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 </a:t>
            </a:r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featuring instructional text, videos, interactive knowledge checks, and graphics.</a:t>
            </a:r>
            <a:endParaRPr lang="en-US" sz="2200">
              <a:latin typeface="Aptos Display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3F136-B90E-17AE-26FB-B3F27D52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 panose="020B0004020202020204" pitchFamily="34" charset="0"/>
              </a:rPr>
              <a:t>LS Retail Academy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0F94-908A-2F4D-1ABB-A5CE335C72C3}"/>
              </a:ext>
            </a:extLst>
          </p:cNvPr>
          <p:cNvSpPr txBox="1"/>
          <p:nvPr/>
        </p:nvSpPr>
        <p:spPr>
          <a:xfrm>
            <a:off x="340290" y="998766"/>
            <a:ext cx="4051956" cy="7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Learning is at your fingertips with our eLearning courses!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CB137E2-D78B-E917-1609-71BC7A1B9976}"/>
              </a:ext>
            </a:extLst>
          </p:cNvPr>
          <p:cNvSpPr txBox="1">
            <a:spLocks/>
          </p:cNvSpPr>
          <p:nvPr/>
        </p:nvSpPr>
        <p:spPr>
          <a:xfrm>
            <a:off x="340290" y="3735754"/>
            <a:ext cx="4981987" cy="1433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These courses have been developed and recorded by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experienced LS Retail consultants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who specialize in the course topics.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F81D07-92FE-EBB6-B5A1-E2781E57893E}"/>
              </a:ext>
            </a:extLst>
          </p:cNvPr>
          <p:cNvSpPr txBox="1">
            <a:spLocks/>
          </p:cNvSpPr>
          <p:nvPr/>
        </p:nvSpPr>
        <p:spPr>
          <a:xfrm>
            <a:off x="340291" y="5366925"/>
            <a:ext cx="3794048" cy="666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For more information visit our portal: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https://lsretail.com/academy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26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03831-C3C4-1E63-1AF0-975DFE62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67" y="1047945"/>
            <a:ext cx="9516598" cy="46846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282377-DD67-39E3-32ED-3FCAE2B83B65}"/>
              </a:ext>
            </a:extLst>
          </p:cNvPr>
          <p:cNvSpPr txBox="1">
            <a:spLocks/>
          </p:cNvSpPr>
          <p:nvPr/>
        </p:nvSpPr>
        <p:spPr>
          <a:xfrm>
            <a:off x="339159" y="5170168"/>
            <a:ext cx="11512550" cy="15000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 globa</a:t>
            </a:r>
            <a:r>
              <a:rPr kumimoji="0" lang="is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 </a:t>
            </a: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55DBB-5298-0BD5-9B6C-81294DB64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665" y="1670185"/>
            <a:ext cx="2022457" cy="84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91C12-642E-2015-6CF4-A8FC8A6A51AC}"/>
              </a:ext>
            </a:extLst>
          </p:cNvPr>
          <p:cNvSpPr txBox="1"/>
          <p:nvPr/>
        </p:nvSpPr>
        <p:spPr>
          <a:xfrm>
            <a:off x="5207185" y="1965381"/>
            <a:ext cx="1781041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Europe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0C5B9-696F-2D38-7622-F33E51BED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364" y="2188624"/>
            <a:ext cx="1781041" cy="87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97821-D99B-5034-A074-B1BAE1372342}"/>
              </a:ext>
            </a:extLst>
          </p:cNvPr>
          <p:cNvSpPr txBox="1"/>
          <p:nvPr/>
        </p:nvSpPr>
        <p:spPr>
          <a:xfrm>
            <a:off x="2593884" y="2493078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Consulting Americas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BEF7-4414-A706-1658-0DB60897A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30" y="306543"/>
            <a:ext cx="1781041" cy="84066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46D9B-9210-13B7-A78A-FAECBC3A0066}"/>
              </a:ext>
            </a:extLst>
          </p:cNvPr>
          <p:cNvSpPr txBox="1"/>
          <p:nvPr/>
        </p:nvSpPr>
        <p:spPr>
          <a:xfrm>
            <a:off x="3302951" y="629522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PMO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8F80E-F816-38FE-B6EA-019064257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910" y="3707267"/>
            <a:ext cx="1781041" cy="8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34D53-3DBB-12E8-5D1D-95F2EE7A240D}"/>
              </a:ext>
            </a:extLst>
          </p:cNvPr>
          <p:cNvSpPr txBox="1"/>
          <p:nvPr/>
        </p:nvSpPr>
        <p:spPr>
          <a:xfrm>
            <a:off x="8688431" y="3980550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APAC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ACE6B-5378-01EC-8AF1-0669A5BCC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42" y="2817253"/>
            <a:ext cx="1781041" cy="840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FB95F-F17B-8C03-F1F4-B84208CACA68}"/>
              </a:ext>
            </a:extLst>
          </p:cNvPr>
          <p:cNvSpPr txBox="1"/>
          <p:nvPr/>
        </p:nvSpPr>
        <p:spPr>
          <a:xfrm>
            <a:off x="7189063" y="3110416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MEA&amp;I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B70EF5-25E2-D90E-C93C-32BB85C33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350" y="288144"/>
            <a:ext cx="2215534" cy="1029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B96F8-8E1A-8393-60C4-DF29FAC0E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021" y="308024"/>
            <a:ext cx="1781041" cy="848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14A2A-8B59-8361-BE0A-D906D13BF4C8}"/>
              </a:ext>
            </a:extLst>
          </p:cNvPr>
          <p:cNvSpPr txBox="1"/>
          <p:nvPr/>
        </p:nvSpPr>
        <p:spPr>
          <a:xfrm>
            <a:off x="6298542" y="631003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</a:t>
            </a:r>
            <a:r>
              <a:rPr lang="is-IS" sz="1000" b="1" i="0" kern="0" dirty="0">
                <a:solidFill>
                  <a:srgbClr val="351C5C"/>
                </a:solidFill>
                <a:latin typeface="Segoe UI"/>
                <a:cs typeface="Segoe UI"/>
              </a:rPr>
              <a:t>Prime</a:t>
            </a:r>
            <a:r>
              <a:rPr kumimoji="0" lang="is-IS" sz="10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Attention</a:t>
            </a:r>
            <a:endParaRPr kumimoji="0" lang="is-IS" sz="1000" b="0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6F2C-4547-957B-36A2-386822D3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031C-FEF4-A776-0AD7-509C99378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1442" y="870131"/>
            <a:ext cx="5878242" cy="3551528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We collaborate with partners to make them and their customers </a:t>
            </a:r>
            <a:b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more successful.</a:t>
            </a:r>
            <a:endParaRPr lang="en-IS" sz="32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FA1CE5E5-AD96-10D7-0EA8-88C3C2CE63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391128" y="999793"/>
            <a:ext cx="5211024" cy="5211024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54BCFE-8E49-D7E4-3AC6-FD7CD5CDC457}"/>
              </a:ext>
            </a:extLst>
          </p:cNvPr>
          <p:cNvGrpSpPr/>
          <p:nvPr/>
        </p:nvGrpSpPr>
        <p:grpSpPr>
          <a:xfrm>
            <a:off x="6096000" y="3199753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B3D7C71-BF2B-D688-8B10-7C9EB3C7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DC203-1A81-E925-B4D4-6555700F53B4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Support partners in </a:t>
              </a:r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sales and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DFC04A-E674-40D9-0AE8-A4B941E10EAF}"/>
              </a:ext>
            </a:extLst>
          </p:cNvPr>
          <p:cNvGrpSpPr/>
          <p:nvPr/>
        </p:nvGrpSpPr>
        <p:grpSpPr>
          <a:xfrm>
            <a:off x="8158304" y="322510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CBE913-60FF-AE55-691B-33A23BEE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F04402-F22B-848B-D318-C4D189374605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C0305-44AB-BBA4-4286-F8D3FF19F53D}"/>
              </a:ext>
            </a:extLst>
          </p:cNvPr>
          <p:cNvGrpSpPr/>
          <p:nvPr/>
        </p:nvGrpSpPr>
        <p:grpSpPr>
          <a:xfrm>
            <a:off x="10177003" y="322510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9B85D7-9FC1-3F83-9893-E76D62644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B1D900-2BA2-EAC1-3875-A8E8718ED21D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28476-73B1-AD0B-842B-F9F4DFC3310E}"/>
              </a:ext>
            </a:extLst>
          </p:cNvPr>
          <p:cNvGrpSpPr/>
          <p:nvPr/>
        </p:nvGrpSpPr>
        <p:grpSpPr>
          <a:xfrm>
            <a:off x="7119990" y="4541730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D25916-A1D3-605E-0BC3-D012818E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8BCE40-29A3-B878-CBEB-ED26EB8511E3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689390-3686-1295-07CA-BFED66EDB09F}"/>
              </a:ext>
            </a:extLst>
          </p:cNvPr>
          <p:cNvGrpSpPr/>
          <p:nvPr/>
        </p:nvGrpSpPr>
        <p:grpSpPr>
          <a:xfrm>
            <a:off x="9366110" y="4541730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069649E-0104-519D-A24A-F8B5D5D4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580488-4ADF-8147-E81E-A4D1D3F76AF2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AD107E1F-45AA-5522-454A-37E7CC729F5A}"/>
              </a:ext>
            </a:extLst>
          </p:cNvPr>
          <p:cNvSpPr/>
          <p:nvPr/>
        </p:nvSpPr>
        <p:spPr>
          <a:xfrm>
            <a:off x="361949" y="999792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8C1B78-4E38-8255-2AE6-358D75D7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5041" y="6055788"/>
            <a:ext cx="1527777" cy="710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D5CDD8-FEFA-CA71-F79A-029F5A2B22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177" y="947731"/>
            <a:ext cx="2704385" cy="144777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191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6999CF-E219-72C5-C88D-F6ADE8B47284}"/>
              </a:ext>
            </a:extLst>
          </p:cNvPr>
          <p:cNvGrpSpPr/>
          <p:nvPr/>
        </p:nvGrpSpPr>
        <p:grpSpPr>
          <a:xfrm>
            <a:off x="352338" y="4859125"/>
            <a:ext cx="2704385" cy="1447775"/>
            <a:chOff x="9482205" y="1986540"/>
            <a:chExt cx="2142989" cy="1399020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75E7ED5-65CE-C9AB-86B2-639B4FB81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E44319-957F-6A21-A01D-2D1C303CF3D7}"/>
                </a:ext>
              </a:extLst>
            </p:cNvPr>
            <p:cNvSpPr txBox="1"/>
            <p:nvPr/>
          </p:nvSpPr>
          <p:spPr>
            <a:xfrm flipH="1">
              <a:off x="9578240" y="2210192"/>
              <a:ext cx="1950917" cy="951718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Technical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Consultants</a:t>
              </a:r>
              <a:endParaRPr lang="is-IS" sz="16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Functional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Consultants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Solution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Architects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Project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Managers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C86625C9-5E4C-BD28-693E-77BD4BDE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7" y="94373"/>
            <a:ext cx="11504395" cy="588637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2060"/>
                </a:solidFill>
                <a:latin typeface="Aptos" panose="020B0004020202020204" pitchFamily="34" charset="0"/>
                <a:cs typeface="Segoe UI"/>
              </a:rPr>
              <a:t>LS Retail consulting services </a:t>
            </a:r>
            <a:endParaRPr lang="en-US" sz="36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489B6-09A8-F1D0-F859-321343649BF5}"/>
              </a:ext>
            </a:extLst>
          </p:cNvPr>
          <p:cNvSpPr txBox="1"/>
          <p:nvPr/>
        </p:nvSpPr>
        <p:spPr>
          <a:xfrm>
            <a:off x="352338" y="1117620"/>
            <a:ext cx="27168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Global team of 100 people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Diverse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Extensive experience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Subject matter experts </a:t>
            </a:r>
          </a:p>
        </p:txBody>
      </p:sp>
    </p:spTree>
    <p:extLst>
      <p:ext uri="{BB962C8B-B14F-4D97-AF65-F5344CB8AC3E}">
        <p14:creationId xmlns:p14="http://schemas.microsoft.com/office/powerpoint/2010/main" val="838197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735C04-C5D5-59CF-F87C-B6D9C66F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901" r="-4055" b="12164"/>
          <a:stretch/>
        </p:blipFill>
        <p:spPr>
          <a:xfrm>
            <a:off x="0" y="156195"/>
            <a:ext cx="5260898" cy="6701806"/>
          </a:xfrm>
          <a:prstGeom prst="rect">
            <a:avLst/>
          </a:prstGeom>
        </p:spPr>
      </p:pic>
      <p:pic>
        <p:nvPicPr>
          <p:cNvPr id="21" name="Picture 2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478EA5F-E680-2CFF-610E-66C6BE8A8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1533"/>
            <a:ext cx="5851471" cy="332646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947F3D5-CB8B-1730-06FD-6DD107E8BAFD}"/>
              </a:ext>
            </a:extLst>
          </p:cNvPr>
          <p:cNvSpPr txBox="1">
            <a:spLocks/>
          </p:cNvSpPr>
          <p:nvPr/>
        </p:nvSpPr>
        <p:spPr>
          <a:xfrm>
            <a:off x="6074228" y="1247231"/>
            <a:ext cx="5851470" cy="51815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Until </a:t>
            </a:r>
            <a:r>
              <a:rPr lang="en-US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years ago</a:t>
            </a:r>
            <a:r>
              <a:rPr lang="en-US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LS Retail Consulting primarily focused on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implementation projects</a:t>
            </a:r>
            <a:r>
              <a:rPr lang="en-US">
                <a:latin typeface="Aptos" panose="020B0004020202020204" pitchFamily="34" charset="0"/>
                <a:cs typeface="Segoe UI"/>
              </a:rPr>
              <a:t> and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training</a:t>
            </a:r>
            <a:r>
              <a:rPr lang="en-US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working closely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with partners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and </a:t>
            </a:r>
            <a:r>
              <a:rPr lang="en-US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strategic customers</a:t>
            </a:r>
            <a:r>
              <a:rPr lang="en-US">
                <a:latin typeface="Aptos" panose="020B0004020202020204" pitchFamily="34" charset="0"/>
                <a:cs typeface="Segoe UI"/>
              </a:rPr>
              <a:t>.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Retail </a:t>
            </a:r>
            <a:r>
              <a:rPr lang="en-US">
                <a:latin typeface="Aptos" panose="020B0004020202020204" pitchFamily="34" charset="0"/>
                <a:cs typeface="Segoe UI"/>
              </a:rPr>
              <a:t>did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generally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not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offer 2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and 3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level customer support services, leaving customer support fully to the partner network</a:t>
            </a:r>
            <a:r>
              <a:rPr lang="en-US">
                <a:latin typeface="Aptos" panose="020B0004020202020204" pitchFamily="34" charset="0"/>
                <a:cs typeface="Segoe UI"/>
              </a:rPr>
              <a:t>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>
                <a:latin typeface="Aptos" panose="020B0004020202020204" pitchFamily="34" charset="0"/>
                <a:cs typeface="Segoe UI"/>
              </a:rPr>
              <a:t>Our standard </a:t>
            </a:r>
            <a:r>
              <a:rPr lang="en-US" b="1">
                <a:latin typeface="Aptos" panose="020B0004020202020204" pitchFamily="34" charset="0"/>
                <a:cs typeface="Segoe UI"/>
              </a:rPr>
              <a:t>Partner Support</a:t>
            </a:r>
            <a:r>
              <a:rPr lang="en-US">
                <a:latin typeface="Aptos" panose="020B0004020202020204" pitchFamily="34" charset="0"/>
                <a:cs typeface="Segoe UI"/>
              </a:rPr>
              <a:t>, delivered by our development team, only offers support during </a:t>
            </a:r>
            <a:r>
              <a:rPr lang="en-US" b="1">
                <a:latin typeface="Aptos" panose="020B0004020202020204" pitchFamily="34" charset="0"/>
                <a:cs typeface="Segoe UI"/>
              </a:rPr>
              <a:t>business hours</a:t>
            </a:r>
            <a:r>
              <a:rPr lang="en-US">
                <a:latin typeface="Aptos" panose="020B0004020202020204" pitchFamily="34" charset="0"/>
                <a:cs typeface="Segoe UI"/>
              </a:rPr>
              <a:t> and with no SLA’s.</a:t>
            </a:r>
            <a:endParaRPr lang="en-US"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AD6B5B-1E62-A8B7-A14E-34F358B65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2663" y="288144"/>
            <a:ext cx="1682064" cy="7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82819-05E0-EB5E-7700-AC444A4B7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14793"/>
            <a:ext cx="10829062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Aptos"/>
                <a:cs typeface="Segoe UI"/>
              </a:rPr>
              <a:t>The request for </a:t>
            </a:r>
            <a:r>
              <a:rPr lang="en-US" b="1" dirty="0">
                <a:latin typeface="Aptos"/>
                <a:cs typeface="Segoe UI"/>
              </a:rPr>
              <a:t>tailor-made support services</a:t>
            </a:r>
            <a:r>
              <a:rPr lang="en-US" dirty="0">
                <a:latin typeface="Aptos"/>
                <a:cs typeface="Segoe UI"/>
              </a:rPr>
              <a:t> from LS Retail has increased.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Many partners don’t have </a:t>
            </a:r>
            <a:r>
              <a:rPr lang="en-US" b="1" dirty="0">
                <a:latin typeface="Aptos"/>
                <a:cs typeface="Segoe UI"/>
              </a:rPr>
              <a:t>support teams</a:t>
            </a:r>
            <a:r>
              <a:rPr lang="en-US" dirty="0">
                <a:latin typeface="Aptos"/>
                <a:cs typeface="Segoe UI"/>
              </a:rPr>
              <a:t>, limiting their possibilities to take on or provide necessary services to customers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Many </a:t>
            </a:r>
            <a:r>
              <a:rPr lang="en-US" b="1" dirty="0">
                <a:latin typeface="Aptos"/>
                <a:cs typeface="Segoe UI"/>
              </a:rPr>
              <a:t>partners</a:t>
            </a:r>
            <a:r>
              <a:rPr lang="en-US" dirty="0">
                <a:latin typeface="Aptos"/>
                <a:cs typeface="Segoe UI"/>
              </a:rPr>
              <a:t> request advanced support, both for their own teams and for their customers, within and outside of business hours</a:t>
            </a:r>
          </a:p>
          <a:p>
            <a:pPr lvl="1"/>
            <a:r>
              <a:rPr lang="en-US" b="1" dirty="0">
                <a:latin typeface="Aptos"/>
                <a:cs typeface="Segoe UI"/>
              </a:rPr>
              <a:t>Bigger customers</a:t>
            </a:r>
            <a:r>
              <a:rPr lang="en-US" dirty="0">
                <a:latin typeface="Aptos"/>
                <a:cs typeface="Segoe UI"/>
              </a:rPr>
              <a:t> - demand vendor involvement</a:t>
            </a:r>
          </a:p>
          <a:p>
            <a:pPr lvl="1"/>
            <a:r>
              <a:rPr lang="en-US" b="1" dirty="0">
                <a:latin typeface="Aptos"/>
                <a:cs typeface="Segoe UI"/>
              </a:rPr>
              <a:t>Global customers</a:t>
            </a:r>
            <a:r>
              <a:rPr lang="en-US" dirty="0">
                <a:latin typeface="Aptos"/>
                <a:cs typeface="Segoe UI"/>
              </a:rPr>
              <a:t> – not serviced by a single partner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Customers where partners </a:t>
            </a:r>
            <a:r>
              <a:rPr lang="en-US" b="1" dirty="0">
                <a:latin typeface="Aptos"/>
                <a:cs typeface="Segoe UI"/>
              </a:rPr>
              <a:t>lack industry knowledge</a:t>
            </a:r>
            <a:endParaRPr lang="en-US" dirty="0">
              <a:latin typeface="Aptos"/>
              <a:cs typeface="Segoe UI"/>
            </a:endParaRPr>
          </a:p>
          <a:p>
            <a:pPr lvl="1"/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ptos"/>
                <a:cs typeface="Segoe UI"/>
              </a:rPr>
              <a:t>More and more </a:t>
            </a:r>
            <a:r>
              <a:rPr lang="en-US" b="1" dirty="0">
                <a:latin typeface="Aptos"/>
                <a:cs typeface="Segoe UI"/>
              </a:rPr>
              <a:t>customers and prospects</a:t>
            </a:r>
            <a:r>
              <a:rPr lang="en-US" dirty="0">
                <a:latin typeface="Aptos"/>
                <a:cs typeface="Segoe UI"/>
              </a:rPr>
              <a:t> are very demanding, with global operations, and with ambitious visions.</a:t>
            </a:r>
            <a:endParaRPr lang="en-US" b="1" dirty="0">
              <a:latin typeface="Aptos" panose="020B0004020202020204" pitchFamily="34" charset="0"/>
            </a:endParaRPr>
          </a:p>
          <a:p>
            <a:pPr lvl="1"/>
            <a:r>
              <a:rPr lang="en-US" dirty="0">
                <a:latin typeface="Aptos"/>
                <a:cs typeface="Segoe UI"/>
              </a:rPr>
              <a:t>If they are able to select LS Central as a solution, we need to assist our partners in meeting their expectations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D2CA9-BF01-BE94-7A33-32B3833D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Why LS Retail </a:t>
            </a:r>
            <a:r>
              <a:rPr lang="en-US" dirty="0" err="1">
                <a:latin typeface="Aptos" panose="020B0004020202020204" pitchFamily="34" charset="0"/>
              </a:rPr>
              <a:t>PrimeAttention</a:t>
            </a:r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3A2875-FD0C-8F1F-46CA-173D1941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03820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06149-C5BD-9414-EA28-DEE78639D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0712430" cy="56521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 err="1">
                <a:latin typeface="Aptos"/>
                <a:cs typeface="Segoe UI"/>
              </a:rPr>
              <a:t>PrimeAttention</a:t>
            </a:r>
            <a:r>
              <a:rPr lang="en-US" sz="2200" dirty="0">
                <a:latin typeface="Aptos"/>
                <a:cs typeface="Segoe UI"/>
              </a:rPr>
              <a:t> is a support initiative to ensure that LS Retail </a:t>
            </a:r>
            <a:r>
              <a:rPr lang="en-US" sz="2200" b="1" dirty="0">
                <a:latin typeface="Aptos"/>
                <a:cs typeface="Segoe UI"/>
              </a:rPr>
              <a:t>partners</a:t>
            </a:r>
            <a:r>
              <a:rPr lang="en-US" sz="2200" dirty="0">
                <a:latin typeface="Aptos"/>
                <a:cs typeface="Segoe UI"/>
              </a:rPr>
              <a:t> (and customers) receive the best assistance possible, </a:t>
            </a:r>
            <a:r>
              <a:rPr lang="en-US" sz="2200" b="1" dirty="0">
                <a:latin typeface="Aptos"/>
                <a:cs typeface="Segoe UI"/>
              </a:rPr>
              <a:t>whenever </a:t>
            </a:r>
            <a:r>
              <a:rPr lang="en-US" sz="2200" dirty="0">
                <a:latin typeface="Aptos"/>
                <a:cs typeface="Segoe UI"/>
              </a:rPr>
              <a:t>they need and </a:t>
            </a:r>
            <a:r>
              <a:rPr lang="en-US" sz="2200" b="1" dirty="0">
                <a:latin typeface="Aptos"/>
                <a:cs typeface="Segoe UI"/>
              </a:rPr>
              <a:t>wherever</a:t>
            </a:r>
            <a:r>
              <a:rPr lang="en-US" sz="2200" dirty="0">
                <a:latin typeface="Aptos"/>
                <a:cs typeface="Segoe UI"/>
              </a:rPr>
              <a:t> they are located, for LS Central and customer-specific implementations 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 err="1">
                <a:latin typeface="Aptos"/>
                <a:cs typeface="Segoe UI"/>
              </a:rPr>
              <a:t>PrimeAttention</a:t>
            </a:r>
            <a:r>
              <a:rPr lang="en-US" sz="2200" b="1" dirty="0">
                <a:latin typeface="Aptos"/>
                <a:cs typeface="Segoe UI"/>
              </a:rPr>
              <a:t> </a:t>
            </a:r>
            <a:r>
              <a:rPr lang="en-US" sz="2200" dirty="0">
                <a:latin typeface="Aptos"/>
                <a:cs typeface="Segoe UI"/>
              </a:rPr>
              <a:t>is a dedicated </a:t>
            </a:r>
            <a:r>
              <a:rPr lang="en-US" sz="2200" b="1" dirty="0">
                <a:latin typeface="Aptos"/>
                <a:cs typeface="Segoe UI"/>
              </a:rPr>
              <a:t>Support Service desk </a:t>
            </a:r>
            <a:r>
              <a:rPr lang="en-US" sz="2200" dirty="0">
                <a:latin typeface="Aptos"/>
                <a:cs typeface="Segoe UI"/>
              </a:rPr>
              <a:t>offering</a:t>
            </a:r>
            <a:endParaRPr lang="en-US" sz="2200" b="1" dirty="0">
              <a:latin typeface="Aptos"/>
              <a:cs typeface="Segoe UI"/>
            </a:endParaRPr>
          </a:p>
          <a:p>
            <a:pPr lvl="1"/>
            <a:r>
              <a:rPr lang="en-US" sz="2200" dirty="0">
                <a:latin typeface="Aptos"/>
                <a:cs typeface="Segoe UI"/>
              </a:rPr>
              <a:t>Standard to advanced partner, or customer specific, support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Support </a:t>
            </a:r>
            <a:r>
              <a:rPr lang="en-US" sz="2200" b="1" dirty="0">
                <a:latin typeface="Aptos"/>
                <a:cs typeface="Segoe UI"/>
              </a:rPr>
              <a:t>not only </a:t>
            </a:r>
            <a:r>
              <a:rPr lang="en-US" sz="2200" dirty="0">
                <a:latin typeface="Aptos"/>
                <a:cs typeface="Segoe UI"/>
              </a:rPr>
              <a:t>for standard products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Business hours to 24/7 support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2</a:t>
            </a:r>
            <a:r>
              <a:rPr lang="en-US" sz="2200" b="1" baseline="30000" dirty="0">
                <a:latin typeface="Aptos"/>
                <a:cs typeface="Segoe UI"/>
              </a:rPr>
              <a:t>nd</a:t>
            </a:r>
            <a:r>
              <a:rPr lang="en-US" sz="2200" b="1" dirty="0">
                <a:latin typeface="Aptos"/>
                <a:cs typeface="Segoe UI"/>
              </a:rPr>
              <a:t> and 3</a:t>
            </a:r>
            <a:r>
              <a:rPr lang="en-US" sz="2200" b="1" baseline="30000" dirty="0">
                <a:latin typeface="Aptos"/>
                <a:cs typeface="Segoe UI"/>
              </a:rPr>
              <a:t>rd</a:t>
            </a:r>
            <a:r>
              <a:rPr lang="en-US" sz="2200" b="1" dirty="0">
                <a:latin typeface="Aptos"/>
                <a:cs typeface="Segoe UI"/>
              </a:rPr>
              <a:t> level </a:t>
            </a:r>
            <a:r>
              <a:rPr lang="en-US" sz="2200" dirty="0">
                <a:latin typeface="Aptos"/>
                <a:cs typeface="Segoe UI"/>
              </a:rPr>
              <a:t>support with SLA’s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Additional</a:t>
            </a:r>
            <a:r>
              <a:rPr lang="en-US" sz="2200" dirty="0">
                <a:latin typeface="Aptos"/>
                <a:cs typeface="Segoe UI"/>
              </a:rPr>
              <a:t> services – e.g. customization maintenance, deployments, etc.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Dedicated or shared </a:t>
            </a:r>
            <a:r>
              <a:rPr lang="en-US" sz="2200" b="1" dirty="0">
                <a:latin typeface="Aptos"/>
                <a:cs typeface="Segoe UI"/>
              </a:rPr>
              <a:t>support manager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Skilled </a:t>
            </a:r>
            <a:r>
              <a:rPr lang="en-US" sz="2200" b="1" dirty="0">
                <a:latin typeface="Aptos"/>
                <a:cs typeface="Segoe UI"/>
              </a:rPr>
              <a:t>regional professionals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dirty="0" err="1">
                <a:latin typeface="Aptos"/>
                <a:cs typeface="Segoe UI"/>
              </a:rPr>
              <a:t>PrimeAttention</a:t>
            </a:r>
            <a:r>
              <a:rPr lang="en-US" sz="2200" dirty="0">
                <a:latin typeface="Aptos"/>
                <a:cs typeface="Segoe UI"/>
              </a:rPr>
              <a:t> is </a:t>
            </a:r>
            <a:r>
              <a:rPr lang="en-US" sz="2200" b="1" dirty="0">
                <a:latin typeface="Aptos"/>
                <a:cs typeface="Segoe UI"/>
              </a:rPr>
              <a:t>not </a:t>
            </a:r>
            <a:r>
              <a:rPr lang="en-US" sz="2200" dirty="0">
                <a:latin typeface="Aptos"/>
                <a:cs typeface="Segoe UI"/>
              </a:rPr>
              <a:t>part of the partner support delivered by our development team</a:t>
            </a:r>
          </a:p>
          <a:p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6166C-883A-540C-93F5-52E1147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What is LS Retail </a:t>
            </a:r>
            <a:r>
              <a:rPr lang="en-US" dirty="0" err="1">
                <a:latin typeface="Aptos" panose="020B0004020202020204" pitchFamily="34" charset="0"/>
              </a:rPr>
              <a:t>PrimeAttention</a:t>
            </a:r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F078AC-7797-2181-C121-6D7FCAF0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  <a:cs typeface="Segoe UI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PrimeAttention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dirty="0" err="1">
                <a:latin typeface="Aptos" panose="020B0004020202020204" pitchFamily="34" charset="0"/>
                <a:cs typeface="Segoe UI"/>
              </a:rPr>
              <a:t>PrimeAttention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 dirty="0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u="none" dirty="0" err="1">
                <a:latin typeface="Aptos" panose="020B0004020202020204" pitchFamily="34" charset="0"/>
                <a:cs typeface="Segoe UI"/>
              </a:rPr>
              <a:t>PrimeAttention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2EC9B13-D85C-1779-403D-3F6EC6E0CF96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8D1AA9-71D0-4C74-A139-32E557910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5CA92-2509-9EFE-830D-C694B6171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2614" y="881480"/>
            <a:ext cx="3971956" cy="4733310"/>
          </a:xfrm>
        </p:spPr>
        <p:txBody>
          <a:bodyPr/>
          <a:lstStyle/>
          <a:p>
            <a:r>
              <a:rPr lang="en-US" sz="2000">
                <a:latin typeface="Aptos" panose="020B0004020202020204" pitchFamily="34" charset="0"/>
              </a:rPr>
              <a:t>Support delivered by our </a:t>
            </a:r>
            <a:r>
              <a:rPr lang="en-US" sz="2000" b="1">
                <a:latin typeface="Aptos" panose="020B0004020202020204" pitchFamily="34" charset="0"/>
              </a:rPr>
              <a:t>Partner Technical Support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Business hours support, available </a:t>
            </a:r>
            <a:r>
              <a:rPr lang="en-US" sz="2000" b="1">
                <a:latin typeface="Aptos" panose="020B0004020202020204" pitchFamily="34" charset="0"/>
              </a:rPr>
              <a:t>only to partners</a:t>
            </a:r>
          </a:p>
          <a:p>
            <a:r>
              <a:rPr lang="en-US" sz="2000">
                <a:latin typeface="Aptos" panose="020B0004020202020204" pitchFamily="34" charset="0"/>
              </a:rPr>
              <a:t>New </a:t>
            </a:r>
            <a:r>
              <a:rPr lang="en-US" sz="2000" b="1">
                <a:latin typeface="Aptos" panose="020B0004020202020204" pitchFamily="34" charset="0"/>
              </a:rPr>
              <a:t>standard releases</a:t>
            </a:r>
            <a:r>
              <a:rPr lang="en-US" sz="2000">
                <a:latin typeface="Aptos" panose="020B0004020202020204" pitchFamily="34" charset="0"/>
              </a:rPr>
              <a:t> available to partners and customers</a:t>
            </a: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06E5-56DF-E12D-13FB-212183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latin typeface="Aptos"/>
                <a:cs typeface="Segoe UI"/>
              </a:rPr>
              <a:t>Enhancement </a:t>
            </a:r>
            <a:r>
              <a:rPr lang="en-US">
                <a:latin typeface="Aptos"/>
                <a:cs typeface="Segoe UI"/>
              </a:rPr>
              <a:t>fee</a:t>
            </a:r>
            <a:r>
              <a:rPr lang="en-US" sz="4000" b="1">
                <a:latin typeface="Aptos"/>
                <a:cs typeface="Segoe UI"/>
              </a:rPr>
              <a:t> / EULA</a:t>
            </a:r>
            <a:endParaRPr lang="en-US">
              <a:latin typeface="Aptos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BE3B525-5C01-CFC4-48C2-B4F212D84DA9}"/>
              </a:ext>
            </a:extLst>
          </p:cNvPr>
          <p:cNvSpPr txBox="1">
            <a:spLocks/>
          </p:cNvSpPr>
          <p:nvPr/>
        </p:nvSpPr>
        <p:spPr>
          <a:xfrm>
            <a:off x="528110" y="997528"/>
            <a:ext cx="2796446" cy="174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Business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</a:t>
            </a:r>
            <a:r>
              <a:rPr lang="en-US" sz="1000">
                <a:latin typeface="Aptos"/>
                <a:cs typeface="Segoe UI"/>
              </a:rPr>
              <a:t>release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F6F91E-F435-7812-ACC9-73677B858FC6}"/>
              </a:ext>
            </a:extLst>
          </p:cNvPr>
          <p:cNvSpPr txBox="1">
            <a:spLocks/>
          </p:cNvSpPr>
          <p:nvPr/>
        </p:nvSpPr>
        <p:spPr>
          <a:xfrm>
            <a:off x="3621088" y="897940"/>
            <a:ext cx="4059871" cy="4733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ptos"/>
                <a:cs typeface="Segoe UI"/>
              </a:rPr>
              <a:t>Covered by </a:t>
            </a:r>
            <a:r>
              <a:rPr lang="en-US" sz="2000" b="1">
                <a:latin typeface="Aptos"/>
                <a:cs typeface="Segoe UI"/>
              </a:rPr>
              <a:t>licenses</a:t>
            </a:r>
          </a:p>
          <a:p>
            <a:r>
              <a:rPr lang="en-US" sz="2000" b="1">
                <a:latin typeface="Aptos"/>
                <a:cs typeface="Segoe UI"/>
              </a:rPr>
              <a:t>Standard</a:t>
            </a:r>
            <a:r>
              <a:rPr lang="en-US" sz="2000">
                <a:latin typeface="Aptos"/>
                <a:cs typeface="Segoe UI"/>
              </a:rPr>
              <a:t> modules and verticals, delivered twice a year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Core LS Retail Products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New features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Improvements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Corrective maintenance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Microsoft Dynamics 365 Business Central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9BE5A1-832F-F087-1547-EA9D71247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0083" y="893422"/>
            <a:ext cx="2796446" cy="548352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1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1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1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1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Training Center</a:t>
            </a: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Handled by customers</a:t>
            </a:r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457986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AF6DA1-9C74-2EAC-1116-4B41A1EC7DAB}"/>
              </a:ext>
            </a:extLst>
          </p:cNvPr>
          <p:cNvSpPr txBox="1">
            <a:spLocks/>
          </p:cNvSpPr>
          <p:nvPr/>
        </p:nvSpPr>
        <p:spPr>
          <a:xfrm>
            <a:off x="6569075" y="893422"/>
            <a:ext cx="4737100" cy="39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support: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competences to manage customer environments, access rights, train employees,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level support often outsourced to companies with no or very limited LS Retail competence</a:t>
            </a:r>
          </a:p>
          <a:p>
            <a:pPr lvl="1">
              <a:spcBef>
                <a:spcPts val="1000"/>
              </a:spcBef>
            </a:pPr>
            <a:r>
              <a:rPr lang="en-US" sz="2000">
                <a:latin typeface="Aptos" panose="020B0004020202020204" pitchFamily="34" charset="0"/>
              </a:rPr>
              <a:t>“Please restart your computer”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E78108-E02C-5249-0F9E-5114092B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0258" y="2663302"/>
            <a:ext cx="6528410" cy="674702"/>
          </a:xfrm>
        </p:spPr>
        <p:txBody>
          <a:bodyPr/>
          <a:lstStyle/>
          <a:p>
            <a:r>
              <a:rPr lang="en-US" dirty="0"/>
              <a:t>LS Retail </a:t>
            </a:r>
            <a:r>
              <a:rPr lang="en-US" dirty="0" err="1"/>
              <a:t>PrimeAttention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300"/>
              <a:t>and overview of other support possibilities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Johann Thorlaksson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ptos" panose="020B0004020202020204" pitchFamily="34" charset="0"/>
              </a:rPr>
              <a:t>LS Retail </a:t>
            </a:r>
            <a:r>
              <a:rPr lang="en-GB" dirty="0" err="1">
                <a:latin typeface="Aptos" panose="020B0004020202020204" pitchFamily="34" charset="0"/>
              </a:rPr>
              <a:t>PrimeAttention</a:t>
            </a:r>
            <a:r>
              <a:rPr lang="en-GB" dirty="0">
                <a:latin typeface="Aptos" panose="020B0004020202020204" pitchFamily="34" charset="0"/>
              </a:rPr>
              <a:t> - 2</a:t>
            </a:r>
            <a:r>
              <a:rPr lang="en-GB" baseline="30000" dirty="0">
                <a:latin typeface="Aptos" panose="020B0004020202020204" pitchFamily="34" charset="0"/>
              </a:rPr>
              <a:t>nd</a:t>
            </a:r>
            <a:r>
              <a:rPr lang="en-GB" dirty="0">
                <a:latin typeface="Aptos" panose="020B0004020202020204" pitchFamily="34" charset="0"/>
              </a:rPr>
              <a:t> and 3</a:t>
            </a:r>
            <a:r>
              <a:rPr lang="en-GB" baseline="30000" dirty="0">
                <a:latin typeface="Aptos" panose="020B0004020202020204" pitchFamily="34" charset="0"/>
              </a:rPr>
              <a:t>rd</a:t>
            </a:r>
            <a:r>
              <a:rPr lang="en-GB" dirty="0">
                <a:latin typeface="Aptos" panose="020B0004020202020204" pitchFamily="34" charset="0"/>
              </a:rPr>
              <a:t> level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491329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3373426" y="881847"/>
            <a:ext cx="2796446" cy="1842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A2BD8-F6D6-EEBC-0C4C-6C188C8D5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412778" cy="4733310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</a:rPr>
              <a:t>Advanced support:</a:t>
            </a:r>
          </a:p>
          <a:p>
            <a:r>
              <a:rPr lang="en-US" sz="2000">
                <a:latin typeface="Aptos" panose="020B0004020202020204" pitchFamily="34" charset="0"/>
              </a:rPr>
              <a:t>2</a:t>
            </a:r>
            <a:r>
              <a:rPr lang="en-US" sz="2000" baseline="30000">
                <a:latin typeface="Aptos" panose="020B0004020202020204" pitchFamily="34" charset="0"/>
              </a:rPr>
              <a:t>nd</a:t>
            </a:r>
            <a:r>
              <a:rPr lang="en-US" sz="2000">
                <a:latin typeface="Aptos" panose="020B0004020202020204" pitchFamily="34" charset="0"/>
              </a:rPr>
              <a:t> and 3</a:t>
            </a:r>
            <a:r>
              <a:rPr lang="en-US" sz="2000" baseline="30000">
                <a:latin typeface="Aptos" panose="020B0004020202020204" pitchFamily="34" charset="0"/>
              </a:rPr>
              <a:t>rd</a:t>
            </a:r>
            <a:r>
              <a:rPr lang="en-US" sz="2000">
                <a:latin typeface="Aptos" panose="020B0004020202020204" pitchFamily="34" charset="0"/>
              </a:rPr>
              <a:t> level support</a:t>
            </a:r>
          </a:p>
          <a:p>
            <a:r>
              <a:rPr lang="en-US" sz="2000" b="1">
                <a:latin typeface="Aptos" panose="020B0004020202020204" pitchFamily="34" charset="0"/>
              </a:rPr>
              <a:t>Customer specific</a:t>
            </a:r>
            <a:r>
              <a:rPr lang="en-US" sz="2000">
                <a:latin typeface="Aptos" panose="020B0004020202020204" pitchFamily="34" charset="0"/>
              </a:rPr>
              <a:t> support</a:t>
            </a:r>
          </a:p>
          <a:p>
            <a:r>
              <a:rPr lang="en-US" sz="2000">
                <a:latin typeface="Aptos" panose="020B0004020202020204" pitchFamily="34" charset="0"/>
              </a:rPr>
              <a:t>The team has knowledge about the customer implementation, environments, and needs</a:t>
            </a:r>
          </a:p>
          <a:p>
            <a:r>
              <a:rPr lang="en-US" sz="2000">
                <a:latin typeface="Aptos" panose="020B0004020202020204" pitchFamily="34" charset="0"/>
              </a:rPr>
              <a:t>24/7 support – if requested</a:t>
            </a:r>
          </a:p>
          <a:p>
            <a:r>
              <a:rPr lang="en-US" sz="2000">
                <a:latin typeface="Aptos" panose="020B0004020202020204" pitchFamily="34" charset="0"/>
              </a:rPr>
              <a:t>Quick reaction time with SLA’s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49C992-B27D-3274-AA0E-862775E8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Additional services</a:t>
            </a:r>
            <a:endParaRPr lang="en-GB"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B4DBFE-C609-E628-01C5-A7E123CF9204}"/>
              </a:ext>
            </a:extLst>
          </p:cNvPr>
          <p:cNvSpPr txBox="1">
            <a:spLocks/>
          </p:cNvSpPr>
          <p:nvPr/>
        </p:nvSpPr>
        <p:spPr>
          <a:xfrm>
            <a:off x="458217" y="943924"/>
            <a:ext cx="2796446" cy="2061213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Customizations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Corrective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Minor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Release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Pre-deployment Testing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Deployment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D6C5601-EAB2-FA47-5A96-9239913CEE1D}"/>
              </a:ext>
            </a:extLst>
          </p:cNvPr>
          <p:cNvSpPr txBox="1">
            <a:spLocks/>
          </p:cNvSpPr>
          <p:nvPr/>
        </p:nvSpPr>
        <p:spPr>
          <a:xfrm>
            <a:off x="3391539" y="943925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30C29D9-3127-676C-87FB-F4867D819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226423" cy="4733310"/>
          </a:xfrm>
        </p:spPr>
        <p:txBody>
          <a:bodyPr lIns="91440" tIns="45720" rIns="91440" bIns="45720" anchor="t"/>
          <a:lstStyle/>
          <a:p>
            <a:r>
              <a:rPr lang="en-US" sz="2000" b="1" dirty="0">
                <a:latin typeface="Aptos"/>
                <a:cs typeface="Segoe UI"/>
              </a:rPr>
              <a:t>Additional Support Services</a:t>
            </a:r>
            <a:r>
              <a:rPr lang="en-US" sz="2000" dirty="0">
                <a:latin typeface="Aptos"/>
                <a:cs typeface="Segoe UI"/>
              </a:rPr>
              <a:t> agreed on in a separate SOW</a:t>
            </a:r>
          </a:p>
          <a:p>
            <a:pPr lvl="1"/>
            <a:r>
              <a:rPr lang="en-US" sz="2000" dirty="0">
                <a:latin typeface="Aptos"/>
                <a:cs typeface="Segoe UI"/>
              </a:rPr>
              <a:t>Delivered by the partner or the LS Retail </a:t>
            </a:r>
            <a:r>
              <a:rPr lang="en-US" sz="2000" dirty="0" err="1">
                <a:latin typeface="Aptos"/>
                <a:cs typeface="Segoe UI"/>
              </a:rPr>
              <a:t>PrimeAttention</a:t>
            </a:r>
            <a:r>
              <a:rPr lang="en-US" sz="2000" dirty="0">
                <a:latin typeface="Aptos"/>
                <a:cs typeface="Segoe UI"/>
              </a:rPr>
              <a:t> team (if requested)</a:t>
            </a:r>
          </a:p>
          <a:p>
            <a:endParaRPr lang="en-US" sz="2000" b="1" dirty="0">
              <a:latin typeface="Aptos" panose="020B0004020202020204" pitchFamily="34" charset="0"/>
            </a:endParaRPr>
          </a:p>
          <a:p>
            <a:r>
              <a:rPr lang="en-US" sz="2000" b="1" dirty="0">
                <a:latin typeface="Aptos"/>
                <a:cs typeface="Segoe UI"/>
              </a:rPr>
              <a:t>Consulting services</a:t>
            </a:r>
            <a:r>
              <a:rPr lang="en-US" sz="2000" dirty="0">
                <a:latin typeface="Aptos"/>
                <a:cs typeface="Segoe UI"/>
              </a:rPr>
              <a:t> agreed on in multiple SOW’s</a:t>
            </a:r>
          </a:p>
          <a:p>
            <a:pPr lvl="1"/>
            <a:r>
              <a:rPr lang="en-US" sz="2000" dirty="0">
                <a:latin typeface="Aptos"/>
                <a:cs typeface="Segoe UI"/>
              </a:rPr>
              <a:t>Delivered by the partner</a:t>
            </a: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704EE6-54B8-0325-4EF3-76056357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4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388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0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0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0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0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Training Center</a:t>
            </a: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Overview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0291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104485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81848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Business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Release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Customizations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Corrective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Minor improvements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Release management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Pre-deployment Testing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Deployment Assistance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FEA594E-9125-8928-0BFC-76DE1E95253C}"/>
              </a:ext>
            </a:extLst>
          </p:cNvPr>
          <p:cNvSpPr txBox="1">
            <a:spLocks/>
          </p:cNvSpPr>
          <p:nvPr/>
        </p:nvSpPr>
        <p:spPr>
          <a:xfrm>
            <a:off x="8986582" y="4569266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5338FE-BB66-22D1-7259-8BC2C06C9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779445-82F7-AA02-1719-BB3AC132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428157" cy="536948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For 2</a:t>
            </a:r>
            <a:r>
              <a:rPr lang="en-US" baseline="30000" dirty="0">
                <a:latin typeface="Aptos" panose="020B0004020202020204" pitchFamily="34" charset="0"/>
              </a:rPr>
              <a:t>nd</a:t>
            </a:r>
            <a:r>
              <a:rPr lang="en-US" dirty="0">
                <a:latin typeface="Aptos" panose="020B0004020202020204" pitchFamily="34" charset="0"/>
              </a:rPr>
              <a:t> and 3</a:t>
            </a:r>
            <a:r>
              <a:rPr lang="en-US" baseline="30000" dirty="0">
                <a:latin typeface="Aptos" panose="020B0004020202020204" pitchFamily="34" charset="0"/>
              </a:rPr>
              <a:t>rd</a:t>
            </a:r>
            <a:r>
              <a:rPr lang="en-US" dirty="0">
                <a:latin typeface="Aptos" panose="020B0004020202020204" pitchFamily="34" charset="0"/>
              </a:rPr>
              <a:t> level support, LS Retail offers different </a:t>
            </a:r>
            <a:r>
              <a:rPr lang="en-US" dirty="0" err="1">
                <a:latin typeface="Aptos" panose="020B0004020202020204" pitchFamily="34" charset="0"/>
              </a:rPr>
              <a:t>PrimeAttention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is-IS" b="1" dirty="0">
                <a:latin typeface="Aptos" panose="020B0004020202020204" pitchFamily="34" charset="0"/>
              </a:rPr>
              <a:t>support plans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Basic (T&amp;M)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Standard</a:t>
            </a:r>
          </a:p>
          <a:p>
            <a:pPr lvl="1"/>
            <a:r>
              <a:rPr lang="is-IS" dirty="0">
                <a:latin typeface="Aptos" panose="020B0004020202020204" pitchFamily="34" charset="0"/>
              </a:rPr>
              <a:t>Premium</a:t>
            </a:r>
          </a:p>
          <a:p>
            <a:r>
              <a:rPr lang="is-IS" dirty="0">
                <a:latin typeface="Aptos" panose="020B0004020202020204" pitchFamily="34" charset="0"/>
              </a:rPr>
              <a:t>Schedules vary in </a:t>
            </a:r>
            <a:r>
              <a:rPr lang="is-IS" b="1" dirty="0">
                <a:latin typeface="Aptos" panose="020B0004020202020204" pitchFamily="34" charset="0"/>
              </a:rPr>
              <a:t>level of service</a:t>
            </a:r>
            <a:r>
              <a:rPr lang="is-IS" dirty="0">
                <a:latin typeface="Aptos" panose="020B0004020202020204" pitchFamily="34" charset="0"/>
              </a:rPr>
              <a:t>, response times (SLA), benefits, and price</a:t>
            </a:r>
          </a:p>
          <a:p>
            <a:r>
              <a:rPr lang="is-IS" dirty="0">
                <a:latin typeface="Aptos" panose="020B0004020202020204" pitchFamily="34" charset="0"/>
              </a:rPr>
              <a:t>Support outside of business hours is defined as </a:t>
            </a:r>
            <a:r>
              <a:rPr lang="is-IS" b="1" dirty="0">
                <a:latin typeface="Aptos" panose="020B0004020202020204" pitchFamily="34" charset="0"/>
              </a:rPr>
              <a:t>extended service</a:t>
            </a:r>
            <a:r>
              <a:rPr lang="is-IS" dirty="0">
                <a:latin typeface="Aptos" panose="020B0004020202020204" pitchFamily="34" charset="0"/>
              </a:rPr>
              <a:t> and is available for Standard and Premium support</a:t>
            </a:r>
          </a:p>
          <a:p>
            <a:endParaRPr lang="is-IS" dirty="0">
              <a:latin typeface="Aptos" panose="020B0004020202020204" pitchFamily="34" charset="0"/>
            </a:endParaRPr>
          </a:p>
          <a:p>
            <a:endParaRPr lang="is-I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person drawing a graph&#10;&#10;Description automatically generated">
            <a:extLst>
              <a:ext uri="{FF2B5EF4-FFF2-40B4-BE49-F238E27FC236}">
                <a16:creationId xmlns:a16="http://schemas.microsoft.com/office/drawing/2014/main" id="{387EEE90-C47B-66AA-DCFD-D29C50BC8A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56" r="14556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AAF7CBD-D503-97D3-19F6-564FE9988098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79958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 dirty="0">
                <a:latin typeface="Aptos"/>
                <a:cs typeface="Segoe UI"/>
              </a:rPr>
              <a:t>LS Retail </a:t>
            </a:r>
            <a:r>
              <a:rPr lang="en-US" dirty="0" err="1">
                <a:latin typeface="Aptos"/>
                <a:cs typeface="Segoe UI"/>
              </a:rPr>
              <a:t>PrimeAttention</a:t>
            </a:r>
            <a:r>
              <a:rPr lang="en-US" dirty="0">
                <a:latin typeface="Aptos"/>
                <a:cs typeface="Segoe UI"/>
              </a:rPr>
              <a:t> support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 dirty="0">
                <a:latin typeface="Aptos"/>
                <a:cs typeface="Segoe UI"/>
              </a:rPr>
              <a:t>plans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54A542-2BD8-B188-4098-DE897A0B7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8550" y="6011714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189DB-0402-9C06-4D07-E777D6A4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04" y="127090"/>
            <a:ext cx="9983029" cy="6970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ptos"/>
                <a:cs typeface="Segoe UI"/>
              </a:rPr>
              <a:t>LS Retail </a:t>
            </a:r>
            <a:r>
              <a:rPr lang="en-US" sz="3200" dirty="0" err="1">
                <a:latin typeface="Aptos"/>
                <a:cs typeface="Segoe UI"/>
              </a:rPr>
              <a:t>PrimeAttention</a:t>
            </a:r>
            <a:r>
              <a:rPr lang="en-US" sz="3200" dirty="0">
                <a:latin typeface="Aptos"/>
                <a:cs typeface="Segoe UI"/>
              </a:rPr>
              <a:t> support plans framework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D2E9B2-25BD-93A3-FD02-54A703C362D8}"/>
              </a:ext>
            </a:extLst>
          </p:cNvPr>
          <p:cNvSpPr txBox="1">
            <a:spLocks/>
          </p:cNvSpPr>
          <p:nvPr/>
        </p:nvSpPr>
        <p:spPr>
          <a:xfrm>
            <a:off x="7587020" y="1179771"/>
            <a:ext cx="3730089" cy="4852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Premium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Online and on-site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SLA’s with down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30-minute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Bulk of hours or fixed fee per month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Quarterly Case &amp; Product Reviews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Dedicated Service Manager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E8527EE-6478-E0F5-92C5-FDC53B37A1B8}"/>
              </a:ext>
            </a:extLst>
          </p:cNvPr>
          <p:cNvSpPr txBox="1">
            <a:spLocks/>
          </p:cNvSpPr>
          <p:nvPr/>
        </p:nvSpPr>
        <p:spPr>
          <a:xfrm>
            <a:off x="3659936" y="1179771"/>
            <a:ext cx="3730089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Standard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SLA’s with down to two-hour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Hourly rate or bulk of hours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F2DD303-5CBE-3E95-D2E5-DF18BFC3002F}"/>
              </a:ext>
            </a:extLst>
          </p:cNvPr>
          <p:cNvSpPr txBox="1">
            <a:spLocks/>
          </p:cNvSpPr>
          <p:nvPr/>
        </p:nvSpPr>
        <p:spPr>
          <a:xfrm>
            <a:off x="393135" y="1180880"/>
            <a:ext cx="3024985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Basic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No Severity and SLA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Hourly rate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A1D46A-48A2-81D8-9116-C875FEA1ABA3}"/>
              </a:ext>
            </a:extLst>
          </p:cNvPr>
          <p:cNvSpPr txBox="1">
            <a:spLocks/>
          </p:cNvSpPr>
          <p:nvPr/>
        </p:nvSpPr>
        <p:spPr>
          <a:xfrm>
            <a:off x="393129" y="6031248"/>
            <a:ext cx="6390226" cy="4053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*All agreements are partner / customer specific and can be adjusted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342CC8-AD8D-E3DE-FD07-C6D9C6BD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87578" y="1040514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0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940CA-FAFD-CC41-566C-C121DC6497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3448" y="5003026"/>
            <a:ext cx="6758487" cy="177790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400" b="1">
                <a:latin typeface="Aptos"/>
              </a:rPr>
              <a:t>Contracts</a:t>
            </a:r>
            <a:r>
              <a:rPr lang="en-US" sz="2400">
                <a:latin typeface="Aptos"/>
              </a:rPr>
              <a:t> can be made either through the partner or directly with the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27CA3-C0D9-BA2F-E8FA-95D1B4B5D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216" y="212725"/>
            <a:ext cx="9582572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How can we work together?</a:t>
            </a:r>
          </a:p>
        </p:txBody>
      </p:sp>
      <p:pic>
        <p:nvPicPr>
          <p:cNvPr id="7" name="Picture 6" descr="A person wearing a headset&#10;&#10;AI-generated content may be incorrect.">
            <a:extLst>
              <a:ext uri="{FF2B5EF4-FFF2-40B4-BE49-F238E27FC236}">
                <a16:creationId xmlns:a16="http://schemas.microsoft.com/office/drawing/2014/main" id="{AECEC5EC-1325-88A4-FB2D-2D7B537C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1" y="3806304"/>
            <a:ext cx="5085261" cy="305169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2A635B-9239-628A-18C5-3FBAA670301A}"/>
              </a:ext>
            </a:extLst>
          </p:cNvPr>
          <p:cNvSpPr txBox="1">
            <a:spLocks/>
          </p:cNvSpPr>
          <p:nvPr/>
        </p:nvSpPr>
        <p:spPr>
          <a:xfrm>
            <a:off x="323448" y="996950"/>
            <a:ext cx="8784833" cy="5318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The idea behind </a:t>
            </a:r>
            <a:r>
              <a:rPr lang="en-US" sz="2400" b="1" dirty="0">
                <a:latin typeface="Aptos"/>
              </a:rPr>
              <a:t>LS Retail</a:t>
            </a:r>
            <a:r>
              <a:rPr lang="en-US" sz="2400" dirty="0">
                <a:latin typeface="Aptos"/>
              </a:rPr>
              <a:t> </a:t>
            </a:r>
            <a:r>
              <a:rPr lang="en-US" sz="2400" b="1" dirty="0" err="1">
                <a:latin typeface="Aptos"/>
              </a:rPr>
              <a:t>PrimeAttention</a:t>
            </a:r>
            <a:r>
              <a:rPr lang="en-US" sz="2400" b="1" dirty="0">
                <a:latin typeface="Aptos"/>
              </a:rPr>
              <a:t> </a:t>
            </a:r>
            <a:r>
              <a:rPr lang="en-US" sz="2400" dirty="0">
                <a:latin typeface="Aptos"/>
              </a:rPr>
              <a:t>is the same as with our </a:t>
            </a:r>
            <a:r>
              <a:rPr lang="en-US" sz="2400" b="1" dirty="0">
                <a:latin typeface="Aptos"/>
              </a:rPr>
              <a:t>consulting services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 panose="020B0004020202020204" pitchFamily="34" charset="0"/>
              </a:rPr>
              <a:t>The purpose is to </a:t>
            </a:r>
            <a:r>
              <a:rPr lang="en-US" sz="2400" b="1" dirty="0">
                <a:latin typeface="Aptos" panose="020B0004020202020204" pitchFamily="34" charset="0"/>
              </a:rPr>
              <a:t>support our partners</a:t>
            </a:r>
            <a:r>
              <a:rPr lang="en-US" sz="2400" dirty="0">
                <a:latin typeface="Aptos" panose="020B0004020202020204" pitchFamily="34" charset="0"/>
              </a:rPr>
              <a:t> to grow and deliver their projects, serving as a backup or to complement their services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Engagements can be </a:t>
            </a:r>
            <a:r>
              <a:rPr lang="en-US" sz="2400" b="1" dirty="0">
                <a:latin typeface="Aptos"/>
              </a:rPr>
              <a:t>short- or long-term</a:t>
            </a:r>
            <a:r>
              <a:rPr lang="en-US" sz="2400" dirty="0">
                <a:latin typeface="Aptos"/>
              </a:rPr>
              <a:t>, all based on the partner's (and the customer's) needs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ptos"/>
              </a:rPr>
              <a:t>If a partner brings in a customer to LS Retail </a:t>
            </a:r>
            <a:r>
              <a:rPr lang="en-US" sz="2400" dirty="0" err="1">
                <a:latin typeface="Aptos"/>
              </a:rPr>
              <a:t>PrimeAttention</a:t>
            </a:r>
            <a:r>
              <a:rPr lang="en-US" sz="2400" dirty="0">
                <a:latin typeface="Aptos"/>
              </a:rPr>
              <a:t>, it is fully on its </a:t>
            </a:r>
            <a:r>
              <a:rPr lang="en-US" sz="2400" b="1" dirty="0">
                <a:latin typeface="Aptos"/>
              </a:rPr>
              <a:t>terms and conditions</a:t>
            </a:r>
            <a:r>
              <a:rPr lang="en-US" sz="2400" dirty="0">
                <a:latin typeface="Aptos"/>
              </a:rPr>
              <a:t> – as soon as the assistance is no longer needed, LS Retail will assist in moving the customer back to the partner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963D6F-6E4B-E320-D464-9021FCC6A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84586-24EF-0894-7533-586E7E429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"/>
                <a:cs typeface="Segoe UI"/>
              </a:rPr>
              <a:t>Our ambition is to offer </a:t>
            </a:r>
            <a:r>
              <a:rPr lang="en-US" b="1" dirty="0">
                <a:latin typeface="Aptos"/>
                <a:cs typeface="Segoe UI"/>
              </a:rPr>
              <a:t>best in business 2</a:t>
            </a:r>
            <a:r>
              <a:rPr lang="en-US" b="1" baseline="30000" dirty="0">
                <a:latin typeface="Aptos"/>
                <a:cs typeface="Segoe UI"/>
              </a:rPr>
              <a:t>nd</a:t>
            </a:r>
            <a:r>
              <a:rPr lang="en-US" b="1" dirty="0">
                <a:latin typeface="Aptos"/>
                <a:cs typeface="Segoe UI"/>
              </a:rPr>
              <a:t> and 3</a:t>
            </a:r>
            <a:r>
              <a:rPr lang="en-US" b="1" baseline="30000" dirty="0">
                <a:latin typeface="Aptos"/>
                <a:cs typeface="Segoe UI"/>
              </a:rPr>
              <a:t>rd</a:t>
            </a:r>
            <a:r>
              <a:rPr lang="en-US" b="1" dirty="0">
                <a:latin typeface="Aptos"/>
                <a:cs typeface="Segoe UI"/>
              </a:rPr>
              <a:t> level support</a:t>
            </a:r>
            <a:r>
              <a:rPr lang="en-US" dirty="0">
                <a:latin typeface="Aptos"/>
                <a:cs typeface="Segoe UI"/>
              </a:rPr>
              <a:t> for LS Retail partners and customers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customers and prospects</a:t>
            </a:r>
            <a:r>
              <a:rPr lang="en-US" dirty="0">
                <a:latin typeface="Aptos"/>
                <a:cs typeface="Segoe UI"/>
              </a:rPr>
              <a:t> to select LS Central as a solution, meeting their high demands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our partners</a:t>
            </a:r>
            <a:r>
              <a:rPr lang="en-US" dirty="0">
                <a:latin typeface="Aptos"/>
                <a:cs typeface="Segoe UI"/>
              </a:rPr>
              <a:t> to grow and take on bigger and more demanding customers</a:t>
            </a:r>
          </a:p>
          <a:p>
            <a:r>
              <a:rPr lang="en-US" dirty="0">
                <a:latin typeface="Aptos"/>
                <a:cs typeface="Segoe UI"/>
              </a:rPr>
              <a:t>LS Retail </a:t>
            </a:r>
            <a:r>
              <a:rPr lang="en-US" dirty="0" err="1">
                <a:latin typeface="Aptos"/>
                <a:cs typeface="Segoe UI"/>
              </a:rPr>
              <a:t>PrimeAttention</a:t>
            </a:r>
            <a:r>
              <a:rPr lang="en-US" dirty="0">
                <a:latin typeface="Aptos"/>
                <a:cs typeface="Segoe UI"/>
              </a:rPr>
              <a:t> can play a </a:t>
            </a:r>
            <a:r>
              <a:rPr lang="en-US" b="1" dirty="0">
                <a:latin typeface="Aptos"/>
                <a:cs typeface="Segoe UI"/>
              </a:rPr>
              <a:t>significant role</a:t>
            </a:r>
            <a:r>
              <a:rPr lang="en-US" dirty="0">
                <a:latin typeface="Aptos"/>
                <a:cs typeface="Segoe UI"/>
              </a:rPr>
              <a:t> in the future success of LS Retail partners and customers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74D47-C1CA-CE23-3EBA-9AD34EFB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Ambitions</a:t>
            </a:r>
          </a:p>
        </p:txBody>
      </p:sp>
      <p:pic>
        <p:nvPicPr>
          <p:cNvPr id="12" name="Picture Placeholder 11" descr="A group of people climbing up stairs&#10;&#10;AI-generated content may be incorrect.">
            <a:extLst>
              <a:ext uri="{FF2B5EF4-FFF2-40B4-BE49-F238E27FC236}">
                <a16:creationId xmlns:a16="http://schemas.microsoft.com/office/drawing/2014/main" id="{BBC426C5-DB8F-C305-160C-FAE06FB0AA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191" r="18191"/>
          <a:stretch>
            <a:fillRect/>
          </a:stretch>
        </p:blipFill>
        <p:spPr/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BA6392-EDB1-B9A9-5864-96D0A1C77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33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50F69-AD52-84C5-6114-FBF67F07F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10367037" cy="531781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tos" panose="020B0004020202020204" pitchFamily="34" charset="0"/>
              </a:rPr>
              <a:t>Contact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Request more information about </a:t>
            </a:r>
            <a:r>
              <a:rPr lang="en-US" b="1" dirty="0">
                <a:latin typeface="Aptos" panose="020B0004020202020204" pitchFamily="34" charset="0"/>
              </a:rPr>
              <a:t>LS Retail </a:t>
            </a:r>
            <a:r>
              <a:rPr lang="en-US" b="1" dirty="0" err="1">
                <a:latin typeface="Aptos" panose="020B0004020202020204" pitchFamily="34" charset="0"/>
              </a:rPr>
              <a:t>MaxAttention</a:t>
            </a:r>
            <a:r>
              <a:rPr lang="en-US" dirty="0">
                <a:latin typeface="Aptos" panose="020B0004020202020204" pitchFamily="34" charset="0"/>
              </a:rPr>
              <a:t>:</a:t>
            </a:r>
          </a:p>
          <a:p>
            <a:pPr lvl="2"/>
            <a:r>
              <a:rPr lang="en-US" sz="2400" dirty="0">
                <a:latin typeface="Aptos" panose="020B0004020202020204" pitchFamily="34" charset="0"/>
                <a:hlinkClick r:id="rId3"/>
              </a:rPr>
              <a:t>LS Retail </a:t>
            </a:r>
            <a:r>
              <a:rPr lang="en-US" sz="2400" dirty="0" err="1">
                <a:latin typeface="Aptos" panose="020B0004020202020204" pitchFamily="34" charset="0"/>
                <a:hlinkClick r:id="rId3"/>
              </a:rPr>
              <a:t>PrimeAttention</a:t>
            </a:r>
            <a:r>
              <a:rPr lang="en-US" sz="2400" dirty="0">
                <a:latin typeface="Aptos" panose="020B0004020202020204" pitchFamily="34" charset="0"/>
                <a:hlinkClick r:id="rId3"/>
              </a:rPr>
              <a:t>: discover personalized technical support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Email: </a:t>
            </a:r>
            <a:r>
              <a:rPr lang="en-US" dirty="0">
                <a:latin typeface="Aptos" panose="020B0004020202020204" pitchFamily="34" charset="0"/>
                <a:hlinkClick r:id="rId4"/>
              </a:rPr>
              <a:t>PrimeAttention@lsretail.com</a:t>
            </a:r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6193-DE3A-6AF5-B0FE-456A97C4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Additional Information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B2D491-0F29-028B-34A9-5FDBC9EEB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  <p:pic>
        <p:nvPicPr>
          <p:cNvPr id="6" name="Picture 5" descr="A person pointing at a computer and a phone&#10;&#10;AI-generated content may be incorrect.">
            <a:extLst>
              <a:ext uri="{FF2B5EF4-FFF2-40B4-BE49-F238E27FC236}">
                <a16:creationId xmlns:a16="http://schemas.microsoft.com/office/drawing/2014/main" id="{098C28CD-76AE-93FC-3696-DF273CE02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444" y="2658295"/>
            <a:ext cx="6993706" cy="41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5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2A5B-7498-27D2-A516-2CF268B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3776-8007-B855-8853-127421DF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17" y="103298"/>
            <a:ext cx="4853502" cy="13203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 dirty="0">
                <a:latin typeface="Aptos ExtraBold"/>
              </a:rPr>
              <a:t>LS Retail </a:t>
            </a:r>
            <a:r>
              <a:rPr lang="en-US" sz="4400" b="1" dirty="0" err="1">
                <a:latin typeface="Aptos ExtraBold"/>
              </a:rPr>
              <a:t>PrimeAttention</a:t>
            </a:r>
            <a:endParaRPr lang="en-US" sz="44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ptos Light"/>
              </a:rPr>
              <a:t>a</a:t>
            </a:r>
            <a:r>
              <a:rPr lang="en-US" sz="2000" b="0" dirty="0">
                <a:latin typeface="Aptos Light"/>
              </a:rPr>
              <a:t> dedicated customer service desk offering:</a:t>
            </a:r>
            <a:endParaRPr lang="en-US" sz="2000" dirty="0">
              <a:latin typeface="Aptos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75EF0A-5699-DE85-9367-9EB7D5EF2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19105" y="5525526"/>
            <a:ext cx="1798209" cy="835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F1ADA-99A1-CB19-1278-F71B74E92327}"/>
              </a:ext>
            </a:extLst>
          </p:cNvPr>
          <p:cNvGrpSpPr/>
          <p:nvPr/>
        </p:nvGrpSpPr>
        <p:grpSpPr>
          <a:xfrm>
            <a:off x="479777" y="1812975"/>
            <a:ext cx="4631973" cy="890672"/>
            <a:chOff x="479777" y="2538328"/>
            <a:chExt cx="4631973" cy="890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946471-399F-0FF0-CCB7-7D82E2110E33}"/>
                </a:ext>
              </a:extLst>
            </p:cNvPr>
            <p:cNvSpPr/>
            <p:nvPr/>
          </p:nvSpPr>
          <p:spPr>
            <a:xfrm>
              <a:off x="479777" y="2538328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660DA61A-BAA1-56C7-8135-C2101C7945E7}"/>
                </a:ext>
              </a:extLst>
            </p:cNvPr>
            <p:cNvSpPr txBox="1"/>
            <p:nvPr/>
          </p:nvSpPr>
          <p:spPr>
            <a:xfrm>
              <a:off x="1128050" y="2783609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Ad-hoc to advanced 24/7 support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2EB4A10-ADA3-57CC-5009-8B3C480C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608" y="2771358"/>
              <a:ext cx="424612" cy="4246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416489-BBA4-1DFD-CA55-3B522779F297}"/>
              </a:ext>
            </a:extLst>
          </p:cNvPr>
          <p:cNvGrpSpPr/>
          <p:nvPr/>
        </p:nvGrpSpPr>
        <p:grpSpPr>
          <a:xfrm>
            <a:off x="479777" y="2981979"/>
            <a:ext cx="4631973" cy="890672"/>
            <a:chOff x="479777" y="3612781"/>
            <a:chExt cx="4631973" cy="8906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2FF7AC-C10C-22D9-C77C-E305B4B9EF70}"/>
                </a:ext>
              </a:extLst>
            </p:cNvPr>
            <p:cNvSpPr/>
            <p:nvPr/>
          </p:nvSpPr>
          <p:spPr>
            <a:xfrm>
              <a:off x="479777" y="3612781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2F5EF1C8-A091-98E6-23EA-44521B9513FD}"/>
                </a:ext>
              </a:extLst>
            </p:cNvPr>
            <p:cNvSpPr txBox="1"/>
            <p:nvPr/>
          </p:nvSpPr>
          <p:spPr>
            <a:xfrm>
              <a:off x="1128050" y="3858062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2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 and 3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rd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level support with SLA´s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372059A-D2D0-24EE-FA6F-A809ADB8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14" y="3909817"/>
              <a:ext cx="296600" cy="296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DE89F-1664-D828-117C-420853C604C4}"/>
              </a:ext>
            </a:extLst>
          </p:cNvPr>
          <p:cNvGrpSpPr/>
          <p:nvPr/>
        </p:nvGrpSpPr>
        <p:grpSpPr>
          <a:xfrm>
            <a:off x="479777" y="4150983"/>
            <a:ext cx="4631973" cy="890672"/>
            <a:chOff x="479777" y="4687234"/>
            <a:chExt cx="4631973" cy="8906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CA3965-8070-3A4F-59DB-C74321F973EB}"/>
                </a:ext>
              </a:extLst>
            </p:cNvPr>
            <p:cNvSpPr/>
            <p:nvPr/>
          </p:nvSpPr>
          <p:spPr>
            <a:xfrm>
              <a:off x="479777" y="4687234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6B4F5334-5F43-CBEA-2A63-7F6CB4716FF2}"/>
                </a:ext>
              </a:extLst>
            </p:cNvPr>
            <p:cNvSpPr txBox="1"/>
            <p:nvPr/>
          </p:nvSpPr>
          <p:spPr>
            <a:xfrm>
              <a:off x="1128050" y="4778627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Additional service to LS Retail partners and customers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38D06F-E9E4-EBD3-8649-FD22D40E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478" y="4937336"/>
              <a:ext cx="406972" cy="4069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9DCAAF-E16D-A58E-6A16-031BDC589DA0}"/>
              </a:ext>
            </a:extLst>
          </p:cNvPr>
          <p:cNvGrpSpPr/>
          <p:nvPr/>
        </p:nvGrpSpPr>
        <p:grpSpPr>
          <a:xfrm>
            <a:off x="479777" y="5319986"/>
            <a:ext cx="4631973" cy="890672"/>
            <a:chOff x="479777" y="5761687"/>
            <a:chExt cx="4631973" cy="890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9FFFC6-7B23-70C5-1850-1F0B81B66D49}"/>
                </a:ext>
              </a:extLst>
            </p:cNvPr>
            <p:cNvSpPr/>
            <p:nvPr/>
          </p:nvSpPr>
          <p:spPr>
            <a:xfrm>
              <a:off x="479777" y="5761687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A191DA5-27AA-CCE8-0C82-ADA648C94131}"/>
                </a:ext>
              </a:extLst>
            </p:cNvPr>
            <p:cNvSpPr txBox="1"/>
            <p:nvPr/>
          </p:nvSpPr>
          <p:spPr>
            <a:xfrm>
              <a:off x="1128050" y="5853080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Dedicated support manager and skilled regional professionals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A33A28-E377-AE3C-20B3-C8AFF299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28" y="5984020"/>
              <a:ext cx="445072" cy="445072"/>
            </a:xfrm>
            <a:prstGeom prst="rect">
              <a:avLst/>
            </a:prstGeom>
          </p:spPr>
        </p:pic>
      </p:grpSp>
      <p:pic>
        <p:nvPicPr>
          <p:cNvPr id="24" name="Picture 23" descr="A person holding a computer&#10;&#10;Description automatically generated">
            <a:extLst>
              <a:ext uri="{FF2B5EF4-FFF2-40B4-BE49-F238E27FC236}">
                <a16:creationId xmlns:a16="http://schemas.microsoft.com/office/drawing/2014/main" id="{DCAD4F50-5290-5C75-08E2-CEF36C6470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35396" y="1197864"/>
            <a:ext cx="2957208" cy="3904361"/>
          </a:xfrm>
          <a:prstGeom prst="rect">
            <a:avLst/>
          </a:prstGeom>
        </p:spPr>
      </p:pic>
      <p:pic>
        <p:nvPicPr>
          <p:cNvPr id="26" name="Picture 25" descr="A person sitting on the floor holding a computer&#10;&#10;Description automatically generated">
            <a:extLst>
              <a:ext uri="{FF2B5EF4-FFF2-40B4-BE49-F238E27FC236}">
                <a16:creationId xmlns:a16="http://schemas.microsoft.com/office/drawing/2014/main" id="{1048FB32-336A-9D21-0D3F-BF41D0E644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51" y="2793233"/>
            <a:ext cx="2827993" cy="4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4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88" y="3034828"/>
            <a:ext cx="4831137" cy="549565"/>
          </a:xfrm>
        </p:spPr>
        <p:txBody>
          <a:bodyPr/>
          <a:lstStyle/>
          <a:p>
            <a:r>
              <a:rPr lang="en-US" sz="3200" dirty="0"/>
              <a:t>LS Retail </a:t>
            </a:r>
            <a:r>
              <a:rPr lang="en-US" sz="3200" dirty="0" err="1"/>
              <a:t>PrimeAttention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D12C-5BBF-D59D-B5B1-941327256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289" y="3616781"/>
            <a:ext cx="4424608" cy="549565"/>
          </a:xfrm>
        </p:spPr>
        <p:txBody>
          <a:bodyPr/>
          <a:lstStyle/>
          <a:p>
            <a:r>
              <a:rPr lang="en-US" sz="2800"/>
              <a:t>and overview of other support possibilities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680" y="3800761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Consulting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3680" y="4463765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 dirty="0"/>
              <a:t>LS Retail </a:t>
            </a:r>
            <a:r>
              <a:rPr lang="en-US" dirty="0" err="1"/>
              <a:t>PrimeAttention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3680" y="3123127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Overview of Supporting Functions</a:t>
            </a:r>
          </a:p>
        </p:txBody>
      </p:sp>
    </p:spTree>
    <p:extLst>
      <p:ext uri="{BB962C8B-B14F-4D97-AF65-F5344CB8AC3E}">
        <p14:creationId xmlns:p14="http://schemas.microsoft.com/office/powerpoint/2010/main" val="233448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CE509A-A92A-9805-62AB-F63E04D55A0F}"/>
              </a:ext>
            </a:extLst>
          </p:cNvPr>
          <p:cNvSpPr txBox="1">
            <a:spLocks/>
          </p:cNvSpPr>
          <p:nvPr/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Supporting Functions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Technical Support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Cloud Accelerator Program (CAP)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License Management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Development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lang="en-GB" kern="1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kern="1200" dirty="0">
                <a:latin typeface="Aptos" panose="020B0004020202020204" pitchFamily="34" charset="0"/>
              </a:rPr>
              <a:t>Professional Services</a:t>
            </a:r>
          </a:p>
          <a:p>
            <a:r>
              <a:rPr lang="en-GB" dirty="0">
                <a:latin typeface="Aptos" panose="020B0004020202020204" pitchFamily="34" charset="0"/>
              </a:rPr>
              <a:t>LS Retail Academy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Consulting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</a:t>
            </a:r>
            <a:r>
              <a:rPr lang="en-GB" kern="1200" dirty="0" err="1">
                <a:latin typeface="Aptos" panose="020B0004020202020204" pitchFamily="34" charset="0"/>
              </a:rPr>
              <a:t>PrimeAttention</a:t>
            </a:r>
            <a:endParaRPr lang="en-GB" kern="1200" dirty="0">
              <a:latin typeface="Aptos" panose="020B0004020202020204" pitchFamily="34" charset="0"/>
            </a:endParaRP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BD850-A2A0-EA57-AB23-24F5A286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>
                <a:latin typeface="Aptos" panose="020B0004020202020204" pitchFamily="34" charset="0"/>
              </a:rPr>
              <a:t>Overview of Services</a:t>
            </a:r>
          </a:p>
        </p:txBody>
      </p:sp>
      <p:pic>
        <p:nvPicPr>
          <p:cNvPr id="5" name="Picture 2" descr="What Is a Product Offering? Definition and Overview | Glossary">
            <a:extLst>
              <a:ext uri="{FF2B5EF4-FFF2-40B4-BE49-F238E27FC236}">
                <a16:creationId xmlns:a16="http://schemas.microsoft.com/office/drawing/2014/main" id="{E19644F2-4886-278E-77E0-735090E3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r="20370" b="1"/>
          <a:stretch/>
        </p:blipFill>
        <p:spPr bwMode="auto"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588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6BA0-4999-1CF6-2769-250D2B8E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CE94-37EE-764B-FDA0-933BA8EA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Supporting Functions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5B49226-C31D-42E2-84B9-3FA6C86B6DB0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DF587BF-E913-9017-7982-3C59978A71D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591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63268-BB5A-4628-47C7-6084CBDA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haking hands&#10;&#10;AI-generated content may be incorrect.">
            <a:extLst>
              <a:ext uri="{FF2B5EF4-FFF2-40B4-BE49-F238E27FC236}">
                <a16:creationId xmlns:a16="http://schemas.microsoft.com/office/drawing/2014/main" id="{89A9F02A-4D5D-02F5-FF8A-72C7AFE0E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11" r="811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CAB08-829B-7AA5-2902-8AB10F54C0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Technical support for partners assisting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End-users with an active enhancement plan or subscription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On supported versions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Trained personnel</a:t>
            </a:r>
          </a:p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Office Hours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24-7 Blockers in SaaS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APAC – Europe – Americas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Ticket prioritization twice a day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Support t</a:t>
            </a: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hrough tickets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Issues need to be reproducible</a:t>
            </a:r>
          </a:p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Partner </a:t>
            </a: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declare</a:t>
            </a: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 expectations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Status Hotfix</a:t>
            </a:r>
          </a:p>
          <a:p>
            <a:pPr lvl="1"/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endParaRPr lang="en-US" b="1">
              <a:solidFill>
                <a:srgbClr val="1D2526"/>
              </a:solidFill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C7A45-11BB-56EE-04E7-4FFE961D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Technical Support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93D9AF0-C6A7-9A7A-6CED-D1C4EA582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C97C-5049-5A95-6F03-5C4E2CBF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48D35D-DB2C-8395-B706-E82618CB2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431858" cy="5317815"/>
          </a:xfrm>
        </p:spPr>
        <p:txBody>
          <a:bodyPr/>
          <a:lstStyle/>
          <a:p>
            <a:pPr marL="0" algn="l">
              <a:buNone/>
            </a:pP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The CAP team assists partners in their transition to SaaS by focusing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ddressing the challenges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Opportunities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Best practices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SaaS specialists, supported by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Development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Consulting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Licensing team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Advices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Migration topics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Architecture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Technical SaaS challenges</a:t>
            </a:r>
          </a:p>
          <a:p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726A8-3820-3F0C-BBDC-FF92AB91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Cloud Accelerator Program (CAP)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3B2468-54D8-2AD8-D3FD-3F0F1312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4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0D3EA28E-1808-8078-B571-44516AF8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966756"/>
            <a:ext cx="1730740" cy="17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3BD45A-2692-6C78-244B-9D2CB297CD32}"/>
              </a:ext>
            </a:extLst>
          </p:cNvPr>
          <p:cNvSpPr txBox="1"/>
          <p:nvPr/>
        </p:nvSpPr>
        <p:spPr>
          <a:xfrm>
            <a:off x="6917873" y="5818580"/>
            <a:ext cx="316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D2526"/>
                </a:solidFill>
                <a:latin typeface="Aptos" panose="020B0004020202020204" pitchFamily="34" charset="0"/>
              </a:rPr>
              <a:t>Book a free session with the CAP team</a:t>
            </a: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13B22A-1E20-E4E7-70D2-6B97C01C00BA}"/>
              </a:ext>
            </a:extLst>
          </p:cNvPr>
          <p:cNvSpPr/>
          <p:nvPr/>
        </p:nvSpPr>
        <p:spPr>
          <a:xfrm>
            <a:off x="5887040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5" name="Picture Placeholder 16">
            <a:extLst>
              <a:ext uri="{FF2B5EF4-FFF2-40B4-BE49-F238E27FC236}">
                <a16:creationId xmlns:a16="http://schemas.microsoft.com/office/drawing/2014/main" id="{27D0DEC4-DCAF-ED3A-4DE3-E4301FEC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5887040" y="1324334"/>
            <a:ext cx="2432241" cy="166270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21E43-C3F8-16DB-B2FD-5BA35D7AE5C7}"/>
              </a:ext>
            </a:extLst>
          </p:cNvPr>
          <p:cNvSpPr txBox="1"/>
          <p:nvPr/>
        </p:nvSpPr>
        <p:spPr>
          <a:xfrm>
            <a:off x="6101106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Aðalbjörg Karlsdóttir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98A369-C16F-4639-DB47-E0AF91B9F099}"/>
              </a:ext>
            </a:extLst>
          </p:cNvPr>
          <p:cNvSpPr/>
          <p:nvPr/>
        </p:nvSpPr>
        <p:spPr>
          <a:xfrm>
            <a:off x="8755763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FCC33-E6AD-397E-F68C-11324254306F}"/>
              </a:ext>
            </a:extLst>
          </p:cNvPr>
          <p:cNvSpPr txBox="1"/>
          <p:nvPr/>
        </p:nvSpPr>
        <p:spPr>
          <a:xfrm>
            <a:off x="8969829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Ricardo Moinhos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Specialist</a:t>
            </a:r>
          </a:p>
        </p:txBody>
      </p:sp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89AE4C97-D8A8-3929-A5F0-60523E91C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8737213" y="1345043"/>
            <a:ext cx="2432242" cy="1662708"/>
          </a:xfrm>
          <a:prstGeom prst="rect">
            <a:avLst/>
          </a:prstGeom>
        </p:spPr>
      </p:pic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42AF931B-B879-5B5D-DF7F-81899415D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975" y="6143137"/>
            <a:ext cx="7137645" cy="8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9161-E344-562F-3E9C-2DB163CF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E2EF91-EF51-B95B-DD34-F1D1DC93F494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98645-A23D-404D-64B4-3F188DA1AD4D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Irina Christina Olaru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Director of Licensing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85455-A188-FA39-04E5-CE1E907B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>
                <a:solidFill>
                  <a:srgbClr val="1D2526"/>
                </a:solidFill>
                <a:latin typeface="Aptos"/>
                <a:cs typeface="Segoe UI"/>
              </a:rPr>
              <a:t>The Licensing Department takes care of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Orders / Offers / Special deals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Promotions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Enhancement and subscription renewal 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Price list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Partner Dev/Customer trial licenses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Licensing topics</a:t>
            </a:r>
          </a:p>
          <a:p>
            <a:endParaRPr lang="en-US" sz="12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>
              <a:buNone/>
            </a:pPr>
            <a:r>
              <a:rPr lang="en-US" b="1">
                <a:solidFill>
                  <a:srgbClr val="1D2526"/>
                </a:solidFill>
                <a:latin typeface="Aptos"/>
                <a:cs typeface="Segoe UI"/>
              </a:rPr>
              <a:t>All  requests should be submitted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Support Tickets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Email</a:t>
            </a:r>
          </a:p>
          <a:p>
            <a:pPr marL="0" indent="0" algn="l">
              <a:buNone/>
            </a:pPr>
            <a:r>
              <a:rPr lang="en-US" sz="2000" b="0" i="0" u="sng">
                <a:solidFill>
                  <a:srgbClr val="27B1A6"/>
                </a:solidFill>
                <a:effectLst/>
                <a:latin typeface="Aptos"/>
                <a:cs typeface="Segoe UI"/>
                <a:hlinkClick r:id="rId3"/>
              </a:rPr>
              <a:t>Operational Guidelines</a:t>
            </a:r>
            <a:r>
              <a:rPr lang="en-US" sz="2000" b="0" i="0">
                <a:solidFill>
                  <a:srgbClr val="1D2526"/>
                </a:solidFill>
                <a:effectLst/>
                <a:latin typeface="Aptos"/>
                <a:cs typeface="Segoe UI"/>
              </a:rPr>
              <a:t> for key licensing-related information (LS Retail </a:t>
            </a:r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Portal</a:t>
            </a:r>
            <a:r>
              <a:rPr lang="en-US" sz="2000" b="0" i="0">
                <a:solidFill>
                  <a:srgbClr val="1D2526"/>
                </a:solidFill>
                <a:effectLst/>
                <a:latin typeface="Aptos"/>
                <a:cs typeface="Segoe UI"/>
              </a:rPr>
              <a:t>) </a:t>
            </a: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FEE7E-4926-023F-4319-5E41E2D8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/>
                <a:cs typeface="Segoe UI"/>
              </a:rPr>
              <a:t>License Management  </a:t>
            </a:r>
            <a:endParaRPr lang="en-US">
              <a:solidFill>
                <a:srgbClr val="351C5C"/>
              </a:solidFill>
              <a:latin typeface="Aptos"/>
              <a:cs typeface="Segoe U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1359C7-8021-A4D2-BBDA-B3F90313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E8912B-4F03-60FB-ECF0-FFC0C63FC30E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85BF7-A008-794F-8236-ED081CE87E19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Margrét Matthiasdóttir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Director of Licensing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7DFBE3-B2E4-EB0D-B0EA-915BB763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0" b="26781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2" name="Picture 11" descr="A person with blonde hair&#10;&#10;AI-generated content may be incorrect.">
            <a:extLst>
              <a:ext uri="{FF2B5EF4-FFF2-40B4-BE49-F238E27FC236}">
                <a16:creationId xmlns:a16="http://schemas.microsoft.com/office/drawing/2014/main" id="{71D08C6C-FA6B-27A0-1C51-E37F01CC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" t="6012" r="1490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A523-F333-4A8C-26C2-586ECE54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EA749-9104-06C6-93D0-5C440B60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 marL="0">
              <a:buNone/>
            </a:pPr>
            <a:r>
              <a:rPr lang="en-US" sz="2800">
                <a:solidFill>
                  <a:srgbClr val="1D2526"/>
                </a:solidFill>
                <a:latin typeface="Aptos"/>
                <a:cs typeface="Segoe UI"/>
              </a:rPr>
              <a:t>The Partner Development team is responsible for: </a:t>
            </a:r>
          </a:p>
          <a:p>
            <a:r>
              <a:rPr lang="en-US" sz="2000"/>
              <a:t>Partner Channel Expansion</a:t>
            </a:r>
          </a:p>
          <a:p>
            <a:r>
              <a:rPr lang="en-US" sz="2000"/>
              <a:t>New Partner Onboarding</a:t>
            </a:r>
          </a:p>
          <a:p>
            <a:r>
              <a:rPr lang="en-US" sz="2000"/>
              <a:t>Partner Agreements</a:t>
            </a:r>
          </a:p>
          <a:p>
            <a:r>
              <a:rPr lang="en-US" sz="2000"/>
              <a:t>Partner Enablement &amp; Support</a:t>
            </a:r>
          </a:p>
          <a:p>
            <a:r>
              <a:rPr lang="en-US" sz="2000"/>
              <a:t>Partner Program, loyalty and incentives</a:t>
            </a:r>
          </a:p>
          <a:p>
            <a:r>
              <a:rPr lang="en-US" sz="2000"/>
              <a:t>Partner Directory</a:t>
            </a:r>
          </a:p>
          <a:p>
            <a:r>
              <a:rPr lang="en-US" sz="2000"/>
              <a:t>Partner Portal &amp; Business Hub</a:t>
            </a:r>
          </a:p>
          <a:p>
            <a:r>
              <a:rPr lang="en-US" sz="2000"/>
              <a:t>Microsoft Indirect Reseller relationship</a:t>
            </a:r>
          </a:p>
          <a:p>
            <a:endParaRPr lang="en-US" b="1">
              <a:cs typeface="Segoe UI"/>
            </a:endParaRPr>
          </a:p>
          <a:p>
            <a:endParaRPr lang="en-US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br>
              <a:rPr lang="en-US" b="0" i="0">
                <a:effectLst/>
                <a:latin typeface="Aptos" panose="020B0004020202020204" pitchFamily="34" charset="0"/>
              </a:rPr>
            </a:b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63E3B-3641-6B59-A7CC-226E9EA2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Development</a:t>
            </a:r>
            <a:r>
              <a:rPr lang="en-US" b="0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37751F-DDF8-1B85-0349-94A3C6CA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887" y="2567206"/>
            <a:ext cx="199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252313-55F4-C62B-A2D4-FE28C2E19D95}"/>
              </a:ext>
            </a:extLst>
          </p:cNvPr>
          <p:cNvSpPr/>
          <p:nvPr/>
        </p:nvSpPr>
        <p:spPr>
          <a:xfrm>
            <a:off x="7249926" y="1699332"/>
            <a:ext cx="3121396" cy="291295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112BF-E5AF-4DDC-1010-76615A325717}"/>
              </a:ext>
            </a:extLst>
          </p:cNvPr>
          <p:cNvSpPr txBox="1"/>
          <p:nvPr/>
        </p:nvSpPr>
        <p:spPr>
          <a:xfrm>
            <a:off x="7184060" y="3887787"/>
            <a:ext cx="3288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latin typeface="Aptos" panose="020B0004020202020204" pitchFamily="34" charset="0"/>
              </a:rPr>
              <a:t>Muriel Léglise</a:t>
            </a:r>
          </a:p>
          <a:p>
            <a:pPr algn="ctr"/>
            <a:r>
              <a:rPr lang="en-IS" sz="1600">
                <a:solidFill>
                  <a:srgbClr val="37B6AC"/>
                </a:solidFill>
                <a:latin typeface="Aptos" panose="020B0004020202020204" pitchFamily="34" charset="0"/>
              </a:rPr>
              <a:t>Director Partner Development</a:t>
            </a:r>
          </a:p>
        </p:txBody>
      </p:sp>
      <p:pic>
        <p:nvPicPr>
          <p:cNvPr id="8" name="Picture 7" descr="A person in a suit smiling&#10;&#10;AI-generated content may be incorrect.">
            <a:extLst>
              <a:ext uri="{FF2B5EF4-FFF2-40B4-BE49-F238E27FC236}">
                <a16:creationId xmlns:a16="http://schemas.microsoft.com/office/drawing/2014/main" id="{45E30EC7-DD27-2CA1-C51E-1B1FD335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39" y="1699332"/>
            <a:ext cx="3119272" cy="20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2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3.xml><?xml version="1.0" encoding="utf-8"?>
<a:theme xmlns:a="http://schemas.openxmlformats.org/drawingml/2006/main" name="2_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476FE4C1-4ED8-A341-B758-BE72B1605144}"/>
    </a:ext>
  </a:extLst>
</a:theme>
</file>

<file path=ppt/theme/theme4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schemas.microsoft.com/office/2006/documentManagement/types"/>
    <ds:schemaRef ds:uri="a1a525c2-d4eb-46fe-9b09-8f8634d7947d"/>
    <ds:schemaRef ds:uri="0ec22545-32f7-47c8-afbd-c0084660662b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23B8C33-96DB-4D53-9051-49ADC0A1D508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2023</Template>
  <TotalTime>22</TotalTime>
  <Words>1959</Words>
  <Application>Microsoft Office PowerPoint</Application>
  <PresentationFormat>Widescreen</PresentationFormat>
  <Paragraphs>437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Aptos</vt:lpstr>
      <vt:lpstr>Aptos Display</vt:lpstr>
      <vt:lpstr>Aptos ExtraBold</vt:lpstr>
      <vt:lpstr>Aptos Light</vt:lpstr>
      <vt:lpstr>Arial</vt:lpstr>
      <vt:lpstr>Calibri</vt:lpstr>
      <vt:lpstr>Segoe UI</vt:lpstr>
      <vt:lpstr>Wingdings</vt:lpstr>
      <vt:lpstr>White slides</vt:lpstr>
      <vt:lpstr>Title/chapter slides</vt:lpstr>
      <vt:lpstr>2_Title/chapter slides</vt:lpstr>
      <vt:lpstr>1_Eggplant slides</vt:lpstr>
      <vt:lpstr>Presenter image title slides</vt:lpstr>
      <vt:lpstr>Agenda slides</vt:lpstr>
      <vt:lpstr>2_Presenter image title slides</vt:lpstr>
      <vt:lpstr>1_Grey slides</vt:lpstr>
      <vt:lpstr>PowerPoint Presentation</vt:lpstr>
      <vt:lpstr>PowerPoint Presentation</vt:lpstr>
      <vt:lpstr>PowerPoint Presentation</vt:lpstr>
      <vt:lpstr>Overview of Services</vt:lpstr>
      <vt:lpstr>Supporting Functions</vt:lpstr>
      <vt:lpstr>Partner Technical Support </vt:lpstr>
      <vt:lpstr>Cloud Accelerator Program (CAP)  </vt:lpstr>
      <vt:lpstr>License Management  </vt:lpstr>
      <vt:lpstr>Partner Development   </vt:lpstr>
      <vt:lpstr>Professional Services</vt:lpstr>
      <vt:lpstr>LS Retail Academy</vt:lpstr>
      <vt:lpstr>PowerPoint Presentation</vt:lpstr>
      <vt:lpstr>LS Retail consulting services </vt:lpstr>
      <vt:lpstr>PowerPoint Presentation</vt:lpstr>
      <vt:lpstr>Why LS Retail PrimeAttention?</vt:lpstr>
      <vt:lpstr>What is LS Retail PrimeAttention?</vt:lpstr>
      <vt:lpstr>Customer support and service needs</vt:lpstr>
      <vt:lpstr>Enhancement fee / EULA</vt:lpstr>
      <vt:lpstr>Handled by customers</vt:lpstr>
      <vt:lpstr>LS Retail PrimeAttention - 2nd and 3rd level</vt:lpstr>
      <vt:lpstr>Additional services</vt:lpstr>
      <vt:lpstr>Overview Support and Service needs</vt:lpstr>
      <vt:lpstr>PowerPoint Presentation</vt:lpstr>
      <vt:lpstr>LS Retail PrimeAttention support plans framework</vt:lpstr>
      <vt:lpstr>How can we work together?</vt:lpstr>
      <vt:lpstr>Ambitions</vt:lpstr>
      <vt:lpstr>Additional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Kristjan Johannsson</dc:creator>
  <cp:lastModifiedBy>Bjorn Jonsson</cp:lastModifiedBy>
  <cp:revision>10</cp:revision>
  <cp:lastPrinted>2024-03-20T08:35:01Z</cp:lastPrinted>
  <dcterms:created xsi:type="dcterms:W3CDTF">2023-09-26T09:59:04Z</dcterms:created>
  <dcterms:modified xsi:type="dcterms:W3CDTF">2025-10-21T15:57:40Z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