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26" r:id="rId11"/>
  </p:sldMasterIdLst>
  <p:notesMasterIdLst>
    <p:notesMasterId r:id="rId37"/>
  </p:notesMasterIdLst>
  <p:sldIdLst>
    <p:sldId id="302" r:id="rId12"/>
    <p:sldId id="320" r:id="rId13"/>
    <p:sldId id="308" r:id="rId14"/>
    <p:sldId id="311" r:id="rId15"/>
    <p:sldId id="306" r:id="rId16"/>
    <p:sldId id="307" r:id="rId17"/>
    <p:sldId id="315" r:id="rId18"/>
    <p:sldId id="312" r:id="rId19"/>
    <p:sldId id="2147481581" r:id="rId20"/>
    <p:sldId id="305" r:id="rId21"/>
    <p:sldId id="2147481582" r:id="rId22"/>
    <p:sldId id="316" r:id="rId23"/>
    <p:sldId id="319" r:id="rId24"/>
    <p:sldId id="309" r:id="rId25"/>
    <p:sldId id="322" r:id="rId26"/>
    <p:sldId id="2147481583" r:id="rId27"/>
    <p:sldId id="310" r:id="rId28"/>
    <p:sldId id="2147481585" r:id="rId29"/>
    <p:sldId id="323" r:id="rId30"/>
    <p:sldId id="325" r:id="rId31"/>
    <p:sldId id="324" r:id="rId32"/>
    <p:sldId id="321" r:id="rId33"/>
    <p:sldId id="2147481584" r:id="rId34"/>
    <p:sldId id="2147481580" r:id="rId35"/>
    <p:sldId id="303" r:id="rId3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302"/>
            <p14:sldId id="320"/>
            <p14:sldId id="308"/>
            <p14:sldId id="311"/>
            <p14:sldId id="306"/>
            <p14:sldId id="307"/>
            <p14:sldId id="315"/>
            <p14:sldId id="312"/>
            <p14:sldId id="2147481581"/>
            <p14:sldId id="305"/>
            <p14:sldId id="2147481582"/>
            <p14:sldId id="316"/>
            <p14:sldId id="319"/>
            <p14:sldId id="309"/>
            <p14:sldId id="322"/>
            <p14:sldId id="2147481583"/>
            <p14:sldId id="310"/>
            <p14:sldId id="2147481585"/>
            <p14:sldId id="323"/>
            <p14:sldId id="325"/>
            <p14:sldId id="324"/>
            <p14:sldId id="321"/>
            <p14:sldId id="2147481584"/>
            <p14:sldId id="2147481580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FFFFFF"/>
    <a:srgbClr val="D24A74"/>
    <a:srgbClr val="1C133D"/>
    <a:srgbClr val="00ADCF"/>
    <a:srgbClr val="01BCB5"/>
    <a:srgbClr val="F7F5F9"/>
    <a:srgbClr val="EFBC6E"/>
    <a:srgbClr val="006693"/>
    <a:srgbClr val="70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4" autoAdjust="0"/>
    <p:restoredTop sz="55511" autoAdjust="0"/>
  </p:normalViewPr>
  <p:slideViewPr>
    <p:cSldViewPr snapToGrid="0">
      <p:cViewPr varScale="1">
        <p:scale>
          <a:sx n="61" d="100"/>
          <a:sy n="61" d="100"/>
        </p:scale>
        <p:origin x="21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80B8CF30-1F74-4517-8251-0CE985D37F51}"/>
    <pc:docChg chg="custSel delSld modSld modSection">
      <pc:chgData name="Bjorn Jonsson" userId="0ba677ab-dff8-4d69-911d-adef4ed2de49" providerId="ADAL" clId="{80B8CF30-1F74-4517-8251-0CE985D37F51}" dt="2025-05-21T22:46:19.136" v="48" actId="368"/>
      <pc:docMkLst>
        <pc:docMk/>
      </pc:docMkLst>
      <pc:sldChg chg="del">
        <pc:chgData name="Bjorn Jonsson" userId="0ba677ab-dff8-4d69-911d-adef4ed2de49" providerId="ADAL" clId="{80B8CF30-1F74-4517-8251-0CE985D37F51}" dt="2025-05-21T22:45:48.036" v="0" actId="47"/>
        <pc:sldMkLst>
          <pc:docMk/>
          <pc:sldMk cId="535500269" sldId="299"/>
        </pc:sldMkLst>
      </pc:sldChg>
      <pc:sldChg chg="modNotes">
        <pc:chgData name="Bjorn Jonsson" userId="0ba677ab-dff8-4d69-911d-adef4ed2de49" providerId="ADAL" clId="{80B8CF30-1F74-4517-8251-0CE985D37F51}" dt="2025-05-21T22:46:18.997" v="4" actId="368"/>
        <pc:sldMkLst>
          <pc:docMk/>
          <pc:sldMk cId="1405053625" sldId="302"/>
        </pc:sldMkLst>
      </pc:sldChg>
      <pc:sldChg chg="modNotes">
        <pc:chgData name="Bjorn Jonsson" userId="0ba677ab-dff8-4d69-911d-adef4ed2de49" providerId="ADAL" clId="{80B8CF30-1F74-4517-8251-0CE985D37F51}" dt="2025-05-21T22:46:19.071" v="22" actId="368"/>
        <pc:sldMkLst>
          <pc:docMk/>
          <pc:sldMk cId="2227579944" sldId="305"/>
        </pc:sldMkLst>
      </pc:sldChg>
      <pc:sldChg chg="modNotes">
        <pc:chgData name="Bjorn Jonsson" userId="0ba677ab-dff8-4d69-911d-adef4ed2de49" providerId="ADAL" clId="{80B8CF30-1F74-4517-8251-0CE985D37F51}" dt="2025-05-21T22:46:19.043" v="12" actId="368"/>
        <pc:sldMkLst>
          <pc:docMk/>
          <pc:sldMk cId="3042204311" sldId="306"/>
        </pc:sldMkLst>
      </pc:sldChg>
      <pc:sldChg chg="modNotes">
        <pc:chgData name="Bjorn Jonsson" userId="0ba677ab-dff8-4d69-911d-adef4ed2de49" providerId="ADAL" clId="{80B8CF30-1F74-4517-8251-0CE985D37F51}" dt="2025-05-21T22:46:19.053" v="14" actId="368"/>
        <pc:sldMkLst>
          <pc:docMk/>
          <pc:sldMk cId="2893080845" sldId="307"/>
        </pc:sldMkLst>
      </pc:sldChg>
      <pc:sldChg chg="modNotes">
        <pc:chgData name="Bjorn Jonsson" userId="0ba677ab-dff8-4d69-911d-adef4ed2de49" providerId="ADAL" clId="{80B8CF30-1F74-4517-8251-0CE985D37F51}" dt="2025-05-21T22:46:19.026" v="8" actId="368"/>
        <pc:sldMkLst>
          <pc:docMk/>
          <pc:sldMk cId="2182235308" sldId="308"/>
        </pc:sldMkLst>
      </pc:sldChg>
      <pc:sldChg chg="modNotes">
        <pc:chgData name="Bjorn Jonsson" userId="0ba677ab-dff8-4d69-911d-adef4ed2de49" providerId="ADAL" clId="{80B8CF30-1F74-4517-8251-0CE985D37F51}" dt="2025-05-21T22:46:19.089" v="30" actId="368"/>
        <pc:sldMkLst>
          <pc:docMk/>
          <pc:sldMk cId="859234820" sldId="309"/>
        </pc:sldMkLst>
      </pc:sldChg>
      <pc:sldChg chg="modNotes">
        <pc:chgData name="Bjorn Jonsson" userId="0ba677ab-dff8-4d69-911d-adef4ed2de49" providerId="ADAL" clId="{80B8CF30-1F74-4517-8251-0CE985D37F51}" dt="2025-05-21T22:46:19.105" v="36" actId="368"/>
        <pc:sldMkLst>
          <pc:docMk/>
          <pc:sldMk cId="1700897766" sldId="310"/>
        </pc:sldMkLst>
      </pc:sldChg>
      <pc:sldChg chg="modNotes">
        <pc:chgData name="Bjorn Jonsson" userId="0ba677ab-dff8-4d69-911d-adef4ed2de49" providerId="ADAL" clId="{80B8CF30-1F74-4517-8251-0CE985D37F51}" dt="2025-05-21T22:46:19.036" v="10" actId="368"/>
        <pc:sldMkLst>
          <pc:docMk/>
          <pc:sldMk cId="3553389850" sldId="311"/>
        </pc:sldMkLst>
      </pc:sldChg>
      <pc:sldChg chg="modNotes">
        <pc:chgData name="Bjorn Jonsson" userId="0ba677ab-dff8-4d69-911d-adef4ed2de49" providerId="ADAL" clId="{80B8CF30-1F74-4517-8251-0CE985D37F51}" dt="2025-05-21T22:46:19.063" v="18" actId="368"/>
        <pc:sldMkLst>
          <pc:docMk/>
          <pc:sldMk cId="1934233961" sldId="312"/>
        </pc:sldMkLst>
      </pc:sldChg>
      <pc:sldChg chg="del">
        <pc:chgData name="Bjorn Jonsson" userId="0ba677ab-dff8-4d69-911d-adef4ed2de49" providerId="ADAL" clId="{80B8CF30-1F74-4517-8251-0CE985D37F51}" dt="2025-05-21T22:45:57.639" v="1" actId="47"/>
        <pc:sldMkLst>
          <pc:docMk/>
          <pc:sldMk cId="311601736" sldId="314"/>
        </pc:sldMkLst>
      </pc:sldChg>
      <pc:sldChg chg="modNotes">
        <pc:chgData name="Bjorn Jonsson" userId="0ba677ab-dff8-4d69-911d-adef4ed2de49" providerId="ADAL" clId="{80B8CF30-1F74-4517-8251-0CE985D37F51}" dt="2025-05-21T22:46:19.058" v="16" actId="368"/>
        <pc:sldMkLst>
          <pc:docMk/>
          <pc:sldMk cId="2251321302" sldId="315"/>
        </pc:sldMkLst>
      </pc:sldChg>
      <pc:sldChg chg="modNotes">
        <pc:chgData name="Bjorn Jonsson" userId="0ba677ab-dff8-4d69-911d-adef4ed2de49" providerId="ADAL" clId="{80B8CF30-1F74-4517-8251-0CE985D37F51}" dt="2025-05-21T22:46:19.078" v="26" actId="368"/>
        <pc:sldMkLst>
          <pc:docMk/>
          <pc:sldMk cId="32788213" sldId="316"/>
        </pc:sldMkLst>
      </pc:sldChg>
      <pc:sldChg chg="del">
        <pc:chgData name="Bjorn Jonsson" userId="0ba677ab-dff8-4d69-911d-adef4ed2de49" providerId="ADAL" clId="{80B8CF30-1F74-4517-8251-0CE985D37F51}" dt="2025-05-21T22:45:59.787" v="2" actId="47"/>
        <pc:sldMkLst>
          <pc:docMk/>
          <pc:sldMk cId="892680353" sldId="318"/>
        </pc:sldMkLst>
      </pc:sldChg>
      <pc:sldChg chg="modNotes">
        <pc:chgData name="Bjorn Jonsson" userId="0ba677ab-dff8-4d69-911d-adef4ed2de49" providerId="ADAL" clId="{80B8CF30-1F74-4517-8251-0CE985D37F51}" dt="2025-05-21T22:46:19.084" v="28" actId="368"/>
        <pc:sldMkLst>
          <pc:docMk/>
          <pc:sldMk cId="1447859091" sldId="319"/>
        </pc:sldMkLst>
      </pc:sldChg>
      <pc:sldChg chg="modNotes">
        <pc:chgData name="Bjorn Jonsson" userId="0ba677ab-dff8-4d69-911d-adef4ed2de49" providerId="ADAL" clId="{80B8CF30-1F74-4517-8251-0CE985D37F51}" dt="2025-05-21T22:46:19.016" v="6" actId="368"/>
        <pc:sldMkLst>
          <pc:docMk/>
          <pc:sldMk cId="1517982669" sldId="320"/>
        </pc:sldMkLst>
      </pc:sldChg>
      <pc:sldChg chg="modNotes">
        <pc:chgData name="Bjorn Jonsson" userId="0ba677ab-dff8-4d69-911d-adef4ed2de49" providerId="ADAL" clId="{80B8CF30-1F74-4517-8251-0CE985D37F51}" dt="2025-05-21T22:46:19.131" v="46" actId="368"/>
        <pc:sldMkLst>
          <pc:docMk/>
          <pc:sldMk cId="2776847107" sldId="321"/>
        </pc:sldMkLst>
      </pc:sldChg>
      <pc:sldChg chg="modNotes">
        <pc:chgData name="Bjorn Jonsson" userId="0ba677ab-dff8-4d69-911d-adef4ed2de49" providerId="ADAL" clId="{80B8CF30-1F74-4517-8251-0CE985D37F51}" dt="2025-05-21T22:46:19.093" v="32" actId="368"/>
        <pc:sldMkLst>
          <pc:docMk/>
          <pc:sldMk cId="2708919112" sldId="322"/>
        </pc:sldMkLst>
      </pc:sldChg>
      <pc:sldChg chg="modNotes">
        <pc:chgData name="Bjorn Jonsson" userId="0ba677ab-dff8-4d69-911d-adef4ed2de49" providerId="ADAL" clId="{80B8CF30-1F74-4517-8251-0CE985D37F51}" dt="2025-05-21T22:46:19.116" v="40" actId="368"/>
        <pc:sldMkLst>
          <pc:docMk/>
          <pc:sldMk cId="152486697" sldId="323"/>
        </pc:sldMkLst>
      </pc:sldChg>
      <pc:sldChg chg="modNotes">
        <pc:chgData name="Bjorn Jonsson" userId="0ba677ab-dff8-4d69-911d-adef4ed2de49" providerId="ADAL" clId="{80B8CF30-1F74-4517-8251-0CE985D37F51}" dt="2025-05-21T22:46:19.126" v="44" actId="368"/>
        <pc:sldMkLst>
          <pc:docMk/>
          <pc:sldMk cId="383475967" sldId="324"/>
        </pc:sldMkLst>
      </pc:sldChg>
      <pc:sldChg chg="modNotes">
        <pc:chgData name="Bjorn Jonsson" userId="0ba677ab-dff8-4d69-911d-adef4ed2de49" providerId="ADAL" clId="{80B8CF30-1F74-4517-8251-0CE985D37F51}" dt="2025-05-21T22:46:19.122" v="42" actId="368"/>
        <pc:sldMkLst>
          <pc:docMk/>
          <pc:sldMk cId="1381403153" sldId="325"/>
        </pc:sldMkLst>
      </pc:sldChg>
      <pc:sldChg chg="modNotes">
        <pc:chgData name="Bjorn Jonsson" userId="0ba677ab-dff8-4d69-911d-adef4ed2de49" providerId="ADAL" clId="{80B8CF30-1F74-4517-8251-0CE985D37F51}" dt="2025-05-21T22:46:19.136" v="48" actId="368"/>
        <pc:sldMkLst>
          <pc:docMk/>
          <pc:sldMk cId="3803006037" sldId="2147481580"/>
        </pc:sldMkLst>
      </pc:sldChg>
      <pc:sldChg chg="modNotes">
        <pc:chgData name="Bjorn Jonsson" userId="0ba677ab-dff8-4d69-911d-adef4ed2de49" providerId="ADAL" clId="{80B8CF30-1F74-4517-8251-0CE985D37F51}" dt="2025-05-21T22:46:19.067" v="20" actId="368"/>
        <pc:sldMkLst>
          <pc:docMk/>
          <pc:sldMk cId="3291100184" sldId="2147481581"/>
        </pc:sldMkLst>
      </pc:sldChg>
      <pc:sldChg chg="modNotes">
        <pc:chgData name="Bjorn Jonsson" userId="0ba677ab-dff8-4d69-911d-adef4ed2de49" providerId="ADAL" clId="{80B8CF30-1F74-4517-8251-0CE985D37F51}" dt="2025-05-21T22:46:19.075" v="24" actId="368"/>
        <pc:sldMkLst>
          <pc:docMk/>
          <pc:sldMk cId="620551300" sldId="2147481582"/>
        </pc:sldMkLst>
      </pc:sldChg>
      <pc:sldChg chg="modNotes">
        <pc:chgData name="Bjorn Jonsson" userId="0ba677ab-dff8-4d69-911d-adef4ed2de49" providerId="ADAL" clId="{80B8CF30-1F74-4517-8251-0CE985D37F51}" dt="2025-05-21T22:46:19.101" v="34" actId="368"/>
        <pc:sldMkLst>
          <pc:docMk/>
          <pc:sldMk cId="3431735045" sldId="2147481583"/>
        </pc:sldMkLst>
      </pc:sldChg>
      <pc:sldChg chg="modNotes">
        <pc:chgData name="Bjorn Jonsson" userId="0ba677ab-dff8-4d69-911d-adef4ed2de49" providerId="ADAL" clId="{80B8CF30-1F74-4517-8251-0CE985D37F51}" dt="2025-05-21T22:46:19.110" v="38" actId="368"/>
        <pc:sldMkLst>
          <pc:docMk/>
          <pc:sldMk cId="173980336" sldId="21474815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4057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241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7977-4C93-3806-EFCC-77F13C833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42FE5-CBCB-5A4D-90D8-08D1E7E7D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3D354-56EE-080C-98EA-D9AFD003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15AAD-37EE-DEFA-4FD5-7F7DF174E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961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802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C782-5850-0888-6AC7-1B9CC56A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61020-AB18-5A81-2222-27A1601C6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6B3F97-897B-C86B-6721-972CE7F1B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3953-D2FF-8D8F-D9FF-55D46B33D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1686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7288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DC0EB-30A8-829D-D941-5490531C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0E538-E8E7-CF4E-6148-4852A9E96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8E463-2B5A-3B57-8B7F-05E4A1A96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84DEF-DCC5-73C4-A9C6-7CB533725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07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6DD5-5DBC-A250-E086-D6BB6DFB4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CF00D-7A57-F2E9-F85F-1A6114F47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28F90-6705-588E-EF93-BAC0F8C51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E928B-A5C5-62B4-0EBD-E41E955DD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0147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1289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9374-1C03-1C4B-6C62-52C285500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AF3E9-7653-1243-9130-44C650B28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F7DCB-0C8E-96E5-82EF-8B1AD207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752F3-46FE-0E55-2EA7-B3D02146A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7395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C462-9623-E508-A2F5-3441D8B0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5828E-9827-D27A-911D-AB5C8C4B8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99722-6EA5-6515-8D03-25F643A2F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2A8A-9638-18AE-6A31-83C7F6B24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243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1940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4D39F-6866-EC61-4EF2-C668C01BC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30C9D-8B21-1DC0-2AC1-955255789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87242-A62B-6470-001A-5C843EB3B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ACCC8-6467-3E49-772C-EB9AD9AA4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87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3206-E85A-4668-6607-BF036B880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A1A0E-8FD3-9FF4-AA44-A32323AE8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11B2B-98B9-9F80-52A4-9D99D4C34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A87A0-5408-839A-0B6C-C0BCE426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67650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08791-EC97-C907-81BD-05132687D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FA555-F289-1B6F-CB9F-8076A5B95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56399-1498-2E78-C6B8-28FA94F8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E16B-B2C0-8E9C-5C0E-FB5C61A23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1678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51574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1541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057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8B90-10C1-1CCA-8F4F-B3874A8B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FCEA1-150E-34E9-DA54-56E02DE7F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B2053-C466-C112-D697-44078A607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FACA0-915D-3877-63AA-B06E2A6EC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9897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192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991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2444-BCC1-CD10-0203-619BA7442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CE06B-98DB-3E8A-47AB-9E1E5FAB5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BD09A-D173-0476-B544-9A2155517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7E181-844C-F55F-5F7F-F9BC47474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5847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CA23-BEE6-667B-35B1-CA1A0EC5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DDB2C-E6CA-15A9-3072-5725B85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8E4F3-0487-B4A9-AE59-E14B3600A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FB03F-9DEF-FD21-794B-B5A5B8268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767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D9769-4A76-834A-757D-968056E4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6862C-080F-A421-9305-AE9599A09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7D5BE-8288-4479-138F-272AEAA34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457C-57AD-0020-E2A8-BE2D620A0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81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4813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5016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346437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76243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80300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647436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86737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66353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50037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745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761696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796260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878610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39917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5257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0ED91-168C-E0A3-BDBB-67BC14DEDC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026" y="2522912"/>
            <a:ext cx="5056406" cy="1982585"/>
          </a:xfrm>
        </p:spPr>
        <p:txBody>
          <a:bodyPr/>
          <a:lstStyle/>
          <a:p>
            <a:r>
              <a:rPr lang="en-US" sz="4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Cloud queue and storage services</a:t>
            </a:r>
          </a:p>
          <a:p>
            <a:pPr algn="l"/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3B89B-51FA-504A-C299-78E70A9D2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945" y="5386647"/>
            <a:ext cx="4698568" cy="1182829"/>
          </a:xfrm>
        </p:spPr>
        <p:txBody>
          <a:bodyPr/>
          <a:lstStyle/>
          <a:p>
            <a:r>
              <a:rPr lang="en-US" dirty="0"/>
              <a:t>Hilmar Vilhjalmsson</a:t>
            </a:r>
          </a:p>
          <a:p>
            <a:r>
              <a:rPr lang="en-US" dirty="0"/>
              <a:t>Bjarni Asmundsson</a:t>
            </a:r>
          </a:p>
        </p:txBody>
      </p:sp>
    </p:spTree>
    <p:extLst>
      <p:ext uri="{BB962C8B-B14F-4D97-AF65-F5344CB8AC3E}">
        <p14:creationId xmlns:p14="http://schemas.microsoft.com/office/powerpoint/2010/main" val="140505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AE031-C1E8-7454-6C5C-436C632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LS Central storage and queue integration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1AE23B-7A80-0DF1-745C-591958D2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1910687"/>
            <a:ext cx="6748876" cy="45959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/>
              <a:t>Proven technology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Makes integrations easier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75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A870-D8EB-4FB2-04EF-918925AE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826076-2192-B716-1F78-9803F70C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LS Central storage and queue integration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2CC621-BB59-FC12-0EFA-A349B5BF1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1910687"/>
            <a:ext cx="6748876" cy="45959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/>
              <a:t>Proven technology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Makes integrations easier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Extendable</a:t>
            </a:r>
          </a:p>
          <a:p>
            <a:pPr>
              <a:lnSpc>
                <a:spcPct val="150000"/>
              </a:lnSpc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05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DB87F6-8FF4-46B1-3A3F-33E7048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55" y="395780"/>
            <a:ext cx="5441636" cy="591211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C0EA7E-D762-631A-A954-B001EF056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655" y="660401"/>
            <a:ext cx="5815723" cy="553719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4AF02E-14ED-2242-E683-71D6D13DA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171" y="395780"/>
            <a:ext cx="5531163" cy="5801819"/>
          </a:xfrm>
          <a:prstGeom prst="rect">
            <a:avLst/>
          </a:prstGeom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7E1BA2B-C89A-57FC-8E91-C9701FD95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655" y="395780"/>
            <a:ext cx="5815723" cy="5815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A9E02-0671-3677-7CBC-AA611C7A5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457" y="2316257"/>
            <a:ext cx="7180952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821F-A230-8A76-9A58-F42D9E5B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676E7194-E5BC-235E-3300-41C7D854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049867"/>
            <a:ext cx="11534530" cy="50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5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C23FB-A2B8-D6A3-C8FA-9AF36C22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Sending transactions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3A361-3865-EEE6-3AAD-B8D177AF3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POS</a:t>
            </a:r>
          </a:p>
          <a:p>
            <a:pPr lvl="1"/>
            <a:r>
              <a:rPr lang="en-US" sz="3200" dirty="0"/>
              <a:t>Write transaction to storage</a:t>
            </a:r>
          </a:p>
          <a:p>
            <a:pPr lvl="1"/>
            <a:r>
              <a:rPr lang="en-US" sz="3200" dirty="0"/>
              <a:t>Add message to queue</a:t>
            </a:r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Read messages from queue</a:t>
            </a:r>
          </a:p>
          <a:p>
            <a:pPr lvl="1"/>
            <a:r>
              <a:rPr lang="en-US" sz="3200" dirty="0"/>
              <a:t>Import transaction from storage</a:t>
            </a:r>
          </a:p>
          <a:p>
            <a:pPr lvl="1"/>
            <a:r>
              <a:rPr lang="en-US" sz="3200" dirty="0"/>
              <a:t>Process message</a:t>
            </a:r>
          </a:p>
        </p:txBody>
      </p:sp>
    </p:spTree>
    <p:extLst>
      <p:ext uri="{BB962C8B-B14F-4D97-AF65-F5344CB8AC3E}">
        <p14:creationId xmlns:p14="http://schemas.microsoft.com/office/powerpoint/2010/main" val="8592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F23A-C7CC-81DF-CCE7-A66817333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FCB0A-0614-6D1F-322C-09375C4F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Azure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DF29B-CE2C-BBCF-9D6C-E4BBF96A56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Create Service Bus subscription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78FCA-2C80-39D0-E293-1174C319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134" y="1509295"/>
            <a:ext cx="9513536" cy="4450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B098E-352E-8554-C18F-BC44AC97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086" y="1678506"/>
            <a:ext cx="7870853" cy="45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EEA2-9230-846C-0789-8DB25C3B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D10D1-1CE2-7541-0958-B5ED482B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Azure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DE92A5-B35F-1025-8130-52F539E0AC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Create Storage Account subscription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1A1955-FA89-0C9C-1AC1-F2F7F872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86" y="1565812"/>
            <a:ext cx="8987554" cy="45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42221-CDC2-1B82-7E4D-67B803A3E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04F4A-12E4-0C48-F88C-62BEEF8666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Azure Accounts</a:t>
            </a:r>
          </a:p>
          <a:p>
            <a:r>
              <a:rPr lang="en-US" dirty="0"/>
              <a:t>Scheduler setup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E7738-6EF2-59B0-2B4E-DE689E22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67" y="1426848"/>
            <a:ext cx="8273597" cy="4004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4A57D-2309-BD10-CEB6-B0981CA6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91" y="1098275"/>
            <a:ext cx="6674877" cy="54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2164-4595-7FDB-3048-703A9080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2CD211-6425-37A9-167C-62E17784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06DE4B-D926-38E0-4A63-BD27A5C64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Azure Accounts</a:t>
            </a:r>
          </a:p>
          <a:p>
            <a:r>
              <a:rPr lang="en-US" dirty="0"/>
              <a:t>Scheduler setup</a:t>
            </a:r>
          </a:p>
          <a:p>
            <a:r>
              <a:rPr lang="en-US" dirty="0">
                <a:latin typeface="Aptos Light"/>
              </a:rPr>
              <a:t>Webservice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2B6A4-F085-D330-5158-0A57C517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4" y="2648664"/>
            <a:ext cx="11140035" cy="24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83CE-0773-FB3F-0B89-3936FE08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C73ABC-2938-FFE1-B166-D82B8E80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POS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F28649-130C-CA01-C5A7-D8D48018FC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Functionality Profile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FEDD9-3662-2CCE-7171-0D3B94C2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"/>
          <a:stretch/>
        </p:blipFill>
        <p:spPr>
          <a:xfrm>
            <a:off x="4305299" y="1475591"/>
            <a:ext cx="7413203" cy="50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68822-9399-29D0-4C59-61670A45B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1920" y="2867094"/>
            <a:ext cx="6570791" cy="878660"/>
          </a:xfrm>
          <a:solidFill>
            <a:srgbClr val="FFFFFF"/>
          </a:solidFill>
        </p:spPr>
        <p:txBody>
          <a:bodyPr/>
          <a:lstStyle/>
          <a:p>
            <a:r>
              <a:rPr lang="en-US" sz="2400" dirty="0">
                <a:solidFill>
                  <a:srgbClr val="351C5C"/>
                </a:solidFill>
              </a:rPr>
              <a:t>Why queue and storage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4159FB-B8BA-6088-DA0F-789E26FD9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1920" y="3926338"/>
            <a:ext cx="6570791" cy="878660"/>
          </a:xfrm>
        </p:spPr>
        <p:txBody>
          <a:bodyPr/>
          <a:lstStyle/>
          <a:p>
            <a:r>
              <a:rPr lang="en-US" sz="2400" b="1" dirty="0"/>
              <a:t>LS Central queue and storage services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3DEFC83-C140-B67E-1251-5993FC1F77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1798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31DDE-BD07-D6BA-55AF-15F0E189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E579F0-1C58-0F24-FED9-E0F02AF0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POS log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782961-C835-79AD-5955-AEF3C17A18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POS Terminal log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28DAE-B96F-4C21-D73B-57D36C8F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72" y="1536296"/>
            <a:ext cx="10088071" cy="43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9ABF-054A-4EA6-8FCD-2C90B62FD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CE0DA3-FE5B-4E7B-EEAF-64ABDB1D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log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817F9F-D254-4C7B-C1E9-82F83B585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Processing transactions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53CC7-F5C4-02F5-9315-9B1B2E83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57" y="1567776"/>
            <a:ext cx="8769069" cy="47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06AF4-F93A-F6F8-89A7-9FAD5559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F9915-EA60-0DA4-D18C-E5712D8F384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07955E-9919-EB7E-E304-C7E4DF9F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Azure housekeeping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8606A8-2C03-48AB-BA8A-466EEA8E9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Housekeeping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3708-BC85-14B5-36D6-AE1769C9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85" y="1572960"/>
            <a:ext cx="7450574" cy="4702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CFC92-B0BC-4C57-2A6B-969A125B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641" y="2209732"/>
            <a:ext cx="9651101" cy="337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79109-A9C7-1CCD-5A9B-54DF431C4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15" y="769748"/>
            <a:ext cx="6001713" cy="59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dTrans (1)">
            <a:hlinkClick r:id="" action="ppaction://media"/>
            <a:extLst>
              <a:ext uri="{FF2B5EF4-FFF2-40B4-BE49-F238E27FC236}">
                <a16:creationId xmlns:a16="http://schemas.microsoft.com/office/drawing/2014/main" id="{B253CBCB-F72F-38A0-6998-C44567B31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9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1A3EB-8FC3-49C6-9D8C-0D6D9C119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4D284-3732-B209-F3B9-FE43806E8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Out-of-the-box integration</a:t>
            </a:r>
          </a:p>
          <a:p>
            <a:pPr lvl="1"/>
            <a:r>
              <a:rPr lang="en-US" dirty="0"/>
              <a:t>Connect LS Central to your existing ERP or head-office platform.</a:t>
            </a:r>
          </a:p>
          <a:p>
            <a:pPr marL="0" indent="0">
              <a:buNone/>
            </a:pPr>
            <a:r>
              <a:rPr lang="en-US" b="1" dirty="0"/>
              <a:t>Full-retail solution</a:t>
            </a:r>
          </a:p>
          <a:p>
            <a:pPr lvl="1"/>
            <a:r>
              <a:rPr lang="en-US" dirty="0"/>
              <a:t>Manage items, prices, promotion in LS Central</a:t>
            </a:r>
          </a:p>
          <a:p>
            <a:pPr marL="0" indent="0">
              <a:buNone/>
            </a:pPr>
            <a:r>
              <a:rPr lang="en-US" b="1" dirty="0"/>
              <a:t>POS-only mode</a:t>
            </a:r>
          </a:p>
          <a:p>
            <a:pPr lvl="1"/>
            <a:r>
              <a:rPr lang="en-US" dirty="0"/>
              <a:t>Keep master data in your ERP and use LS Central as POS solution</a:t>
            </a:r>
          </a:p>
          <a:p>
            <a:pPr marL="0" indent="0">
              <a:buNone/>
            </a:pPr>
            <a:r>
              <a:rPr lang="en-US" b="1" dirty="0"/>
              <a:t>Azure environment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7377B73-4144-D21F-58DC-D1F06788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212725"/>
            <a:ext cx="11504613" cy="587375"/>
          </a:xfrm>
        </p:spPr>
        <p:txBody>
          <a:bodyPr>
            <a:normAutofit/>
          </a:bodyPr>
          <a:lstStyle/>
          <a:p>
            <a:r>
              <a:rPr lang="en-US" sz="3200" dirty="0" err="1"/>
              <a:t>CentralConnect</a:t>
            </a:r>
            <a:endParaRPr lang="en-US" sz="3200" dirty="0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0CED275C-4D7B-94BC-28BC-7B2BA743D5D8}"/>
              </a:ext>
            </a:extLst>
          </p:cNvPr>
          <p:cNvSpPr/>
          <p:nvPr/>
        </p:nvSpPr>
        <p:spPr>
          <a:xfrm>
            <a:off x="9529313" y="1367898"/>
            <a:ext cx="2228361" cy="2057191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E4807134-7296-1A2C-5A32-C0D196C50C5F}"/>
              </a:ext>
            </a:extLst>
          </p:cNvPr>
          <p:cNvSpPr/>
          <p:nvPr/>
        </p:nvSpPr>
        <p:spPr>
          <a:xfrm>
            <a:off x="5549794" y="1367899"/>
            <a:ext cx="1903739" cy="2057191"/>
          </a:xfrm>
          <a:custGeom>
            <a:avLst/>
            <a:gdLst>
              <a:gd name="connsiteX0" fmla="*/ 56574 w 3135304"/>
              <a:gd name="connsiteY0" fmla="*/ 0 h 3359727"/>
              <a:gd name="connsiteX1" fmla="*/ 497169 w 3135304"/>
              <a:gd name="connsiteY1" fmla="*/ 0 h 3359727"/>
              <a:gd name="connsiteX2" fmla="*/ 2638135 w 3135304"/>
              <a:gd name="connsiteY2" fmla="*/ 0 h 3359727"/>
              <a:gd name="connsiteX3" fmla="*/ 3078730 w 3135304"/>
              <a:gd name="connsiteY3" fmla="*/ 0 h 3359727"/>
              <a:gd name="connsiteX4" fmla="*/ 3135304 w 3135304"/>
              <a:gd name="connsiteY4" fmla="*/ 56574 h 3359727"/>
              <a:gd name="connsiteX5" fmla="*/ 3135304 w 3135304"/>
              <a:gd name="connsiteY5" fmla="*/ 145472 h 3359727"/>
              <a:gd name="connsiteX6" fmla="*/ 3135304 w 3135304"/>
              <a:gd name="connsiteY6" fmla="*/ 282862 h 3359727"/>
              <a:gd name="connsiteX7" fmla="*/ 3135304 w 3135304"/>
              <a:gd name="connsiteY7" fmla="*/ 3076865 h 3359727"/>
              <a:gd name="connsiteX8" fmla="*/ 3135304 w 3135304"/>
              <a:gd name="connsiteY8" fmla="*/ 3241963 h 3359727"/>
              <a:gd name="connsiteX9" fmla="*/ 3135304 w 3135304"/>
              <a:gd name="connsiteY9" fmla="*/ 3303153 h 3359727"/>
              <a:gd name="connsiteX10" fmla="*/ 3078730 w 3135304"/>
              <a:gd name="connsiteY10" fmla="*/ 3359727 h 3359727"/>
              <a:gd name="connsiteX11" fmla="*/ 2638135 w 3135304"/>
              <a:gd name="connsiteY11" fmla="*/ 3359727 h 3359727"/>
              <a:gd name="connsiteX12" fmla="*/ 497169 w 3135304"/>
              <a:gd name="connsiteY12" fmla="*/ 3359727 h 3359727"/>
              <a:gd name="connsiteX13" fmla="*/ 56574 w 3135304"/>
              <a:gd name="connsiteY13" fmla="*/ 3359727 h 3359727"/>
              <a:gd name="connsiteX14" fmla="*/ 0 w 3135304"/>
              <a:gd name="connsiteY14" fmla="*/ 3303153 h 3359727"/>
              <a:gd name="connsiteX15" fmla="*/ 0 w 3135304"/>
              <a:gd name="connsiteY15" fmla="*/ 3076865 h 3359727"/>
              <a:gd name="connsiteX16" fmla="*/ 0 w 3135304"/>
              <a:gd name="connsiteY16" fmla="*/ 282862 h 3359727"/>
              <a:gd name="connsiteX17" fmla="*/ 0 w 3135304"/>
              <a:gd name="connsiteY17" fmla="*/ 145472 h 3359727"/>
              <a:gd name="connsiteX18" fmla="*/ 0 w 3135304"/>
              <a:gd name="connsiteY18" fmla="*/ 56574 h 3359727"/>
              <a:gd name="connsiteX19" fmla="*/ 56574 w 3135304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4" h="3359727">
                <a:moveTo>
                  <a:pt x="56574" y="0"/>
                </a:moveTo>
                <a:lnTo>
                  <a:pt x="497169" y="0"/>
                </a:lnTo>
                <a:lnTo>
                  <a:pt x="2638135" y="0"/>
                </a:lnTo>
                <a:lnTo>
                  <a:pt x="3078730" y="0"/>
                </a:lnTo>
                <a:cubicBezTo>
                  <a:pt x="3109975" y="0"/>
                  <a:pt x="3135304" y="25329"/>
                  <a:pt x="3135304" y="56574"/>
                </a:cubicBezTo>
                <a:lnTo>
                  <a:pt x="3135304" y="145472"/>
                </a:lnTo>
                <a:lnTo>
                  <a:pt x="3135304" y="282862"/>
                </a:lnTo>
                <a:lnTo>
                  <a:pt x="3135304" y="3076865"/>
                </a:lnTo>
                <a:lnTo>
                  <a:pt x="3135304" y="3241963"/>
                </a:lnTo>
                <a:lnTo>
                  <a:pt x="3135304" y="3303153"/>
                </a:lnTo>
                <a:cubicBezTo>
                  <a:pt x="3135304" y="3334398"/>
                  <a:pt x="3109975" y="3359727"/>
                  <a:pt x="3078730" y="3359727"/>
                </a:cubicBezTo>
                <a:lnTo>
                  <a:pt x="2638135" y="3359727"/>
                </a:lnTo>
                <a:lnTo>
                  <a:pt x="497169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8F3DFE6-6E57-4EAF-269B-A839574C9578}"/>
              </a:ext>
            </a:extLst>
          </p:cNvPr>
          <p:cNvSpPr/>
          <p:nvPr/>
        </p:nvSpPr>
        <p:spPr>
          <a:xfrm>
            <a:off x="7539553" y="1367897"/>
            <a:ext cx="1903740" cy="2057191"/>
          </a:xfrm>
          <a:custGeom>
            <a:avLst/>
            <a:gdLst>
              <a:gd name="connsiteX0" fmla="*/ 56574 w 4765963"/>
              <a:gd name="connsiteY0" fmla="*/ 0 h 3359727"/>
              <a:gd name="connsiteX1" fmla="*/ 2127828 w 4765963"/>
              <a:gd name="connsiteY1" fmla="*/ 0 h 3359727"/>
              <a:gd name="connsiteX2" fmla="*/ 2638135 w 4765963"/>
              <a:gd name="connsiteY2" fmla="*/ 0 h 3359727"/>
              <a:gd name="connsiteX3" fmla="*/ 4709389 w 4765963"/>
              <a:gd name="connsiteY3" fmla="*/ 0 h 3359727"/>
              <a:gd name="connsiteX4" fmla="*/ 4765963 w 4765963"/>
              <a:gd name="connsiteY4" fmla="*/ 56574 h 3359727"/>
              <a:gd name="connsiteX5" fmla="*/ 4765963 w 4765963"/>
              <a:gd name="connsiteY5" fmla="*/ 145472 h 3359727"/>
              <a:gd name="connsiteX6" fmla="*/ 4765963 w 4765963"/>
              <a:gd name="connsiteY6" fmla="*/ 282862 h 3359727"/>
              <a:gd name="connsiteX7" fmla="*/ 4765963 w 4765963"/>
              <a:gd name="connsiteY7" fmla="*/ 3076865 h 3359727"/>
              <a:gd name="connsiteX8" fmla="*/ 4765963 w 4765963"/>
              <a:gd name="connsiteY8" fmla="*/ 3241963 h 3359727"/>
              <a:gd name="connsiteX9" fmla="*/ 4765963 w 4765963"/>
              <a:gd name="connsiteY9" fmla="*/ 3303153 h 3359727"/>
              <a:gd name="connsiteX10" fmla="*/ 4709389 w 4765963"/>
              <a:gd name="connsiteY10" fmla="*/ 3359727 h 3359727"/>
              <a:gd name="connsiteX11" fmla="*/ 2638135 w 4765963"/>
              <a:gd name="connsiteY11" fmla="*/ 3359727 h 3359727"/>
              <a:gd name="connsiteX12" fmla="*/ 2127828 w 4765963"/>
              <a:gd name="connsiteY12" fmla="*/ 3359727 h 3359727"/>
              <a:gd name="connsiteX13" fmla="*/ 56574 w 4765963"/>
              <a:gd name="connsiteY13" fmla="*/ 3359727 h 3359727"/>
              <a:gd name="connsiteX14" fmla="*/ 0 w 4765963"/>
              <a:gd name="connsiteY14" fmla="*/ 3303153 h 3359727"/>
              <a:gd name="connsiteX15" fmla="*/ 0 w 4765963"/>
              <a:gd name="connsiteY15" fmla="*/ 3076865 h 3359727"/>
              <a:gd name="connsiteX16" fmla="*/ 0 w 4765963"/>
              <a:gd name="connsiteY16" fmla="*/ 282862 h 3359727"/>
              <a:gd name="connsiteX17" fmla="*/ 0 w 4765963"/>
              <a:gd name="connsiteY17" fmla="*/ 145472 h 3359727"/>
              <a:gd name="connsiteX18" fmla="*/ 0 w 4765963"/>
              <a:gd name="connsiteY18" fmla="*/ 56574 h 3359727"/>
              <a:gd name="connsiteX19" fmla="*/ 56574 w 476596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5963" h="3359727">
                <a:moveTo>
                  <a:pt x="56574" y="0"/>
                </a:moveTo>
                <a:lnTo>
                  <a:pt x="2127828" y="0"/>
                </a:lnTo>
                <a:lnTo>
                  <a:pt x="2638135" y="0"/>
                </a:lnTo>
                <a:lnTo>
                  <a:pt x="4709389" y="0"/>
                </a:lnTo>
                <a:cubicBezTo>
                  <a:pt x="4740634" y="0"/>
                  <a:pt x="4765963" y="25329"/>
                  <a:pt x="4765963" y="56574"/>
                </a:cubicBezTo>
                <a:lnTo>
                  <a:pt x="4765963" y="145472"/>
                </a:lnTo>
                <a:lnTo>
                  <a:pt x="4765963" y="282862"/>
                </a:lnTo>
                <a:lnTo>
                  <a:pt x="4765963" y="3076865"/>
                </a:lnTo>
                <a:lnTo>
                  <a:pt x="4765963" y="3241963"/>
                </a:lnTo>
                <a:lnTo>
                  <a:pt x="4765963" y="3303153"/>
                </a:lnTo>
                <a:cubicBezTo>
                  <a:pt x="4765963" y="3334398"/>
                  <a:pt x="4740634" y="3359727"/>
                  <a:pt x="4709389" y="3359727"/>
                </a:cubicBezTo>
                <a:lnTo>
                  <a:pt x="2638135" y="3359727"/>
                </a:lnTo>
                <a:lnTo>
                  <a:pt x="212782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EDE99-2B32-B387-750F-5616CBFFB4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732" y="1414835"/>
            <a:ext cx="1209173" cy="312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FBFC6-CF6F-5CB6-05EF-D0FE185EE8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526" y="1414835"/>
            <a:ext cx="954044" cy="323869"/>
          </a:xfrm>
          <a:prstGeom prst="rect">
            <a:avLst/>
          </a:prstGeom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8B77C79A-AA58-A7DF-72C3-3E3088B96A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24195" y="1417291"/>
            <a:ext cx="1153274" cy="206153"/>
          </a:xfrm>
          <a:prstGeom prst="rect">
            <a:avLst/>
          </a:prstGeom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EF97E961-C11D-C8DE-8F07-CDBEB6427548}"/>
              </a:ext>
            </a:extLst>
          </p:cNvPr>
          <p:cNvSpPr/>
          <p:nvPr/>
        </p:nvSpPr>
        <p:spPr>
          <a:xfrm>
            <a:off x="8103500" y="2934423"/>
            <a:ext cx="913503" cy="381724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Storage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6D93DEE-A10C-F04A-B866-B93A924AFF0F}"/>
              </a:ext>
            </a:extLst>
          </p:cNvPr>
          <p:cNvSpPr/>
          <p:nvPr/>
        </p:nvSpPr>
        <p:spPr>
          <a:xfrm>
            <a:off x="9622456" y="2016176"/>
            <a:ext cx="966344" cy="381724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End of day procedure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4F6D172F-A9E1-70EA-B887-AF51E4E855EA}"/>
              </a:ext>
            </a:extLst>
          </p:cNvPr>
          <p:cNvSpPr/>
          <p:nvPr/>
        </p:nvSpPr>
        <p:spPr>
          <a:xfrm>
            <a:off x="10833580" y="2014769"/>
            <a:ext cx="835110" cy="381724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Daily retail operation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D86BFC9-5D73-A75A-974A-469DC8AEB392}"/>
              </a:ext>
            </a:extLst>
          </p:cNvPr>
          <p:cNvSpPr/>
          <p:nvPr/>
        </p:nvSpPr>
        <p:spPr>
          <a:xfrm>
            <a:off x="5716493" y="1934927"/>
            <a:ext cx="1429650" cy="587375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Management framework</a:t>
            </a:r>
          </a:p>
        </p:txBody>
      </p:sp>
      <p:sp>
        <p:nvSpPr>
          <p:cNvPr id="17" name="Rounded Rectangle 74">
            <a:extLst>
              <a:ext uri="{FF2B5EF4-FFF2-40B4-BE49-F238E27FC236}">
                <a16:creationId xmlns:a16="http://schemas.microsoft.com/office/drawing/2014/main" id="{104F278B-33CC-22AF-0826-F443F2A1953E}"/>
              </a:ext>
            </a:extLst>
          </p:cNvPr>
          <p:cNvSpPr/>
          <p:nvPr/>
        </p:nvSpPr>
        <p:spPr>
          <a:xfrm>
            <a:off x="8103500" y="2026457"/>
            <a:ext cx="911993" cy="381724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Azure Function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E7CC640C-4A84-78E4-748B-39877F60D4F1}"/>
              </a:ext>
            </a:extLst>
          </p:cNvPr>
          <p:cNvSpPr/>
          <p:nvPr/>
        </p:nvSpPr>
        <p:spPr>
          <a:xfrm>
            <a:off x="5716493" y="2898468"/>
            <a:ext cx="1429650" cy="381724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Sales order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234679-E74F-DC25-C132-7667A84B8D5C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6431318" y="2522302"/>
            <a:ext cx="0" cy="376166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151621-1CA1-19FE-D4EC-0AF50E9E0766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7146143" y="2217319"/>
            <a:ext cx="957357" cy="11296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64246-2E03-C237-C18C-63E0237FFC35}"/>
              </a:ext>
            </a:extLst>
          </p:cNvPr>
          <p:cNvCxnSpPr>
            <a:cxnSpLocks/>
            <a:stCxn id="14" idx="1"/>
            <a:endCxn id="17" idx="3"/>
          </p:cNvCxnSpPr>
          <p:nvPr/>
        </p:nvCxnSpPr>
        <p:spPr>
          <a:xfrm flipH="1">
            <a:off x="9015493" y="2207038"/>
            <a:ext cx="606963" cy="10281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1756C5-C732-1247-B5CA-2AF3A2692115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>
            <a:off x="10588800" y="2205631"/>
            <a:ext cx="244780" cy="1407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D7DFD3-906A-0099-646A-EEA5791D4D7D}"/>
              </a:ext>
            </a:extLst>
          </p:cNvPr>
          <p:cNvCxnSpPr>
            <a:stCxn id="17" idx="2"/>
            <a:endCxn id="13" idx="0"/>
          </p:cNvCxnSpPr>
          <p:nvPr/>
        </p:nvCxnSpPr>
        <p:spPr>
          <a:xfrm>
            <a:off x="8559497" y="2408181"/>
            <a:ext cx="755" cy="526242"/>
          </a:xfrm>
          <a:prstGeom prst="straightConnector1">
            <a:avLst/>
          </a:prstGeom>
          <a:ln w="12700"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0603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80E2B-391B-C1EF-F7E8-A3102FF3D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200" y="200026"/>
            <a:ext cx="7076165" cy="600798"/>
          </a:xfrm>
        </p:spPr>
        <p:txBody>
          <a:bodyPr/>
          <a:lstStyle/>
          <a:p>
            <a:r>
              <a:rPr lang="en-US" sz="3600" dirty="0"/>
              <a:t>Why queue and storage services</a:t>
            </a:r>
            <a:endParaRPr lang="en-IS" sz="3600" dirty="0"/>
          </a:p>
        </p:txBody>
      </p:sp>
      <p:pic>
        <p:nvPicPr>
          <p:cNvPr id="8" name="Picture Placeholder 7" descr="A close-up of a server room&#10;&#10;AI-generated content may be incorrect.">
            <a:extLst>
              <a:ext uri="{FF2B5EF4-FFF2-40B4-BE49-F238E27FC236}">
                <a16:creationId xmlns:a16="http://schemas.microsoft.com/office/drawing/2014/main" id="{137362E0-A0FB-B138-CE5E-CA0B7FE837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955" r="6081"/>
          <a:stretch/>
        </p:blipFill>
        <p:spPr>
          <a:xfrm>
            <a:off x="489297" y="445249"/>
            <a:ext cx="3991987" cy="589348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4659F-3127-1C54-4A37-E2C16A03B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Aptos Light"/>
              </a:rPr>
              <a:t>To overcome</a:t>
            </a:r>
            <a:endParaRPr lang="en-US" b="1" dirty="0"/>
          </a:p>
          <a:p>
            <a:pPr lvl="1"/>
            <a:r>
              <a:rPr lang="en-US" dirty="0">
                <a:latin typeface="Aptos Light"/>
              </a:rPr>
              <a:t>Complexity</a:t>
            </a:r>
          </a:p>
          <a:p>
            <a:pPr lvl="1"/>
            <a:r>
              <a:rPr lang="en-US" dirty="0">
                <a:latin typeface="Aptos Light"/>
              </a:rPr>
              <a:t>Operational limit</a:t>
            </a:r>
          </a:p>
          <a:p>
            <a:pPr lvl="1"/>
            <a:r>
              <a:rPr lang="en-US" dirty="0">
                <a:latin typeface="Aptos Light"/>
              </a:rPr>
              <a:t>Lack of performance</a:t>
            </a:r>
            <a:endParaRPr lang="en-US" dirty="0"/>
          </a:p>
          <a:p>
            <a:pPr lvl="1"/>
            <a:r>
              <a:rPr lang="en-US" dirty="0">
                <a:latin typeface="Aptos Light"/>
              </a:rPr>
              <a:t>Security concerns</a:t>
            </a:r>
          </a:p>
          <a:p>
            <a:pPr lvl="1"/>
            <a:r>
              <a:rPr lang="en-US" dirty="0">
                <a:latin typeface="Aptos Light"/>
              </a:rPr>
              <a:t>Connectivity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ptos Light"/>
            </a:endParaRPr>
          </a:p>
          <a:p>
            <a:pPr marL="0" indent="0">
              <a:buNone/>
            </a:pPr>
            <a:r>
              <a:rPr lang="en-US" b="1" dirty="0">
                <a:latin typeface="Aptos Light"/>
              </a:rPr>
              <a:t>Cloud services offer</a:t>
            </a:r>
          </a:p>
          <a:p>
            <a:pPr lvl="1"/>
            <a:r>
              <a:rPr lang="en-US" dirty="0">
                <a:latin typeface="Aptos Light"/>
              </a:rPr>
              <a:t>Scalability &amp; georedundancy</a:t>
            </a:r>
            <a:endParaRPr lang="en-US" dirty="0">
              <a:solidFill>
                <a:srgbClr val="242C2F"/>
              </a:solidFill>
              <a:latin typeface="Aptos Light"/>
            </a:endParaRPr>
          </a:p>
          <a:p>
            <a:pPr lvl="1"/>
            <a:r>
              <a:rPr lang="en-US" dirty="0">
                <a:latin typeface="Aptos Light"/>
              </a:rPr>
              <a:t>Security</a:t>
            </a:r>
          </a:p>
          <a:p>
            <a:pPr lvl="1"/>
            <a:r>
              <a:rPr lang="en-US" dirty="0">
                <a:latin typeface="Aptos Light"/>
              </a:rPr>
              <a:t>Performance</a:t>
            </a:r>
          </a:p>
          <a:p>
            <a:pPr lvl="1"/>
            <a:r>
              <a:rPr lang="en-US" dirty="0">
                <a:latin typeface="Aptos Light"/>
              </a:rPr>
              <a:t>Lower cost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242C2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3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EE0C-F090-2D9F-B33C-F6D7114C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08099E65-5029-98A1-F3BE-0D99F68139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913" r="3170"/>
          <a:stretch/>
        </p:blipFill>
        <p:spPr>
          <a:xfrm>
            <a:off x="442376" y="1710037"/>
            <a:ext cx="5989198" cy="406348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238094-4C29-5AF3-321C-3EDC7398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Queue services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BB923E-679A-7201-8F1B-2A7C698F03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3200" dirty="0">
                <a:latin typeface="Aptos Light"/>
              </a:rPr>
              <a:t>Asynchronous</a:t>
            </a:r>
          </a:p>
          <a:p>
            <a:r>
              <a:rPr lang="en-US" sz="3200" dirty="0"/>
              <a:t>Scalable</a:t>
            </a:r>
          </a:p>
          <a:p>
            <a:r>
              <a:rPr lang="en-US" sz="3200" dirty="0">
                <a:latin typeface="Aptos Light"/>
              </a:rPr>
              <a:t>Durable</a:t>
            </a:r>
          </a:p>
          <a:p>
            <a:r>
              <a:rPr lang="en-US" sz="3200" dirty="0">
                <a:latin typeface="Aptos Light"/>
              </a:rPr>
              <a:t>Increased reliability</a:t>
            </a:r>
          </a:p>
          <a:p>
            <a:r>
              <a:rPr lang="en-US" sz="3200" dirty="0">
                <a:latin typeface="Aptos Light"/>
              </a:rPr>
              <a:t>Write once, read many, ordering</a:t>
            </a:r>
          </a:p>
          <a:p>
            <a:r>
              <a:rPr lang="en-US" sz="3200" dirty="0">
                <a:latin typeface="Aptos Light"/>
              </a:rPr>
              <a:t>Security</a:t>
            </a:r>
            <a:endParaRPr lang="en-US" sz="3200" dirty="0"/>
          </a:p>
          <a:p>
            <a:r>
              <a:rPr lang="en-US" sz="3200" dirty="0">
                <a:latin typeface="Aptos Light"/>
              </a:rPr>
              <a:t>Cost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8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CFAA6-D93A-704E-8EE7-3ACA54FD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-up of several servers&#10;&#10;AI-generated content may be incorrect.">
            <a:extLst>
              <a:ext uri="{FF2B5EF4-FFF2-40B4-BE49-F238E27FC236}">
                <a16:creationId xmlns:a16="http://schemas.microsoft.com/office/drawing/2014/main" id="{AFA465AA-4D4A-38BD-0E86-C713506BED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954" b="4954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0F84086-19AD-6AF0-C1FA-830ABE1C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Storage service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3D4FD4-67A9-7D13-C0EC-11CCFD733A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3200" dirty="0">
                <a:latin typeface="Aptos Light"/>
              </a:rPr>
              <a:t>Scalable</a:t>
            </a:r>
            <a:endParaRPr lang="en-US" sz="3200" dirty="0" err="1">
              <a:latin typeface="Aptos Light"/>
            </a:endParaRPr>
          </a:p>
          <a:p>
            <a:r>
              <a:rPr lang="en-US" sz="3200" dirty="0">
                <a:latin typeface="Aptos Light"/>
              </a:rPr>
              <a:t>Accessibility</a:t>
            </a:r>
          </a:p>
          <a:p>
            <a:r>
              <a:rPr lang="en-US" sz="3200" dirty="0">
                <a:latin typeface="Aptos Light"/>
              </a:rPr>
              <a:t>Redundancy</a:t>
            </a:r>
          </a:p>
          <a:p>
            <a:r>
              <a:rPr lang="en-US" sz="3200" dirty="0">
                <a:latin typeface="Aptos Light"/>
              </a:rPr>
              <a:t>Security</a:t>
            </a:r>
          </a:p>
          <a:p>
            <a:r>
              <a:rPr lang="en-US" sz="3200" dirty="0">
                <a:latin typeface="Aptos Light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304220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5467-116E-F7BD-BEA8-0464217E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lue cloud with lines and dots&#10;&#10;AI-generated content may be incorrect.">
            <a:extLst>
              <a:ext uri="{FF2B5EF4-FFF2-40B4-BE49-F238E27FC236}">
                <a16:creationId xmlns:a16="http://schemas.microsoft.com/office/drawing/2014/main" id="{1779BA91-3F43-5354-2173-169A031D3C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324" r="-159"/>
          <a:stretch/>
        </p:blipFill>
        <p:spPr>
          <a:xfrm>
            <a:off x="442376" y="1710037"/>
            <a:ext cx="5989198" cy="406348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BB21BA-093C-D1EF-5591-D53C6C8C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Telemetry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D8991-7BD6-FAF2-FABF-6935F6C50B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Metric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Numeric, periodic, high level</a:t>
            </a:r>
          </a:p>
          <a:p>
            <a:r>
              <a:rPr lang="en-US" dirty="0">
                <a:latin typeface="Aptos Light"/>
              </a:rPr>
              <a:t>Log</a:t>
            </a:r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Detailed, verbose, context, various levels</a:t>
            </a:r>
          </a:p>
          <a:p>
            <a:r>
              <a:rPr lang="en-US" dirty="0">
                <a:latin typeface="Aptos Light"/>
              </a:rPr>
              <a:t>Trace</a:t>
            </a:r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Detailed, lifecycle, end-to-end, diagnostics</a:t>
            </a:r>
          </a:p>
          <a:p>
            <a:pPr marL="0" indent="0">
              <a:buNone/>
            </a:pPr>
            <a:endParaRPr lang="en-US" dirty="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308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23B5E-B482-619D-7622-76F41C9E8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5EA5D3-C626-7DAE-27E9-23FF1887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services are out there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869E13-6232-E46E-697D-A0D38D45D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600" b="1" dirty="0">
                <a:latin typeface="Aptos Light"/>
              </a:rPr>
              <a:t>Queue services</a:t>
            </a:r>
            <a:endParaRPr lang="en-US" sz="2400" b="1" dirty="0"/>
          </a:p>
          <a:p>
            <a:pPr marL="342900" indent="-342900"/>
            <a:r>
              <a:rPr lang="en-US" sz="2400" dirty="0">
                <a:latin typeface="Aptos Light"/>
              </a:rPr>
              <a:t>Azure Service Bus, Event Grid, Event Hub</a:t>
            </a:r>
            <a:endParaRPr lang="en-US" sz="2400" dirty="0"/>
          </a:p>
          <a:p>
            <a:pPr marL="342900" indent="-342900"/>
            <a:r>
              <a:rPr lang="en-US" sz="2400" dirty="0">
                <a:latin typeface="Aptos Light"/>
              </a:rPr>
              <a:t>AWS MQ, SQS, SNS</a:t>
            </a:r>
          </a:p>
          <a:p>
            <a:pPr marL="342900" indent="-342900"/>
            <a:r>
              <a:rPr lang="en-US" sz="2400" dirty="0">
                <a:latin typeface="Aptos Light"/>
              </a:rPr>
              <a:t>GCP Pub / Sub</a:t>
            </a:r>
          </a:p>
          <a:p>
            <a:pPr marL="342900" indent="-342900"/>
            <a:r>
              <a:rPr lang="en-US" sz="2400" dirty="0">
                <a:latin typeface="Aptos Light"/>
              </a:rPr>
              <a:t>Others: Apache Kafka, </a:t>
            </a:r>
            <a:r>
              <a:rPr lang="en-US" sz="2400" dirty="0" err="1">
                <a:latin typeface="Aptos Light"/>
              </a:rPr>
              <a:t>Mulesoft</a:t>
            </a:r>
            <a:r>
              <a:rPr lang="en-US" sz="2400" dirty="0">
                <a:latin typeface="Aptos Light"/>
              </a:rPr>
              <a:t>, Confluent</a:t>
            </a:r>
          </a:p>
          <a:p>
            <a:pPr marL="0" indent="0">
              <a:buNone/>
            </a:pPr>
            <a:r>
              <a:rPr lang="en-US" sz="3600" b="1" dirty="0">
                <a:latin typeface="Aptos Light"/>
              </a:rPr>
              <a:t>Storage services</a:t>
            </a:r>
          </a:p>
          <a:p>
            <a:pPr marL="342900" indent="-342900"/>
            <a:r>
              <a:rPr lang="en-US" sz="2400" dirty="0">
                <a:latin typeface="Aptos Light"/>
              </a:rPr>
              <a:t>Azure storage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AWS S3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GCP cloud storage</a:t>
            </a:r>
            <a:endParaRPr lang="en-US" sz="2400" dirty="0">
              <a:solidFill>
                <a:srgbClr val="000000"/>
              </a:solidFill>
              <a:latin typeface="Aptos Light"/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Others: IBM, Oracle, </a:t>
            </a:r>
            <a:r>
              <a:rPr lang="en-US" sz="2400" dirty="0" err="1">
                <a:latin typeface="Aptos Light"/>
              </a:rPr>
              <a:t>DigitalOcean</a:t>
            </a:r>
            <a:r>
              <a:rPr lang="en-US" sz="2400" dirty="0">
                <a:latin typeface="Aptos Light"/>
              </a:rPr>
              <a:t>, Alibaba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2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6D4B3-B957-5FAC-5F44-8AF6BC32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FB5A29-938F-0C3C-E2C9-8CF8E24C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Master Data to Azure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04256-D2B4-1B2D-08AA-DA1F413E3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Writes data to storage	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42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CF6B-0FE1-E5F8-C43E-1A6795A6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DF119-69F2-E94B-09F8-05C69F71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Master Data to Azure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0E899-7C7F-042D-F41E-B17873695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Writes data to storage	</a:t>
            </a:r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POS </a:t>
            </a:r>
          </a:p>
          <a:p>
            <a:pPr lvl="1"/>
            <a:r>
              <a:rPr lang="en-US" sz="3200" dirty="0"/>
              <a:t>Is there data to import?</a:t>
            </a:r>
          </a:p>
          <a:p>
            <a:pPr lvl="1"/>
            <a:r>
              <a:rPr lang="en-US" sz="3200" dirty="0"/>
              <a:t>Import data from storage</a:t>
            </a:r>
          </a:p>
          <a:p>
            <a:pPr lvl="1"/>
            <a:r>
              <a:rPr lang="en-US" sz="3200" dirty="0"/>
              <a:t>Notify Head Office </a:t>
            </a:r>
          </a:p>
        </p:txBody>
      </p:sp>
    </p:spTree>
    <p:extLst>
      <p:ext uri="{BB962C8B-B14F-4D97-AF65-F5344CB8AC3E}">
        <p14:creationId xmlns:p14="http://schemas.microsoft.com/office/powerpoint/2010/main" val="32911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www.w3.org/XML/1998/namespace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1a525c2-d4eb-46fe-9b09-8f8634d7947d"/>
    <ds:schemaRef ds:uri="0ec22545-32f7-47c8-afbd-c0084660662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A0369A-BF8D-43B9-8619-C45EA1843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68281</TotalTime>
  <Words>380</Words>
  <Application>Microsoft Office PowerPoint</Application>
  <PresentationFormat>Widescreen</PresentationFormat>
  <Paragraphs>136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PowerPoint Presentation</vt:lpstr>
      <vt:lpstr>PowerPoint Presentation</vt:lpstr>
      <vt:lpstr>PowerPoint Presentation</vt:lpstr>
      <vt:lpstr>Queue services</vt:lpstr>
      <vt:lpstr>Storage service</vt:lpstr>
      <vt:lpstr>Telemetry</vt:lpstr>
      <vt:lpstr>What services are out there</vt:lpstr>
      <vt:lpstr>Master Data to Azure storage</vt:lpstr>
      <vt:lpstr>Master Data to Azure storage</vt:lpstr>
      <vt:lpstr>LS Central storage and queue integration module</vt:lpstr>
      <vt:lpstr>LS Central storage and queue integration module</vt:lpstr>
      <vt:lpstr>PowerPoint Presentation</vt:lpstr>
      <vt:lpstr>PowerPoint Presentation</vt:lpstr>
      <vt:lpstr>Sending transactions</vt:lpstr>
      <vt:lpstr>Sending Transaction – Azure setup</vt:lpstr>
      <vt:lpstr>Sending Transaction – Azure setup</vt:lpstr>
      <vt:lpstr>Sending Transaction – Head Office setup</vt:lpstr>
      <vt:lpstr>Sending Transaction – Head Office setup</vt:lpstr>
      <vt:lpstr>Sending Transaction – POS setup</vt:lpstr>
      <vt:lpstr>Sending Transaction – POS log</vt:lpstr>
      <vt:lpstr>Sending Transaction – Head Office log</vt:lpstr>
      <vt:lpstr>Azure housekeeping</vt:lpstr>
      <vt:lpstr>PowerPoint Presentation</vt:lpstr>
      <vt:lpstr>CentralConnect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7</cp:revision>
  <dcterms:created xsi:type="dcterms:W3CDTF">2024-11-13T15:03:21Z</dcterms:created>
  <dcterms:modified xsi:type="dcterms:W3CDTF">2025-05-21T22:46:28Z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