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5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7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7FFFFC7A_A77D8E47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745" r:id="rId5"/>
    <p:sldMasterId id="2147484198" r:id="rId6"/>
    <p:sldMasterId id="2147484228" r:id="rId7"/>
    <p:sldMasterId id="2147484255" r:id="rId8"/>
    <p:sldMasterId id="2147484290" r:id="rId9"/>
    <p:sldMasterId id="2147484331" r:id="rId10"/>
    <p:sldMasterId id="2147484366" r:id="rId11"/>
  </p:sldMasterIdLst>
  <p:notesMasterIdLst>
    <p:notesMasterId r:id="rId43"/>
  </p:notesMasterIdLst>
  <p:sldIdLst>
    <p:sldId id="299" r:id="rId12"/>
    <p:sldId id="301" r:id="rId13"/>
    <p:sldId id="347" r:id="rId14"/>
    <p:sldId id="2147482735" r:id="rId15"/>
    <p:sldId id="2147482493" r:id="rId16"/>
    <p:sldId id="2147482746" r:id="rId17"/>
    <p:sldId id="2147482502" r:id="rId18"/>
    <p:sldId id="2147482504" r:id="rId19"/>
    <p:sldId id="2147482513" r:id="rId20"/>
    <p:sldId id="2147482740" r:id="rId21"/>
    <p:sldId id="2147482745" r:id="rId22"/>
    <p:sldId id="2147482467" r:id="rId23"/>
    <p:sldId id="2147482722" r:id="rId24"/>
    <p:sldId id="2147482472" r:id="rId25"/>
    <p:sldId id="2147482468" r:id="rId26"/>
    <p:sldId id="2147482441" r:id="rId27"/>
    <p:sldId id="2147482736" r:id="rId28"/>
    <p:sldId id="2147482464" r:id="rId29"/>
    <p:sldId id="2147482457" r:id="rId30"/>
    <p:sldId id="2147480779" r:id="rId31"/>
    <p:sldId id="2147482459" r:id="rId32"/>
    <p:sldId id="2147482461" r:id="rId33"/>
    <p:sldId id="2147482737" r:id="rId34"/>
    <p:sldId id="2147482460" r:id="rId35"/>
    <p:sldId id="2147482473" r:id="rId36"/>
    <p:sldId id="2147482481" r:id="rId37"/>
    <p:sldId id="2147482479" r:id="rId38"/>
    <p:sldId id="2147482475" r:id="rId39"/>
    <p:sldId id="2147482480" r:id="rId40"/>
    <p:sldId id="2147482723" r:id="rId41"/>
    <p:sldId id="304" r:id="rId42"/>
  </p:sldIdLst>
  <p:sldSz cx="12192000" cy="6858000"/>
  <p:notesSz cx="6797675" cy="9928225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A579C24-6AD8-496B-A839-03CCA2331616}">
          <p14:sldIdLst>
            <p14:sldId id="299"/>
            <p14:sldId id="301"/>
            <p14:sldId id="347"/>
            <p14:sldId id="2147482735"/>
            <p14:sldId id="2147482493"/>
            <p14:sldId id="2147482746"/>
            <p14:sldId id="2147482502"/>
            <p14:sldId id="2147482504"/>
            <p14:sldId id="2147482513"/>
            <p14:sldId id="2147482740"/>
            <p14:sldId id="2147482745"/>
            <p14:sldId id="2147482467"/>
            <p14:sldId id="2147482722"/>
            <p14:sldId id="2147482472"/>
            <p14:sldId id="2147482468"/>
            <p14:sldId id="2147482441"/>
            <p14:sldId id="2147482736"/>
            <p14:sldId id="2147482464"/>
            <p14:sldId id="2147482457"/>
            <p14:sldId id="2147480779"/>
            <p14:sldId id="2147482459"/>
            <p14:sldId id="2147482461"/>
            <p14:sldId id="2147482737"/>
            <p14:sldId id="2147482460"/>
            <p14:sldId id="2147482473"/>
            <p14:sldId id="2147482481"/>
            <p14:sldId id="2147482479"/>
            <p14:sldId id="2147482475"/>
            <p14:sldId id="2147482480"/>
            <p14:sldId id="2147482723"/>
            <p14:sldId id="304"/>
          </p14:sldIdLst>
        </p14:section>
        <p14:section name="Extra" id="{8DAF26B6-1ED9-4711-A792-38F1914A25FD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ECD9826-4E1E-8FAE-EF66-19554379CF9F}" name="Bergthora Hrund Olafsdottir" initials="BÓ" userId="S::bergthora@lsretail.com::4abd7def-cb16-4737-a9ad-20e80c349cbb" providerId="AD"/>
  <p188:author id="{B6822762-E14C-339C-1F9A-70DDBF415263}" name="Sigurdur Eggert Gunnarsson" initials="SG" userId="S::sigurdurgu@lsretail.com::da250a8d-d5c0-4307-9bc3-dc146a97e00e" providerId="AD"/>
  <p188:author id="{0E34466F-2C0F-52FE-7AA7-B238C2E86E5F}" name="Annemarie Jonsson" initials="AJ" userId="S::annemariejo@lsretail.com::86d7589d-a0bc-4346-95de-34c96a39f71a" providerId="AD"/>
  <p188:author id="{D6E11D80-6EC3-1E35-CD2C-57E669759E6A}" name="Sigurdur Ari Sigurjonsson" initials="SAS" userId="S::SiggiAri@lsretail.com::2ba9b8e6-1a05-40e1-a74b-00c56a960c7d" providerId="AD"/>
  <p188:author id="{558C4099-2F00-597C-91E7-1C88AB8A1A87}" name="Wojciech Januszauskas" initials="WJ" userId="S::wojciechja@lsretail.com::283006d7-7365-4ce6-9b04-25a42527db96" providerId="AD"/>
  <p188:author id="{46AF1FC1-EA8B-17EC-5A04-48DA33D86967}" name="Adalbjorg Karlsdottir" initials="AK" userId="S::adalbjorg@lsretail.com::73a1fade-35d2-4abb-8fff-103bcc4d95dd" providerId="AD"/>
  <p188:author id="{0E67BEC7-9A18-1BCB-AF9F-26511D99CEFE}" name="Kristjan Johannsson" initials="KJ" userId="S::kjo@lsretail.com::1576dc3e-20cc-4898-af11-2408ff99ecef" providerId="AD"/>
  <p188:author id="{229888D2-B723-0CFA-8025-EF66B887F948}" name="Thomas Nielsen" initials="TN" userId="S::thomas.nielsen@lsretail.com::f0721473-14b3-4ec2-a134-218589f646f4" providerId="AD"/>
  <p188:author id="{49B4F7EA-ABC7-8CFE-0241-A3D59007AAC3}" name="Johann Thorlaksson" initials="JT" userId="S::johannth@lsretail.com::4dfcc7de-139e-4208-a6b8-e230a7450f1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1C5C"/>
    <a:srgbClr val="37B6AC"/>
    <a:srgbClr val="D3A04A"/>
    <a:srgbClr val="F2A0C4"/>
    <a:srgbClr val="F1BE70"/>
    <a:srgbClr val="00ADCF"/>
    <a:srgbClr val="EEEBF2"/>
    <a:srgbClr val="6057C1"/>
    <a:srgbClr val="27B0A5"/>
    <a:srgbClr val="F6C3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notesMaster" Target="notesMasters/notesMaster1.xml"/><Relationship Id="rId48" Type="http://schemas.microsoft.com/office/2018/10/relationships/authors" Target="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/Relationships>
</file>

<file path=ppt/comments/modernComment_7FFFFC7A_A77D8E4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E95234A-F2C6-4BC2-B620-E3C39DF90655}" authorId="{46AF1FC1-EA8B-17EC-5A04-48DA33D86967}" status="resolved" created="2025-04-23T16:03:25.889" complete="100000">
    <pc:sldMkLst xmlns:pc="http://schemas.microsoft.com/office/powerpoint/2013/main/command">
      <pc:docMk/>
      <pc:sldMk cId="2810023495" sldId="2147482746"/>
    </pc:sldMkLst>
    <p188:txBody>
      <a:bodyPr/>
      <a:lstStyle/>
      <a:p>
        <a:r>
          <a:rPr lang="en-US"/>
          <a:t>[@Wojciech Januszauskas] one last thing - do you have some picture to put here? We had to remove the ones we had because that was for the Lisbon event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04/30/2025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70609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F318E-64A3-EBF0-8985-D665C6D11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36B1E2-B97A-B65D-FDDD-4C8CB183F3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5A180D-DAE6-A97D-2E37-ED4379FC94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7F652-730C-2B91-C02B-1B8DC6152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56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991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FC941-7EA5-BCA1-A3D4-ED59B7D5D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326886-BBEF-F563-1A76-B1AEF6BCAB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B468A0-1E61-E8EA-ECE2-A3F76E53E0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ACEBB-7188-4C9E-03A8-A84FB14D32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703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618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40731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615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3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833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12287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39832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926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1179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977823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CF22B-E08F-B958-1A71-2574FBE83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076F6B-C93F-81FE-3E91-B21878B0B2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5D6816-2DFB-F3A6-DD3F-05CB46D69D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4B175-9FC8-4032-81EC-3391AB3CE8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633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0995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85996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617945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144773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2415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670778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35C4D-22D1-76F1-5049-29D14560B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CC815F-67AD-6B82-805A-46536C2809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67CB47-576E-CC1A-33C4-90089C0A5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BCC31-B6D0-8340-CAB3-BCBEADBB6D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955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16599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FC852-1585-0518-FCED-64E658835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60FDC5-D6F8-4693-8B74-4C711196F9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1A805F-D120-43BB-01D3-1F1268C941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0354A-406F-246F-E33A-17DF5FBC28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116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5209D-657E-FCA3-886F-6AEFEB00B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26E7C5-AEE3-76EB-B0AB-42C109E93E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D5C721-1DFA-9F48-B8EF-B7C28805D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0E3E1-2FEA-4861-BA93-5BB4291522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97695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7785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3369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06971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85A4B-3E67-CF52-EEA6-EEBAA78CB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28E3B0-62AB-8782-03D6-6293D01468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153666-B130-D9DC-F6B2-8FB56A702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FC4BB-D52F-BAA6-A9AE-0814F4A3E7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321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0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0.png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6.png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0.pn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0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6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0.pn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129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13967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253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873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20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8782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25259499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008467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35857015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33714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763835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461852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100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419086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387076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5" name="Graphic 1">
            <a:extLst>
              <a:ext uri="{FF2B5EF4-FFF2-40B4-BE49-F238E27FC236}">
                <a16:creationId xmlns:a16="http://schemas.microsoft.com/office/drawing/2014/main" id="{B0CD9693-D706-4565-B193-20138B6AB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113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9" name="Graphic 1">
            <a:extLst>
              <a:ext uri="{FF2B5EF4-FFF2-40B4-BE49-F238E27FC236}">
                <a16:creationId xmlns:a16="http://schemas.microsoft.com/office/drawing/2014/main" id="{2E578F70-B33B-AD84-3F3D-4D2339CED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198730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416805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5" name="Graphic 1">
            <a:extLst>
              <a:ext uri="{FF2B5EF4-FFF2-40B4-BE49-F238E27FC236}">
                <a16:creationId xmlns:a16="http://schemas.microsoft.com/office/drawing/2014/main" id="{8278692D-55D6-95B2-0803-20C83123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3" cy="1336886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8296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Graphic 1">
            <a:extLst>
              <a:ext uri="{FF2B5EF4-FFF2-40B4-BE49-F238E27FC236}">
                <a16:creationId xmlns:a16="http://schemas.microsoft.com/office/drawing/2014/main" id="{B8046BB7-994E-0C28-D47D-F1403428E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7999" cy="990567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5900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21763005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071537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149FA4-C0C5-F8E0-78F3-9CA531910A0C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3B32C-BC91-3D0C-C231-72691342136E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id="{23466961-4040-493F-0747-E678FDDA25E2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Freeform 22">
            <a:extLst>
              <a:ext uri="{FF2B5EF4-FFF2-40B4-BE49-F238E27FC236}">
                <a16:creationId xmlns:a16="http://schemas.microsoft.com/office/drawing/2014/main" id="{3D2C64F9-DE35-54CA-DDC1-14F28085ADE4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23F9B-7960-B2C0-8983-60BB191E6915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32C5A4-4D3D-CBC9-9CA1-70797959E240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B2623C-0452-2E02-9583-14A5D84277DA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6D5B70-0F5A-5B1F-1940-BA0B04044EBC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2132ED49-4431-43F1-05E3-82ED71965D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7948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6770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0646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780975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1069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513105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00295914"/>
      </p:ext>
    </p:extLst>
  </p:cSld>
  <p:clrMapOvr>
    <a:masterClrMapping/>
  </p:clrMapOvr>
  <p:transition spd="slow">
    <p:wip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29972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5572048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326592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78457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47373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97449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D9A45E-A685-4CE6-764E-CE87DEA1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87008" y="5810307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14975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3D165E-E8A4-BF1E-2730-204D7CD36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48023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2632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257387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12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4789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1575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550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086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6755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6652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652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7746753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582469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6314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878710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04614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394969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39330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9454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520717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477811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31894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084015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812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5430378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14742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306990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391138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869192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93902" y="0"/>
            <a:ext cx="6433496" cy="6876288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3941565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9308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33571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95084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772176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74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80076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53042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37766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9039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204352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07854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504955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07421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520357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4990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96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4801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113534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920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613795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469855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499520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850481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896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69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7B776FD-B909-A215-304B-EA1B1EFDF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5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711889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AA60D4-3B95-4876-007D-814D5AD2B92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C2331A-88D4-A8E3-76BC-3E039DCC8765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F2AAB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A8F778-4013-0B9A-4A17-CC3CA298F40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D24A7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73E6179-B566-4B13-43C3-A8982D5A9751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93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DEBE3C0-0F8D-319C-2434-81CE24CD8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232FC0F-8987-CB75-F943-3213A4A33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43508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D24A7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0" name="Picture 3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28349D7-DE60-FCD9-39E1-D4E3BD62E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47917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AC6EF-ABE2-4CD7-1EC0-B2FB8A0C9FAF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7B4E708-8A48-FF6D-A87D-9BEA68913CA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A465AA-1403-216C-EAC1-CC219F7BF1F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F4C0B16-7B9A-71C4-8085-F561867AAC24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2" name="Picture 51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F3296FF2-A983-5419-48EF-B93FF8C465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4" name="Text Placeholder 41">
            <a:extLst>
              <a:ext uri="{FF2B5EF4-FFF2-40B4-BE49-F238E27FC236}">
                <a16:creationId xmlns:a16="http://schemas.microsoft.com/office/drawing/2014/main" id="{94D2A35B-DB27-A299-A9E8-CB902CAEE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39540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9" name="Picture 4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0252694B-2ECA-8073-2611-132237F409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56778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D9A45E-A685-4CE6-764E-CE87DEA1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87008" y="5810307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97581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21720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3851BF-2D16-0E23-B30A-0EF971E1864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3080B94-0F66-1929-7550-A4D4DF9F718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DFA3AE6-AFBB-3970-273B-2526FA45A49F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DD12867-FF04-663A-AEE6-AE9B761778D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F335D54-35EA-3E1E-821A-DA2E9908B357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1D40C2-CBFA-FB96-6EEC-24AF1865BD79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33920F7-EB40-EADF-3AD7-EF9590E472D8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19181A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B58214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0" name="Picture 5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6443D8E-E81B-8187-CD41-582D5AD7B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8295" y="6213192"/>
            <a:ext cx="1480989" cy="6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530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6860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51D2B0-FF79-57EA-6ACA-D34A87857BF1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1EDE78-36AF-2726-0027-93C9B263A2FC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8860E5-7A5D-3F24-4188-F64A5DDA5CA2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CFE441-808A-30A2-6AC0-47DB738B152A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427C6AB-A032-9658-63F4-A44DEB7DC416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CF789CF-5A89-9503-0CDE-D9B57785D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5" y="203150"/>
            <a:ext cx="1480989" cy="606708"/>
          </a:xfrm>
          <a:prstGeom prst="rect">
            <a:avLst/>
          </a:prstGeom>
        </p:spPr>
      </p:pic>
      <p:sp>
        <p:nvSpPr>
          <p:cNvPr id="57" name="Text Placeholder 41">
            <a:extLst>
              <a:ext uri="{FF2B5EF4-FFF2-40B4-BE49-F238E27FC236}">
                <a16:creationId xmlns:a16="http://schemas.microsoft.com/office/drawing/2014/main" id="{244BD30E-D216-7959-8F93-9F4D3FE36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7769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EEBAE2D-89C3-0D05-F5CE-BE24BBF2F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320AD8F2-4804-2216-6B88-7B4E7B74F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80990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3D165E-E8A4-BF1E-2730-204D7CD36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2497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1680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590081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29188" y="-49621"/>
            <a:ext cx="6509238" cy="6957242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86892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198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24454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53899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08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3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954307" y="220553"/>
            <a:ext cx="1726424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8251746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6117686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6181BC-A151-2461-5BC6-5843D4E34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846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011139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940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920783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524109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5" name="Graphic 1">
            <a:extLst>
              <a:ext uri="{FF2B5EF4-FFF2-40B4-BE49-F238E27FC236}">
                <a16:creationId xmlns:a16="http://schemas.microsoft.com/office/drawing/2014/main" id="{B0CD9693-D706-4565-B193-20138B6AB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484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9" name="Graphic 1">
            <a:extLst>
              <a:ext uri="{FF2B5EF4-FFF2-40B4-BE49-F238E27FC236}">
                <a16:creationId xmlns:a16="http://schemas.microsoft.com/office/drawing/2014/main" id="{2E578F70-B33B-AD84-3F3D-4D2339CED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50923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1761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5" name="Graphic 1">
            <a:extLst>
              <a:ext uri="{FF2B5EF4-FFF2-40B4-BE49-F238E27FC236}">
                <a16:creationId xmlns:a16="http://schemas.microsoft.com/office/drawing/2014/main" id="{8278692D-55D6-95B2-0803-20C83123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3" cy="1336886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8896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Graphic 1">
            <a:extLst>
              <a:ext uri="{FF2B5EF4-FFF2-40B4-BE49-F238E27FC236}">
                <a16:creationId xmlns:a16="http://schemas.microsoft.com/office/drawing/2014/main" id="{B8046BB7-994E-0C28-D47D-F1403428E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7999" cy="990567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005700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039458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149FA4-C0C5-F8E0-78F3-9CA531910A0C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3B32C-BC91-3D0C-C231-72691342136E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id="{23466961-4040-493F-0747-E678FDDA25E2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Freeform 22">
            <a:extLst>
              <a:ext uri="{FF2B5EF4-FFF2-40B4-BE49-F238E27FC236}">
                <a16:creationId xmlns:a16="http://schemas.microsoft.com/office/drawing/2014/main" id="{3D2C64F9-DE35-54CA-DDC1-14F28085ADE4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23F9B-7960-B2C0-8983-60BB191E6915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32C5A4-4D3D-CBC9-9CA1-70797959E240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B2623C-0452-2E02-9583-14A5D84277DA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6D5B70-0F5A-5B1F-1940-BA0B04044EBC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2132ED49-4431-43F1-05E3-82ED71965D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723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2874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650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309213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79233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506902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749453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117070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222962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504634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70574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10952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91609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D9A45E-A685-4CE6-764E-CE87DEA1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87008" y="5810307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47075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3D165E-E8A4-BF1E-2730-204D7CD36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4895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06485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6424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image" Target="../media/image4.svg"/><Relationship Id="rId10" Type="http://schemas.openxmlformats.org/officeDocument/2006/relationships/slideLayout" Target="../slideLayouts/slideLayout3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image" Target="../media/image37.emf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image" Target="../media/image36.emf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33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36" Type="http://schemas.openxmlformats.org/officeDocument/2006/relationships/image" Target="../media/image37.emf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Relationship Id="rId35" Type="http://schemas.openxmlformats.org/officeDocument/2006/relationships/image" Target="../media/image36.emf"/><Relationship Id="rId8" Type="http://schemas.openxmlformats.org/officeDocument/2006/relationships/slideLayout" Target="../slideLayouts/slideLayout8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slideLayout" Target="../slideLayouts/slideLayout108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31.xml"/><Relationship Id="rId34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33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29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32" Type="http://schemas.openxmlformats.org/officeDocument/2006/relationships/slideLayout" Target="../slideLayouts/slideLayout142.xml"/><Relationship Id="rId37" Type="http://schemas.openxmlformats.org/officeDocument/2006/relationships/image" Target="../media/image37.emf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36" Type="http://schemas.openxmlformats.org/officeDocument/2006/relationships/image" Target="../media/image36.emf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31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Relationship Id="rId30" Type="http://schemas.openxmlformats.org/officeDocument/2006/relationships/slideLayout" Target="../slideLayouts/slideLayout140.xml"/><Relationship Id="rId35" Type="http://schemas.openxmlformats.org/officeDocument/2006/relationships/theme" Target="../theme/theme7.xml"/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47.xml"/><Relationship Id="rId21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5" Type="http://schemas.openxmlformats.org/officeDocument/2006/relationships/image" Target="../media/image37.emf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20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24" Type="http://schemas.openxmlformats.org/officeDocument/2006/relationships/image" Target="../media/image36.emf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154.xml"/><Relationship Id="rId19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Relationship Id="rId22" Type="http://schemas.openxmlformats.org/officeDocument/2006/relationships/slideLayout" Target="../slideLayouts/slideLayout1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4008" r:id="rId11"/>
    <p:sldLayoutId id="2147484149" r:id="rId12"/>
    <p:sldLayoutId id="21474841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4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  <p:sldLayoutId id="2147484210" r:id="rId12"/>
    <p:sldLayoutId id="2147484211" r:id="rId13"/>
    <p:sldLayoutId id="2147484212" r:id="rId14"/>
    <p:sldLayoutId id="2147484213" r:id="rId15"/>
    <p:sldLayoutId id="2147484214" r:id="rId16"/>
    <p:sldLayoutId id="2147484215" r:id="rId17"/>
    <p:sldLayoutId id="214748421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AE113-00DD-E652-9DD5-26177D55AF58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4E17D-B7E4-AE4B-6FD5-67203E1E8181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  <p:sldLayoutId id="2147484241" r:id="rId13"/>
    <p:sldLayoutId id="2147484242" r:id="rId14"/>
    <p:sldLayoutId id="2147484243" r:id="rId15"/>
    <p:sldLayoutId id="2147484244" r:id="rId16"/>
    <p:sldLayoutId id="2147484245" r:id="rId17"/>
    <p:sldLayoutId id="2147484246" r:id="rId18"/>
    <p:sldLayoutId id="2147484247" r:id="rId19"/>
    <p:sldLayoutId id="2147484248" r:id="rId20"/>
    <p:sldLayoutId id="2147484249" r:id="rId21"/>
    <p:sldLayoutId id="2147484250" r:id="rId22"/>
    <p:sldLayoutId id="2147484251" r:id="rId23"/>
    <p:sldLayoutId id="2147484252" r:id="rId24"/>
    <p:sldLayoutId id="2147484253" r:id="rId25"/>
    <p:sldLayoutId id="2147484254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9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57" r:id="rId2"/>
    <p:sldLayoutId id="2147484258" r:id="rId3"/>
    <p:sldLayoutId id="2147484259" r:id="rId4"/>
    <p:sldLayoutId id="2147484260" r:id="rId5"/>
    <p:sldLayoutId id="2147484261" r:id="rId6"/>
    <p:sldLayoutId id="2147484262" r:id="rId7"/>
    <p:sldLayoutId id="2147484263" r:id="rId8"/>
    <p:sldLayoutId id="2147484264" r:id="rId9"/>
    <p:sldLayoutId id="2147484266" r:id="rId10"/>
    <p:sldLayoutId id="2147484267" r:id="rId11"/>
    <p:sldLayoutId id="2147484268" r:id="rId12"/>
    <p:sldLayoutId id="2147484269" r:id="rId13"/>
    <p:sldLayoutId id="2147484270" r:id="rId14"/>
    <p:sldLayoutId id="2147484271" r:id="rId15"/>
    <p:sldLayoutId id="2147484272" r:id="rId16"/>
    <p:sldLayoutId id="2147484273" r:id="rId17"/>
    <p:sldLayoutId id="2147484274" r:id="rId18"/>
    <p:sldLayoutId id="2147484275" r:id="rId19"/>
    <p:sldLayoutId id="2147484276" r:id="rId20"/>
    <p:sldLayoutId id="2147484277" r:id="rId21"/>
    <p:sldLayoutId id="2147484278" r:id="rId22"/>
    <p:sldLayoutId id="2147484279" r:id="rId23"/>
    <p:sldLayoutId id="2147484280" r:id="rId24"/>
    <p:sldLayoutId id="2147484281" r:id="rId25"/>
    <p:sldLayoutId id="2147484282" r:id="rId26"/>
    <p:sldLayoutId id="2147484283" r:id="rId27"/>
    <p:sldLayoutId id="2147484284" r:id="rId28"/>
    <p:sldLayoutId id="2147484285" r:id="rId29"/>
    <p:sldLayoutId id="2147484286" r:id="rId30"/>
    <p:sldLayoutId id="2147484287" r:id="rId31"/>
    <p:sldLayoutId id="2147484288" r:id="rId32"/>
    <p:sldLayoutId id="2147484289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32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3" r:id="rId3"/>
    <p:sldLayoutId id="2147484294" r:id="rId4"/>
    <p:sldLayoutId id="214748429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1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2" r:id="rId1"/>
    <p:sldLayoutId id="2147484333" r:id="rId2"/>
    <p:sldLayoutId id="2147484334" r:id="rId3"/>
    <p:sldLayoutId id="2147484335" r:id="rId4"/>
    <p:sldLayoutId id="2147484336" r:id="rId5"/>
    <p:sldLayoutId id="2147484337" r:id="rId6"/>
    <p:sldLayoutId id="2147484338" r:id="rId7"/>
    <p:sldLayoutId id="2147484339" r:id="rId8"/>
    <p:sldLayoutId id="2147484340" r:id="rId9"/>
    <p:sldLayoutId id="2147484341" r:id="rId10"/>
    <p:sldLayoutId id="2147484342" r:id="rId11"/>
    <p:sldLayoutId id="2147484343" r:id="rId12"/>
    <p:sldLayoutId id="2147484344" r:id="rId13"/>
    <p:sldLayoutId id="2147484345" r:id="rId14"/>
    <p:sldLayoutId id="2147484346" r:id="rId15"/>
    <p:sldLayoutId id="2147484347" r:id="rId16"/>
    <p:sldLayoutId id="2147484348" r:id="rId17"/>
    <p:sldLayoutId id="2147484349" r:id="rId18"/>
    <p:sldLayoutId id="2147484350" r:id="rId19"/>
    <p:sldLayoutId id="2147484351" r:id="rId20"/>
    <p:sldLayoutId id="2147484352" r:id="rId21"/>
    <p:sldLayoutId id="2147484353" r:id="rId22"/>
    <p:sldLayoutId id="2147484354" r:id="rId23"/>
    <p:sldLayoutId id="2147484355" r:id="rId24"/>
    <p:sldLayoutId id="2147484356" r:id="rId25"/>
    <p:sldLayoutId id="2147484357" r:id="rId26"/>
    <p:sldLayoutId id="2147484358" r:id="rId27"/>
    <p:sldLayoutId id="2147484359" r:id="rId28"/>
    <p:sldLayoutId id="2147484360" r:id="rId29"/>
    <p:sldLayoutId id="2147484361" r:id="rId30"/>
    <p:sldLayoutId id="2147484362" r:id="rId31"/>
    <p:sldLayoutId id="2147484363" r:id="rId32"/>
    <p:sldLayoutId id="2147484364" r:id="rId33"/>
    <p:sldLayoutId id="2147484365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3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  <p:sldLayoutId id="2147484378" r:id="rId12"/>
    <p:sldLayoutId id="2147484379" r:id="rId13"/>
    <p:sldLayoutId id="2147484380" r:id="rId14"/>
    <p:sldLayoutId id="2147484381" r:id="rId15"/>
    <p:sldLayoutId id="2147484382" r:id="rId16"/>
    <p:sldLayoutId id="2147484383" r:id="rId17"/>
    <p:sldLayoutId id="2147484384" r:id="rId18"/>
    <p:sldLayoutId id="2147484385" r:id="rId19"/>
    <p:sldLayoutId id="2147484386" r:id="rId20"/>
    <p:sldLayoutId id="2147484387" r:id="rId21"/>
    <p:sldLayoutId id="2147484405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hyperlink" Target="https://lsretail.com/academy" TargetMode="External"/><Relationship Id="rId4" Type="http://schemas.openxmlformats.org/officeDocument/2006/relationships/image" Target="../media/image8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9.jpeg"/><Relationship Id="rId7" Type="http://schemas.openxmlformats.org/officeDocument/2006/relationships/image" Target="../media/image87.png"/><Relationship Id="rId12" Type="http://schemas.openxmlformats.org/officeDocument/2006/relationships/image" Target="../media/image9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92.svg"/><Relationship Id="rId11" Type="http://schemas.openxmlformats.org/officeDocument/2006/relationships/image" Target="../media/image95.png"/><Relationship Id="rId5" Type="http://schemas.openxmlformats.org/officeDocument/2006/relationships/image" Target="../media/image91.svg"/><Relationship Id="rId10" Type="http://schemas.openxmlformats.org/officeDocument/2006/relationships/image" Target="../media/image94.svg"/><Relationship Id="rId4" Type="http://schemas.openxmlformats.org/officeDocument/2006/relationships/image" Target="../media/image90.png"/><Relationship Id="rId9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8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7.png"/><Relationship Id="rId5" Type="http://schemas.openxmlformats.org/officeDocument/2006/relationships/image" Target="../media/image97.png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sretail.com/ls-retail-consulting-requests" TargetMode="External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hyperlink" Target="mailto:MaXAttention@lsretail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13" Type="http://schemas.openxmlformats.org/officeDocument/2006/relationships/image" Target="../media/image112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105.sv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svg"/><Relationship Id="rId4" Type="http://schemas.openxmlformats.org/officeDocument/2006/relationships/image" Target="../media/image103.sv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FC7A_A77D8E4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lsretail.com/partner-essentials/operational-guideline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500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1CBC1-1753-8C07-32E3-C34A08167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C9AF0-982B-7250-ED2E-FD3EA2345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89" y="3196189"/>
            <a:ext cx="8868145" cy="66635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ptos" panose="020B0004020202020204" pitchFamily="34" charset="0"/>
              </a:rPr>
              <a:t>Professional Services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9DCB0AB-95FA-9CB1-249D-6AD234FE9592}"/>
              </a:ext>
            </a:extLst>
          </p:cNvPr>
          <p:cNvSpPr txBox="1">
            <a:spLocks/>
          </p:cNvSpPr>
          <p:nvPr/>
        </p:nvSpPr>
        <p:spPr>
          <a:xfrm>
            <a:off x="6748845" y="544398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Aptos ExtraBold" panose="020B0004020202020204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80265C2-001E-CEDF-EF06-236B6E49CCE6}"/>
              </a:ext>
            </a:extLst>
          </p:cNvPr>
          <p:cNvSpPr txBox="1">
            <a:spLocks/>
          </p:cNvSpPr>
          <p:nvPr/>
        </p:nvSpPr>
        <p:spPr>
          <a:xfrm>
            <a:off x="6748845" y="5765844"/>
            <a:ext cx="3755385" cy="3037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71E3DF"/>
                </a:solidFill>
                <a:latin typeface="Aptos Light" panose="020B0004020202020204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1E3DF"/>
              </a:solidFill>
              <a:effectLst/>
              <a:uLnTx/>
              <a:uFillTx/>
              <a:latin typeface="Aptos Light"/>
              <a:ea typeface="+mn-ea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902483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BED4F-DCC9-C189-4746-C0CD7CB7C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2925050-20F0-5375-353A-5722D7E3C9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703" b="1703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8F6BD0-D9B7-38DD-8582-B24E6A3C81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1966514"/>
            <a:ext cx="4981987" cy="1769240"/>
          </a:xfrm>
        </p:spPr>
        <p:txBody>
          <a:bodyPr/>
          <a:lstStyle/>
          <a:p>
            <a:r>
              <a:rPr lang="en-US" sz="2200" b="0" i="0">
                <a:solidFill>
                  <a:srgbClr val="212529"/>
                </a:solidFill>
                <a:effectLst/>
                <a:latin typeface="Aptos Display" panose="020B0004020202020204" pitchFamily="34" charset="0"/>
              </a:rPr>
              <a:t>Our on-demand training offers a </a:t>
            </a:r>
            <a:r>
              <a:rPr lang="en-US" sz="2200" b="0" i="0">
                <a:solidFill>
                  <a:srgbClr val="938BE7"/>
                </a:solidFill>
                <a:effectLst/>
                <a:latin typeface="Aptos ExtraBold" panose="020B0004020202020204" pitchFamily="34" charset="0"/>
              </a:rPr>
              <a:t>comprehensive learning experience</a:t>
            </a:r>
            <a:r>
              <a:rPr lang="en-US" sz="2200">
                <a:solidFill>
                  <a:srgbClr val="212529"/>
                </a:solidFill>
                <a:latin typeface="Aptos Display" panose="020B0004020202020204" pitchFamily="34" charset="0"/>
              </a:rPr>
              <a:t>,</a:t>
            </a:r>
            <a:r>
              <a:rPr lang="en-US" sz="2200" b="0" i="0">
                <a:solidFill>
                  <a:srgbClr val="938BE7"/>
                </a:solidFill>
                <a:effectLst/>
                <a:latin typeface="Aptos ExtraBold" panose="020B0004020202020204" pitchFamily="34" charset="0"/>
              </a:rPr>
              <a:t> </a:t>
            </a:r>
            <a:r>
              <a:rPr lang="en-US" sz="2200" b="0" i="0">
                <a:solidFill>
                  <a:srgbClr val="212529"/>
                </a:solidFill>
                <a:effectLst/>
                <a:latin typeface="Aptos Display" panose="020B0004020202020204" pitchFamily="34" charset="0"/>
              </a:rPr>
              <a:t>featuring instructional text, videos, interactive knowledge checks, and graphics.</a:t>
            </a:r>
            <a:endParaRPr lang="en-US" sz="2200">
              <a:latin typeface="Aptos Display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73F136-B90E-17AE-26FB-B3F27D52E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 panose="020B0004020202020204" pitchFamily="34" charset="0"/>
              </a:rPr>
              <a:t>LS Retail Academy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610F94-908A-2F4D-1ABB-A5CE335C72C3}"/>
              </a:ext>
            </a:extLst>
          </p:cNvPr>
          <p:cNvSpPr txBox="1"/>
          <p:nvPr/>
        </p:nvSpPr>
        <p:spPr>
          <a:xfrm>
            <a:off x="340290" y="998766"/>
            <a:ext cx="4051956" cy="703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Learning is at your fingertips with our eLearning courses!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8CB137E2-D78B-E917-1609-71BC7A1B9976}"/>
              </a:ext>
            </a:extLst>
          </p:cNvPr>
          <p:cNvSpPr txBox="1">
            <a:spLocks/>
          </p:cNvSpPr>
          <p:nvPr/>
        </p:nvSpPr>
        <p:spPr>
          <a:xfrm>
            <a:off x="340290" y="3735754"/>
            <a:ext cx="4981987" cy="14331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Segoe UI" panose="020B0502040204020203" pitchFamily="34" charset="0"/>
              </a:rPr>
              <a:t>These courses have been developed and recorded by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938BE7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experienced LS Retail consultants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Segoe UI" panose="020B0502040204020203" pitchFamily="34" charset="0"/>
              </a:rPr>
              <a:t>who specialize in the course topics.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3F81D07-92FE-EBB6-B5A1-E2781E57893E}"/>
              </a:ext>
            </a:extLst>
          </p:cNvPr>
          <p:cNvSpPr txBox="1">
            <a:spLocks/>
          </p:cNvSpPr>
          <p:nvPr/>
        </p:nvSpPr>
        <p:spPr>
          <a:xfrm>
            <a:off x="340291" y="5366925"/>
            <a:ext cx="3794048" cy="6665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ptos Display" panose="020B0004020202020204" pitchFamily="34" charset="0"/>
                <a:ea typeface="+mn-ea"/>
                <a:cs typeface="Segoe UI" panose="020B0502040204020203" pitchFamily="34" charset="0"/>
              </a:rPr>
              <a:t>For more information visit our portal: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https://lsretail.com/academy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0264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203831-C3C4-1E63-1AF0-975DFE628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267" y="1047945"/>
            <a:ext cx="9516598" cy="468464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6282377-DD67-39E3-32ED-3FCAE2B83B65}"/>
              </a:ext>
            </a:extLst>
          </p:cNvPr>
          <p:cNvSpPr txBox="1">
            <a:spLocks/>
          </p:cNvSpPr>
          <p:nvPr/>
        </p:nvSpPr>
        <p:spPr>
          <a:xfrm>
            <a:off x="339159" y="5170168"/>
            <a:ext cx="11512550" cy="15000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48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4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A globa</a:t>
            </a:r>
            <a:r>
              <a:rPr kumimoji="0" lang="is-IS" sz="4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l </a:t>
            </a:r>
            <a:r>
              <a:rPr kumimoji="0" lang="en-IS" sz="4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55DBB-5298-0BD5-9B6C-81294DB643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9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665" y="1670185"/>
            <a:ext cx="2022457" cy="840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391C12-642E-2015-6CF4-A8FC8A6A51AC}"/>
              </a:ext>
            </a:extLst>
          </p:cNvPr>
          <p:cNvSpPr txBox="1"/>
          <p:nvPr/>
        </p:nvSpPr>
        <p:spPr>
          <a:xfrm>
            <a:off x="5207185" y="1965381"/>
            <a:ext cx="1781041" cy="39666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5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Consulting Europe</a:t>
            </a:r>
            <a:endParaRPr kumimoji="0" lang="is-IS" sz="10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50C5B9-696F-2D38-7622-F33E51BEDF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364" y="2188624"/>
            <a:ext cx="1781041" cy="87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197821-D99B-5034-A074-B1BAE1372342}"/>
              </a:ext>
            </a:extLst>
          </p:cNvPr>
          <p:cNvSpPr txBox="1"/>
          <p:nvPr/>
        </p:nvSpPr>
        <p:spPr>
          <a:xfrm>
            <a:off x="2593884" y="2493078"/>
            <a:ext cx="1548000" cy="39666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>
              <a:defRPr sz="105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Calibri"/>
                <a:cs typeface="Segoe UI"/>
              </a:rPr>
              <a:t>Consulting Americas</a:t>
            </a:r>
            <a:endParaRPr kumimoji="0" lang="is-IS" sz="10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94BEF7-4414-A706-1658-0DB60897AE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430" y="306543"/>
            <a:ext cx="1781041" cy="840661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E46D9B-9210-13B7-A78A-FAECBC3A0066}"/>
              </a:ext>
            </a:extLst>
          </p:cNvPr>
          <p:cNvSpPr txBox="1"/>
          <p:nvPr/>
        </p:nvSpPr>
        <p:spPr>
          <a:xfrm>
            <a:off x="3302951" y="629522"/>
            <a:ext cx="1548000" cy="39666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>
              <a:defRPr sz="105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Calibri" charset="0"/>
                <a:cs typeface="Segoe UI"/>
              </a:rPr>
              <a:t>Global PMO</a:t>
            </a:r>
            <a:endParaRPr kumimoji="0" lang="is-IS" sz="10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C8F80E-F816-38FE-B6EA-0190642571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1910" y="3707267"/>
            <a:ext cx="1781041" cy="8140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C34D53-3DBB-12E8-5D1D-95F2EE7A240D}"/>
              </a:ext>
            </a:extLst>
          </p:cNvPr>
          <p:cNvSpPr txBox="1"/>
          <p:nvPr/>
        </p:nvSpPr>
        <p:spPr>
          <a:xfrm>
            <a:off x="8688431" y="3980550"/>
            <a:ext cx="1548000" cy="39666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5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Consulting APAC</a:t>
            </a:r>
            <a:endParaRPr kumimoji="0" lang="is-IS" sz="10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1ACE6B-5378-01EC-8AF1-0669A5BCCE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542" y="2817253"/>
            <a:ext cx="1781041" cy="8406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8FB95F-F17B-8C03-F1F4-B84208CACA68}"/>
              </a:ext>
            </a:extLst>
          </p:cNvPr>
          <p:cNvSpPr txBox="1"/>
          <p:nvPr/>
        </p:nvSpPr>
        <p:spPr>
          <a:xfrm>
            <a:off x="7189063" y="3110416"/>
            <a:ext cx="1548000" cy="39666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>
            <a:defPPr>
              <a:defRPr lang="en-US"/>
            </a:defPPr>
            <a:lvl1pPr>
              <a:defRPr sz="105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Consulting MEA&amp;I</a:t>
            </a:r>
            <a:endParaRPr kumimoji="0" lang="is-IS" sz="10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7B70EF5-25E2-D90E-C93C-32BB85C33D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78350" y="288144"/>
            <a:ext cx="2215534" cy="10297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9B96F8-8E1A-8393-60C4-DF29FAC0E3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2021" y="308024"/>
            <a:ext cx="1781041" cy="8489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014A2A-8B59-8361-BE0A-D906D13BF4C8}"/>
              </a:ext>
            </a:extLst>
          </p:cNvPr>
          <p:cNvSpPr txBox="1"/>
          <p:nvPr/>
        </p:nvSpPr>
        <p:spPr>
          <a:xfrm>
            <a:off x="6298542" y="631003"/>
            <a:ext cx="1548000" cy="39666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>
              <a:defRPr sz="1050" i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Calibri" charset="0"/>
                <a:cs typeface="Segoe UI"/>
              </a:rPr>
              <a:t>Global MaxAttention</a:t>
            </a:r>
            <a:endParaRPr kumimoji="0" lang="is-IS" sz="10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03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E6F2C-4547-957B-36A2-386822D34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E031C-FEF4-A776-0AD7-509C99378E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11442" y="870131"/>
            <a:ext cx="5878242" cy="3551528"/>
          </a:xfrm>
        </p:spPr>
        <p:txBody>
          <a:bodyPr/>
          <a:lstStyle/>
          <a:p>
            <a:pPr marL="0" indent="0" algn="ctr">
              <a:buNone/>
            </a:pPr>
            <a:r>
              <a:rPr lang="en-GB" sz="3600" b="1">
                <a:latin typeface="Aptos" panose="020B0004020202020204" pitchFamily="34" charset="0"/>
                <a:cs typeface="Segoe UI" panose="020B0502040204020203" pitchFamily="34" charset="0"/>
              </a:rPr>
              <a:t>We collaborate with partners to make them and their customers </a:t>
            </a:r>
            <a:br>
              <a:rPr lang="en-GB" sz="3600" b="1"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lang="en-GB" sz="3600" b="1">
                <a:latin typeface="Aptos" panose="020B0004020202020204" pitchFamily="34" charset="0"/>
                <a:cs typeface="Segoe UI" panose="020B0502040204020203" pitchFamily="34" charset="0"/>
              </a:rPr>
              <a:t>more successful.</a:t>
            </a:r>
            <a:endParaRPr lang="en-IS" sz="320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Placeholder 7" descr="A group of people having a discussion&#10;&#10;Description automatically generated">
            <a:extLst>
              <a:ext uri="{FF2B5EF4-FFF2-40B4-BE49-F238E27FC236}">
                <a16:creationId xmlns:a16="http://schemas.microsoft.com/office/drawing/2014/main" id="{FA1CE5E5-AD96-10D7-0EA8-88C3C2CE639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>
          <a:xfrm>
            <a:off x="391128" y="999793"/>
            <a:ext cx="5211024" cy="5211024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654BCFE-8E49-D7E4-3AC6-FD7CD5CDC457}"/>
              </a:ext>
            </a:extLst>
          </p:cNvPr>
          <p:cNvGrpSpPr/>
          <p:nvPr/>
        </p:nvGrpSpPr>
        <p:grpSpPr>
          <a:xfrm>
            <a:off x="6096000" y="3199753"/>
            <a:ext cx="1714348" cy="1119188"/>
            <a:chOff x="5024505" y="1986540"/>
            <a:chExt cx="2142989" cy="1399020"/>
          </a:xfrm>
          <a:solidFill>
            <a:schemeClr val="bg1"/>
          </a:solidFill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9B3D7C71-BF2B-D688-8B10-7C9EB3C7E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2450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3DC203-1A81-E925-B4D4-6555700F53B4}"/>
                </a:ext>
              </a:extLst>
            </p:cNvPr>
            <p:cNvSpPr txBox="1"/>
            <p:nvPr/>
          </p:nvSpPr>
          <p:spPr>
            <a:xfrm flipH="1">
              <a:off x="5143085" y="2339793"/>
              <a:ext cx="1905826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Support partners in </a:t>
              </a:r>
              <a:r>
                <a:rPr lang="en-GB" sz="1200">
                  <a:solidFill>
                    <a:srgbClr val="351C5C"/>
                  </a:solidFill>
                  <a:latin typeface="Aptos" panose="020B0004020202020204" pitchFamily="34" charset="0"/>
                  <a:cs typeface="Segoe UI"/>
                </a:rPr>
                <a:t>sales and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in the full project lifecycle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DFC04A-E674-40D9-0AE8-A4B941E10EAF}"/>
              </a:ext>
            </a:extLst>
          </p:cNvPr>
          <p:cNvGrpSpPr/>
          <p:nvPr/>
        </p:nvGrpSpPr>
        <p:grpSpPr>
          <a:xfrm>
            <a:off x="8158304" y="3225107"/>
            <a:ext cx="1714348" cy="1119188"/>
            <a:chOff x="7253355" y="1986540"/>
            <a:chExt cx="2142989" cy="1399020"/>
          </a:xfrm>
          <a:solidFill>
            <a:schemeClr val="bg1"/>
          </a:solidFill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9CBE913-60FF-AE55-691B-33A23BEE3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5335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9F04402-F22B-848B-D318-C4D189374605}"/>
                </a:ext>
              </a:extLst>
            </p:cNvPr>
            <p:cNvSpPr txBox="1"/>
            <p:nvPr/>
          </p:nvSpPr>
          <p:spPr>
            <a:xfrm flipH="1">
              <a:off x="7387211" y="2455213"/>
              <a:ext cx="1875275" cy="461677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Increase the quality of the implementations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A3C0305-44AB-BBA4-4286-F8D3FF19F53D}"/>
              </a:ext>
            </a:extLst>
          </p:cNvPr>
          <p:cNvGrpSpPr/>
          <p:nvPr/>
        </p:nvGrpSpPr>
        <p:grpSpPr>
          <a:xfrm>
            <a:off x="10177003" y="3225107"/>
            <a:ext cx="1714348" cy="1119188"/>
            <a:chOff x="9482205" y="1986540"/>
            <a:chExt cx="2142989" cy="1399020"/>
          </a:xfrm>
          <a:solidFill>
            <a:schemeClr val="bg1"/>
          </a:solidFill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B89B85D7-9FC1-3F83-9893-E76D62644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8220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4B1D900-2BA2-EAC1-3875-A8E8718ED21D}"/>
                </a:ext>
              </a:extLst>
            </p:cNvPr>
            <p:cNvSpPr txBox="1"/>
            <p:nvPr/>
          </p:nvSpPr>
          <p:spPr>
            <a:xfrm flipH="1">
              <a:off x="9578240" y="2339793"/>
              <a:ext cx="1950917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Bring extra capacity and specialized industry expertise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9428476-73B1-AD0B-842B-F9F4DFC3310E}"/>
              </a:ext>
            </a:extLst>
          </p:cNvPr>
          <p:cNvGrpSpPr/>
          <p:nvPr/>
        </p:nvGrpSpPr>
        <p:grpSpPr>
          <a:xfrm>
            <a:off x="7119990" y="4541730"/>
            <a:ext cx="1714348" cy="1119188"/>
            <a:chOff x="6198733" y="3472440"/>
            <a:chExt cx="2142989" cy="1399020"/>
          </a:xfrm>
          <a:solidFill>
            <a:schemeClr val="bg1"/>
          </a:solidFill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A1D25916-A1D3-605E-0BC3-D012818E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98733" y="34724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98BCE40-29A3-B878-CBEB-ED26EB8511E3}"/>
                </a:ext>
              </a:extLst>
            </p:cNvPr>
            <p:cNvSpPr txBox="1"/>
            <p:nvPr/>
          </p:nvSpPr>
          <p:spPr>
            <a:xfrm flipH="1">
              <a:off x="6370395" y="3825694"/>
              <a:ext cx="1799663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Reduce project risk and cut down implementation time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689390-3686-1295-07CA-BFED66EDB09F}"/>
              </a:ext>
            </a:extLst>
          </p:cNvPr>
          <p:cNvGrpSpPr/>
          <p:nvPr/>
        </p:nvGrpSpPr>
        <p:grpSpPr>
          <a:xfrm>
            <a:off x="9366110" y="4541730"/>
            <a:ext cx="1714348" cy="1119188"/>
            <a:chOff x="8427583" y="3472440"/>
            <a:chExt cx="2142989" cy="1399020"/>
          </a:xfrm>
          <a:solidFill>
            <a:schemeClr val="bg1"/>
          </a:solidFill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069649E-0104-519D-A24A-F8B5D5D4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27583" y="34724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580488-4ADF-8147-E81E-A4D1D3F76AF2}"/>
                </a:ext>
              </a:extLst>
            </p:cNvPr>
            <p:cNvSpPr txBox="1"/>
            <p:nvPr/>
          </p:nvSpPr>
          <p:spPr>
            <a:xfrm flipH="1">
              <a:off x="8546410" y="3825694"/>
              <a:ext cx="1905333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 panose="020B0502040204020203" pitchFamily="34" charset="0"/>
                </a:rPr>
                <a:t>Bring customer insights into product development </a:t>
              </a:r>
            </a:p>
          </p:txBody>
        </p:sp>
      </p:grpSp>
      <p:sp>
        <p:nvSpPr>
          <p:cNvPr id="33" name="Freeform 32">
            <a:extLst>
              <a:ext uri="{FF2B5EF4-FFF2-40B4-BE49-F238E27FC236}">
                <a16:creationId xmlns:a16="http://schemas.microsoft.com/office/drawing/2014/main" id="{AD107E1F-45AA-5522-454A-37E7CC729F5A}"/>
              </a:ext>
            </a:extLst>
          </p:cNvPr>
          <p:cNvSpPr/>
          <p:nvPr/>
        </p:nvSpPr>
        <p:spPr>
          <a:xfrm>
            <a:off x="361949" y="999792"/>
            <a:ext cx="2381454" cy="1209291"/>
          </a:xfrm>
          <a:custGeom>
            <a:avLst/>
            <a:gdLst>
              <a:gd name="connsiteX0" fmla="*/ 201267 w 2381454"/>
              <a:gd name="connsiteY0" fmla="*/ 0 h 1209291"/>
              <a:gd name="connsiteX1" fmla="*/ 501039 w 2381454"/>
              <a:gd name="connsiteY1" fmla="*/ 0 h 1209291"/>
              <a:gd name="connsiteX2" fmla="*/ 2006737 w 2381454"/>
              <a:gd name="connsiteY2" fmla="*/ 0 h 1209291"/>
              <a:gd name="connsiteX3" fmla="*/ 2152041 w 2381454"/>
              <a:gd name="connsiteY3" fmla="*/ 0 h 1209291"/>
              <a:gd name="connsiteX4" fmla="*/ 2306509 w 2381454"/>
              <a:gd name="connsiteY4" fmla="*/ 0 h 1209291"/>
              <a:gd name="connsiteX5" fmla="*/ 2381454 w 2381454"/>
              <a:gd name="connsiteY5" fmla="*/ 73775 h 1209291"/>
              <a:gd name="connsiteX6" fmla="*/ 2381454 w 2381454"/>
              <a:gd name="connsiteY6" fmla="*/ 1135516 h 1209291"/>
              <a:gd name="connsiteX7" fmla="*/ 2306509 w 2381454"/>
              <a:gd name="connsiteY7" fmla="*/ 1209291 h 1209291"/>
              <a:gd name="connsiteX8" fmla="*/ 2152041 w 2381454"/>
              <a:gd name="connsiteY8" fmla="*/ 1209291 h 1209291"/>
              <a:gd name="connsiteX9" fmla="*/ 2006737 w 2381454"/>
              <a:gd name="connsiteY9" fmla="*/ 1209291 h 1209291"/>
              <a:gd name="connsiteX10" fmla="*/ 779425 w 2381454"/>
              <a:gd name="connsiteY10" fmla="*/ 1209291 h 1209291"/>
              <a:gd name="connsiteX11" fmla="*/ 501039 w 2381454"/>
              <a:gd name="connsiteY11" fmla="*/ 1209291 h 1209291"/>
              <a:gd name="connsiteX12" fmla="*/ 422652 w 2381454"/>
              <a:gd name="connsiteY12" fmla="*/ 1209291 h 1209291"/>
              <a:gd name="connsiteX13" fmla="*/ 201267 w 2381454"/>
              <a:gd name="connsiteY13" fmla="*/ 1209291 h 1209291"/>
              <a:gd name="connsiteX14" fmla="*/ 0 w 2381454"/>
              <a:gd name="connsiteY14" fmla="*/ 1209291 h 1209291"/>
              <a:gd name="connsiteX15" fmla="*/ 0 w 2381454"/>
              <a:gd name="connsiteY15" fmla="*/ 93910 h 1209291"/>
              <a:gd name="connsiteX16" fmla="*/ 26735 w 2381454"/>
              <a:gd name="connsiteY16" fmla="*/ 65014 h 1209291"/>
              <a:gd name="connsiteX17" fmla="*/ 37178 w 2381454"/>
              <a:gd name="connsiteY17" fmla="*/ 27320 h 1209291"/>
              <a:gd name="connsiteX18" fmla="*/ 36764 w 2381454"/>
              <a:gd name="connsiteY18" fmla="*/ 25825 h 1209291"/>
              <a:gd name="connsiteX19" fmla="*/ 145385 w 2381454"/>
              <a:gd name="connsiteY19" fmla="*/ 25825 h 1209291"/>
              <a:gd name="connsiteX20" fmla="*/ 148273 w 2381454"/>
              <a:gd name="connsiteY20" fmla="*/ 21608 h 1209291"/>
              <a:gd name="connsiteX21" fmla="*/ 201267 w 2381454"/>
              <a:gd name="connsiteY21" fmla="*/ 0 h 120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81454" h="1209291">
                <a:moveTo>
                  <a:pt x="201267" y="0"/>
                </a:moveTo>
                <a:lnTo>
                  <a:pt x="501039" y="0"/>
                </a:lnTo>
                <a:lnTo>
                  <a:pt x="2006737" y="0"/>
                </a:lnTo>
                <a:lnTo>
                  <a:pt x="2152041" y="0"/>
                </a:lnTo>
                <a:lnTo>
                  <a:pt x="2306509" y="0"/>
                </a:lnTo>
                <a:cubicBezTo>
                  <a:pt x="2347900" y="0"/>
                  <a:pt x="2381454" y="33030"/>
                  <a:pt x="2381454" y="73775"/>
                </a:cubicBezTo>
                <a:lnTo>
                  <a:pt x="2381454" y="1135516"/>
                </a:lnTo>
                <a:cubicBezTo>
                  <a:pt x="2381454" y="1176261"/>
                  <a:pt x="2347900" y="1209291"/>
                  <a:pt x="2306509" y="1209291"/>
                </a:cubicBezTo>
                <a:lnTo>
                  <a:pt x="2152041" y="1209291"/>
                </a:lnTo>
                <a:lnTo>
                  <a:pt x="2006737" y="1209291"/>
                </a:lnTo>
                <a:lnTo>
                  <a:pt x="779425" y="1209291"/>
                </a:lnTo>
                <a:lnTo>
                  <a:pt x="501039" y="1209291"/>
                </a:lnTo>
                <a:lnTo>
                  <a:pt x="422652" y="1209291"/>
                </a:lnTo>
                <a:lnTo>
                  <a:pt x="201267" y="1209291"/>
                </a:lnTo>
                <a:lnTo>
                  <a:pt x="0" y="1209291"/>
                </a:lnTo>
                <a:lnTo>
                  <a:pt x="0" y="93910"/>
                </a:lnTo>
                <a:lnTo>
                  <a:pt x="26735" y="65014"/>
                </a:lnTo>
                <a:cubicBezTo>
                  <a:pt x="33460" y="53428"/>
                  <a:pt x="37178" y="40691"/>
                  <a:pt x="37178" y="27320"/>
                </a:cubicBezTo>
                <a:lnTo>
                  <a:pt x="36764" y="25825"/>
                </a:lnTo>
                <a:lnTo>
                  <a:pt x="145385" y="25825"/>
                </a:lnTo>
                <a:lnTo>
                  <a:pt x="148273" y="21608"/>
                </a:lnTo>
                <a:cubicBezTo>
                  <a:pt x="161836" y="8257"/>
                  <a:pt x="180572" y="0"/>
                  <a:pt x="201267" y="0"/>
                </a:cubicBezTo>
                <a:close/>
              </a:path>
            </a:pathLst>
          </a:cu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A8C1B78-4E38-8255-2AE6-358D75D7E7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105041" y="6055788"/>
            <a:ext cx="1527777" cy="71009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CD5CDD8-FEFA-CA71-F79A-029F5A2B22D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7177" y="947731"/>
            <a:ext cx="2704385" cy="144777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191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86999CF-E219-72C5-C88D-F6ADE8B47284}"/>
              </a:ext>
            </a:extLst>
          </p:cNvPr>
          <p:cNvGrpSpPr/>
          <p:nvPr/>
        </p:nvGrpSpPr>
        <p:grpSpPr>
          <a:xfrm>
            <a:off x="352338" y="4859125"/>
            <a:ext cx="2704385" cy="1447775"/>
            <a:chOff x="9482205" y="1986540"/>
            <a:chExt cx="2142989" cy="1399020"/>
          </a:xfrm>
          <a:solidFill>
            <a:schemeClr val="accent4">
              <a:lumMod val="60000"/>
              <a:lumOff val="40000"/>
            </a:schemeClr>
          </a:solidFill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F75E7ED5-65CE-C9AB-86B2-639B4FB81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48220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6E44319-957F-6A21-A01D-2D1C303CF3D7}"/>
                </a:ext>
              </a:extLst>
            </p:cNvPr>
            <p:cNvSpPr txBox="1"/>
            <p:nvPr/>
          </p:nvSpPr>
          <p:spPr>
            <a:xfrm flipH="1">
              <a:off x="9578240" y="2210192"/>
              <a:ext cx="1950917" cy="951718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s-I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Technical</a:t>
              </a: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</a:t>
              </a:r>
              <a:r>
                <a:rPr kumimoji="0" lang="is-I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Consultants</a:t>
              </a:r>
              <a:endParaRPr lang="is-IS" sz="1600" b="0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is-IS" sz="1600" err="1">
                  <a:solidFill>
                    <a:srgbClr val="351C5C"/>
                  </a:solidFill>
                  <a:latin typeface="Aptos" panose="020B0004020202020204" pitchFamily="34" charset="0"/>
                  <a:cs typeface="Segoe UI"/>
                </a:rPr>
                <a:t>Functional</a:t>
              </a: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</a:t>
              </a:r>
              <a:r>
                <a:rPr lang="is-IS" sz="1600" err="1">
                  <a:solidFill>
                    <a:srgbClr val="351C5C"/>
                  </a:solidFill>
                  <a:latin typeface="Aptos" panose="020B0004020202020204" pitchFamily="34" charset="0"/>
                  <a:cs typeface="Segoe UI"/>
                </a:rPr>
                <a:t>Consultants</a:t>
              </a: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</a:t>
              </a:r>
              <a:endParaRPr lang="is-I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s-I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Solution</a:t>
              </a: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</a:t>
              </a:r>
              <a:r>
                <a:rPr kumimoji="0" lang="is-I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Architects</a:t>
              </a: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</a:t>
              </a:r>
              <a:endParaRPr lang="is-I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Project </a:t>
              </a:r>
              <a:r>
                <a:rPr kumimoji="0" lang="is-I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Managers</a:t>
              </a:r>
              <a:r>
                <a:rPr kumimoji="0" lang="is-IS" sz="16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cs typeface="Segoe UI"/>
                </a:rPr>
                <a:t> 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endParaRPr>
            </a:p>
          </p:txBody>
        </p:sp>
      </p:grpSp>
      <p:sp>
        <p:nvSpPr>
          <p:cNvPr id="26" name="Title 4">
            <a:extLst>
              <a:ext uri="{FF2B5EF4-FFF2-40B4-BE49-F238E27FC236}">
                <a16:creationId xmlns:a16="http://schemas.microsoft.com/office/drawing/2014/main" id="{C86625C9-5E4C-BD28-693E-77BD4BDE5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37" y="94373"/>
            <a:ext cx="11504395" cy="588637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rgbClr val="002060"/>
                </a:solidFill>
                <a:latin typeface="Aptos" panose="020B0004020202020204" pitchFamily="34" charset="0"/>
                <a:cs typeface="Segoe UI"/>
              </a:rPr>
              <a:t>LS Retail consulting services </a:t>
            </a:r>
            <a:endParaRPr lang="en-US" sz="360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B489B6-09A8-F1D0-F859-321343649BF5}"/>
              </a:ext>
            </a:extLst>
          </p:cNvPr>
          <p:cNvSpPr txBox="1"/>
          <p:nvPr/>
        </p:nvSpPr>
        <p:spPr>
          <a:xfrm>
            <a:off x="352338" y="1117620"/>
            <a:ext cx="27168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Global team of 100 people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 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Diverse team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Extensive experience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Subject matter experts </a:t>
            </a:r>
          </a:p>
        </p:txBody>
      </p:sp>
    </p:spTree>
    <p:extLst>
      <p:ext uri="{BB962C8B-B14F-4D97-AF65-F5344CB8AC3E}">
        <p14:creationId xmlns:p14="http://schemas.microsoft.com/office/powerpoint/2010/main" val="8381976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B735C04-C5D5-59CF-F87C-B6D9C66FD5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901" r="-4055" b="12164"/>
          <a:stretch/>
        </p:blipFill>
        <p:spPr>
          <a:xfrm>
            <a:off x="0" y="156195"/>
            <a:ext cx="5260898" cy="6701806"/>
          </a:xfrm>
          <a:prstGeom prst="rect">
            <a:avLst/>
          </a:prstGeom>
        </p:spPr>
      </p:pic>
      <p:pic>
        <p:nvPicPr>
          <p:cNvPr id="21" name="Picture 20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D478EA5F-E680-2CFF-610E-66C6BE8A87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31533"/>
            <a:ext cx="5851471" cy="3326467"/>
          </a:xfrm>
          <a:prstGeom prst="rect">
            <a:avLst/>
          </a:prstGeom>
        </p:spPr>
      </p:pic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6947F3D5-CB8B-1730-06FD-6DD107E8BAFD}"/>
              </a:ext>
            </a:extLst>
          </p:cNvPr>
          <p:cNvSpPr txBox="1">
            <a:spLocks/>
          </p:cNvSpPr>
          <p:nvPr/>
        </p:nvSpPr>
        <p:spPr>
          <a:xfrm>
            <a:off x="6074228" y="1247231"/>
            <a:ext cx="5851470" cy="518156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Until </a:t>
            </a:r>
            <a:r>
              <a:rPr lang="en-US">
                <a:latin typeface="Aptos" panose="020B0004020202020204" pitchFamily="34" charset="0"/>
                <a:cs typeface="Segoe UI"/>
              </a:rPr>
              <a:t>a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few years ago</a:t>
            </a:r>
            <a:r>
              <a:rPr lang="en-US">
                <a:latin typeface="Aptos" panose="020B0004020202020204" pitchFamily="34" charset="0"/>
                <a:cs typeface="Segoe UI"/>
              </a:rPr>
              <a:t>,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LS Retail Consulting primarily focused on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implementation projects</a:t>
            </a:r>
            <a:r>
              <a:rPr lang="en-US">
                <a:latin typeface="Aptos" panose="020B0004020202020204" pitchFamily="34" charset="0"/>
                <a:cs typeface="Segoe UI"/>
              </a:rPr>
              <a:t> and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training</a:t>
            </a:r>
            <a:r>
              <a:rPr lang="en-US">
                <a:latin typeface="Aptos" panose="020B0004020202020204" pitchFamily="34" charset="0"/>
                <a:cs typeface="Segoe UI"/>
              </a:rPr>
              <a:t>,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working closely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with partners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and </a:t>
            </a:r>
            <a:r>
              <a:rPr lang="en-US">
                <a:latin typeface="Aptos" panose="020B0004020202020204" pitchFamily="34" charset="0"/>
                <a:cs typeface="Segoe UI"/>
              </a:rPr>
              <a:t>a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few strategic customers</a:t>
            </a:r>
            <a:r>
              <a:rPr lang="en-US">
                <a:latin typeface="Aptos" panose="020B0004020202020204" pitchFamily="34" charset="0"/>
                <a:cs typeface="Segoe UI"/>
              </a:rPr>
              <a:t>.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LS Retail </a:t>
            </a:r>
            <a:r>
              <a:rPr lang="en-US">
                <a:latin typeface="Aptos" panose="020B0004020202020204" pitchFamily="34" charset="0"/>
                <a:cs typeface="Segoe UI"/>
              </a:rPr>
              <a:t>did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generally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not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offer 2</a:t>
            </a:r>
            <a:r>
              <a:rPr kumimoji="0" lang="en-US" b="0" i="0" u="none" strike="noStrike" kern="1200" cap="none" spc="0" normalizeH="0" baseline="3000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nd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and 3</a:t>
            </a:r>
            <a:r>
              <a:rPr kumimoji="0" lang="en-US" b="0" i="0" u="none" strike="noStrike" kern="1200" cap="none" spc="0" normalizeH="0" baseline="3000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rd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level customer support services, leaving customer support fully to the partner network</a:t>
            </a:r>
            <a:r>
              <a:rPr lang="en-US">
                <a:latin typeface="Aptos" panose="020B0004020202020204" pitchFamily="34" charset="0"/>
                <a:cs typeface="Segoe UI"/>
              </a:rPr>
              <a:t>.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US">
                <a:latin typeface="Aptos" panose="020B0004020202020204" pitchFamily="34" charset="0"/>
                <a:cs typeface="Segoe UI"/>
              </a:rPr>
              <a:t>Our standard </a:t>
            </a:r>
            <a:r>
              <a:rPr lang="en-US" b="1">
                <a:latin typeface="Aptos" panose="020B0004020202020204" pitchFamily="34" charset="0"/>
                <a:cs typeface="Segoe UI"/>
              </a:rPr>
              <a:t>Partner Support</a:t>
            </a:r>
            <a:r>
              <a:rPr lang="en-US">
                <a:latin typeface="Aptos" panose="020B0004020202020204" pitchFamily="34" charset="0"/>
                <a:cs typeface="Segoe UI"/>
              </a:rPr>
              <a:t>, delivered by our development team, only offers support during </a:t>
            </a:r>
            <a:r>
              <a:rPr lang="en-US" b="1">
                <a:latin typeface="Aptos" panose="020B0004020202020204" pitchFamily="34" charset="0"/>
                <a:cs typeface="Segoe UI"/>
              </a:rPr>
              <a:t>business hours</a:t>
            </a:r>
            <a:r>
              <a:rPr lang="en-US">
                <a:latin typeface="Aptos" panose="020B0004020202020204" pitchFamily="34" charset="0"/>
                <a:cs typeface="Segoe UI"/>
              </a:rPr>
              <a:t> and with no SLA’s.</a:t>
            </a:r>
            <a:endParaRPr lang="en-US"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2AD6B5B-1E62-A8B7-A14E-34F358B65B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172663" y="288144"/>
            <a:ext cx="1682064" cy="78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15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082819-05E0-EB5E-7700-AC444A4B73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14793"/>
            <a:ext cx="10829062" cy="531781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dirty="0">
                <a:latin typeface="Aptos"/>
                <a:cs typeface="Segoe UI"/>
              </a:rPr>
              <a:t>The request for </a:t>
            </a:r>
            <a:r>
              <a:rPr lang="en-US" b="1" dirty="0">
                <a:latin typeface="Aptos"/>
                <a:cs typeface="Segoe UI"/>
              </a:rPr>
              <a:t>tailor-made support services</a:t>
            </a:r>
            <a:r>
              <a:rPr lang="en-US" dirty="0">
                <a:latin typeface="Aptos"/>
                <a:cs typeface="Segoe UI"/>
              </a:rPr>
              <a:t> from LS Retail has increased.</a:t>
            </a:r>
          </a:p>
          <a:p>
            <a:pPr lvl="1"/>
            <a:r>
              <a:rPr lang="en-US" dirty="0">
                <a:latin typeface="Aptos"/>
                <a:cs typeface="Segoe UI"/>
              </a:rPr>
              <a:t>Many partners don’t have </a:t>
            </a:r>
            <a:r>
              <a:rPr lang="en-US" b="1" dirty="0">
                <a:latin typeface="Aptos"/>
                <a:cs typeface="Segoe UI"/>
              </a:rPr>
              <a:t>support teams</a:t>
            </a:r>
            <a:r>
              <a:rPr lang="en-US" dirty="0">
                <a:latin typeface="Aptos"/>
                <a:cs typeface="Segoe UI"/>
              </a:rPr>
              <a:t>, limiting their possibilities to take on or provide necessary services to customers</a:t>
            </a:r>
          </a:p>
          <a:p>
            <a:pPr lvl="1"/>
            <a:r>
              <a:rPr lang="en-US" dirty="0">
                <a:latin typeface="Aptos"/>
                <a:cs typeface="Segoe UI"/>
              </a:rPr>
              <a:t>Many </a:t>
            </a:r>
            <a:r>
              <a:rPr lang="en-US" b="1" dirty="0">
                <a:latin typeface="Aptos"/>
                <a:cs typeface="Segoe UI"/>
              </a:rPr>
              <a:t>partners</a:t>
            </a:r>
            <a:r>
              <a:rPr lang="en-US" dirty="0">
                <a:latin typeface="Aptos"/>
                <a:cs typeface="Segoe UI"/>
              </a:rPr>
              <a:t> request advanced support, both for their own teams and for their customers, within and outside of business hours</a:t>
            </a:r>
          </a:p>
          <a:p>
            <a:pPr lvl="1"/>
            <a:r>
              <a:rPr lang="en-US" b="1" dirty="0">
                <a:latin typeface="Aptos"/>
                <a:cs typeface="Segoe UI"/>
              </a:rPr>
              <a:t>Bigger customers</a:t>
            </a:r>
            <a:r>
              <a:rPr lang="en-US" dirty="0">
                <a:latin typeface="Aptos"/>
                <a:cs typeface="Segoe UI"/>
              </a:rPr>
              <a:t> - demand vendor involvement</a:t>
            </a:r>
          </a:p>
          <a:p>
            <a:pPr lvl="1"/>
            <a:r>
              <a:rPr lang="en-US" b="1" dirty="0">
                <a:latin typeface="Aptos"/>
                <a:cs typeface="Segoe UI"/>
              </a:rPr>
              <a:t>Global customers</a:t>
            </a:r>
            <a:r>
              <a:rPr lang="en-US" dirty="0">
                <a:latin typeface="Aptos"/>
                <a:cs typeface="Segoe UI"/>
              </a:rPr>
              <a:t> – not serviced by a single partner</a:t>
            </a:r>
          </a:p>
          <a:p>
            <a:pPr lvl="1"/>
            <a:r>
              <a:rPr lang="en-US" dirty="0">
                <a:latin typeface="Aptos"/>
                <a:cs typeface="Segoe UI"/>
              </a:rPr>
              <a:t>Customers where partners </a:t>
            </a:r>
            <a:r>
              <a:rPr lang="en-US" b="1" dirty="0">
                <a:latin typeface="Aptos"/>
                <a:cs typeface="Segoe UI"/>
              </a:rPr>
              <a:t>lack industry knowledge</a:t>
            </a:r>
            <a:endParaRPr lang="en-US" dirty="0">
              <a:latin typeface="Aptos"/>
              <a:cs typeface="Segoe UI"/>
            </a:endParaRPr>
          </a:p>
          <a:p>
            <a:pPr lvl="1"/>
            <a:endParaRPr lang="en-US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ptos"/>
                <a:cs typeface="Segoe UI"/>
              </a:rPr>
              <a:t>More and more </a:t>
            </a:r>
            <a:r>
              <a:rPr lang="en-US" b="1" dirty="0">
                <a:latin typeface="Aptos"/>
                <a:cs typeface="Segoe UI"/>
              </a:rPr>
              <a:t>customers and prospects</a:t>
            </a:r>
            <a:r>
              <a:rPr lang="en-US" dirty="0">
                <a:latin typeface="Aptos"/>
                <a:cs typeface="Segoe UI"/>
              </a:rPr>
              <a:t> are very demanding, with global operations, and with ambitious visions.</a:t>
            </a:r>
            <a:endParaRPr lang="en-US" b="1" dirty="0">
              <a:latin typeface="Aptos" panose="020B0004020202020204" pitchFamily="34" charset="0"/>
            </a:endParaRPr>
          </a:p>
          <a:p>
            <a:pPr lvl="1"/>
            <a:r>
              <a:rPr lang="en-US" dirty="0">
                <a:latin typeface="Aptos"/>
                <a:cs typeface="Segoe UI"/>
              </a:rPr>
              <a:t>If they are able to select LS Central as a solution, we need to assist our partners in meeting their expectations</a:t>
            </a:r>
          </a:p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1D2CA9-BF01-BE94-7A33-32B3833D0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" panose="020B0004020202020204" pitchFamily="34" charset="0"/>
              </a:rPr>
              <a:t>Why LS Retail MaxAttention?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63A2875-FD0C-8F1F-46CA-173D19414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803820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6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406149-C5BD-9414-EA28-DEE78639D7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10712430" cy="5652161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200">
                <a:latin typeface="Aptos"/>
                <a:cs typeface="Segoe UI"/>
              </a:rPr>
              <a:t>LS Retail </a:t>
            </a:r>
            <a:r>
              <a:rPr lang="en-US" sz="2200" b="1" err="1">
                <a:latin typeface="Aptos"/>
                <a:cs typeface="Segoe UI"/>
              </a:rPr>
              <a:t>MaxAttention</a:t>
            </a:r>
            <a:r>
              <a:rPr lang="en-US" sz="2200">
                <a:latin typeface="Aptos"/>
                <a:cs typeface="Segoe UI"/>
              </a:rPr>
              <a:t> is a support initiative to ensure that LS Retail </a:t>
            </a:r>
            <a:r>
              <a:rPr lang="en-US" sz="2200" b="1">
                <a:latin typeface="Aptos"/>
                <a:cs typeface="Segoe UI"/>
              </a:rPr>
              <a:t>partners</a:t>
            </a:r>
            <a:r>
              <a:rPr lang="en-US" sz="2200">
                <a:latin typeface="Aptos"/>
                <a:cs typeface="Segoe UI"/>
              </a:rPr>
              <a:t> (and customers) receive the best assistance possible, </a:t>
            </a:r>
            <a:r>
              <a:rPr lang="en-US" sz="2200" b="1">
                <a:latin typeface="Aptos"/>
                <a:cs typeface="Segoe UI"/>
              </a:rPr>
              <a:t>whenever </a:t>
            </a:r>
            <a:r>
              <a:rPr lang="en-US" sz="2200">
                <a:latin typeface="Aptos"/>
                <a:cs typeface="Segoe UI"/>
              </a:rPr>
              <a:t>they need and </a:t>
            </a:r>
            <a:r>
              <a:rPr lang="en-US" sz="2200" b="1">
                <a:latin typeface="Aptos"/>
                <a:cs typeface="Segoe UI"/>
              </a:rPr>
              <a:t>wherever</a:t>
            </a:r>
            <a:r>
              <a:rPr lang="en-US" sz="2200">
                <a:latin typeface="Aptos"/>
                <a:cs typeface="Segoe UI"/>
              </a:rPr>
              <a:t> they are located, for LS Central and customer-specific implementations </a:t>
            </a:r>
          </a:p>
          <a:p>
            <a:endParaRPr lang="en-US" sz="220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>
                <a:latin typeface="Aptos"/>
                <a:cs typeface="Segoe UI"/>
              </a:rPr>
              <a:t>LS Retail </a:t>
            </a:r>
            <a:r>
              <a:rPr lang="en-US" sz="2200" b="1" err="1">
                <a:latin typeface="Aptos"/>
                <a:cs typeface="Segoe UI"/>
              </a:rPr>
              <a:t>MaxAttention</a:t>
            </a:r>
            <a:r>
              <a:rPr lang="en-US" sz="2200" b="1">
                <a:latin typeface="Aptos"/>
                <a:cs typeface="Segoe UI"/>
              </a:rPr>
              <a:t> </a:t>
            </a:r>
            <a:r>
              <a:rPr lang="en-US" sz="2200">
                <a:latin typeface="Aptos"/>
                <a:cs typeface="Segoe UI"/>
              </a:rPr>
              <a:t>is a dedicated </a:t>
            </a:r>
            <a:r>
              <a:rPr lang="en-US" sz="2200" b="1">
                <a:latin typeface="Aptos"/>
                <a:cs typeface="Segoe UI"/>
              </a:rPr>
              <a:t>Support Service desk </a:t>
            </a:r>
            <a:r>
              <a:rPr lang="en-US" sz="2200">
                <a:latin typeface="Aptos"/>
                <a:cs typeface="Segoe UI"/>
              </a:rPr>
              <a:t>offering</a:t>
            </a:r>
            <a:endParaRPr lang="en-US" sz="2200" b="1">
              <a:latin typeface="Aptos"/>
              <a:cs typeface="Segoe UI"/>
            </a:endParaRPr>
          </a:p>
          <a:p>
            <a:pPr lvl="1"/>
            <a:r>
              <a:rPr lang="en-US" sz="2200">
                <a:latin typeface="Aptos"/>
                <a:cs typeface="Segoe UI"/>
              </a:rPr>
              <a:t>Standard to advanced partner, or customer specific, support</a:t>
            </a:r>
          </a:p>
          <a:p>
            <a:pPr lvl="1"/>
            <a:r>
              <a:rPr lang="en-US" sz="2200">
                <a:latin typeface="Aptos"/>
                <a:cs typeface="Segoe UI"/>
              </a:rPr>
              <a:t>Support </a:t>
            </a:r>
            <a:r>
              <a:rPr lang="en-US" sz="2200" b="1">
                <a:latin typeface="Aptos"/>
                <a:cs typeface="Segoe UI"/>
              </a:rPr>
              <a:t>not only </a:t>
            </a:r>
            <a:r>
              <a:rPr lang="en-US" sz="2200">
                <a:latin typeface="Aptos"/>
                <a:cs typeface="Segoe UI"/>
              </a:rPr>
              <a:t>for standard products</a:t>
            </a:r>
          </a:p>
          <a:p>
            <a:pPr lvl="1"/>
            <a:r>
              <a:rPr lang="en-US" sz="2200">
                <a:latin typeface="Aptos"/>
                <a:cs typeface="Segoe UI"/>
              </a:rPr>
              <a:t>Business hours to 24/7 support</a:t>
            </a:r>
          </a:p>
          <a:p>
            <a:pPr lvl="1"/>
            <a:r>
              <a:rPr lang="en-US" sz="2200" b="1">
                <a:latin typeface="Aptos"/>
                <a:cs typeface="Segoe UI"/>
              </a:rPr>
              <a:t>2</a:t>
            </a:r>
            <a:r>
              <a:rPr lang="en-US" sz="2200" b="1" baseline="30000">
                <a:latin typeface="Aptos"/>
                <a:cs typeface="Segoe UI"/>
              </a:rPr>
              <a:t>nd</a:t>
            </a:r>
            <a:r>
              <a:rPr lang="en-US" sz="2200" b="1">
                <a:latin typeface="Aptos"/>
                <a:cs typeface="Segoe UI"/>
              </a:rPr>
              <a:t> and 3</a:t>
            </a:r>
            <a:r>
              <a:rPr lang="en-US" sz="2200" b="1" baseline="30000">
                <a:latin typeface="Aptos"/>
                <a:cs typeface="Segoe UI"/>
              </a:rPr>
              <a:t>rd</a:t>
            </a:r>
            <a:r>
              <a:rPr lang="en-US" sz="2200" b="1">
                <a:latin typeface="Aptos"/>
                <a:cs typeface="Segoe UI"/>
              </a:rPr>
              <a:t> level </a:t>
            </a:r>
            <a:r>
              <a:rPr lang="en-US" sz="2200">
                <a:latin typeface="Aptos"/>
                <a:cs typeface="Segoe UI"/>
              </a:rPr>
              <a:t>support with SLA’s</a:t>
            </a:r>
          </a:p>
          <a:p>
            <a:pPr lvl="1"/>
            <a:r>
              <a:rPr lang="en-US" sz="2200" b="1">
                <a:latin typeface="Aptos"/>
                <a:cs typeface="Segoe UI"/>
              </a:rPr>
              <a:t>Additional</a:t>
            </a:r>
            <a:r>
              <a:rPr lang="en-US" sz="2200">
                <a:latin typeface="Aptos"/>
                <a:cs typeface="Segoe UI"/>
              </a:rPr>
              <a:t> services – e.g. customization maintenance, deployments, etc.</a:t>
            </a:r>
          </a:p>
          <a:p>
            <a:pPr lvl="1"/>
            <a:r>
              <a:rPr lang="en-US" sz="2200">
                <a:latin typeface="Aptos"/>
                <a:cs typeface="Segoe UI"/>
              </a:rPr>
              <a:t>Dedicated or shared </a:t>
            </a:r>
            <a:r>
              <a:rPr lang="en-US" sz="2200" b="1">
                <a:latin typeface="Aptos"/>
                <a:cs typeface="Segoe UI"/>
              </a:rPr>
              <a:t>support manager</a:t>
            </a:r>
          </a:p>
          <a:p>
            <a:pPr lvl="1"/>
            <a:r>
              <a:rPr lang="en-US" sz="2200">
                <a:latin typeface="Aptos"/>
                <a:cs typeface="Segoe UI"/>
              </a:rPr>
              <a:t>Skilled </a:t>
            </a:r>
            <a:r>
              <a:rPr lang="en-US" sz="2200" b="1">
                <a:latin typeface="Aptos"/>
                <a:cs typeface="Segoe UI"/>
              </a:rPr>
              <a:t>regional professionals</a:t>
            </a:r>
          </a:p>
          <a:p>
            <a:endParaRPr lang="en-US" sz="220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>
                <a:latin typeface="Aptos"/>
                <a:cs typeface="Segoe UI"/>
              </a:rPr>
              <a:t>LS Retail </a:t>
            </a:r>
            <a:r>
              <a:rPr lang="en-US" sz="2200" err="1">
                <a:latin typeface="Aptos"/>
                <a:cs typeface="Segoe UI"/>
              </a:rPr>
              <a:t>MaxAttention</a:t>
            </a:r>
            <a:r>
              <a:rPr lang="en-US" sz="2200">
                <a:latin typeface="Aptos"/>
                <a:cs typeface="Segoe UI"/>
              </a:rPr>
              <a:t> is </a:t>
            </a:r>
            <a:r>
              <a:rPr lang="en-US" sz="2200" b="1">
                <a:latin typeface="Aptos"/>
                <a:cs typeface="Segoe UI"/>
              </a:rPr>
              <a:t>not </a:t>
            </a:r>
            <a:r>
              <a:rPr lang="en-US" sz="2200">
                <a:latin typeface="Aptos"/>
                <a:cs typeface="Segoe UI"/>
              </a:rPr>
              <a:t>part of the partner support delivered by our development team</a:t>
            </a:r>
          </a:p>
          <a:p>
            <a:endParaRPr lang="en-US" sz="220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36166C-883A-540C-93F5-52E11475C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" panose="020B0004020202020204" pitchFamily="34" charset="0"/>
              </a:rPr>
              <a:t>What is LS Retail </a:t>
            </a:r>
            <a:r>
              <a:rPr lang="en-US" err="1">
                <a:latin typeface="Aptos" panose="020B0004020202020204" pitchFamily="34" charset="0"/>
              </a:rPr>
              <a:t>MaxAttention</a:t>
            </a:r>
            <a:r>
              <a:rPr lang="en-US">
                <a:latin typeface="Aptos" panose="020B0004020202020204" pitchFamily="34" charset="0"/>
              </a:rPr>
              <a:t>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2F078AC-7797-2181-C121-6D7FCAF0B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023453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6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D38F78-8172-C2E9-2C5B-300C301756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9511" y="893423"/>
            <a:ext cx="2796446" cy="3606061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200" b="1" u="sng">
                <a:latin typeface="Aptos" panose="020B0004020202020204" pitchFamily="34" charset="0"/>
              </a:rPr>
              <a:t>Level-1 Support</a:t>
            </a:r>
          </a:p>
          <a:p>
            <a:pPr marL="0" indent="0">
              <a:buNone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Partner responsible</a:t>
            </a:r>
            <a:endParaRPr kumimoji="0" lang="en-US" sz="14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00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485550-FFBD-2F9E-8A8E-A8B7A19B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" panose="020B0004020202020204" pitchFamily="34" charset="0"/>
                <a:cs typeface="Segoe UI"/>
              </a:rPr>
              <a:t>Customer support and service needs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622F4C8-96F9-5E5E-8471-8163D65E13E3}"/>
              </a:ext>
            </a:extLst>
          </p:cNvPr>
          <p:cNvSpPr txBox="1">
            <a:spLocks/>
          </p:cNvSpPr>
          <p:nvPr/>
        </p:nvSpPr>
        <p:spPr>
          <a:xfrm>
            <a:off x="343022" y="893423"/>
            <a:ext cx="2796446" cy="548141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Back Office Support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Customer responsible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C35DB89-D811-F92A-C191-2F87F36EA0CF}"/>
              </a:ext>
            </a:extLst>
          </p:cNvPr>
          <p:cNvSpPr txBox="1">
            <a:spLocks/>
          </p:cNvSpPr>
          <p:nvPr/>
        </p:nvSpPr>
        <p:spPr>
          <a:xfrm>
            <a:off x="6096000" y="893423"/>
            <a:ext cx="2796446" cy="54835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Level-2 Support</a:t>
            </a:r>
          </a:p>
          <a:p>
            <a:pPr marL="0" indent="0">
              <a:buNone/>
              <a:defRPr/>
            </a:pPr>
            <a:r>
              <a:rPr lang="en-US" sz="2000" b="1">
                <a:latin typeface="Aptos" panose="020B0004020202020204" pitchFamily="34" charset="0"/>
                <a:cs typeface="Segoe UI"/>
              </a:rPr>
              <a:t>LS Retail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MaxAttention</a:t>
            </a:r>
            <a:endParaRPr lang="en-US" sz="2000" b="1" i="0" u="none" strike="noStrike" kern="1200" cap="none" spc="0" normalizeH="0" baseline="0" noProof="0" err="1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5FE315C-7758-FDD2-0A2D-9338ABE10887}"/>
              </a:ext>
            </a:extLst>
          </p:cNvPr>
          <p:cNvSpPr txBox="1">
            <a:spLocks/>
          </p:cNvSpPr>
          <p:nvPr/>
        </p:nvSpPr>
        <p:spPr>
          <a:xfrm>
            <a:off x="8986582" y="895214"/>
            <a:ext cx="2796446" cy="1671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Level-3 Support</a:t>
            </a:r>
          </a:p>
          <a:p>
            <a:pPr marL="0" indent="0">
              <a:buNone/>
              <a:defRPr/>
            </a:pPr>
            <a:r>
              <a:rPr lang="en-US" sz="2000" b="1">
                <a:latin typeface="Aptos" panose="020B0004020202020204" pitchFamily="34" charset="0"/>
                <a:cs typeface="Segoe UI"/>
              </a:rPr>
              <a:t>LS Retail </a:t>
            </a:r>
            <a:r>
              <a:rPr lang="en-US" sz="2000" b="1" err="1">
                <a:latin typeface="Aptos" panose="020B0004020202020204" pitchFamily="34" charset="0"/>
                <a:cs typeface="Segoe UI"/>
              </a:rPr>
              <a:t>MaxAttention</a:t>
            </a:r>
            <a:endParaRPr kumimoji="0" lang="en-US" sz="2000" b="1" i="0" u="sng" strike="noStrike" kern="1200" cap="none" spc="0" normalizeH="0" baseline="0" noProof="0" err="1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5E9814FB-8F57-D65D-227A-8F09D14BF869}"/>
              </a:ext>
            </a:extLst>
          </p:cNvPr>
          <p:cNvSpPr txBox="1">
            <a:spLocks/>
          </p:cNvSpPr>
          <p:nvPr/>
        </p:nvSpPr>
        <p:spPr>
          <a:xfrm>
            <a:off x="3219511" y="4569267"/>
            <a:ext cx="2796446" cy="18076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Enhancement Fee / EULA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LS Retail Development</a:t>
            </a:r>
            <a:endParaRPr kumimoji="0" lang="en-US" sz="14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756BC1F7-1CFA-D6CA-B152-CA01DAFA0586}"/>
              </a:ext>
            </a:extLst>
          </p:cNvPr>
          <p:cNvSpPr txBox="1">
            <a:spLocks/>
          </p:cNvSpPr>
          <p:nvPr/>
        </p:nvSpPr>
        <p:spPr>
          <a:xfrm>
            <a:off x="8986582" y="2627870"/>
            <a:ext cx="2796446" cy="1871614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defPPr>
              <a:defRPr lang="en-I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Additional Support Services</a:t>
            </a:r>
          </a:p>
          <a:p>
            <a:pPr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Partner or </a:t>
            </a:r>
            <a:r>
              <a:rPr lang="en-US" sz="2000" u="none">
                <a:latin typeface="Aptos" panose="020B0004020202020204" pitchFamily="34" charset="0"/>
                <a:cs typeface="Segoe UI"/>
              </a:rPr>
              <a:t>LS Retail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MaxAttention</a:t>
            </a:r>
            <a:endParaRPr lang="en-US" sz="1400" b="1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2EC9B13-D85C-1779-403D-3F6EC6E0CF96}"/>
              </a:ext>
            </a:extLst>
          </p:cNvPr>
          <p:cNvSpPr txBox="1">
            <a:spLocks/>
          </p:cNvSpPr>
          <p:nvPr/>
        </p:nvSpPr>
        <p:spPr>
          <a:xfrm>
            <a:off x="8986582" y="4569267"/>
            <a:ext cx="2796446" cy="1134416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Consulting Services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Partner or LS Retail</a:t>
            </a:r>
            <a:endParaRPr kumimoji="0" lang="en-US" sz="12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68D1AA9-71D0-4C74-A139-32E557910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30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D38F78-8172-C2E9-2C5B-300C301756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9511" y="893423"/>
            <a:ext cx="2796446" cy="3606061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200" b="1" u="sng">
                <a:latin typeface="Aptos" panose="020B0004020202020204" pitchFamily="34" charset="0"/>
              </a:rPr>
              <a:t>Level-1 Support</a:t>
            </a:r>
          </a:p>
          <a:p>
            <a:pPr marL="0" indent="0">
              <a:buNone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Partner responsible</a:t>
            </a:r>
            <a:endParaRPr kumimoji="0" lang="en-US" sz="14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00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485550-FFBD-2F9E-8A8E-A8B7A19B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" panose="020B0004020202020204" pitchFamily="34" charset="0"/>
              </a:rPr>
              <a:t>Customer Support and Service needs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622F4C8-96F9-5E5E-8471-8163D65E13E3}"/>
              </a:ext>
            </a:extLst>
          </p:cNvPr>
          <p:cNvSpPr txBox="1">
            <a:spLocks/>
          </p:cNvSpPr>
          <p:nvPr/>
        </p:nvSpPr>
        <p:spPr>
          <a:xfrm>
            <a:off x="343022" y="893423"/>
            <a:ext cx="2796446" cy="485815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Back Office Support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Customer responsible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C35DB89-D811-F92A-C191-2F87F36EA0CF}"/>
              </a:ext>
            </a:extLst>
          </p:cNvPr>
          <p:cNvSpPr txBox="1">
            <a:spLocks/>
          </p:cNvSpPr>
          <p:nvPr/>
        </p:nvSpPr>
        <p:spPr>
          <a:xfrm>
            <a:off x="6096000" y="893423"/>
            <a:ext cx="2796446" cy="16718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Level-2 Support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MaxAttention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5FE315C-7758-FDD2-0A2D-9338ABE10887}"/>
              </a:ext>
            </a:extLst>
          </p:cNvPr>
          <p:cNvSpPr txBox="1">
            <a:spLocks/>
          </p:cNvSpPr>
          <p:nvPr/>
        </p:nvSpPr>
        <p:spPr>
          <a:xfrm>
            <a:off x="8986582" y="895214"/>
            <a:ext cx="2796446" cy="1671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Level-3 Support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MaxAttention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5E9814FB-8F57-D65D-227A-8F09D14BF869}"/>
              </a:ext>
            </a:extLst>
          </p:cNvPr>
          <p:cNvSpPr txBox="1">
            <a:spLocks/>
          </p:cNvSpPr>
          <p:nvPr/>
        </p:nvSpPr>
        <p:spPr>
          <a:xfrm>
            <a:off x="3219510" y="4596699"/>
            <a:ext cx="8563518" cy="11548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Enhancement Fee / EULA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LS Retail Development</a:t>
            </a:r>
            <a:endParaRPr kumimoji="0" lang="en-US" sz="14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756BC1F7-1CFA-D6CA-B152-CA01DAFA0586}"/>
              </a:ext>
            </a:extLst>
          </p:cNvPr>
          <p:cNvSpPr txBox="1">
            <a:spLocks/>
          </p:cNvSpPr>
          <p:nvPr/>
        </p:nvSpPr>
        <p:spPr>
          <a:xfrm>
            <a:off x="6096000" y="2627870"/>
            <a:ext cx="5687028" cy="974866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/>
          <a:lstStyle>
            <a:defPPr>
              <a:defRPr lang="en-I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>
                <a:latin typeface="Aptos" panose="020B0004020202020204" pitchFamily="34" charset="0"/>
              </a:rPr>
              <a:t>Additional Support Services</a:t>
            </a:r>
          </a:p>
          <a:p>
            <a:r>
              <a:rPr lang="en-US" sz="2000" u="none">
                <a:latin typeface="Aptos" panose="020B0004020202020204" pitchFamily="34" charset="0"/>
              </a:rPr>
              <a:t>Partner or MaxAttention</a:t>
            </a:r>
            <a:endParaRPr lang="en-US" sz="1400" u="none">
              <a:latin typeface="Aptos" panose="020B0004020202020204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2EC9B13-D85C-1779-403D-3F6EC6E0CF96}"/>
              </a:ext>
            </a:extLst>
          </p:cNvPr>
          <p:cNvSpPr txBox="1">
            <a:spLocks/>
          </p:cNvSpPr>
          <p:nvPr/>
        </p:nvSpPr>
        <p:spPr>
          <a:xfrm>
            <a:off x="6096000" y="3634131"/>
            <a:ext cx="5687028" cy="865353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Consulting Services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Partner or LS Retail</a:t>
            </a:r>
            <a:endParaRPr kumimoji="0" lang="en-US" sz="12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307B439-ECD0-DAAF-DB7F-C37701BB8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63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15CA92-2509-9EFE-830D-C694B61713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52614" y="881480"/>
            <a:ext cx="3971956" cy="4733310"/>
          </a:xfrm>
        </p:spPr>
        <p:txBody>
          <a:bodyPr/>
          <a:lstStyle/>
          <a:p>
            <a:r>
              <a:rPr lang="en-US" sz="2000">
                <a:latin typeface="Aptos" panose="020B0004020202020204" pitchFamily="34" charset="0"/>
              </a:rPr>
              <a:t>Support delivered by our </a:t>
            </a:r>
            <a:r>
              <a:rPr lang="en-US" sz="2000" b="1">
                <a:latin typeface="Aptos" panose="020B0004020202020204" pitchFamily="34" charset="0"/>
              </a:rPr>
              <a:t>Partner Technical Support</a:t>
            </a:r>
            <a:endParaRPr lang="en-US" sz="2000">
              <a:latin typeface="Aptos" panose="020B0004020202020204" pitchFamily="34" charset="0"/>
            </a:endParaRPr>
          </a:p>
          <a:p>
            <a:r>
              <a:rPr lang="en-US" sz="2000">
                <a:latin typeface="Aptos" panose="020B0004020202020204" pitchFamily="34" charset="0"/>
              </a:rPr>
              <a:t>Business hours support, available </a:t>
            </a:r>
            <a:r>
              <a:rPr lang="en-US" sz="2000" b="1">
                <a:latin typeface="Aptos" panose="020B0004020202020204" pitchFamily="34" charset="0"/>
              </a:rPr>
              <a:t>only to partners</a:t>
            </a:r>
          </a:p>
          <a:p>
            <a:r>
              <a:rPr lang="en-US" sz="2000">
                <a:latin typeface="Aptos" panose="020B0004020202020204" pitchFamily="34" charset="0"/>
              </a:rPr>
              <a:t>New </a:t>
            </a:r>
            <a:r>
              <a:rPr lang="en-US" sz="2000" b="1">
                <a:latin typeface="Aptos" panose="020B0004020202020204" pitchFamily="34" charset="0"/>
              </a:rPr>
              <a:t>standard releases</a:t>
            </a:r>
            <a:r>
              <a:rPr lang="en-US" sz="2000">
                <a:latin typeface="Aptos" panose="020B0004020202020204" pitchFamily="34" charset="0"/>
              </a:rPr>
              <a:t> available to partners and customers</a:t>
            </a:r>
          </a:p>
          <a:p>
            <a:pPr marL="0" indent="0">
              <a:buNone/>
            </a:pPr>
            <a:endParaRPr lang="en-US" sz="2000">
              <a:latin typeface="Aptos" panose="020B0004020202020204" pitchFamily="34" charset="0"/>
            </a:endParaRPr>
          </a:p>
          <a:p>
            <a:endParaRPr lang="en-US" sz="200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D406E5-56DF-E12D-13FB-2121834AB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>
                <a:latin typeface="Aptos"/>
                <a:cs typeface="Segoe UI"/>
              </a:rPr>
              <a:t>Enhancement </a:t>
            </a:r>
            <a:r>
              <a:rPr lang="en-US">
                <a:latin typeface="Aptos"/>
                <a:cs typeface="Segoe UI"/>
              </a:rPr>
              <a:t>fee</a:t>
            </a:r>
            <a:r>
              <a:rPr lang="en-US" sz="4000" b="1">
                <a:latin typeface="Aptos"/>
                <a:cs typeface="Segoe UI"/>
              </a:rPr>
              <a:t> / EULA</a:t>
            </a:r>
            <a:endParaRPr lang="en-US">
              <a:latin typeface="Aptos"/>
              <a:cs typeface="Segoe UI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BE3B525-5C01-CFC4-48C2-B4F212D84DA9}"/>
              </a:ext>
            </a:extLst>
          </p:cNvPr>
          <p:cNvSpPr txBox="1">
            <a:spLocks/>
          </p:cNvSpPr>
          <p:nvPr/>
        </p:nvSpPr>
        <p:spPr>
          <a:xfrm>
            <a:off x="528110" y="997528"/>
            <a:ext cx="2796446" cy="1743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Enhancement Fee / EULA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Corrective Maintenance 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Core LS Retail Products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Microsoft </a:t>
            </a:r>
            <a:r>
              <a:rPr lang="en-US" sz="1000">
                <a:latin typeface="Aptos"/>
                <a:cs typeface="Segoe UI"/>
              </a:rPr>
              <a:t>Dynamics 365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Business Central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Roadmaps and new functionality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Major </a:t>
            </a:r>
            <a:r>
              <a:rPr lang="en-US" sz="1000">
                <a:latin typeface="Aptos"/>
                <a:cs typeface="Segoe UI"/>
              </a:rPr>
              <a:t>release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 of new versions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0F6F91E-F435-7812-ACC9-73677B858FC6}"/>
              </a:ext>
            </a:extLst>
          </p:cNvPr>
          <p:cNvSpPr txBox="1">
            <a:spLocks/>
          </p:cNvSpPr>
          <p:nvPr/>
        </p:nvSpPr>
        <p:spPr>
          <a:xfrm>
            <a:off x="3621088" y="897940"/>
            <a:ext cx="4059871" cy="47333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Aptos"/>
                <a:cs typeface="Segoe UI"/>
              </a:rPr>
              <a:t>Covered by </a:t>
            </a:r>
            <a:r>
              <a:rPr lang="en-US" sz="2000" b="1">
                <a:latin typeface="Aptos"/>
                <a:cs typeface="Segoe UI"/>
              </a:rPr>
              <a:t>licenses</a:t>
            </a:r>
          </a:p>
          <a:p>
            <a:r>
              <a:rPr lang="en-US" sz="2000" b="1">
                <a:latin typeface="Aptos"/>
                <a:cs typeface="Segoe UI"/>
              </a:rPr>
              <a:t>Standard</a:t>
            </a:r>
            <a:r>
              <a:rPr lang="en-US" sz="2000">
                <a:latin typeface="Aptos"/>
                <a:cs typeface="Segoe UI"/>
              </a:rPr>
              <a:t> modules and verticals, delivered twice a year</a:t>
            </a:r>
          </a:p>
          <a:p>
            <a:pPr lvl="1"/>
            <a:r>
              <a:rPr lang="en-US" sz="2000">
                <a:latin typeface="Aptos"/>
                <a:cs typeface="Segoe UI"/>
              </a:rPr>
              <a:t>Core LS Retail Products</a:t>
            </a:r>
          </a:p>
          <a:p>
            <a:pPr lvl="1"/>
            <a:r>
              <a:rPr lang="en-US" sz="2000">
                <a:latin typeface="Aptos"/>
                <a:cs typeface="Segoe UI"/>
              </a:rPr>
              <a:t>New features</a:t>
            </a:r>
          </a:p>
          <a:p>
            <a:pPr lvl="1"/>
            <a:r>
              <a:rPr lang="en-US" sz="2000">
                <a:latin typeface="Aptos"/>
                <a:cs typeface="Segoe UI"/>
              </a:rPr>
              <a:t>Improvements</a:t>
            </a:r>
          </a:p>
          <a:p>
            <a:pPr lvl="1"/>
            <a:r>
              <a:rPr lang="en-US" sz="2000">
                <a:latin typeface="Aptos"/>
                <a:cs typeface="Segoe UI"/>
              </a:rPr>
              <a:t>Corrective maintenance</a:t>
            </a:r>
          </a:p>
          <a:p>
            <a:pPr lvl="1"/>
            <a:r>
              <a:rPr lang="en-US" sz="2000">
                <a:latin typeface="Aptos"/>
                <a:cs typeface="Segoe UI"/>
              </a:rPr>
              <a:t>Microsoft Dynamics 365 Business Central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>
              <a:latin typeface="Aptos" panose="020B0004020202020204" pitchFamily="34" charset="0"/>
            </a:endParaRPr>
          </a:p>
          <a:p>
            <a:endParaRPr lang="en-US" sz="2000">
              <a:latin typeface="Aptos" panose="020B00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49BE5A1-832F-F087-1547-EA9D71247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28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3B39C7-D4BE-EFAF-1840-1A4910C28A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8690" y="2663302"/>
            <a:ext cx="6169978" cy="674702"/>
          </a:xfrm>
        </p:spPr>
        <p:txBody>
          <a:bodyPr/>
          <a:lstStyle/>
          <a:p>
            <a:r>
              <a:rPr lang="en-US"/>
              <a:t>LS Retail MaxAttention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1829D-9769-9C93-6C67-A9C62E242E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300"/>
              <a:t>and overview of other support possibilities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7A0A4-BB2A-F316-B4CA-B5B46ABFEC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Johann Thorlaksson</a:t>
            </a:r>
          </a:p>
        </p:txBody>
      </p:sp>
    </p:spTree>
    <p:extLst>
      <p:ext uri="{BB962C8B-B14F-4D97-AF65-F5344CB8AC3E}">
        <p14:creationId xmlns:p14="http://schemas.microsoft.com/office/powerpoint/2010/main" val="2005116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D38F78-8172-C2E9-2C5B-300C301756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0083" y="893422"/>
            <a:ext cx="2796446" cy="5483523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200" b="1" u="sng">
                <a:latin typeface="Aptos" panose="020B0004020202020204" pitchFamily="34" charset="0"/>
              </a:rPr>
              <a:t>Level-1 Support</a:t>
            </a:r>
          </a:p>
          <a:p>
            <a:r>
              <a:rPr lang="en-US" sz="1100">
                <a:latin typeface="Aptos" panose="020B0004020202020204" pitchFamily="34" charset="0"/>
              </a:rPr>
              <a:t>System Enquiries from users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“I’m getting an error”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“System is slow”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“How do I do that?”</a:t>
            </a:r>
          </a:p>
          <a:p>
            <a:r>
              <a:rPr lang="en-US" sz="1100">
                <a:latin typeface="Aptos" panose="020B0004020202020204" pitchFamily="34" charset="0"/>
              </a:rPr>
              <a:t>User Management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“I can't log in”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“I don’t have access”</a:t>
            </a:r>
          </a:p>
          <a:p>
            <a:r>
              <a:rPr lang="en-US" sz="1100">
                <a:latin typeface="Aptos" panose="020B0004020202020204" pitchFamily="34" charset="0"/>
              </a:rPr>
              <a:t>Basic Operation Maintenance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POS stopping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Posting stopping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Restarting Server Services</a:t>
            </a:r>
          </a:p>
          <a:p>
            <a:r>
              <a:rPr lang="en-US" sz="1100">
                <a:latin typeface="Aptos" panose="020B0004020202020204" pitchFamily="34" charset="0"/>
              </a:rPr>
              <a:t>User Training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Maintain Knowledge Base 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Training Center</a:t>
            </a:r>
          </a:p>
          <a:p>
            <a:endParaRPr lang="en-US" sz="1100">
              <a:latin typeface="Aptos" panose="020B0004020202020204" pitchFamily="34" charset="0"/>
            </a:endParaRPr>
          </a:p>
          <a:p>
            <a:endParaRPr lang="en-US" sz="1100">
              <a:latin typeface="Aptos" panose="020B0004020202020204" pitchFamily="34" charset="0"/>
            </a:endParaRPr>
          </a:p>
          <a:p>
            <a:endParaRPr lang="en-US" sz="1100">
              <a:latin typeface="Aptos" panose="020B0004020202020204" pitchFamily="34" charset="0"/>
            </a:endParaRPr>
          </a:p>
          <a:p>
            <a:endParaRPr lang="en-US" sz="1100">
              <a:latin typeface="Aptos" panose="020B0004020202020204" pitchFamily="34" charset="0"/>
            </a:endParaRPr>
          </a:p>
          <a:p>
            <a:endParaRPr lang="en-US" sz="110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485550-FFBD-2F9E-8A8E-A8B7A19B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"/>
                <a:cs typeface="Segoe UI"/>
              </a:rPr>
              <a:t>Handled by customers</a:t>
            </a:r>
            <a:endParaRPr lang="en-US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622F4C8-96F9-5E5E-8471-8163D65E13E3}"/>
              </a:ext>
            </a:extLst>
          </p:cNvPr>
          <p:cNvSpPr txBox="1">
            <a:spLocks/>
          </p:cNvSpPr>
          <p:nvPr/>
        </p:nvSpPr>
        <p:spPr>
          <a:xfrm>
            <a:off x="457986" y="895529"/>
            <a:ext cx="2796446" cy="548141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Back Office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User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Access rights and Roles in BC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IDP setup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Item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Creation, Pricing, Promotions and Distribution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POS Setup and POS layout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Customer GDPR requests handling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Infrastructure 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Updates, Backups and Disaster Recovery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Virus and Intrusion Prevention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Security Monitoring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Middleware 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Updates, Backups and Disaster Recovery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DB-Admin Operations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Internal BC and LS Central knowledge Competence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Super User training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Support Team training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AAF6DA1-9C74-2EAC-1116-4B41A1EC7DAB}"/>
              </a:ext>
            </a:extLst>
          </p:cNvPr>
          <p:cNvSpPr txBox="1">
            <a:spLocks/>
          </p:cNvSpPr>
          <p:nvPr/>
        </p:nvSpPr>
        <p:spPr>
          <a:xfrm>
            <a:off x="6569075" y="893422"/>
            <a:ext cx="4737100" cy="3990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Basic support: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Internal competences to manage customer environments, access rights, train employees, etc.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1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 level support often outsourced to companies with no or very limited LS Retail competence</a:t>
            </a:r>
          </a:p>
          <a:p>
            <a:pPr lvl="1">
              <a:spcBef>
                <a:spcPts val="1000"/>
              </a:spcBef>
            </a:pPr>
            <a:r>
              <a:rPr lang="en-US" sz="2000">
                <a:latin typeface="Aptos" panose="020B0004020202020204" pitchFamily="34" charset="0"/>
              </a:rPr>
              <a:t>“Please restart your computer”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3E78108-E02C-5249-0F9E-5114092BC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89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485550-FFBD-2F9E-8A8E-A8B7A19B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" panose="020B0004020202020204" pitchFamily="34" charset="0"/>
              </a:rPr>
              <a:t>LS Retail MaxAttention - 2</a:t>
            </a:r>
            <a:r>
              <a:rPr lang="en-GB" baseline="30000">
                <a:latin typeface="Aptos" panose="020B0004020202020204" pitchFamily="34" charset="0"/>
              </a:rPr>
              <a:t>nd</a:t>
            </a:r>
            <a:r>
              <a:rPr lang="en-GB">
                <a:latin typeface="Aptos" panose="020B0004020202020204" pitchFamily="34" charset="0"/>
              </a:rPr>
              <a:t> and 3</a:t>
            </a:r>
            <a:r>
              <a:rPr lang="en-GB" baseline="30000">
                <a:latin typeface="Aptos" panose="020B0004020202020204" pitchFamily="34" charset="0"/>
              </a:rPr>
              <a:t>rd</a:t>
            </a:r>
            <a:r>
              <a:rPr lang="en-GB">
                <a:latin typeface="Aptos" panose="020B0004020202020204" pitchFamily="34" charset="0"/>
              </a:rPr>
              <a:t> level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C35DB89-D811-F92A-C191-2F87F36EA0CF}"/>
              </a:ext>
            </a:extLst>
          </p:cNvPr>
          <p:cNvSpPr txBox="1">
            <a:spLocks/>
          </p:cNvSpPr>
          <p:nvPr/>
        </p:nvSpPr>
        <p:spPr>
          <a:xfrm>
            <a:off x="491329" y="893422"/>
            <a:ext cx="2796446" cy="54835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Level-2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Incidence handling and Resolution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Error Handling and Resolution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Fixing data errors that are stopping processes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“Multiple users reporting this issue”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Basic Operation 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Posting stopping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Restarting Server Services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Operational availability and performance monitoring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In-Store network and infrastructure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Central Server CPU, Memory and Disk Space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Integrations monitoring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Internal BC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Data Replication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Posting queue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Long running queries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Access Security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Audit Log monitoring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5FE315C-7758-FDD2-0A2D-9338ABE10887}"/>
              </a:ext>
            </a:extLst>
          </p:cNvPr>
          <p:cNvSpPr txBox="1">
            <a:spLocks/>
          </p:cNvSpPr>
          <p:nvPr/>
        </p:nvSpPr>
        <p:spPr>
          <a:xfrm>
            <a:off x="3373426" y="881847"/>
            <a:ext cx="2796446" cy="18426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Level-3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Advanced LS Central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Incidence handling and Resolution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Error Handling and corrective actions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Create workarounds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Create temporary fixes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Resolving Data Integrity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CA2BD8-F6D6-EEBC-0C4C-6C188C8D58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69095" y="897945"/>
            <a:ext cx="4412778" cy="4733310"/>
          </a:xfrm>
        </p:spPr>
        <p:txBody>
          <a:bodyPr/>
          <a:lstStyle/>
          <a:p>
            <a:pPr marL="0" indent="0">
              <a:buNone/>
            </a:pPr>
            <a:r>
              <a:rPr lang="en-US" sz="2000" b="1">
                <a:latin typeface="Aptos" panose="020B0004020202020204" pitchFamily="34" charset="0"/>
              </a:rPr>
              <a:t>Advanced support:</a:t>
            </a:r>
          </a:p>
          <a:p>
            <a:r>
              <a:rPr lang="en-US" sz="2000">
                <a:latin typeface="Aptos" panose="020B0004020202020204" pitchFamily="34" charset="0"/>
              </a:rPr>
              <a:t>2</a:t>
            </a:r>
            <a:r>
              <a:rPr lang="en-US" sz="2000" baseline="30000">
                <a:latin typeface="Aptos" panose="020B0004020202020204" pitchFamily="34" charset="0"/>
              </a:rPr>
              <a:t>nd</a:t>
            </a:r>
            <a:r>
              <a:rPr lang="en-US" sz="2000">
                <a:latin typeface="Aptos" panose="020B0004020202020204" pitchFamily="34" charset="0"/>
              </a:rPr>
              <a:t> and 3</a:t>
            </a:r>
            <a:r>
              <a:rPr lang="en-US" sz="2000" baseline="30000">
                <a:latin typeface="Aptos" panose="020B0004020202020204" pitchFamily="34" charset="0"/>
              </a:rPr>
              <a:t>rd</a:t>
            </a:r>
            <a:r>
              <a:rPr lang="en-US" sz="2000">
                <a:latin typeface="Aptos" panose="020B0004020202020204" pitchFamily="34" charset="0"/>
              </a:rPr>
              <a:t> level support</a:t>
            </a:r>
          </a:p>
          <a:p>
            <a:r>
              <a:rPr lang="en-US" sz="2000" b="1">
                <a:latin typeface="Aptos" panose="020B0004020202020204" pitchFamily="34" charset="0"/>
              </a:rPr>
              <a:t>Customer specific</a:t>
            </a:r>
            <a:r>
              <a:rPr lang="en-US" sz="2000">
                <a:latin typeface="Aptos" panose="020B0004020202020204" pitchFamily="34" charset="0"/>
              </a:rPr>
              <a:t> support</a:t>
            </a:r>
          </a:p>
          <a:p>
            <a:r>
              <a:rPr lang="en-US" sz="2000">
                <a:latin typeface="Aptos" panose="020B0004020202020204" pitchFamily="34" charset="0"/>
              </a:rPr>
              <a:t>The team has knowledge about the customer implementation, environments, and needs</a:t>
            </a:r>
          </a:p>
          <a:p>
            <a:r>
              <a:rPr lang="en-US" sz="2000">
                <a:latin typeface="Aptos" panose="020B0004020202020204" pitchFamily="34" charset="0"/>
              </a:rPr>
              <a:t>24/7 support – if requested</a:t>
            </a:r>
          </a:p>
          <a:p>
            <a:r>
              <a:rPr lang="en-US" sz="2000">
                <a:latin typeface="Aptos" panose="020B0004020202020204" pitchFamily="34" charset="0"/>
              </a:rPr>
              <a:t>Quick reaction time with SLA’s</a:t>
            </a:r>
          </a:p>
          <a:p>
            <a:endParaRPr lang="en-US" sz="2000">
              <a:latin typeface="Aptos" panose="020B0004020202020204" pitchFamily="34" charset="0"/>
            </a:endParaRPr>
          </a:p>
          <a:p>
            <a:endParaRPr lang="en-US" sz="200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2000">
              <a:latin typeface="Aptos" panose="020B0004020202020204" pitchFamily="34" charset="0"/>
            </a:endParaRPr>
          </a:p>
          <a:p>
            <a:endParaRPr lang="en-US" sz="2000">
              <a:latin typeface="Aptos" panose="020B00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849C992-B27D-3274-AA0E-862775E84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9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485550-FFBD-2F9E-8A8E-A8B7A19B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"/>
                <a:cs typeface="Segoe UI"/>
              </a:rPr>
              <a:t>Additional services</a:t>
            </a:r>
            <a:endParaRPr lang="en-GB">
              <a:latin typeface="Aptos" panose="020B0004020202020204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5B4DBFE-C609-E628-01C5-A7E123CF9204}"/>
              </a:ext>
            </a:extLst>
          </p:cNvPr>
          <p:cNvSpPr txBox="1">
            <a:spLocks/>
          </p:cNvSpPr>
          <p:nvPr/>
        </p:nvSpPr>
        <p:spPr>
          <a:xfrm>
            <a:off x="458217" y="943924"/>
            <a:ext cx="2796446" cy="2061213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/>
          <a:lstStyle>
            <a:defPPr>
              <a:defRPr lang="en-I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>
                <a:latin typeface="Aptos" panose="020B0004020202020204" pitchFamily="34" charset="0"/>
              </a:rPr>
              <a:t>Additional Support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0" u="none">
                <a:latin typeface="Aptos" panose="020B0004020202020204" pitchFamily="34" charset="0"/>
              </a:rPr>
              <a:t>Customizations Maintenance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Corrective maintenance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Minor improvements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0" u="none">
                <a:latin typeface="Aptos" panose="020B0004020202020204" pitchFamily="34" charset="0"/>
              </a:rPr>
              <a:t>Release management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Pre-deployment Testing</a:t>
            </a:r>
          </a:p>
          <a:p>
            <a:pPr lvl="1"/>
            <a:r>
              <a:rPr lang="en-US" sz="1100">
                <a:latin typeface="Aptos" panose="020B0004020202020204" pitchFamily="34" charset="0"/>
              </a:rPr>
              <a:t>Deployment Assistance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0" u="none">
                <a:latin typeface="Aptos" panose="020B0004020202020204" pitchFamily="34" charset="0"/>
              </a:rPr>
              <a:t>Training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7D6C5601-EAB2-FA47-5A96-9239913CEE1D}"/>
              </a:ext>
            </a:extLst>
          </p:cNvPr>
          <p:cNvSpPr txBox="1">
            <a:spLocks/>
          </p:cNvSpPr>
          <p:nvPr/>
        </p:nvSpPr>
        <p:spPr>
          <a:xfrm>
            <a:off x="3391539" y="943925"/>
            <a:ext cx="2796446" cy="1324540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Consulting Services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Customer specific projects, implementations, integrations, deployments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Advanced training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30C29D9-3127-676C-87FB-F4867D8190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69095" y="897945"/>
            <a:ext cx="4226423" cy="4733310"/>
          </a:xfrm>
        </p:spPr>
        <p:txBody>
          <a:bodyPr lIns="91440" tIns="45720" rIns="91440" bIns="45720" anchor="t"/>
          <a:lstStyle/>
          <a:p>
            <a:r>
              <a:rPr lang="en-US" sz="2000" b="1">
                <a:latin typeface="Aptos"/>
                <a:cs typeface="Segoe UI"/>
              </a:rPr>
              <a:t>Additional Support Services</a:t>
            </a:r>
            <a:r>
              <a:rPr lang="en-US" sz="2000">
                <a:latin typeface="Aptos"/>
                <a:cs typeface="Segoe UI"/>
              </a:rPr>
              <a:t> agreed on in a separate SOW</a:t>
            </a:r>
          </a:p>
          <a:p>
            <a:pPr lvl="1"/>
            <a:r>
              <a:rPr lang="en-US" sz="2000">
                <a:latin typeface="Aptos"/>
                <a:cs typeface="Segoe UI"/>
              </a:rPr>
              <a:t>Delivered by the partner or the LS Retail </a:t>
            </a:r>
            <a:r>
              <a:rPr lang="en-US" sz="2000" err="1">
                <a:latin typeface="Aptos"/>
                <a:cs typeface="Segoe UI"/>
              </a:rPr>
              <a:t>MaxAttention</a:t>
            </a:r>
            <a:r>
              <a:rPr lang="en-US" sz="2000">
                <a:latin typeface="Aptos"/>
                <a:cs typeface="Segoe UI"/>
              </a:rPr>
              <a:t> team (if requested)</a:t>
            </a:r>
          </a:p>
          <a:p>
            <a:endParaRPr lang="en-US" sz="2000" b="1">
              <a:latin typeface="Aptos" panose="020B0004020202020204" pitchFamily="34" charset="0"/>
            </a:endParaRPr>
          </a:p>
          <a:p>
            <a:r>
              <a:rPr lang="en-US" sz="2000" b="1">
                <a:latin typeface="Aptos"/>
                <a:cs typeface="Segoe UI"/>
              </a:rPr>
              <a:t>Consulting services</a:t>
            </a:r>
            <a:r>
              <a:rPr lang="en-US" sz="2000">
                <a:latin typeface="Aptos"/>
                <a:cs typeface="Segoe UI"/>
              </a:rPr>
              <a:t> agreed on in multiple SOW’s</a:t>
            </a:r>
          </a:p>
          <a:p>
            <a:pPr lvl="1"/>
            <a:r>
              <a:rPr lang="en-US" sz="2000">
                <a:latin typeface="Aptos"/>
                <a:cs typeface="Segoe UI"/>
              </a:rPr>
              <a:t>Delivered by the partner</a:t>
            </a:r>
            <a:endParaRPr lang="en-US" sz="200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2000">
              <a:latin typeface="Aptos" panose="020B0004020202020204" pitchFamily="34" charset="0"/>
            </a:endParaRPr>
          </a:p>
          <a:p>
            <a:endParaRPr lang="en-US" sz="2000">
              <a:latin typeface="Aptos" panose="020B00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F704EE6-54B8-0325-4EF3-760563578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44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4FCC3-2BFF-CA9F-95B4-E0812986E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670656-F29C-3AC1-6F77-AD3EA947C4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9511" y="893423"/>
            <a:ext cx="2796446" cy="3606061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200" b="1" u="sng">
                <a:latin typeface="Aptos" panose="020B0004020202020204" pitchFamily="34" charset="0"/>
              </a:rPr>
              <a:t>Level-1 Support</a:t>
            </a:r>
          </a:p>
          <a:p>
            <a:pPr marL="0" indent="0">
              <a:buNone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Partner responsible</a:t>
            </a:r>
            <a:endParaRPr kumimoji="0" lang="en-US" sz="14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100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224B02-C279-63E8-92D3-8D1BDAE8E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" panose="020B0004020202020204" pitchFamily="34" charset="0"/>
              </a:rPr>
              <a:t>Customer Support and Service needs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9E45698-7D43-89E7-09B4-CD30365C9274}"/>
              </a:ext>
            </a:extLst>
          </p:cNvPr>
          <p:cNvSpPr txBox="1">
            <a:spLocks/>
          </p:cNvSpPr>
          <p:nvPr/>
        </p:nvSpPr>
        <p:spPr>
          <a:xfrm>
            <a:off x="343022" y="893423"/>
            <a:ext cx="2796446" cy="548141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Back Office Support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Customer responsible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027D762-378A-34A1-08F5-850A0CDD9D92}"/>
              </a:ext>
            </a:extLst>
          </p:cNvPr>
          <p:cNvSpPr txBox="1">
            <a:spLocks/>
          </p:cNvSpPr>
          <p:nvPr/>
        </p:nvSpPr>
        <p:spPr>
          <a:xfrm>
            <a:off x="6096000" y="893423"/>
            <a:ext cx="2796446" cy="54835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Level-2 Support</a:t>
            </a:r>
          </a:p>
          <a:p>
            <a:pPr marL="0" indent="0">
              <a:buNone/>
              <a:defRPr/>
            </a:pPr>
            <a:r>
              <a:rPr lang="en-US" sz="2000" b="1">
                <a:latin typeface="Aptos" panose="020B0004020202020204" pitchFamily="34" charset="0"/>
                <a:cs typeface="Segoe UI"/>
              </a:rPr>
              <a:t>LS Retail </a:t>
            </a:r>
            <a:r>
              <a:rPr lang="en-US" sz="2000" b="1" err="1">
                <a:latin typeface="Aptos" panose="020B0004020202020204" pitchFamily="34" charset="0"/>
                <a:cs typeface="Segoe UI"/>
              </a:rPr>
              <a:t>MaxAttention</a:t>
            </a:r>
            <a:endParaRPr lang="en-US" sz="2000" b="1" i="0" u="none" strike="noStrike" kern="1200" cap="none" spc="0" normalizeH="0" baseline="0" noProof="0" err="1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346ECEF-D0D3-7E02-C7E1-5CF940EBED18}"/>
              </a:ext>
            </a:extLst>
          </p:cNvPr>
          <p:cNvSpPr txBox="1">
            <a:spLocks/>
          </p:cNvSpPr>
          <p:nvPr/>
        </p:nvSpPr>
        <p:spPr>
          <a:xfrm>
            <a:off x="8986582" y="895214"/>
            <a:ext cx="2796446" cy="1671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Level-3 Support</a:t>
            </a:r>
          </a:p>
          <a:p>
            <a:pPr marL="0" indent="0">
              <a:buNone/>
              <a:defRPr/>
            </a:pPr>
            <a:r>
              <a:rPr lang="en-US" sz="2000" b="1">
                <a:latin typeface="Aptos" panose="020B0004020202020204" pitchFamily="34" charset="0"/>
                <a:cs typeface="Segoe UI"/>
              </a:rPr>
              <a:t>LS Retail </a:t>
            </a:r>
            <a:r>
              <a:rPr lang="en-US" sz="2000" b="1" err="1">
                <a:latin typeface="Aptos" panose="020B0004020202020204" pitchFamily="34" charset="0"/>
                <a:cs typeface="Segoe UI"/>
              </a:rPr>
              <a:t>MaxAttention</a:t>
            </a:r>
            <a:endParaRPr kumimoji="0" lang="en-US" sz="2000" b="1" i="0" u="sng" strike="noStrike" kern="1200" cap="none" spc="0" normalizeH="0" baseline="0" noProof="0" err="1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163053EB-FB88-CE20-EA82-A67E7BC8536C}"/>
              </a:ext>
            </a:extLst>
          </p:cNvPr>
          <p:cNvSpPr txBox="1">
            <a:spLocks/>
          </p:cNvSpPr>
          <p:nvPr/>
        </p:nvSpPr>
        <p:spPr>
          <a:xfrm>
            <a:off x="3219511" y="4569267"/>
            <a:ext cx="2796446" cy="18076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Enhancement Fee / EULA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LS Retail Development</a:t>
            </a:r>
            <a:endParaRPr kumimoji="0" lang="en-US" sz="14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4E03B09-E0B2-9A48-8A04-A4DA7E35A0B2}"/>
              </a:ext>
            </a:extLst>
          </p:cNvPr>
          <p:cNvSpPr txBox="1">
            <a:spLocks/>
          </p:cNvSpPr>
          <p:nvPr/>
        </p:nvSpPr>
        <p:spPr>
          <a:xfrm>
            <a:off x="8986582" y="2627870"/>
            <a:ext cx="2796446" cy="1871614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defPPr>
              <a:defRPr lang="en-I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Additional Support Services</a:t>
            </a:r>
          </a:p>
          <a:p>
            <a:pPr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Partner or </a:t>
            </a:r>
            <a:r>
              <a:rPr lang="en-US" sz="2000" u="none">
                <a:latin typeface="Aptos" panose="020B0004020202020204" pitchFamily="34" charset="0"/>
                <a:cs typeface="Segoe UI"/>
              </a:rPr>
              <a:t>LS Retail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MaxAttention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43A6434-9AF4-2503-231F-8358A99B249F}"/>
              </a:ext>
            </a:extLst>
          </p:cNvPr>
          <p:cNvSpPr txBox="1">
            <a:spLocks/>
          </p:cNvSpPr>
          <p:nvPr/>
        </p:nvSpPr>
        <p:spPr>
          <a:xfrm>
            <a:off x="8986582" y="4569267"/>
            <a:ext cx="2796446" cy="1134416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Consulting Services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Partner or LS Retail</a:t>
            </a:r>
            <a:endParaRPr kumimoji="0" lang="en-US" sz="1200" b="1" i="0" u="sng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3B203F9-E5EE-E763-79B6-A64252792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44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D38F78-8172-C2E9-2C5B-300C301756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2388" y="893423"/>
            <a:ext cx="2796446" cy="3606061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200" b="1" u="sng">
                <a:latin typeface="Aptos" panose="020B0004020202020204" pitchFamily="34" charset="0"/>
              </a:rPr>
              <a:t>Level-1 Support</a:t>
            </a:r>
          </a:p>
          <a:p>
            <a:r>
              <a:rPr lang="en-US" sz="1000">
                <a:latin typeface="Aptos" panose="020B0004020202020204" pitchFamily="34" charset="0"/>
              </a:rPr>
              <a:t>System Enquiries from users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“I’m getting an error”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“System is slow”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“How do I do that?”</a:t>
            </a:r>
          </a:p>
          <a:p>
            <a:r>
              <a:rPr lang="en-US" sz="1000">
                <a:latin typeface="Aptos" panose="020B0004020202020204" pitchFamily="34" charset="0"/>
              </a:rPr>
              <a:t>User Management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“I can't log in”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“I don’t have access”</a:t>
            </a:r>
          </a:p>
          <a:p>
            <a:r>
              <a:rPr lang="en-US" sz="1000">
                <a:latin typeface="Aptos" panose="020B0004020202020204" pitchFamily="34" charset="0"/>
              </a:rPr>
              <a:t>Basic Operation Maintenance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POS stopping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Posting stopping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Restarting Server Services</a:t>
            </a:r>
          </a:p>
          <a:p>
            <a:r>
              <a:rPr lang="en-US" sz="1000">
                <a:latin typeface="Aptos" panose="020B0004020202020204" pitchFamily="34" charset="0"/>
              </a:rPr>
              <a:t>User Training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Maintain Knowledge Base </a:t>
            </a:r>
          </a:p>
          <a:p>
            <a:pPr lvl="1"/>
            <a:r>
              <a:rPr lang="en-US" sz="1000">
                <a:latin typeface="Aptos" panose="020B0004020202020204" pitchFamily="34" charset="0"/>
              </a:rPr>
              <a:t>Training Center</a:t>
            </a:r>
          </a:p>
          <a:p>
            <a:pPr marL="0" indent="0">
              <a:buNone/>
            </a:pPr>
            <a:endParaRPr lang="en-US" sz="1000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485550-FFBD-2F9E-8A8E-A8B7A19B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ptos" panose="020B0004020202020204" pitchFamily="34" charset="0"/>
              </a:rPr>
              <a:t>Overview Support and Service needs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622F4C8-96F9-5E5E-8471-8163D65E13E3}"/>
              </a:ext>
            </a:extLst>
          </p:cNvPr>
          <p:cNvSpPr txBox="1">
            <a:spLocks/>
          </p:cNvSpPr>
          <p:nvPr/>
        </p:nvSpPr>
        <p:spPr>
          <a:xfrm>
            <a:off x="340291" y="895529"/>
            <a:ext cx="2796446" cy="548141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Back Office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User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Access rights and Roles in BC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IDP setup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Item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Creation, Pricing, Promotions and Distribution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POS Setup and POS layout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Customer GDPR requests handling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Infrastructure 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Updates, Backups and Disaster Recovery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Virus and Intrusion Prevention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Security Monitoring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Middleware 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Updates, Backups and Disaster Recovery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DB-Admin Operations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Internal BC and LS Central knowledge Competence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Super User training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Support Team training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C35DB89-D811-F92A-C191-2F87F36EA0CF}"/>
              </a:ext>
            </a:extLst>
          </p:cNvPr>
          <p:cNvSpPr txBox="1">
            <a:spLocks/>
          </p:cNvSpPr>
          <p:nvPr/>
        </p:nvSpPr>
        <p:spPr>
          <a:xfrm>
            <a:off x="6104485" y="893422"/>
            <a:ext cx="2796446" cy="54835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Level-2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Incidence handling and Resolution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Error Handling and Resolution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Fixing data errors that are stopping processes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“Multiple users reporting this issue”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Basic Operation 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Posting stopping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Restarting Server Services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Operational availability and performance monitoring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In-Store network and infrastructure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Central Server CPU, Memory and Disk Space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Integrations monitoring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Internal BC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Data Replication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Posting queue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Long running queries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Access Security Monitoring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Audit Log monitoring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5FE315C-7758-FDD2-0A2D-9338ABE10887}"/>
              </a:ext>
            </a:extLst>
          </p:cNvPr>
          <p:cNvSpPr txBox="1">
            <a:spLocks/>
          </p:cNvSpPr>
          <p:nvPr/>
        </p:nvSpPr>
        <p:spPr>
          <a:xfrm>
            <a:off x="8986582" y="881848"/>
            <a:ext cx="2796446" cy="1671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Level-3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Advanced LS Central Support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Incidence handling and Resolution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Error Handling and corrective actions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Create workarounds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Create temporary fixes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Resolving Data Integrity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5E9814FB-8F57-D65D-227A-8F09D14BF869}"/>
              </a:ext>
            </a:extLst>
          </p:cNvPr>
          <p:cNvSpPr txBox="1">
            <a:spLocks/>
          </p:cNvSpPr>
          <p:nvPr/>
        </p:nvSpPr>
        <p:spPr>
          <a:xfrm>
            <a:off x="3219511" y="4569267"/>
            <a:ext cx="2796446" cy="18076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Enhancement Fee / EULA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Corrective Maintenance 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Core LS Retail Products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Microsoft </a:t>
            </a:r>
            <a:r>
              <a:rPr lang="en-US" sz="1000">
                <a:latin typeface="Aptos"/>
                <a:cs typeface="Segoe UI"/>
              </a:rPr>
              <a:t>Dynamics 365 Business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 Central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Roadmaps and new functionality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/>
                <a:cs typeface="Segoe UI"/>
              </a:rPr>
              <a:t>Major Release of new versions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756BC1F7-1CFA-D6CA-B152-CA01DAFA0586}"/>
              </a:ext>
            </a:extLst>
          </p:cNvPr>
          <p:cNvSpPr txBox="1">
            <a:spLocks/>
          </p:cNvSpPr>
          <p:nvPr/>
        </p:nvSpPr>
        <p:spPr>
          <a:xfrm>
            <a:off x="8986582" y="2627870"/>
            <a:ext cx="2796446" cy="1871614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/>
          <a:lstStyle>
            <a:defPPr>
              <a:defRPr lang="en-IS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>
                <a:latin typeface="Aptos" panose="020B0004020202020204" pitchFamily="34" charset="0"/>
              </a:rPr>
              <a:t>Additional Support Services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1000" b="0" u="none">
                <a:latin typeface="Aptos" panose="020B0004020202020204" pitchFamily="34" charset="0"/>
              </a:rPr>
              <a:t>Customizations Maintenance</a:t>
            </a:r>
          </a:p>
          <a:p>
            <a:pPr marL="914400" lvl="1">
              <a:defRPr/>
            </a:pPr>
            <a:r>
              <a:rPr lang="en-US" sz="1000">
                <a:latin typeface="Aptos" panose="020B0004020202020204" pitchFamily="34" charset="0"/>
              </a:rPr>
              <a:t>Corrective maintenance</a:t>
            </a:r>
          </a:p>
          <a:p>
            <a:pPr marL="914400" lvl="1">
              <a:defRPr/>
            </a:pPr>
            <a:r>
              <a:rPr lang="en-US" sz="1000">
                <a:latin typeface="Aptos" panose="020B0004020202020204" pitchFamily="34" charset="0"/>
              </a:rPr>
              <a:t>Minor improvements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1000" b="0" u="none">
                <a:latin typeface="Aptos" panose="020B0004020202020204" pitchFamily="34" charset="0"/>
              </a:rPr>
              <a:t>Release management</a:t>
            </a:r>
          </a:p>
          <a:p>
            <a:pPr marL="914400" lvl="1">
              <a:defRPr/>
            </a:pPr>
            <a:r>
              <a:rPr lang="en-US" sz="1000">
                <a:latin typeface="Aptos" panose="020B0004020202020204" pitchFamily="34" charset="0"/>
              </a:rPr>
              <a:t>Pre-deployment Testing</a:t>
            </a:r>
          </a:p>
          <a:p>
            <a:pPr marL="914400" lvl="1">
              <a:defRPr/>
            </a:pPr>
            <a:r>
              <a:rPr lang="en-US" sz="1000">
                <a:latin typeface="Aptos" panose="020B0004020202020204" pitchFamily="34" charset="0"/>
              </a:rPr>
              <a:t>Deployment Assistance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1000" b="0" u="none">
                <a:latin typeface="Aptos" panose="020B0004020202020204" pitchFamily="34" charset="0"/>
              </a:rPr>
              <a:t>Training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FEA594E-9125-8928-0BFC-76DE1E95253C}"/>
              </a:ext>
            </a:extLst>
          </p:cNvPr>
          <p:cNvSpPr txBox="1">
            <a:spLocks/>
          </p:cNvSpPr>
          <p:nvPr/>
        </p:nvSpPr>
        <p:spPr>
          <a:xfrm>
            <a:off x="8986582" y="4569266"/>
            <a:ext cx="2796446" cy="1324540"/>
          </a:xfrm>
          <a:prstGeom prst="rect">
            <a:avLst/>
          </a:prstGeom>
          <a:solidFill>
            <a:srgbClr val="EEE8F8"/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Consulting Services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Customer specific projects, implementations, integrations, deployments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Advanced training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E5338FE-BB66-22D1-7259-8BC2C06C9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89182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59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779445-82F7-AA02-1719-BB3AC1327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997527"/>
            <a:ext cx="5428157" cy="5369482"/>
          </a:xfrm>
        </p:spPr>
        <p:txBody>
          <a:bodyPr/>
          <a:lstStyle/>
          <a:p>
            <a:r>
              <a:rPr lang="en-US">
                <a:latin typeface="Aptos" panose="020B0004020202020204" pitchFamily="34" charset="0"/>
              </a:rPr>
              <a:t>For 2</a:t>
            </a:r>
            <a:r>
              <a:rPr lang="en-US" baseline="30000">
                <a:latin typeface="Aptos" panose="020B0004020202020204" pitchFamily="34" charset="0"/>
              </a:rPr>
              <a:t>nd</a:t>
            </a:r>
            <a:r>
              <a:rPr lang="en-US">
                <a:latin typeface="Aptos" panose="020B0004020202020204" pitchFamily="34" charset="0"/>
              </a:rPr>
              <a:t> and 3</a:t>
            </a:r>
            <a:r>
              <a:rPr lang="en-US" baseline="30000">
                <a:latin typeface="Aptos" panose="020B0004020202020204" pitchFamily="34" charset="0"/>
              </a:rPr>
              <a:t>rd</a:t>
            </a:r>
            <a:r>
              <a:rPr lang="en-US">
                <a:latin typeface="Aptos" panose="020B0004020202020204" pitchFamily="34" charset="0"/>
              </a:rPr>
              <a:t> level support, LS Retail offers different MaxAttention </a:t>
            </a:r>
            <a:r>
              <a:rPr lang="is-IS" b="1">
                <a:latin typeface="Aptos" panose="020B0004020202020204" pitchFamily="34" charset="0"/>
              </a:rPr>
              <a:t>support plans</a:t>
            </a:r>
          </a:p>
          <a:p>
            <a:pPr lvl="1"/>
            <a:r>
              <a:rPr lang="is-IS">
                <a:latin typeface="Aptos" panose="020B0004020202020204" pitchFamily="34" charset="0"/>
              </a:rPr>
              <a:t>Basic (T&amp;M)</a:t>
            </a:r>
          </a:p>
          <a:p>
            <a:pPr lvl="1"/>
            <a:r>
              <a:rPr lang="is-IS">
                <a:latin typeface="Aptos" panose="020B0004020202020204" pitchFamily="34" charset="0"/>
              </a:rPr>
              <a:t>Standard</a:t>
            </a:r>
          </a:p>
          <a:p>
            <a:pPr lvl="1"/>
            <a:r>
              <a:rPr lang="is-IS">
                <a:latin typeface="Aptos" panose="020B0004020202020204" pitchFamily="34" charset="0"/>
              </a:rPr>
              <a:t>Premium</a:t>
            </a:r>
          </a:p>
          <a:p>
            <a:r>
              <a:rPr lang="is-IS">
                <a:latin typeface="Aptos" panose="020B0004020202020204" pitchFamily="34" charset="0"/>
              </a:rPr>
              <a:t>Schedules vary in </a:t>
            </a:r>
            <a:r>
              <a:rPr lang="is-IS" b="1">
                <a:latin typeface="Aptos" panose="020B0004020202020204" pitchFamily="34" charset="0"/>
              </a:rPr>
              <a:t>level of service</a:t>
            </a:r>
            <a:r>
              <a:rPr lang="is-IS">
                <a:latin typeface="Aptos" panose="020B0004020202020204" pitchFamily="34" charset="0"/>
              </a:rPr>
              <a:t>, response times (SLA), benefits, and price</a:t>
            </a:r>
          </a:p>
          <a:p>
            <a:r>
              <a:rPr lang="is-IS">
                <a:latin typeface="Aptos" panose="020B0004020202020204" pitchFamily="34" charset="0"/>
              </a:rPr>
              <a:t>Support outside of business hours is defined as </a:t>
            </a:r>
            <a:r>
              <a:rPr lang="is-IS" b="1">
                <a:latin typeface="Aptos" panose="020B0004020202020204" pitchFamily="34" charset="0"/>
              </a:rPr>
              <a:t>extended service</a:t>
            </a:r>
            <a:r>
              <a:rPr lang="is-IS">
                <a:latin typeface="Aptos" panose="020B0004020202020204" pitchFamily="34" charset="0"/>
              </a:rPr>
              <a:t> and is available for Standard and Premium support</a:t>
            </a:r>
          </a:p>
          <a:p>
            <a:endParaRPr lang="is-IS">
              <a:latin typeface="Aptos" panose="020B0004020202020204" pitchFamily="34" charset="0"/>
            </a:endParaRPr>
          </a:p>
          <a:p>
            <a:endParaRPr lang="is-IS">
              <a:latin typeface="Aptos" panose="020B0004020202020204" pitchFamily="34" charset="0"/>
            </a:endParaRPr>
          </a:p>
          <a:p>
            <a:endParaRPr lang="en-US">
              <a:latin typeface="Aptos" panose="020B0004020202020204" pitchFamily="34" charset="0"/>
            </a:endParaRPr>
          </a:p>
        </p:txBody>
      </p:sp>
      <p:pic>
        <p:nvPicPr>
          <p:cNvPr id="6" name="Picture Placeholder 5" descr="A person drawing a graph&#10;&#10;Description automatically generated">
            <a:extLst>
              <a:ext uri="{FF2B5EF4-FFF2-40B4-BE49-F238E27FC236}">
                <a16:creationId xmlns:a16="http://schemas.microsoft.com/office/drawing/2014/main" id="{387EEE90-C47B-66AA-DCFD-D29C50BC8A9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556" r="14556"/>
          <a:stretch>
            <a:fillRect/>
          </a:stretch>
        </p:blipFill>
        <p:spPr/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3AAF7CBD-D503-97D3-19F6-564FE9988098}"/>
              </a:ext>
            </a:extLst>
          </p:cNvPr>
          <p:cNvSpPr txBox="1">
            <a:spLocks/>
          </p:cNvSpPr>
          <p:nvPr/>
        </p:nvSpPr>
        <p:spPr>
          <a:xfrm>
            <a:off x="340291" y="212186"/>
            <a:ext cx="979958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en-US">
                <a:latin typeface="Aptos"/>
                <a:cs typeface="Segoe UI"/>
              </a:rPr>
              <a:t>LS Retail </a:t>
            </a:r>
            <a:r>
              <a:rPr lang="en-US" err="1">
                <a:latin typeface="Aptos"/>
                <a:cs typeface="Segoe UI"/>
              </a:rPr>
              <a:t>MaxAttention</a:t>
            </a:r>
            <a:r>
              <a:rPr lang="en-US">
                <a:latin typeface="Aptos"/>
                <a:cs typeface="Segoe UI"/>
              </a:rPr>
              <a:t> support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/>
                <a:cs typeface="Segoe UI"/>
              </a:rPr>
              <a:t> </a:t>
            </a:r>
            <a:r>
              <a:rPr lang="en-US">
                <a:latin typeface="Aptos"/>
                <a:cs typeface="Segoe UI"/>
              </a:rPr>
              <a:t>plans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Aptos"/>
              <a:cs typeface="Segoe UI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C54A542-2BD8-B188-4098-DE897A0B7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023453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36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C189DB-0402-9C06-4D07-E777D6A47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04" y="127090"/>
            <a:ext cx="9983029" cy="697042"/>
          </a:xfrm>
        </p:spPr>
        <p:txBody>
          <a:bodyPr>
            <a:noAutofit/>
          </a:bodyPr>
          <a:lstStyle/>
          <a:p>
            <a:r>
              <a:rPr lang="en-US" sz="3200">
                <a:latin typeface="Aptos"/>
                <a:cs typeface="Segoe UI"/>
              </a:rPr>
              <a:t>LS Retail </a:t>
            </a:r>
            <a:r>
              <a:rPr lang="en-US" sz="3200" err="1">
                <a:latin typeface="Aptos"/>
                <a:cs typeface="Segoe UI"/>
              </a:rPr>
              <a:t>MaxAttention</a:t>
            </a:r>
            <a:r>
              <a:rPr lang="en-US" sz="3200">
                <a:latin typeface="Aptos"/>
                <a:cs typeface="Segoe UI"/>
              </a:rPr>
              <a:t> support plans framework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1D2E9B2-25BD-93A3-FD02-54A703C362D8}"/>
              </a:ext>
            </a:extLst>
          </p:cNvPr>
          <p:cNvSpPr txBox="1">
            <a:spLocks/>
          </p:cNvSpPr>
          <p:nvPr/>
        </p:nvSpPr>
        <p:spPr>
          <a:xfrm>
            <a:off x="7587020" y="1179771"/>
            <a:ext cx="3730089" cy="48529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Premium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Online and on-site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Severity 1 to 4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0">
                <a:solidFill>
                  <a:srgbClr val="242C2F"/>
                </a:solidFill>
                <a:latin typeface="Aptos" panose="020B0004020202020204" pitchFamily="34" charset="0"/>
                <a:cs typeface="+mn-cs"/>
              </a:rPr>
              <a:t>SLA’s with down to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30-minute response time for Severity 1 cases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0">
                <a:solidFill>
                  <a:srgbClr val="242C2F"/>
                </a:solidFill>
                <a:latin typeface="Aptos" panose="020B0004020202020204" pitchFamily="34" charset="0"/>
                <a:cs typeface="+mn-cs"/>
              </a:rPr>
              <a:t>Defined resolution time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+mn-cs"/>
            </a:endParaRP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Bulk of hours or fixed fee per month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Quarterly Case &amp; Product Reviews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+mn-cs"/>
              </a:rPr>
              <a:t>Dedicated Service Manager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0">
                <a:solidFill>
                  <a:srgbClr val="242C2F"/>
                </a:solidFill>
                <a:latin typeface="Aptos" panose="020B0004020202020204" pitchFamily="34" charset="0"/>
                <a:cs typeface="+mn-cs"/>
              </a:rPr>
              <a:t>Possibility of extended support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E8527EE-6478-E0F5-92C5-FDC53B37A1B8}"/>
              </a:ext>
            </a:extLst>
          </p:cNvPr>
          <p:cNvSpPr txBox="1">
            <a:spLocks/>
          </p:cNvSpPr>
          <p:nvPr/>
        </p:nvSpPr>
        <p:spPr>
          <a:xfrm>
            <a:off x="3659936" y="1179771"/>
            <a:ext cx="3730089" cy="4852988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Standard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Online only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Severity 1 to 4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SLA’s with down to two-hour response time for Severity 1 cases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242C2F"/>
                </a:solidFill>
                <a:latin typeface="Aptos" panose="020B0004020202020204" pitchFamily="34" charset="0"/>
              </a:rPr>
              <a:t>Defined resolution time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242C2F"/>
                </a:solidFill>
                <a:latin typeface="Aptos" panose="020B0004020202020204" pitchFamily="34" charset="0"/>
              </a:rPr>
              <a:t>Hourly rate or bulk of hours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242C2F"/>
                </a:solidFill>
                <a:latin typeface="Aptos" panose="020B0004020202020204" pitchFamily="34" charset="0"/>
              </a:rPr>
              <a:t>Shared Service Manager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242C2F"/>
                </a:solidFill>
                <a:latin typeface="Aptos" panose="020B0004020202020204" pitchFamily="34" charset="0"/>
              </a:rPr>
              <a:t>Possibility of extended support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F2DD303-5CBE-3E95-D2E5-DF18BFC3002F}"/>
              </a:ext>
            </a:extLst>
          </p:cNvPr>
          <p:cNvSpPr txBox="1">
            <a:spLocks/>
          </p:cNvSpPr>
          <p:nvPr/>
        </p:nvSpPr>
        <p:spPr>
          <a:xfrm>
            <a:off x="393135" y="1180880"/>
            <a:ext cx="3024985" cy="4852988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Basic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Online only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No Severity and SLA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Hourly rate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242C2F"/>
                </a:solidFill>
                <a:latin typeface="Aptos" panose="020B0004020202020204" pitchFamily="34" charset="0"/>
              </a:rPr>
              <a:t>Shared Service Manager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9A1D46A-48A2-81D8-9116-C875FEA1ABA3}"/>
              </a:ext>
            </a:extLst>
          </p:cNvPr>
          <p:cNvSpPr txBox="1">
            <a:spLocks/>
          </p:cNvSpPr>
          <p:nvPr/>
        </p:nvSpPr>
        <p:spPr>
          <a:xfrm>
            <a:off x="393129" y="6031248"/>
            <a:ext cx="6390226" cy="405343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None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</a:rPr>
              <a:t>*All agreements are partner / customer specific and can be adjusted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6342CC8-AD8D-E3DE-FD07-C6D9C6BD7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87578" y="1040514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90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C940CA-FAFD-CC41-566C-C121DC64974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3448" y="5003026"/>
            <a:ext cx="6758487" cy="1777909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US" sz="2400" b="1">
                <a:latin typeface="Aptos"/>
              </a:rPr>
              <a:t>Contracts</a:t>
            </a:r>
            <a:r>
              <a:rPr lang="en-US" sz="2400">
                <a:latin typeface="Aptos"/>
              </a:rPr>
              <a:t> can be made either through the partner or directly with the customers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A27CA3-C0D9-BA2F-E8FA-95D1B4B5D9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1216" y="212725"/>
            <a:ext cx="9582572" cy="5873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351C5C"/>
                </a:solidFill>
                <a:latin typeface="Aptos" panose="020B0004020202020204" pitchFamily="34" charset="0"/>
              </a:rPr>
              <a:t>How can we work together?</a:t>
            </a:r>
          </a:p>
        </p:txBody>
      </p:sp>
      <p:pic>
        <p:nvPicPr>
          <p:cNvPr id="7" name="Picture 6" descr="A person wearing a headset&#10;&#10;AI-generated content may be incorrect.">
            <a:extLst>
              <a:ext uri="{FF2B5EF4-FFF2-40B4-BE49-F238E27FC236}">
                <a16:creationId xmlns:a16="http://schemas.microsoft.com/office/drawing/2014/main" id="{AECEC5EC-1325-88A4-FB2D-2D7B537C4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491" y="3806304"/>
            <a:ext cx="5085261" cy="3051696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BC2A635B-9239-628A-18C5-3FBAA670301A}"/>
              </a:ext>
            </a:extLst>
          </p:cNvPr>
          <p:cNvSpPr txBox="1">
            <a:spLocks/>
          </p:cNvSpPr>
          <p:nvPr/>
        </p:nvSpPr>
        <p:spPr>
          <a:xfrm>
            <a:off x="323448" y="996950"/>
            <a:ext cx="8784833" cy="53181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>
                <a:latin typeface="Aptos"/>
              </a:rPr>
              <a:t>The idea behind </a:t>
            </a:r>
            <a:r>
              <a:rPr lang="en-US" sz="2400" b="1">
                <a:latin typeface="Aptos"/>
              </a:rPr>
              <a:t>LS Retail</a:t>
            </a:r>
            <a:r>
              <a:rPr lang="en-US" sz="2400">
                <a:latin typeface="Aptos"/>
              </a:rPr>
              <a:t> </a:t>
            </a:r>
            <a:r>
              <a:rPr lang="en-US" sz="2400" b="1" err="1">
                <a:latin typeface="Aptos"/>
              </a:rPr>
              <a:t>MaxAttention</a:t>
            </a:r>
            <a:r>
              <a:rPr lang="en-US" sz="2400" b="1">
                <a:latin typeface="Aptos"/>
              </a:rPr>
              <a:t> </a:t>
            </a:r>
            <a:r>
              <a:rPr lang="en-US" sz="2400">
                <a:latin typeface="Aptos"/>
              </a:rPr>
              <a:t>is the same as with our </a:t>
            </a:r>
            <a:r>
              <a:rPr lang="en-US" sz="2400" b="1">
                <a:latin typeface="Aptos"/>
              </a:rPr>
              <a:t>consulting services</a:t>
            </a:r>
          </a:p>
          <a:p>
            <a:pPr>
              <a:spcAft>
                <a:spcPts val="600"/>
              </a:spcAft>
            </a:pPr>
            <a:r>
              <a:rPr lang="en-US" sz="2400">
                <a:latin typeface="Aptos" panose="020B0004020202020204" pitchFamily="34" charset="0"/>
              </a:rPr>
              <a:t>The purpose is to </a:t>
            </a:r>
            <a:r>
              <a:rPr lang="en-US" sz="2400" b="1">
                <a:latin typeface="Aptos" panose="020B0004020202020204" pitchFamily="34" charset="0"/>
              </a:rPr>
              <a:t>support our partners</a:t>
            </a:r>
            <a:r>
              <a:rPr lang="en-US" sz="2400">
                <a:latin typeface="Aptos" panose="020B0004020202020204" pitchFamily="34" charset="0"/>
              </a:rPr>
              <a:t> to grow and deliver their projects, serving as a backup or to complement their services</a:t>
            </a:r>
          </a:p>
          <a:p>
            <a:pPr>
              <a:spcAft>
                <a:spcPts val="600"/>
              </a:spcAft>
            </a:pPr>
            <a:r>
              <a:rPr lang="en-US" sz="2400">
                <a:latin typeface="Aptos"/>
              </a:rPr>
              <a:t>Engagements can be </a:t>
            </a:r>
            <a:r>
              <a:rPr lang="en-US" sz="2400" b="1">
                <a:latin typeface="Aptos"/>
              </a:rPr>
              <a:t>short- or long-term</a:t>
            </a:r>
            <a:r>
              <a:rPr lang="en-US" sz="2400">
                <a:latin typeface="Aptos"/>
              </a:rPr>
              <a:t>, all based on the partner's (and the customer's) needs</a:t>
            </a:r>
          </a:p>
          <a:p>
            <a:pPr>
              <a:spcAft>
                <a:spcPts val="600"/>
              </a:spcAft>
            </a:pPr>
            <a:r>
              <a:rPr lang="en-US" sz="2400">
                <a:latin typeface="Aptos"/>
              </a:rPr>
              <a:t>If a partner brings in a customer to LS Retail </a:t>
            </a:r>
            <a:r>
              <a:rPr lang="en-US" sz="2400" err="1">
                <a:latin typeface="Aptos"/>
              </a:rPr>
              <a:t>MaxAttention</a:t>
            </a:r>
            <a:r>
              <a:rPr lang="en-US" sz="2400">
                <a:latin typeface="Aptos"/>
              </a:rPr>
              <a:t>, it is fully on its </a:t>
            </a:r>
            <a:r>
              <a:rPr lang="en-US" sz="2400" b="1">
                <a:latin typeface="Aptos"/>
              </a:rPr>
              <a:t>terms and conditions</a:t>
            </a:r>
            <a:r>
              <a:rPr lang="en-US" sz="2400">
                <a:latin typeface="Aptos"/>
              </a:rPr>
              <a:t> – as soon as the assistance is no longer needed, LS Retail will assist in moving the customer back to the partner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3963D6F-6E4B-E320-D464-9021FCC6A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023453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6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684586-24EF-0894-7533-586E7E429A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ptos"/>
                <a:cs typeface="Segoe UI"/>
              </a:rPr>
              <a:t>Our ambition is to offer </a:t>
            </a:r>
            <a:r>
              <a:rPr lang="en-US" b="1" dirty="0">
                <a:latin typeface="Aptos"/>
                <a:cs typeface="Segoe UI"/>
              </a:rPr>
              <a:t>best in business 2</a:t>
            </a:r>
            <a:r>
              <a:rPr lang="en-US" b="1" baseline="30000" dirty="0">
                <a:latin typeface="Aptos"/>
                <a:cs typeface="Segoe UI"/>
              </a:rPr>
              <a:t>nd</a:t>
            </a:r>
            <a:r>
              <a:rPr lang="en-US" b="1" dirty="0">
                <a:latin typeface="Aptos"/>
                <a:cs typeface="Segoe UI"/>
              </a:rPr>
              <a:t> and 3</a:t>
            </a:r>
            <a:r>
              <a:rPr lang="en-US" b="1" baseline="30000" dirty="0">
                <a:latin typeface="Aptos"/>
                <a:cs typeface="Segoe UI"/>
              </a:rPr>
              <a:t>rd</a:t>
            </a:r>
            <a:r>
              <a:rPr lang="en-US" b="1" dirty="0">
                <a:latin typeface="Aptos"/>
                <a:cs typeface="Segoe UI"/>
              </a:rPr>
              <a:t> level support</a:t>
            </a:r>
            <a:r>
              <a:rPr lang="en-US" dirty="0">
                <a:latin typeface="Aptos"/>
                <a:cs typeface="Segoe UI"/>
              </a:rPr>
              <a:t> for LS Retail partners and customers</a:t>
            </a:r>
          </a:p>
          <a:p>
            <a:r>
              <a:rPr lang="en-US" dirty="0">
                <a:latin typeface="Aptos"/>
                <a:cs typeface="Segoe UI"/>
              </a:rPr>
              <a:t>To </a:t>
            </a:r>
            <a:r>
              <a:rPr lang="en-US" b="1" dirty="0">
                <a:latin typeface="Aptos"/>
                <a:cs typeface="Segoe UI"/>
              </a:rPr>
              <a:t>enable customers and prospects</a:t>
            </a:r>
            <a:r>
              <a:rPr lang="en-US" dirty="0">
                <a:latin typeface="Aptos"/>
                <a:cs typeface="Segoe UI"/>
              </a:rPr>
              <a:t> to select LS Central as a solution, meeting their high demands</a:t>
            </a:r>
          </a:p>
          <a:p>
            <a:r>
              <a:rPr lang="en-US" dirty="0">
                <a:latin typeface="Aptos"/>
                <a:cs typeface="Segoe UI"/>
              </a:rPr>
              <a:t>To </a:t>
            </a:r>
            <a:r>
              <a:rPr lang="en-US" b="1" dirty="0">
                <a:latin typeface="Aptos"/>
                <a:cs typeface="Segoe UI"/>
              </a:rPr>
              <a:t>enable our partners</a:t>
            </a:r>
            <a:r>
              <a:rPr lang="en-US" dirty="0">
                <a:latin typeface="Aptos"/>
                <a:cs typeface="Segoe UI"/>
              </a:rPr>
              <a:t> to grow and take on bigger and more demanding customers</a:t>
            </a:r>
          </a:p>
          <a:p>
            <a:r>
              <a:rPr lang="en-US" dirty="0">
                <a:latin typeface="Aptos"/>
                <a:cs typeface="Segoe UI"/>
              </a:rPr>
              <a:t>LS Retail </a:t>
            </a:r>
            <a:r>
              <a:rPr lang="en-US" dirty="0" err="1">
                <a:latin typeface="Aptos"/>
                <a:cs typeface="Segoe UI"/>
              </a:rPr>
              <a:t>MaxAttention</a:t>
            </a:r>
            <a:r>
              <a:rPr lang="en-US" dirty="0">
                <a:latin typeface="Aptos"/>
                <a:cs typeface="Segoe UI"/>
              </a:rPr>
              <a:t> can play a </a:t>
            </a:r>
            <a:r>
              <a:rPr lang="en-US" b="1" dirty="0">
                <a:latin typeface="Aptos"/>
                <a:cs typeface="Segoe UI"/>
              </a:rPr>
              <a:t>significant role</a:t>
            </a:r>
            <a:r>
              <a:rPr lang="en-US" dirty="0">
                <a:latin typeface="Aptos"/>
                <a:cs typeface="Segoe UI"/>
              </a:rPr>
              <a:t> in the future success of LS Retail partners and customers</a:t>
            </a:r>
          </a:p>
          <a:p>
            <a:endParaRPr lang="en-US">
              <a:latin typeface="Aptos" panose="020B0004020202020204" pitchFamily="34" charset="0"/>
            </a:endParaRPr>
          </a:p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474D47-C1CA-CE23-3EBA-9AD34EFBF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" panose="020B0004020202020204" pitchFamily="34" charset="0"/>
              </a:rPr>
              <a:t>Ambitions</a:t>
            </a:r>
          </a:p>
        </p:txBody>
      </p:sp>
      <p:pic>
        <p:nvPicPr>
          <p:cNvPr id="12" name="Picture Placeholder 11" descr="A group of people climbing up stairs&#10;&#10;AI-generated content may be incorrect.">
            <a:extLst>
              <a:ext uri="{FF2B5EF4-FFF2-40B4-BE49-F238E27FC236}">
                <a16:creationId xmlns:a16="http://schemas.microsoft.com/office/drawing/2014/main" id="{BBC426C5-DB8F-C305-160C-FAE06FB0AA3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8191" r="18191"/>
          <a:stretch>
            <a:fillRect/>
          </a:stretch>
        </p:blipFill>
        <p:spPr/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9BA6392-EDB1-B9A9-5864-96D0A1C777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023453" y="225392"/>
            <a:ext cx="1259062" cy="5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33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E50F69-AD52-84C5-6114-FBF67F07F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9813902" cy="5317815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latin typeface="Aptos" panose="020B0004020202020204" pitchFamily="34" charset="0"/>
              </a:rPr>
              <a:t>Contact</a:t>
            </a:r>
          </a:p>
          <a:p>
            <a:pPr marL="457200" lvl="1" indent="0">
              <a:buNone/>
            </a:pPr>
            <a:r>
              <a:rPr lang="en-US">
                <a:latin typeface="Aptos" panose="020B0004020202020204" pitchFamily="34" charset="0"/>
              </a:rPr>
              <a:t>Request more information about </a:t>
            </a:r>
            <a:r>
              <a:rPr lang="en-US" b="1">
                <a:latin typeface="Aptos" panose="020B0004020202020204" pitchFamily="34" charset="0"/>
              </a:rPr>
              <a:t>LS Retail MaxAttention</a:t>
            </a:r>
            <a:r>
              <a:rPr lang="en-US">
                <a:latin typeface="Aptos" panose="020B0004020202020204" pitchFamily="34" charset="0"/>
              </a:rPr>
              <a:t>:</a:t>
            </a:r>
          </a:p>
          <a:p>
            <a:pPr lvl="2"/>
            <a:r>
              <a:rPr lang="en-US" sz="2400">
                <a:latin typeface="Aptos" panose="020B0004020202020204" pitchFamily="34" charset="0"/>
                <a:hlinkClick r:id="rId3"/>
              </a:rPr>
              <a:t>LS Retail MaxAttention: discover personalized technical support</a:t>
            </a:r>
            <a:r>
              <a:rPr lang="en-US" sz="2400">
                <a:latin typeface="Aptos" panose="020B0004020202020204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en-US">
                <a:latin typeface="Aptos" panose="020B0004020202020204" pitchFamily="34" charset="0"/>
              </a:rPr>
              <a:t>Email: </a:t>
            </a:r>
            <a:r>
              <a:rPr lang="en-US">
                <a:latin typeface="Aptos" panose="020B0004020202020204" pitchFamily="34" charset="0"/>
                <a:hlinkClick r:id="rId4"/>
              </a:rPr>
              <a:t>MaXAttention@lsretail.com</a:t>
            </a:r>
            <a:r>
              <a:rPr lang="en-US">
                <a:latin typeface="Aptos" panose="020B0004020202020204" pitchFamily="34" charset="0"/>
              </a:rPr>
              <a:t> </a:t>
            </a:r>
          </a:p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B96193-DE3A-6AF5-B0FE-456A97C40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" panose="020B0004020202020204" pitchFamily="34" charset="0"/>
              </a:rPr>
              <a:t>Additional Information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2B2D491-0F29-028B-34A9-5FDBC9EEB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023453" y="225392"/>
            <a:ext cx="1259062" cy="585198"/>
          </a:xfrm>
          <a:prstGeom prst="rect">
            <a:avLst/>
          </a:prstGeom>
        </p:spPr>
      </p:pic>
      <p:pic>
        <p:nvPicPr>
          <p:cNvPr id="6" name="Picture 5" descr="A person pointing at a computer and a phone&#10;&#10;AI-generated content may be incorrect.">
            <a:extLst>
              <a:ext uri="{FF2B5EF4-FFF2-40B4-BE49-F238E27FC236}">
                <a16:creationId xmlns:a16="http://schemas.microsoft.com/office/drawing/2014/main" id="{098C28CD-76AE-93FC-3696-DF273CE02B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1444" y="2658295"/>
            <a:ext cx="6993706" cy="419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75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104849-4A59-F5D8-B435-2BDEC26F8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289" y="3034828"/>
            <a:ext cx="4502796" cy="549565"/>
          </a:xfrm>
        </p:spPr>
        <p:txBody>
          <a:bodyPr/>
          <a:lstStyle/>
          <a:p>
            <a:r>
              <a:rPr lang="en-US" sz="3200"/>
              <a:t>LS Retail MaxAttention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9D12C-5BBF-D59D-B5B1-9413272569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289" y="3616781"/>
            <a:ext cx="4424608" cy="549565"/>
          </a:xfrm>
        </p:spPr>
        <p:txBody>
          <a:bodyPr/>
          <a:lstStyle/>
          <a:p>
            <a:r>
              <a:rPr lang="en-US" sz="2800"/>
              <a:t>and overview of other support possibilities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002722-7974-227C-5823-6ED471F92C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93680" y="3800761"/>
            <a:ext cx="5140373" cy="553487"/>
          </a:xfrm>
        </p:spPr>
        <p:txBody>
          <a:bodyPr lIns="274320" tIns="45720" rIns="91440" bIns="45720" anchor="ctr" anchorCtr="0"/>
          <a:lstStyle/>
          <a:p>
            <a:r>
              <a:rPr lang="en-US"/>
              <a:t>LS Retail Consulting Services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5410CE-6F56-00FA-612D-BFF8A5EE3E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93680" y="4463765"/>
            <a:ext cx="5140373" cy="553487"/>
          </a:xfrm>
        </p:spPr>
        <p:txBody>
          <a:bodyPr lIns="274320" tIns="45720" rIns="91440" bIns="45720" anchor="ctr" anchorCtr="0"/>
          <a:lstStyle/>
          <a:p>
            <a:r>
              <a:rPr lang="en-US"/>
              <a:t>LS Retail MaxAttention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F6A5B5-97F9-98DE-3230-6586B16C10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93680" y="3123127"/>
            <a:ext cx="5140373" cy="553487"/>
          </a:xfrm>
        </p:spPr>
        <p:txBody>
          <a:bodyPr lIns="274320" tIns="45720" rIns="91440" bIns="45720" anchor="ctr" anchorCtr="0"/>
          <a:lstStyle/>
          <a:p>
            <a:r>
              <a:rPr lang="en-US"/>
              <a:t>Overview of Supporting Functions</a:t>
            </a:r>
          </a:p>
        </p:txBody>
      </p:sp>
    </p:spTree>
    <p:extLst>
      <p:ext uri="{BB962C8B-B14F-4D97-AF65-F5344CB8AC3E}">
        <p14:creationId xmlns:p14="http://schemas.microsoft.com/office/powerpoint/2010/main" val="2334483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12A5B-7498-27D2-A516-2CF268B8F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23776-8007-B855-8853-127421DFBB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2417" y="103298"/>
            <a:ext cx="4853502" cy="132030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4400" b="1">
                <a:latin typeface="Aptos ExtraBold"/>
              </a:rPr>
              <a:t>LS Retail </a:t>
            </a:r>
            <a:r>
              <a:rPr lang="en-US" sz="4400" b="1" err="1">
                <a:latin typeface="Aptos ExtraBold"/>
              </a:rPr>
              <a:t>MaxAttention</a:t>
            </a:r>
            <a:endParaRPr lang="en-US" sz="4400" b="1" err="1">
              <a:solidFill>
                <a:schemeClr val="bg1"/>
              </a:solidFill>
              <a:latin typeface="Aptos ExtraBold" panose="020B0004020202020204" pitchFamily="34" charset="0"/>
            </a:endParaRPr>
          </a:p>
          <a:p>
            <a:pPr marL="0" indent="0">
              <a:buNone/>
            </a:pPr>
            <a:r>
              <a:rPr lang="en-US" sz="2000">
                <a:latin typeface="Aptos Light"/>
              </a:rPr>
              <a:t>a</a:t>
            </a:r>
            <a:r>
              <a:rPr lang="en-US" sz="2000" b="0">
                <a:latin typeface="Aptos Light"/>
              </a:rPr>
              <a:t> dedicated customer service desk offering:</a:t>
            </a:r>
            <a:endParaRPr lang="en-US" sz="2000">
              <a:latin typeface="Aptos Light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875EF0A-5699-DE85-9367-9EB7D5EF2F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819105" y="5525526"/>
            <a:ext cx="1798209" cy="83578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00F1ADA-99A1-CB19-1278-F71B74E92327}"/>
              </a:ext>
            </a:extLst>
          </p:cNvPr>
          <p:cNvGrpSpPr/>
          <p:nvPr/>
        </p:nvGrpSpPr>
        <p:grpSpPr>
          <a:xfrm>
            <a:off x="479777" y="1812975"/>
            <a:ext cx="4631973" cy="890672"/>
            <a:chOff x="479777" y="2538328"/>
            <a:chExt cx="4631973" cy="890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C946471-399F-0FF0-CCB7-7D82E2110E33}"/>
                </a:ext>
              </a:extLst>
            </p:cNvPr>
            <p:cNvSpPr/>
            <p:nvPr/>
          </p:nvSpPr>
          <p:spPr>
            <a:xfrm>
              <a:off x="479777" y="2538328"/>
              <a:ext cx="4631973" cy="890672"/>
            </a:xfrm>
            <a:custGeom>
              <a:avLst/>
              <a:gdLst>
                <a:gd name="connsiteX0" fmla="*/ 54265 w 4073429"/>
                <a:gd name="connsiteY0" fmla="*/ 0 h 890672"/>
                <a:gd name="connsiteX1" fmla="*/ 203866 w 4073429"/>
                <a:gd name="connsiteY1" fmla="*/ 0 h 890672"/>
                <a:gd name="connsiteX2" fmla="*/ 271316 w 4073429"/>
                <a:gd name="connsiteY2" fmla="*/ 0 h 890672"/>
                <a:gd name="connsiteX3" fmla="*/ 3802113 w 4073429"/>
                <a:gd name="connsiteY3" fmla="*/ 0 h 890672"/>
                <a:gd name="connsiteX4" fmla="*/ 3806448 w 4073429"/>
                <a:gd name="connsiteY4" fmla="*/ 0 h 890672"/>
                <a:gd name="connsiteX5" fmla="*/ 4019164 w 4073429"/>
                <a:gd name="connsiteY5" fmla="*/ 0 h 890672"/>
                <a:gd name="connsiteX6" fmla="*/ 4073429 w 4073429"/>
                <a:gd name="connsiteY6" fmla="*/ 54265 h 890672"/>
                <a:gd name="connsiteX7" fmla="*/ 4073429 w 4073429"/>
                <a:gd name="connsiteY7" fmla="*/ 836407 h 890672"/>
                <a:gd name="connsiteX8" fmla="*/ 4019164 w 4073429"/>
                <a:gd name="connsiteY8" fmla="*/ 890672 h 890672"/>
                <a:gd name="connsiteX9" fmla="*/ 3806448 w 4073429"/>
                <a:gd name="connsiteY9" fmla="*/ 890672 h 890672"/>
                <a:gd name="connsiteX10" fmla="*/ 3802113 w 4073429"/>
                <a:gd name="connsiteY10" fmla="*/ 890672 h 890672"/>
                <a:gd name="connsiteX11" fmla="*/ 271316 w 4073429"/>
                <a:gd name="connsiteY11" fmla="*/ 890672 h 890672"/>
                <a:gd name="connsiteX12" fmla="*/ 203866 w 4073429"/>
                <a:gd name="connsiteY12" fmla="*/ 890672 h 890672"/>
                <a:gd name="connsiteX13" fmla="*/ 54265 w 4073429"/>
                <a:gd name="connsiteY13" fmla="*/ 890672 h 890672"/>
                <a:gd name="connsiteX14" fmla="*/ 0 w 4073429"/>
                <a:gd name="connsiteY14" fmla="*/ 836407 h 890672"/>
                <a:gd name="connsiteX15" fmla="*/ 0 w 4073429"/>
                <a:gd name="connsiteY15" fmla="*/ 54265 h 890672"/>
                <a:gd name="connsiteX16" fmla="*/ 54265 w 4073429"/>
                <a:gd name="connsiteY16" fmla="*/ 0 h 89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73429" h="890672">
                  <a:moveTo>
                    <a:pt x="54265" y="0"/>
                  </a:moveTo>
                  <a:lnTo>
                    <a:pt x="203866" y="0"/>
                  </a:lnTo>
                  <a:lnTo>
                    <a:pt x="271316" y="0"/>
                  </a:lnTo>
                  <a:lnTo>
                    <a:pt x="3802113" y="0"/>
                  </a:lnTo>
                  <a:lnTo>
                    <a:pt x="3806448" y="0"/>
                  </a:lnTo>
                  <a:lnTo>
                    <a:pt x="4019164" y="0"/>
                  </a:lnTo>
                  <a:cubicBezTo>
                    <a:pt x="4049134" y="0"/>
                    <a:pt x="4073429" y="24295"/>
                    <a:pt x="4073429" y="54265"/>
                  </a:cubicBezTo>
                  <a:lnTo>
                    <a:pt x="4073429" y="836407"/>
                  </a:lnTo>
                  <a:cubicBezTo>
                    <a:pt x="4073429" y="866377"/>
                    <a:pt x="4049134" y="890672"/>
                    <a:pt x="4019164" y="890672"/>
                  </a:cubicBezTo>
                  <a:lnTo>
                    <a:pt x="3806448" y="890672"/>
                  </a:lnTo>
                  <a:lnTo>
                    <a:pt x="3802113" y="890672"/>
                  </a:lnTo>
                  <a:lnTo>
                    <a:pt x="271316" y="890672"/>
                  </a:lnTo>
                  <a:lnTo>
                    <a:pt x="203866" y="890672"/>
                  </a:lnTo>
                  <a:lnTo>
                    <a:pt x="54265" y="890672"/>
                  </a:lnTo>
                  <a:cubicBezTo>
                    <a:pt x="24295" y="890672"/>
                    <a:pt x="0" y="866377"/>
                    <a:pt x="0" y="836407"/>
                  </a:cubicBezTo>
                  <a:lnTo>
                    <a:pt x="0" y="54265"/>
                  </a:lnTo>
                  <a:cubicBezTo>
                    <a:pt x="0" y="24295"/>
                    <a:pt x="24295" y="0"/>
                    <a:pt x="542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65100" dist="127000" dir="5400000" algn="ctr" rotWithShape="0">
                <a:srgbClr val="000000">
                  <a:alpha val="15202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TextBox 31">
              <a:extLst>
                <a:ext uri="{FF2B5EF4-FFF2-40B4-BE49-F238E27FC236}">
                  <a16:creationId xmlns:a16="http://schemas.microsoft.com/office/drawing/2014/main" id="{660DA61A-BAA1-56C7-8135-C2101C7945E7}"/>
                </a:ext>
              </a:extLst>
            </p:cNvPr>
            <p:cNvSpPr txBox="1"/>
            <p:nvPr/>
          </p:nvSpPr>
          <p:spPr>
            <a:xfrm>
              <a:off x="1128050" y="2783609"/>
              <a:ext cx="3863050" cy="40011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Ad-hoc to advanced 24/7 support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02EB4A10-ADA3-57CC-5009-8B3C480C0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1608" y="2771358"/>
              <a:ext cx="424612" cy="42461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F416489-BBA4-1DFD-CA55-3B522779F297}"/>
              </a:ext>
            </a:extLst>
          </p:cNvPr>
          <p:cNvGrpSpPr/>
          <p:nvPr/>
        </p:nvGrpSpPr>
        <p:grpSpPr>
          <a:xfrm>
            <a:off x="479777" y="2981979"/>
            <a:ext cx="4631973" cy="890672"/>
            <a:chOff x="479777" y="3612781"/>
            <a:chExt cx="4631973" cy="89067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82FF7AC-C10C-22D9-C77C-E305B4B9EF70}"/>
                </a:ext>
              </a:extLst>
            </p:cNvPr>
            <p:cNvSpPr/>
            <p:nvPr/>
          </p:nvSpPr>
          <p:spPr>
            <a:xfrm>
              <a:off x="479777" y="3612781"/>
              <a:ext cx="4631973" cy="890672"/>
            </a:xfrm>
            <a:custGeom>
              <a:avLst/>
              <a:gdLst>
                <a:gd name="connsiteX0" fmla="*/ 54265 w 4073429"/>
                <a:gd name="connsiteY0" fmla="*/ 0 h 890672"/>
                <a:gd name="connsiteX1" fmla="*/ 203866 w 4073429"/>
                <a:gd name="connsiteY1" fmla="*/ 0 h 890672"/>
                <a:gd name="connsiteX2" fmla="*/ 271316 w 4073429"/>
                <a:gd name="connsiteY2" fmla="*/ 0 h 890672"/>
                <a:gd name="connsiteX3" fmla="*/ 3802113 w 4073429"/>
                <a:gd name="connsiteY3" fmla="*/ 0 h 890672"/>
                <a:gd name="connsiteX4" fmla="*/ 3806448 w 4073429"/>
                <a:gd name="connsiteY4" fmla="*/ 0 h 890672"/>
                <a:gd name="connsiteX5" fmla="*/ 4019164 w 4073429"/>
                <a:gd name="connsiteY5" fmla="*/ 0 h 890672"/>
                <a:gd name="connsiteX6" fmla="*/ 4073429 w 4073429"/>
                <a:gd name="connsiteY6" fmla="*/ 54265 h 890672"/>
                <a:gd name="connsiteX7" fmla="*/ 4073429 w 4073429"/>
                <a:gd name="connsiteY7" fmla="*/ 836407 h 890672"/>
                <a:gd name="connsiteX8" fmla="*/ 4019164 w 4073429"/>
                <a:gd name="connsiteY8" fmla="*/ 890672 h 890672"/>
                <a:gd name="connsiteX9" fmla="*/ 3806448 w 4073429"/>
                <a:gd name="connsiteY9" fmla="*/ 890672 h 890672"/>
                <a:gd name="connsiteX10" fmla="*/ 3802113 w 4073429"/>
                <a:gd name="connsiteY10" fmla="*/ 890672 h 890672"/>
                <a:gd name="connsiteX11" fmla="*/ 271316 w 4073429"/>
                <a:gd name="connsiteY11" fmla="*/ 890672 h 890672"/>
                <a:gd name="connsiteX12" fmla="*/ 203866 w 4073429"/>
                <a:gd name="connsiteY12" fmla="*/ 890672 h 890672"/>
                <a:gd name="connsiteX13" fmla="*/ 54265 w 4073429"/>
                <a:gd name="connsiteY13" fmla="*/ 890672 h 890672"/>
                <a:gd name="connsiteX14" fmla="*/ 0 w 4073429"/>
                <a:gd name="connsiteY14" fmla="*/ 836407 h 890672"/>
                <a:gd name="connsiteX15" fmla="*/ 0 w 4073429"/>
                <a:gd name="connsiteY15" fmla="*/ 54265 h 890672"/>
                <a:gd name="connsiteX16" fmla="*/ 54265 w 4073429"/>
                <a:gd name="connsiteY16" fmla="*/ 0 h 89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73429" h="890672">
                  <a:moveTo>
                    <a:pt x="54265" y="0"/>
                  </a:moveTo>
                  <a:lnTo>
                    <a:pt x="203866" y="0"/>
                  </a:lnTo>
                  <a:lnTo>
                    <a:pt x="271316" y="0"/>
                  </a:lnTo>
                  <a:lnTo>
                    <a:pt x="3802113" y="0"/>
                  </a:lnTo>
                  <a:lnTo>
                    <a:pt x="3806448" y="0"/>
                  </a:lnTo>
                  <a:lnTo>
                    <a:pt x="4019164" y="0"/>
                  </a:lnTo>
                  <a:cubicBezTo>
                    <a:pt x="4049134" y="0"/>
                    <a:pt x="4073429" y="24295"/>
                    <a:pt x="4073429" y="54265"/>
                  </a:cubicBezTo>
                  <a:lnTo>
                    <a:pt x="4073429" y="836407"/>
                  </a:lnTo>
                  <a:cubicBezTo>
                    <a:pt x="4073429" y="866377"/>
                    <a:pt x="4049134" y="890672"/>
                    <a:pt x="4019164" y="890672"/>
                  </a:cubicBezTo>
                  <a:lnTo>
                    <a:pt x="3806448" y="890672"/>
                  </a:lnTo>
                  <a:lnTo>
                    <a:pt x="3802113" y="890672"/>
                  </a:lnTo>
                  <a:lnTo>
                    <a:pt x="271316" y="890672"/>
                  </a:lnTo>
                  <a:lnTo>
                    <a:pt x="203866" y="890672"/>
                  </a:lnTo>
                  <a:lnTo>
                    <a:pt x="54265" y="890672"/>
                  </a:lnTo>
                  <a:cubicBezTo>
                    <a:pt x="24295" y="890672"/>
                    <a:pt x="0" y="866377"/>
                    <a:pt x="0" y="836407"/>
                  </a:cubicBezTo>
                  <a:lnTo>
                    <a:pt x="0" y="54265"/>
                  </a:lnTo>
                  <a:cubicBezTo>
                    <a:pt x="0" y="24295"/>
                    <a:pt x="24295" y="0"/>
                    <a:pt x="542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65100" dist="127000" dir="5400000" algn="ctr" rotWithShape="0">
                <a:srgbClr val="000000">
                  <a:alpha val="15202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31">
              <a:extLst>
                <a:ext uri="{FF2B5EF4-FFF2-40B4-BE49-F238E27FC236}">
                  <a16:creationId xmlns:a16="http://schemas.microsoft.com/office/drawing/2014/main" id="{2F5EF1C8-A091-98E6-23EA-44521B9513FD}"/>
                </a:ext>
              </a:extLst>
            </p:cNvPr>
            <p:cNvSpPr txBox="1"/>
            <p:nvPr/>
          </p:nvSpPr>
          <p:spPr>
            <a:xfrm>
              <a:off x="1128050" y="3858062"/>
              <a:ext cx="3863050" cy="40011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2</a:t>
              </a:r>
              <a:r>
                <a:rPr kumimoji="0" lang="en-US" sz="2000" b="0" i="0" u="none" strike="noStrike" kern="1200" cap="none" spc="0" normalizeH="0" baseline="3000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nd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 and 3</a:t>
              </a:r>
              <a:r>
                <a:rPr kumimoji="0" lang="en-US" sz="2000" b="0" i="0" u="none" strike="noStrike" kern="1200" cap="none" spc="0" normalizeH="0" baseline="3000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rd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level support with SLA´s</a:t>
              </a:r>
              <a:endPara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Segoe UI Semilight" pitchFamily="34"/>
              </a:endParaRP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372059A-D2D0-24EE-FA6F-A809ADB89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5614" y="3909817"/>
              <a:ext cx="296600" cy="2966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46DE89F-1664-D828-117C-420853C604C4}"/>
              </a:ext>
            </a:extLst>
          </p:cNvPr>
          <p:cNvGrpSpPr/>
          <p:nvPr/>
        </p:nvGrpSpPr>
        <p:grpSpPr>
          <a:xfrm>
            <a:off x="479777" y="4150983"/>
            <a:ext cx="4631973" cy="890672"/>
            <a:chOff x="479777" y="4687234"/>
            <a:chExt cx="4631973" cy="890672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FCA3965-8070-3A4F-59DB-C74321F973EB}"/>
                </a:ext>
              </a:extLst>
            </p:cNvPr>
            <p:cNvSpPr/>
            <p:nvPr/>
          </p:nvSpPr>
          <p:spPr>
            <a:xfrm>
              <a:off x="479777" y="4687234"/>
              <a:ext cx="4631973" cy="890672"/>
            </a:xfrm>
            <a:custGeom>
              <a:avLst/>
              <a:gdLst>
                <a:gd name="connsiteX0" fmla="*/ 54265 w 4073429"/>
                <a:gd name="connsiteY0" fmla="*/ 0 h 890672"/>
                <a:gd name="connsiteX1" fmla="*/ 203866 w 4073429"/>
                <a:gd name="connsiteY1" fmla="*/ 0 h 890672"/>
                <a:gd name="connsiteX2" fmla="*/ 271316 w 4073429"/>
                <a:gd name="connsiteY2" fmla="*/ 0 h 890672"/>
                <a:gd name="connsiteX3" fmla="*/ 3802113 w 4073429"/>
                <a:gd name="connsiteY3" fmla="*/ 0 h 890672"/>
                <a:gd name="connsiteX4" fmla="*/ 3806448 w 4073429"/>
                <a:gd name="connsiteY4" fmla="*/ 0 h 890672"/>
                <a:gd name="connsiteX5" fmla="*/ 4019164 w 4073429"/>
                <a:gd name="connsiteY5" fmla="*/ 0 h 890672"/>
                <a:gd name="connsiteX6" fmla="*/ 4073429 w 4073429"/>
                <a:gd name="connsiteY6" fmla="*/ 54265 h 890672"/>
                <a:gd name="connsiteX7" fmla="*/ 4073429 w 4073429"/>
                <a:gd name="connsiteY7" fmla="*/ 836407 h 890672"/>
                <a:gd name="connsiteX8" fmla="*/ 4019164 w 4073429"/>
                <a:gd name="connsiteY8" fmla="*/ 890672 h 890672"/>
                <a:gd name="connsiteX9" fmla="*/ 3806448 w 4073429"/>
                <a:gd name="connsiteY9" fmla="*/ 890672 h 890672"/>
                <a:gd name="connsiteX10" fmla="*/ 3802113 w 4073429"/>
                <a:gd name="connsiteY10" fmla="*/ 890672 h 890672"/>
                <a:gd name="connsiteX11" fmla="*/ 271316 w 4073429"/>
                <a:gd name="connsiteY11" fmla="*/ 890672 h 890672"/>
                <a:gd name="connsiteX12" fmla="*/ 203866 w 4073429"/>
                <a:gd name="connsiteY12" fmla="*/ 890672 h 890672"/>
                <a:gd name="connsiteX13" fmla="*/ 54265 w 4073429"/>
                <a:gd name="connsiteY13" fmla="*/ 890672 h 890672"/>
                <a:gd name="connsiteX14" fmla="*/ 0 w 4073429"/>
                <a:gd name="connsiteY14" fmla="*/ 836407 h 890672"/>
                <a:gd name="connsiteX15" fmla="*/ 0 w 4073429"/>
                <a:gd name="connsiteY15" fmla="*/ 54265 h 890672"/>
                <a:gd name="connsiteX16" fmla="*/ 54265 w 4073429"/>
                <a:gd name="connsiteY16" fmla="*/ 0 h 89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73429" h="890672">
                  <a:moveTo>
                    <a:pt x="54265" y="0"/>
                  </a:moveTo>
                  <a:lnTo>
                    <a:pt x="203866" y="0"/>
                  </a:lnTo>
                  <a:lnTo>
                    <a:pt x="271316" y="0"/>
                  </a:lnTo>
                  <a:lnTo>
                    <a:pt x="3802113" y="0"/>
                  </a:lnTo>
                  <a:lnTo>
                    <a:pt x="3806448" y="0"/>
                  </a:lnTo>
                  <a:lnTo>
                    <a:pt x="4019164" y="0"/>
                  </a:lnTo>
                  <a:cubicBezTo>
                    <a:pt x="4049134" y="0"/>
                    <a:pt x="4073429" y="24295"/>
                    <a:pt x="4073429" y="54265"/>
                  </a:cubicBezTo>
                  <a:lnTo>
                    <a:pt x="4073429" y="836407"/>
                  </a:lnTo>
                  <a:cubicBezTo>
                    <a:pt x="4073429" y="866377"/>
                    <a:pt x="4049134" y="890672"/>
                    <a:pt x="4019164" y="890672"/>
                  </a:cubicBezTo>
                  <a:lnTo>
                    <a:pt x="3806448" y="890672"/>
                  </a:lnTo>
                  <a:lnTo>
                    <a:pt x="3802113" y="890672"/>
                  </a:lnTo>
                  <a:lnTo>
                    <a:pt x="271316" y="890672"/>
                  </a:lnTo>
                  <a:lnTo>
                    <a:pt x="203866" y="890672"/>
                  </a:lnTo>
                  <a:lnTo>
                    <a:pt x="54265" y="890672"/>
                  </a:lnTo>
                  <a:cubicBezTo>
                    <a:pt x="24295" y="890672"/>
                    <a:pt x="0" y="866377"/>
                    <a:pt x="0" y="836407"/>
                  </a:cubicBezTo>
                  <a:lnTo>
                    <a:pt x="0" y="54265"/>
                  </a:lnTo>
                  <a:cubicBezTo>
                    <a:pt x="0" y="24295"/>
                    <a:pt x="24295" y="0"/>
                    <a:pt x="542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65100" dist="127000" dir="5400000" algn="ctr" rotWithShape="0">
                <a:srgbClr val="000000">
                  <a:alpha val="15202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TextBox 31">
              <a:extLst>
                <a:ext uri="{FF2B5EF4-FFF2-40B4-BE49-F238E27FC236}">
                  <a16:creationId xmlns:a16="http://schemas.microsoft.com/office/drawing/2014/main" id="{6B4F5334-5F43-CBEA-2A63-7F6CB4716FF2}"/>
                </a:ext>
              </a:extLst>
            </p:cNvPr>
            <p:cNvSpPr txBox="1"/>
            <p:nvPr/>
          </p:nvSpPr>
          <p:spPr>
            <a:xfrm>
              <a:off x="1128050" y="4778627"/>
              <a:ext cx="3863050" cy="70788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Additional service to LS Retail partners and customers</a:t>
              </a:r>
              <a:endPara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Segoe UI Semilight" pitchFamily="34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D538D06F-E9E4-EBD3-8649-FD22D40E7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19478" y="4937336"/>
              <a:ext cx="406972" cy="4069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49DCAAF-E16D-A58E-6A16-031BDC589DA0}"/>
              </a:ext>
            </a:extLst>
          </p:cNvPr>
          <p:cNvGrpSpPr/>
          <p:nvPr/>
        </p:nvGrpSpPr>
        <p:grpSpPr>
          <a:xfrm>
            <a:off x="479777" y="5319986"/>
            <a:ext cx="4631973" cy="890672"/>
            <a:chOff x="479777" y="5761687"/>
            <a:chExt cx="4631973" cy="890672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19FFFC6-7B23-70C5-1850-1F0B81B66D49}"/>
                </a:ext>
              </a:extLst>
            </p:cNvPr>
            <p:cNvSpPr/>
            <p:nvPr/>
          </p:nvSpPr>
          <p:spPr>
            <a:xfrm>
              <a:off x="479777" y="5761687"/>
              <a:ext cx="4631973" cy="890672"/>
            </a:xfrm>
            <a:custGeom>
              <a:avLst/>
              <a:gdLst>
                <a:gd name="connsiteX0" fmla="*/ 54265 w 4073429"/>
                <a:gd name="connsiteY0" fmla="*/ 0 h 890672"/>
                <a:gd name="connsiteX1" fmla="*/ 203866 w 4073429"/>
                <a:gd name="connsiteY1" fmla="*/ 0 h 890672"/>
                <a:gd name="connsiteX2" fmla="*/ 271316 w 4073429"/>
                <a:gd name="connsiteY2" fmla="*/ 0 h 890672"/>
                <a:gd name="connsiteX3" fmla="*/ 3802113 w 4073429"/>
                <a:gd name="connsiteY3" fmla="*/ 0 h 890672"/>
                <a:gd name="connsiteX4" fmla="*/ 3806448 w 4073429"/>
                <a:gd name="connsiteY4" fmla="*/ 0 h 890672"/>
                <a:gd name="connsiteX5" fmla="*/ 4019164 w 4073429"/>
                <a:gd name="connsiteY5" fmla="*/ 0 h 890672"/>
                <a:gd name="connsiteX6" fmla="*/ 4073429 w 4073429"/>
                <a:gd name="connsiteY6" fmla="*/ 54265 h 890672"/>
                <a:gd name="connsiteX7" fmla="*/ 4073429 w 4073429"/>
                <a:gd name="connsiteY7" fmla="*/ 836407 h 890672"/>
                <a:gd name="connsiteX8" fmla="*/ 4019164 w 4073429"/>
                <a:gd name="connsiteY8" fmla="*/ 890672 h 890672"/>
                <a:gd name="connsiteX9" fmla="*/ 3806448 w 4073429"/>
                <a:gd name="connsiteY9" fmla="*/ 890672 h 890672"/>
                <a:gd name="connsiteX10" fmla="*/ 3802113 w 4073429"/>
                <a:gd name="connsiteY10" fmla="*/ 890672 h 890672"/>
                <a:gd name="connsiteX11" fmla="*/ 271316 w 4073429"/>
                <a:gd name="connsiteY11" fmla="*/ 890672 h 890672"/>
                <a:gd name="connsiteX12" fmla="*/ 203866 w 4073429"/>
                <a:gd name="connsiteY12" fmla="*/ 890672 h 890672"/>
                <a:gd name="connsiteX13" fmla="*/ 54265 w 4073429"/>
                <a:gd name="connsiteY13" fmla="*/ 890672 h 890672"/>
                <a:gd name="connsiteX14" fmla="*/ 0 w 4073429"/>
                <a:gd name="connsiteY14" fmla="*/ 836407 h 890672"/>
                <a:gd name="connsiteX15" fmla="*/ 0 w 4073429"/>
                <a:gd name="connsiteY15" fmla="*/ 54265 h 890672"/>
                <a:gd name="connsiteX16" fmla="*/ 54265 w 4073429"/>
                <a:gd name="connsiteY16" fmla="*/ 0 h 89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73429" h="890672">
                  <a:moveTo>
                    <a:pt x="54265" y="0"/>
                  </a:moveTo>
                  <a:lnTo>
                    <a:pt x="203866" y="0"/>
                  </a:lnTo>
                  <a:lnTo>
                    <a:pt x="271316" y="0"/>
                  </a:lnTo>
                  <a:lnTo>
                    <a:pt x="3802113" y="0"/>
                  </a:lnTo>
                  <a:lnTo>
                    <a:pt x="3806448" y="0"/>
                  </a:lnTo>
                  <a:lnTo>
                    <a:pt x="4019164" y="0"/>
                  </a:lnTo>
                  <a:cubicBezTo>
                    <a:pt x="4049134" y="0"/>
                    <a:pt x="4073429" y="24295"/>
                    <a:pt x="4073429" y="54265"/>
                  </a:cubicBezTo>
                  <a:lnTo>
                    <a:pt x="4073429" y="836407"/>
                  </a:lnTo>
                  <a:cubicBezTo>
                    <a:pt x="4073429" y="866377"/>
                    <a:pt x="4049134" y="890672"/>
                    <a:pt x="4019164" y="890672"/>
                  </a:cubicBezTo>
                  <a:lnTo>
                    <a:pt x="3806448" y="890672"/>
                  </a:lnTo>
                  <a:lnTo>
                    <a:pt x="3802113" y="890672"/>
                  </a:lnTo>
                  <a:lnTo>
                    <a:pt x="271316" y="890672"/>
                  </a:lnTo>
                  <a:lnTo>
                    <a:pt x="203866" y="890672"/>
                  </a:lnTo>
                  <a:lnTo>
                    <a:pt x="54265" y="890672"/>
                  </a:lnTo>
                  <a:cubicBezTo>
                    <a:pt x="24295" y="890672"/>
                    <a:pt x="0" y="866377"/>
                    <a:pt x="0" y="836407"/>
                  </a:cubicBezTo>
                  <a:lnTo>
                    <a:pt x="0" y="54265"/>
                  </a:lnTo>
                  <a:cubicBezTo>
                    <a:pt x="0" y="24295"/>
                    <a:pt x="24295" y="0"/>
                    <a:pt x="542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65100" dist="127000" dir="5400000" algn="ctr" rotWithShape="0">
                <a:srgbClr val="000000">
                  <a:alpha val="15202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TextBox 31">
              <a:extLst>
                <a:ext uri="{FF2B5EF4-FFF2-40B4-BE49-F238E27FC236}">
                  <a16:creationId xmlns:a16="http://schemas.microsoft.com/office/drawing/2014/main" id="{2A191DA5-27AA-CCE8-0C82-ADA648C94131}"/>
                </a:ext>
              </a:extLst>
            </p:cNvPr>
            <p:cNvSpPr txBox="1"/>
            <p:nvPr/>
          </p:nvSpPr>
          <p:spPr>
            <a:xfrm>
              <a:off x="1128050" y="5853080"/>
              <a:ext cx="3863050" cy="70788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Dedicated support manager and skilled regional professionals</a:t>
              </a:r>
              <a:endPara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Segoe UI Semilight" pitchFamily="34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AA33A28-E377-AE3C-20B3-C8AFF2999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00428" y="5984020"/>
              <a:ext cx="445072" cy="445072"/>
            </a:xfrm>
            <a:prstGeom prst="rect">
              <a:avLst/>
            </a:prstGeom>
          </p:spPr>
        </p:pic>
      </p:grpSp>
      <p:pic>
        <p:nvPicPr>
          <p:cNvPr id="24" name="Picture 23" descr="A person holding a computer&#10;&#10;Description automatically generated">
            <a:extLst>
              <a:ext uri="{FF2B5EF4-FFF2-40B4-BE49-F238E27FC236}">
                <a16:creationId xmlns:a16="http://schemas.microsoft.com/office/drawing/2014/main" id="{DCAD4F50-5290-5C75-08E2-CEF36C64701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9035396" y="1197864"/>
            <a:ext cx="2957208" cy="3904361"/>
          </a:xfrm>
          <a:prstGeom prst="rect">
            <a:avLst/>
          </a:prstGeom>
        </p:spPr>
      </p:pic>
      <p:pic>
        <p:nvPicPr>
          <p:cNvPr id="26" name="Picture 25" descr="A person sitting on the floor holding a computer&#10;&#10;Description automatically generated">
            <a:extLst>
              <a:ext uri="{FF2B5EF4-FFF2-40B4-BE49-F238E27FC236}">
                <a16:creationId xmlns:a16="http://schemas.microsoft.com/office/drawing/2014/main" id="{1048FB32-336A-9D21-0D3F-BF41D0E644D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1451" y="2793233"/>
            <a:ext cx="2827993" cy="406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9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248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6CE509A-A92A-9805-62AB-F63E04D55A0F}"/>
              </a:ext>
            </a:extLst>
          </p:cNvPr>
          <p:cNvSpPr txBox="1">
            <a:spLocks/>
          </p:cNvSpPr>
          <p:nvPr/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fontAlgn="auto"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Supporting Functions</a:t>
            </a: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Partner Technical Support</a:t>
            </a: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Cloud Accelerator Program (CAP)</a:t>
            </a: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License Management</a:t>
            </a: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Partner Development</a:t>
            </a: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endParaRPr lang="en-GB" kern="120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b="1" kern="1200">
                <a:latin typeface="Aptos" panose="020B0004020202020204" pitchFamily="34" charset="0"/>
              </a:rPr>
              <a:t>Professional Services</a:t>
            </a:r>
          </a:p>
          <a:p>
            <a:r>
              <a:rPr lang="en-GB">
                <a:latin typeface="Aptos" panose="020B0004020202020204" pitchFamily="34" charset="0"/>
              </a:rPr>
              <a:t>LS Retail Academy</a:t>
            </a:r>
          </a:p>
          <a:p>
            <a:r>
              <a:rPr lang="en-GB" kern="1200">
                <a:latin typeface="Aptos" panose="020B0004020202020204" pitchFamily="34" charset="0"/>
              </a:rPr>
              <a:t>LS Retail Consulting</a:t>
            </a:r>
          </a:p>
          <a:p>
            <a:r>
              <a:rPr lang="en-GB" kern="1200">
                <a:latin typeface="Aptos" panose="020B0004020202020204" pitchFamily="34" charset="0"/>
              </a:rPr>
              <a:t>LS Retail MaxAttention</a:t>
            </a:r>
          </a:p>
          <a:p>
            <a:pPr marR="0" fontAlgn="auto">
              <a:spcAft>
                <a:spcPts val="0"/>
              </a:spcAft>
              <a:buClrTx/>
              <a:buSzTx/>
              <a:tabLst/>
              <a:defRPr/>
            </a:pPr>
            <a:endParaRPr kumimoji="0" lang="en-GB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FBD850-A2A0-EA57-AB23-24F5A2868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9911149" cy="588637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z="3400">
                <a:latin typeface="Aptos" panose="020B0004020202020204" pitchFamily="34" charset="0"/>
              </a:rPr>
              <a:t>Overview of Services</a:t>
            </a:r>
          </a:p>
        </p:txBody>
      </p:sp>
      <p:pic>
        <p:nvPicPr>
          <p:cNvPr id="5" name="Picture 2" descr="What Is a Product Offering? Definition and Overview | Glossary">
            <a:extLst>
              <a:ext uri="{FF2B5EF4-FFF2-40B4-BE49-F238E27FC236}">
                <a16:creationId xmlns:a16="http://schemas.microsoft.com/office/drawing/2014/main" id="{E19644F2-4886-278E-77E0-735090E39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6" r="20370" b="1"/>
          <a:stretch/>
        </p:blipFill>
        <p:spPr bwMode="auto"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05885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06BA0-4999-1CF6-2769-250D2B8E8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CE94-37EE-764B-FDA0-933BA8EA0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89" y="3196189"/>
            <a:ext cx="8868145" cy="66635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ptos" panose="020B0004020202020204" pitchFamily="34" charset="0"/>
              </a:rPr>
              <a:t>Supporting Functions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5B49226-C31D-42E2-84B9-3FA6C86B6DB0}"/>
              </a:ext>
            </a:extLst>
          </p:cNvPr>
          <p:cNvSpPr txBox="1">
            <a:spLocks/>
          </p:cNvSpPr>
          <p:nvPr/>
        </p:nvSpPr>
        <p:spPr>
          <a:xfrm>
            <a:off x="6748845" y="544398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Aptos ExtraBold" panose="020B0004020202020204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DF587BF-E913-9017-7982-3C59978A71D6}"/>
              </a:ext>
            </a:extLst>
          </p:cNvPr>
          <p:cNvSpPr txBox="1">
            <a:spLocks/>
          </p:cNvSpPr>
          <p:nvPr/>
        </p:nvSpPr>
        <p:spPr>
          <a:xfrm>
            <a:off x="6748845" y="5765844"/>
            <a:ext cx="3755385" cy="3037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71E3DF"/>
                </a:solidFill>
                <a:latin typeface="Aptos Light" panose="020B0004020202020204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1E3DF"/>
              </a:solidFill>
              <a:effectLst/>
              <a:uLnTx/>
              <a:uFillTx/>
              <a:latin typeface="Aptos Light"/>
              <a:ea typeface="+mn-ea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465914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63268-BB5A-4628-47C7-6084CBDA3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haking hands&#10;&#10;AI-generated content may be incorrect.">
            <a:extLst>
              <a:ext uri="{FF2B5EF4-FFF2-40B4-BE49-F238E27FC236}">
                <a16:creationId xmlns:a16="http://schemas.microsoft.com/office/drawing/2014/main" id="{89A9F02A-4D5D-02F5-FF8A-72C7AFE0ED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811" r="811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7CAB08-829B-7AA5-2902-8AB10F54C0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b="1" i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Technical support for partners assisting 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End-users with an active enhancement plan or subscription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On supported versions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Trained personnel</a:t>
            </a:r>
          </a:p>
          <a:p>
            <a:r>
              <a:rPr lang="en-US" b="1" i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Office Hours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24-7 Blockers in SaaS</a:t>
            </a:r>
          </a:p>
          <a:p>
            <a:r>
              <a:rPr lang="en-US" b="1">
                <a:solidFill>
                  <a:srgbClr val="1D2526"/>
                </a:solidFill>
                <a:latin typeface="Aptos" panose="020B0004020202020204" pitchFamily="34" charset="0"/>
              </a:rPr>
              <a:t>APAC – Europe – Americas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Ticket prioritization twice a day</a:t>
            </a:r>
          </a:p>
          <a:p>
            <a:r>
              <a:rPr lang="en-US" b="1">
                <a:solidFill>
                  <a:srgbClr val="1D2526"/>
                </a:solidFill>
                <a:latin typeface="Aptos" panose="020B0004020202020204" pitchFamily="34" charset="0"/>
              </a:rPr>
              <a:t>Support t</a:t>
            </a:r>
            <a:r>
              <a:rPr lang="en-US" b="1" i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hrough tickets</a:t>
            </a:r>
          </a:p>
          <a:p>
            <a:r>
              <a:rPr lang="en-US" b="1">
                <a:solidFill>
                  <a:srgbClr val="1D2526"/>
                </a:solidFill>
                <a:latin typeface="Aptos" panose="020B0004020202020204" pitchFamily="34" charset="0"/>
              </a:rPr>
              <a:t>Issues need to be reproducible</a:t>
            </a:r>
          </a:p>
          <a:p>
            <a:r>
              <a:rPr lang="en-US" b="1" i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Partner </a:t>
            </a:r>
            <a:r>
              <a:rPr lang="en-US" b="1">
                <a:solidFill>
                  <a:srgbClr val="1D2526"/>
                </a:solidFill>
                <a:latin typeface="Aptos" panose="020B0004020202020204" pitchFamily="34" charset="0"/>
              </a:rPr>
              <a:t>declare</a:t>
            </a:r>
            <a:r>
              <a:rPr lang="en-US" b="1" i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 expectations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Status Hotfix</a:t>
            </a:r>
          </a:p>
          <a:p>
            <a:pPr lvl="1"/>
            <a:endParaRPr lang="en-US" b="0" i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  <a:p>
            <a:pPr algn="l">
              <a:buNone/>
            </a:pPr>
            <a:endParaRPr lang="en-US" b="0" i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  <a:p>
            <a:endParaRPr lang="en-US" b="1">
              <a:solidFill>
                <a:srgbClr val="1D2526"/>
              </a:solidFill>
              <a:latin typeface="Aptos" panose="020B0004020202020204" pitchFamily="34" charset="0"/>
            </a:endParaRPr>
          </a:p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DC7A45-11BB-56EE-04E7-4FFE961D5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>
                <a:solidFill>
                  <a:srgbClr val="351C5C"/>
                </a:solidFill>
                <a:effectLst/>
                <a:latin typeface="Aptos" panose="020B0004020202020204" pitchFamily="34" charset="0"/>
              </a:rPr>
              <a:t>Partner Technical Support </a:t>
            </a:r>
            <a:endParaRPr lang="en-US">
              <a:solidFill>
                <a:srgbClr val="351C5C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93D9AF0-C6A7-9A7A-6CED-D1C4EA582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53" y="17663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02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6C97C-5049-5A95-6F03-5C4E2CBF7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48D35D-DB2C-8395-B706-E82618CB2D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5431858" cy="5317815"/>
          </a:xfrm>
        </p:spPr>
        <p:txBody>
          <a:bodyPr/>
          <a:lstStyle/>
          <a:p>
            <a:pPr marL="0" algn="l">
              <a:buNone/>
            </a:pPr>
            <a:r>
              <a:rPr lang="en-US" b="1" i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The CAP team assists partners in their transition to SaaS by focusing on</a:t>
            </a: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A</a:t>
            </a:r>
            <a:r>
              <a:rPr lang="en-US" sz="2000" b="0" i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ddressing the challenges</a:t>
            </a:r>
            <a:endParaRPr lang="en-US" sz="200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pPr lvl="1"/>
            <a:r>
              <a:rPr lang="en-US" sz="2000" b="0" i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Opportunities</a:t>
            </a:r>
            <a:endParaRPr lang="en-US" sz="200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pPr lvl="1"/>
            <a:r>
              <a:rPr lang="en-US" sz="2000" b="0" i="0">
                <a:solidFill>
                  <a:srgbClr val="1D2526"/>
                </a:solidFill>
                <a:effectLst/>
                <a:latin typeface="Aptos" panose="020B0004020202020204" pitchFamily="34" charset="0"/>
              </a:rPr>
              <a:t>Best practices</a:t>
            </a:r>
          </a:p>
          <a:p>
            <a:pPr marL="0" indent="0">
              <a:buNone/>
            </a:pPr>
            <a:r>
              <a:rPr lang="en-US" b="1">
                <a:solidFill>
                  <a:srgbClr val="1D2526"/>
                </a:solidFill>
                <a:latin typeface="Aptos" panose="020B0004020202020204" pitchFamily="34" charset="0"/>
              </a:rPr>
              <a:t>SaaS specialists, supported by</a:t>
            </a:r>
            <a:endParaRPr lang="en-US" sz="200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Development team</a:t>
            </a: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Consulting team</a:t>
            </a: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Licensing team</a:t>
            </a:r>
          </a:p>
          <a:p>
            <a:pPr marL="0" indent="0">
              <a:buNone/>
            </a:pPr>
            <a:r>
              <a:rPr lang="en-US" b="1">
                <a:solidFill>
                  <a:srgbClr val="1D2526"/>
                </a:solidFill>
                <a:latin typeface="Aptos" panose="020B0004020202020204" pitchFamily="34" charset="0"/>
              </a:rPr>
              <a:t>Advices on</a:t>
            </a: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Migration topics</a:t>
            </a: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Architecture</a:t>
            </a:r>
          </a:p>
          <a:p>
            <a:pPr lvl="1"/>
            <a:r>
              <a:rPr lang="en-US" sz="2000">
                <a:solidFill>
                  <a:srgbClr val="1D2526"/>
                </a:solidFill>
                <a:latin typeface="Aptos" panose="020B0004020202020204" pitchFamily="34" charset="0"/>
              </a:rPr>
              <a:t>Technical SaaS challenges</a:t>
            </a:r>
          </a:p>
          <a:p>
            <a:endParaRPr lang="en-US" b="0" i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4726A8-3820-3F0C-BBDC-FF92AB917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>
                <a:solidFill>
                  <a:srgbClr val="351C5C"/>
                </a:solidFill>
                <a:effectLst/>
                <a:latin typeface="Aptos" panose="020B0004020202020204" pitchFamily="34" charset="0"/>
              </a:rPr>
              <a:t>Cloud Accelerator Program (CAP)  </a:t>
            </a:r>
            <a:endParaRPr lang="en-US">
              <a:solidFill>
                <a:srgbClr val="351C5C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C3B2468-54D8-2AD8-D3FD-3F0F13122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53" y="17663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14" name="Picture 2" descr="A qr code on a purple square&#10;&#10;Description automatically generated">
            <a:extLst>
              <a:ext uri="{FF2B5EF4-FFF2-40B4-BE49-F238E27FC236}">
                <a16:creationId xmlns:a16="http://schemas.microsoft.com/office/drawing/2014/main" id="{0D3EA28E-1808-8078-B571-44516AF87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63" y="3966756"/>
            <a:ext cx="1730740" cy="173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3BD45A-2692-6C78-244B-9D2CB297CD32}"/>
              </a:ext>
            </a:extLst>
          </p:cNvPr>
          <p:cNvSpPr txBox="1"/>
          <p:nvPr/>
        </p:nvSpPr>
        <p:spPr>
          <a:xfrm>
            <a:off x="6917873" y="5818580"/>
            <a:ext cx="3169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1D2526"/>
                </a:solidFill>
                <a:latin typeface="Aptos" panose="020B0004020202020204" pitchFamily="34" charset="0"/>
              </a:rPr>
              <a:t>Book a free session with the CAP team</a:t>
            </a:r>
            <a:endParaRPr lang="en-US" b="0" i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313B22A-1E20-E4E7-70D2-6B97C01C00BA}"/>
              </a:ext>
            </a:extLst>
          </p:cNvPr>
          <p:cNvSpPr/>
          <p:nvPr/>
        </p:nvSpPr>
        <p:spPr>
          <a:xfrm>
            <a:off x="5887040" y="1345043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15" name="Picture Placeholder 16">
            <a:extLst>
              <a:ext uri="{FF2B5EF4-FFF2-40B4-BE49-F238E27FC236}">
                <a16:creationId xmlns:a16="http://schemas.microsoft.com/office/drawing/2014/main" id="{27D0DEC4-DCAF-ED3A-4DE3-E4301FEC46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33" r="1233"/>
          <a:stretch/>
        </p:blipFill>
        <p:spPr>
          <a:xfrm>
            <a:off x="5887040" y="1324334"/>
            <a:ext cx="2432241" cy="1662706"/>
          </a:xfrm>
          <a:prstGeom prst="rect">
            <a:avLst/>
          </a:prstGeom>
          <a:effectLst>
            <a:softEdge rad="8117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C21E43-C3F8-16DB-B2FD-5BA35D7AE5C7}"/>
              </a:ext>
            </a:extLst>
          </p:cNvPr>
          <p:cNvSpPr txBox="1"/>
          <p:nvPr/>
        </p:nvSpPr>
        <p:spPr>
          <a:xfrm>
            <a:off x="6101106" y="3047998"/>
            <a:ext cx="1976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latin typeface="Aptos" panose="020B0004020202020204" pitchFamily="34" charset="0"/>
              </a:rPr>
              <a:t>Aðalbjörg Karlsdóttir</a:t>
            </a:r>
          </a:p>
          <a:p>
            <a:pPr algn="ctr"/>
            <a:r>
              <a:rPr lang="en-IS" sz="1400">
                <a:solidFill>
                  <a:srgbClr val="37B6AC"/>
                </a:solidFill>
                <a:latin typeface="Aptos" panose="020B0004020202020204" pitchFamily="34" charset="0"/>
              </a:rPr>
              <a:t>Onboarding Lead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998A369-C16F-4639-DB47-E0AF91B9F099}"/>
              </a:ext>
            </a:extLst>
          </p:cNvPr>
          <p:cNvSpPr/>
          <p:nvPr/>
        </p:nvSpPr>
        <p:spPr>
          <a:xfrm>
            <a:off x="8755763" y="1345043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EFCC33-E6AD-397E-F68C-11324254306F}"/>
              </a:ext>
            </a:extLst>
          </p:cNvPr>
          <p:cNvSpPr txBox="1"/>
          <p:nvPr/>
        </p:nvSpPr>
        <p:spPr>
          <a:xfrm>
            <a:off x="8969829" y="3047998"/>
            <a:ext cx="1976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latin typeface="Aptos" panose="020B0004020202020204" pitchFamily="34" charset="0"/>
              </a:rPr>
              <a:t>Ricardo Moinhos</a:t>
            </a:r>
          </a:p>
          <a:p>
            <a:pPr algn="ctr"/>
            <a:r>
              <a:rPr lang="en-IS" sz="1400">
                <a:solidFill>
                  <a:srgbClr val="37B6AC"/>
                </a:solidFill>
                <a:latin typeface="Aptos" panose="020B0004020202020204" pitchFamily="34" charset="0"/>
              </a:rPr>
              <a:t>Onboarding Specialist</a:t>
            </a:r>
          </a:p>
        </p:txBody>
      </p:sp>
      <p:pic>
        <p:nvPicPr>
          <p:cNvPr id="16" name="Picture 15" descr="A person in a suit&#10;&#10;Description automatically generated">
            <a:extLst>
              <a:ext uri="{FF2B5EF4-FFF2-40B4-BE49-F238E27FC236}">
                <a16:creationId xmlns:a16="http://schemas.microsoft.com/office/drawing/2014/main" id="{89AE4C97-D8A8-3929-A5F0-60523E91CC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65" r="12021"/>
          <a:stretch/>
        </p:blipFill>
        <p:spPr>
          <a:xfrm>
            <a:off x="8737213" y="1345043"/>
            <a:ext cx="2432242" cy="1662708"/>
          </a:xfrm>
          <a:prstGeom prst="rect">
            <a:avLst/>
          </a:prstGeom>
        </p:spPr>
      </p:pic>
      <p:pic>
        <p:nvPicPr>
          <p:cNvPr id="5" name="Picture 4" descr="A close-up of a website&#10;&#10;AI-generated content may be incorrect.">
            <a:extLst>
              <a:ext uri="{FF2B5EF4-FFF2-40B4-BE49-F238E27FC236}">
                <a16:creationId xmlns:a16="http://schemas.microsoft.com/office/drawing/2014/main" id="{42AF931B-B879-5B5D-DF7F-81899415D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7975" y="6143137"/>
            <a:ext cx="7137645" cy="86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4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09161-E344-562F-3E9C-2DB163CF6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7E2EF91-EF51-B95B-DD34-F1D1DC93F494}"/>
              </a:ext>
            </a:extLst>
          </p:cNvPr>
          <p:cNvSpPr/>
          <p:nvPr/>
        </p:nvSpPr>
        <p:spPr>
          <a:xfrm>
            <a:off x="7334068" y="3705168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D98645-A23D-404D-64B4-3F188DA1AD4D}"/>
              </a:ext>
            </a:extLst>
          </p:cNvPr>
          <p:cNvSpPr txBox="1"/>
          <p:nvPr/>
        </p:nvSpPr>
        <p:spPr>
          <a:xfrm>
            <a:off x="7519458" y="5374329"/>
            <a:ext cx="204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latin typeface="Aptos" panose="020B0004020202020204" pitchFamily="34" charset="0"/>
              </a:rPr>
              <a:t>Irina Christina Olaru</a:t>
            </a:r>
          </a:p>
          <a:p>
            <a:pPr algn="ctr"/>
            <a:r>
              <a:rPr lang="en-IS" sz="1400">
                <a:solidFill>
                  <a:srgbClr val="37B6AC"/>
                </a:solidFill>
                <a:latin typeface="Aptos" panose="020B0004020202020204" pitchFamily="34" charset="0"/>
              </a:rPr>
              <a:t>Director of Licensing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F85455-A188-FA39-04E5-CE1E907B55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5755708" cy="5317815"/>
          </a:xfrm>
        </p:spPr>
        <p:txBody>
          <a:bodyPr lIns="91440" tIns="45720" rIns="91440" bIns="45720" anchor="t"/>
          <a:lstStyle/>
          <a:p>
            <a:pPr>
              <a:buNone/>
            </a:pPr>
            <a:r>
              <a:rPr lang="en-US" b="1">
                <a:solidFill>
                  <a:srgbClr val="1D2526"/>
                </a:solidFill>
                <a:latin typeface="Aptos"/>
                <a:cs typeface="Segoe UI"/>
              </a:rPr>
              <a:t>The Licensing Department takes care of</a:t>
            </a:r>
          </a:p>
          <a:p>
            <a:r>
              <a:rPr lang="en-US" sz="2000">
                <a:solidFill>
                  <a:srgbClr val="1D2526"/>
                </a:solidFill>
                <a:latin typeface="Aptos"/>
                <a:cs typeface="Segoe UI"/>
              </a:rPr>
              <a:t>Orders / Offers / Special deals</a:t>
            </a:r>
          </a:p>
          <a:p>
            <a:r>
              <a:rPr lang="en-US" sz="2000">
                <a:solidFill>
                  <a:srgbClr val="1D2526"/>
                </a:solidFill>
                <a:latin typeface="Aptos"/>
                <a:cs typeface="Segoe UI"/>
              </a:rPr>
              <a:t>Promotions</a:t>
            </a:r>
          </a:p>
          <a:p>
            <a:r>
              <a:rPr lang="en-US" sz="2000">
                <a:solidFill>
                  <a:srgbClr val="1D2526"/>
                </a:solidFill>
                <a:latin typeface="Aptos"/>
                <a:cs typeface="Segoe UI"/>
              </a:rPr>
              <a:t>Enhancement and subscription renewal </a:t>
            </a:r>
          </a:p>
          <a:p>
            <a:r>
              <a:rPr lang="en-US" sz="2000">
                <a:solidFill>
                  <a:srgbClr val="1D2526"/>
                </a:solidFill>
                <a:latin typeface="Aptos"/>
                <a:cs typeface="Segoe UI"/>
              </a:rPr>
              <a:t>Price list</a:t>
            </a:r>
          </a:p>
          <a:p>
            <a:r>
              <a:rPr lang="en-US" sz="2000">
                <a:solidFill>
                  <a:srgbClr val="1D2526"/>
                </a:solidFill>
                <a:latin typeface="Aptos"/>
                <a:cs typeface="Segoe UI"/>
              </a:rPr>
              <a:t>Partner Dev/Customer trial licenses</a:t>
            </a:r>
          </a:p>
          <a:p>
            <a:r>
              <a:rPr lang="en-US" sz="2000">
                <a:solidFill>
                  <a:srgbClr val="1D2526"/>
                </a:solidFill>
                <a:latin typeface="Aptos"/>
                <a:cs typeface="Segoe UI"/>
              </a:rPr>
              <a:t>Licensing topics</a:t>
            </a:r>
          </a:p>
          <a:p>
            <a:endParaRPr lang="en-US" sz="120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pPr>
              <a:buNone/>
            </a:pPr>
            <a:r>
              <a:rPr lang="en-US" b="1">
                <a:solidFill>
                  <a:srgbClr val="1D2526"/>
                </a:solidFill>
                <a:latin typeface="Aptos"/>
                <a:cs typeface="Segoe UI"/>
              </a:rPr>
              <a:t>All  requests should be submitted</a:t>
            </a:r>
          </a:p>
          <a:p>
            <a:r>
              <a:rPr lang="en-US" sz="2000">
                <a:solidFill>
                  <a:srgbClr val="1D2526"/>
                </a:solidFill>
                <a:latin typeface="Aptos"/>
                <a:cs typeface="Segoe UI"/>
              </a:rPr>
              <a:t>Support Tickets</a:t>
            </a:r>
          </a:p>
          <a:p>
            <a:r>
              <a:rPr lang="en-US" sz="2000">
                <a:solidFill>
                  <a:srgbClr val="1D2526"/>
                </a:solidFill>
                <a:latin typeface="Aptos"/>
                <a:cs typeface="Segoe UI"/>
              </a:rPr>
              <a:t>Email</a:t>
            </a:r>
          </a:p>
          <a:p>
            <a:pPr marL="0" indent="0" algn="l">
              <a:buNone/>
            </a:pPr>
            <a:r>
              <a:rPr lang="en-US" sz="2000" b="0" i="0" u="sng">
                <a:solidFill>
                  <a:srgbClr val="27B1A6"/>
                </a:solidFill>
                <a:effectLst/>
                <a:latin typeface="Aptos"/>
                <a:cs typeface="Segoe UI"/>
                <a:hlinkClick r:id="rId3"/>
              </a:rPr>
              <a:t>Operational Guidelines</a:t>
            </a:r>
            <a:r>
              <a:rPr lang="en-US" sz="2000" b="0" i="0">
                <a:solidFill>
                  <a:srgbClr val="1D2526"/>
                </a:solidFill>
                <a:effectLst/>
                <a:latin typeface="Aptos"/>
                <a:cs typeface="Segoe UI"/>
              </a:rPr>
              <a:t> for key licensing-related information (LS Retail </a:t>
            </a:r>
            <a:r>
              <a:rPr lang="en-US" sz="2000">
                <a:solidFill>
                  <a:srgbClr val="1D2526"/>
                </a:solidFill>
                <a:latin typeface="Aptos"/>
                <a:cs typeface="Segoe UI"/>
              </a:rPr>
              <a:t>Portal</a:t>
            </a:r>
            <a:r>
              <a:rPr lang="en-US" sz="2000" b="0" i="0">
                <a:solidFill>
                  <a:srgbClr val="1D2526"/>
                </a:solidFill>
                <a:effectLst/>
                <a:latin typeface="Aptos"/>
                <a:cs typeface="Segoe UI"/>
              </a:rPr>
              <a:t>) </a:t>
            </a:r>
          </a:p>
          <a:p>
            <a:pPr algn="l">
              <a:buNone/>
            </a:pPr>
            <a:endParaRPr lang="en-US" b="0" i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  <a:p>
            <a:pPr algn="l">
              <a:buNone/>
            </a:pPr>
            <a:endParaRPr lang="en-US" b="0" i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9FEE7E-4926-023F-4319-5E41E2D8C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>
                <a:solidFill>
                  <a:srgbClr val="351C5C"/>
                </a:solidFill>
                <a:effectLst/>
                <a:latin typeface="Aptos"/>
                <a:cs typeface="Segoe UI"/>
              </a:rPr>
              <a:t>License Management  </a:t>
            </a:r>
            <a:endParaRPr lang="en-US">
              <a:solidFill>
                <a:srgbClr val="351C5C"/>
              </a:solidFill>
              <a:latin typeface="Aptos"/>
              <a:cs typeface="Segoe UI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41359C7-8021-A4D2-BBDA-B3F903134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53" y="176630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E8912B-4F03-60FB-ECF0-FFC0C63FC30E}"/>
              </a:ext>
            </a:extLst>
          </p:cNvPr>
          <p:cNvSpPr/>
          <p:nvPr/>
        </p:nvSpPr>
        <p:spPr>
          <a:xfrm>
            <a:off x="7328322" y="1128096"/>
            <a:ext cx="2413692" cy="2249798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685BF7-A008-794F-8236-ED081CE87E19}"/>
              </a:ext>
            </a:extLst>
          </p:cNvPr>
          <p:cNvSpPr txBox="1"/>
          <p:nvPr/>
        </p:nvSpPr>
        <p:spPr>
          <a:xfrm>
            <a:off x="7513712" y="2797257"/>
            <a:ext cx="204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latin typeface="Aptos" panose="020B0004020202020204" pitchFamily="34" charset="0"/>
              </a:rPr>
              <a:t>Margrét Matthiasdóttir</a:t>
            </a:r>
          </a:p>
          <a:p>
            <a:pPr algn="ctr"/>
            <a:r>
              <a:rPr lang="en-IS" sz="1400">
                <a:solidFill>
                  <a:srgbClr val="37B6AC"/>
                </a:solidFill>
                <a:latin typeface="Aptos" panose="020B0004020202020204" pitchFamily="34" charset="0"/>
              </a:rPr>
              <a:t>Director of Licensing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7DFBE3-B2E4-EB0D-B0EA-915BB76358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80" b="26781"/>
          <a:stretch/>
        </p:blipFill>
        <p:spPr>
          <a:xfrm>
            <a:off x="7334067" y="1128096"/>
            <a:ext cx="2417222" cy="1558834"/>
          </a:xfrm>
          <a:prstGeom prst="rect">
            <a:avLst/>
          </a:prstGeom>
        </p:spPr>
      </p:pic>
      <p:pic>
        <p:nvPicPr>
          <p:cNvPr id="12" name="Picture 11" descr="A person with blonde hair&#10;&#10;AI-generated content may be incorrect.">
            <a:extLst>
              <a:ext uri="{FF2B5EF4-FFF2-40B4-BE49-F238E27FC236}">
                <a16:creationId xmlns:a16="http://schemas.microsoft.com/office/drawing/2014/main" id="{71D08C6C-FA6B-27A0-1C51-E37F01CCA2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90" t="6012" r="1490"/>
          <a:stretch/>
        </p:blipFill>
        <p:spPr>
          <a:xfrm>
            <a:off x="7334067" y="3705168"/>
            <a:ext cx="2413692" cy="155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8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DA523-F333-4A8C-26C2-586ECE542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EA749-9104-06C6-93D0-5C440B60A4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5755708" cy="5317815"/>
          </a:xfrm>
        </p:spPr>
        <p:txBody>
          <a:bodyPr lIns="91440" tIns="45720" rIns="91440" bIns="45720" anchor="t"/>
          <a:lstStyle/>
          <a:p>
            <a:pPr marL="0">
              <a:buNone/>
            </a:pPr>
            <a:r>
              <a:rPr lang="en-US" sz="2800">
                <a:solidFill>
                  <a:srgbClr val="1D2526"/>
                </a:solidFill>
                <a:latin typeface="Aptos"/>
                <a:cs typeface="Segoe UI"/>
              </a:rPr>
              <a:t>The Partner Development team is responsible for: </a:t>
            </a:r>
          </a:p>
          <a:p>
            <a:r>
              <a:rPr lang="en-US" sz="2000"/>
              <a:t>Partner Channel Expansion</a:t>
            </a:r>
          </a:p>
          <a:p>
            <a:r>
              <a:rPr lang="en-US" sz="2000"/>
              <a:t>New Partner Onboarding</a:t>
            </a:r>
          </a:p>
          <a:p>
            <a:r>
              <a:rPr lang="en-US" sz="2000"/>
              <a:t>Partner Agreements</a:t>
            </a:r>
          </a:p>
          <a:p>
            <a:r>
              <a:rPr lang="en-US" sz="2000"/>
              <a:t>Partner Enablement &amp; Support</a:t>
            </a:r>
          </a:p>
          <a:p>
            <a:r>
              <a:rPr lang="en-US" sz="2000"/>
              <a:t>Partner Program, loyalty and incentives</a:t>
            </a:r>
          </a:p>
          <a:p>
            <a:r>
              <a:rPr lang="en-US" sz="2000"/>
              <a:t>Partner Directory</a:t>
            </a:r>
          </a:p>
          <a:p>
            <a:r>
              <a:rPr lang="en-US" sz="2000"/>
              <a:t>Partner Portal &amp; Business Hub</a:t>
            </a:r>
          </a:p>
          <a:p>
            <a:r>
              <a:rPr lang="en-US" sz="2000"/>
              <a:t>Microsoft Indirect Reseller relationship</a:t>
            </a:r>
          </a:p>
          <a:p>
            <a:endParaRPr lang="en-US" b="1">
              <a:cs typeface="Segoe UI"/>
            </a:endParaRPr>
          </a:p>
          <a:p>
            <a:endParaRPr lang="en-US">
              <a:solidFill>
                <a:srgbClr val="1D2526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br>
              <a:rPr lang="en-US" b="0" i="0">
                <a:effectLst/>
                <a:latin typeface="Aptos" panose="020B0004020202020204" pitchFamily="34" charset="0"/>
              </a:rPr>
            </a:br>
            <a:endParaRPr lang="en-US" b="0" i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  <a:p>
            <a:pPr algn="l">
              <a:buNone/>
            </a:pPr>
            <a:endParaRPr lang="en-US" b="0" i="0">
              <a:solidFill>
                <a:srgbClr val="1D2526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863E3B-3641-6B59-A7CC-226E9EA20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>
                <a:solidFill>
                  <a:srgbClr val="351C5C"/>
                </a:solidFill>
                <a:effectLst/>
                <a:latin typeface="Aptos" panose="020B0004020202020204" pitchFamily="34" charset="0"/>
              </a:rPr>
              <a:t>Partner Development</a:t>
            </a:r>
            <a:r>
              <a:rPr lang="en-US" b="0" i="0">
                <a:solidFill>
                  <a:srgbClr val="351C5C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US" b="1" i="0">
                <a:solidFill>
                  <a:srgbClr val="351C5C"/>
                </a:solidFill>
                <a:effectLst/>
                <a:latin typeface="Aptos" panose="020B0004020202020204" pitchFamily="34" charset="0"/>
              </a:rPr>
              <a:t>  </a:t>
            </a:r>
            <a:endParaRPr lang="en-US">
              <a:solidFill>
                <a:srgbClr val="351C5C"/>
              </a:solidFill>
              <a:latin typeface="Aptos" panose="020B00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B37751F-DDF8-1B85-0349-94A3C6CAE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887" y="2567206"/>
            <a:ext cx="1998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4252313-55F4-C62B-A2D4-FE28C2E19D95}"/>
              </a:ext>
            </a:extLst>
          </p:cNvPr>
          <p:cNvSpPr/>
          <p:nvPr/>
        </p:nvSpPr>
        <p:spPr>
          <a:xfrm>
            <a:off x="7249926" y="1699332"/>
            <a:ext cx="3121396" cy="2912950"/>
          </a:xfrm>
          <a:prstGeom prst="roundRect">
            <a:avLst>
              <a:gd name="adj" fmla="val 195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E112BF-E5AF-4DDC-1010-76615A325717}"/>
              </a:ext>
            </a:extLst>
          </p:cNvPr>
          <p:cNvSpPr txBox="1"/>
          <p:nvPr/>
        </p:nvSpPr>
        <p:spPr>
          <a:xfrm>
            <a:off x="7184060" y="3887787"/>
            <a:ext cx="32884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latin typeface="Aptos" panose="020B0004020202020204" pitchFamily="34" charset="0"/>
              </a:rPr>
              <a:t>Muriel Léglise</a:t>
            </a:r>
          </a:p>
          <a:p>
            <a:pPr algn="ctr"/>
            <a:r>
              <a:rPr lang="en-IS" sz="1600">
                <a:solidFill>
                  <a:srgbClr val="37B6AC"/>
                </a:solidFill>
                <a:latin typeface="Aptos" panose="020B0004020202020204" pitchFamily="34" charset="0"/>
              </a:rPr>
              <a:t>Director Partner Development</a:t>
            </a:r>
          </a:p>
        </p:txBody>
      </p:sp>
      <p:pic>
        <p:nvPicPr>
          <p:cNvPr id="8" name="Picture 7" descr="A person in a suit smiling&#10;&#10;AI-generated content may be incorrect.">
            <a:extLst>
              <a:ext uri="{FF2B5EF4-FFF2-40B4-BE49-F238E27FC236}">
                <a16:creationId xmlns:a16="http://schemas.microsoft.com/office/drawing/2014/main" id="{45E30EC7-DD27-2CA1-C51E-1B1FD335E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839" y="1699332"/>
            <a:ext cx="3119272" cy="207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7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0A639FD1-BBAF-9F4B-89DE-34D07E50B51E}"/>
    </a:ext>
  </a:extLst>
</a:theme>
</file>

<file path=ppt/theme/theme2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C3068202-4C19-3548-8E31-F6DAA7D8E431}"/>
    </a:ext>
  </a:extLst>
</a:theme>
</file>

<file path=ppt/theme/theme3.xml><?xml version="1.0" encoding="utf-8"?>
<a:theme xmlns:a="http://schemas.openxmlformats.org/drawingml/2006/main" name="2_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" id="{EE35F864-6E6D-074B-BC2C-83B2EF9ADA03}" vid="{476FE4C1-4ED8-A341-B758-BE72B1605144}"/>
    </a:ext>
  </a:extLst>
</a:theme>
</file>

<file path=ppt/theme/theme4.xml><?xml version="1.0" encoding="utf-8"?>
<a:theme xmlns:a="http://schemas.openxmlformats.org/drawingml/2006/main" name="1_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74A195BC-3CFD-7E44-AEAD-AB83CE550EEA}"/>
    </a:ext>
  </a:extLst>
</a:theme>
</file>

<file path=ppt/theme/theme5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3718D223-B577-284D-8774-E0385CFE886B}"/>
    </a:ext>
  </a:extLst>
</a:theme>
</file>

<file path=ppt/theme/theme6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3718D223-B577-284D-8774-E0385CFE886B}"/>
    </a:ext>
  </a:extLst>
</a:theme>
</file>

<file path=ppt/theme/theme8.xml><?xml version="1.0" encoding="utf-8"?>
<a:theme xmlns:a="http://schemas.openxmlformats.org/drawingml/2006/main" name="1_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F7F72DC-13AC-684A-8D16-22FBD4596A8D}" vid="{44D76986-7BA4-3146-AD50-6A2FC24EE8E4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7" ma:contentTypeDescription="Create a new document." ma:contentTypeScope="" ma:versionID="fd4c6cd91654dda4fe76ff73aa631d9d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af37d4435f4b79a4b4b55a785f78245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Owne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wner" ma:index="23" nillable="true" ma:displayName="Owner" ma:format="Dropdown" ma:internalName="Owner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0ec22545-32f7-47c8-afbd-c0084660662b" xsi:nil="true"/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3B8C33-96DB-4D53-9051-49ADC0A1D508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0ec22545-32f7-47c8-afbd-c0084660662b"/>
    <ds:schemaRef ds:uri="http://schemas.microsoft.com/office/2006/documentManagement/types"/>
    <ds:schemaRef ds:uri="a1a525c2-d4eb-46fe-9b09-8f8634d7947d"/>
    <ds:schemaRef ds:uri="http://schemas.microsoft.com/office/2006/metadata/properties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LS Retail PowerPoint template 2023</Template>
  <TotalTime>1</TotalTime>
  <Words>2045</Words>
  <Application>Microsoft Office PowerPoint</Application>
  <PresentationFormat>Widescreen</PresentationFormat>
  <Paragraphs>477</Paragraphs>
  <Slides>31</Slides>
  <Notes>29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Aptos</vt:lpstr>
      <vt:lpstr>Aptos Display</vt:lpstr>
      <vt:lpstr>Aptos ExtraBold</vt:lpstr>
      <vt:lpstr>Aptos Light</vt:lpstr>
      <vt:lpstr>Arial</vt:lpstr>
      <vt:lpstr>Calibri</vt:lpstr>
      <vt:lpstr>Segoe UI</vt:lpstr>
      <vt:lpstr>Wingdings</vt:lpstr>
      <vt:lpstr>White slides</vt:lpstr>
      <vt:lpstr>Title/chapter slides</vt:lpstr>
      <vt:lpstr>2_Title/chapter slides</vt:lpstr>
      <vt:lpstr>1_Eggplant slides</vt:lpstr>
      <vt:lpstr>Presenter image title slides</vt:lpstr>
      <vt:lpstr>Agenda slides</vt:lpstr>
      <vt:lpstr>2_Presenter image title slides</vt:lpstr>
      <vt:lpstr>1_Grey slides</vt:lpstr>
      <vt:lpstr>PowerPoint Presentation</vt:lpstr>
      <vt:lpstr>PowerPoint Presentation</vt:lpstr>
      <vt:lpstr>PowerPoint Presentation</vt:lpstr>
      <vt:lpstr>Overview of Services</vt:lpstr>
      <vt:lpstr>Supporting Functions</vt:lpstr>
      <vt:lpstr>Partner Technical Support </vt:lpstr>
      <vt:lpstr>Cloud Accelerator Program (CAP)  </vt:lpstr>
      <vt:lpstr>License Management  </vt:lpstr>
      <vt:lpstr>Partner Development   </vt:lpstr>
      <vt:lpstr>Professional Services</vt:lpstr>
      <vt:lpstr>LS Retail Academy</vt:lpstr>
      <vt:lpstr>PowerPoint Presentation</vt:lpstr>
      <vt:lpstr>LS Retail consulting services </vt:lpstr>
      <vt:lpstr>PowerPoint Presentation</vt:lpstr>
      <vt:lpstr>Why LS Retail MaxAttention?</vt:lpstr>
      <vt:lpstr>What is LS Retail MaxAttention?</vt:lpstr>
      <vt:lpstr>Customer support and service needs</vt:lpstr>
      <vt:lpstr>Customer Support and Service needs</vt:lpstr>
      <vt:lpstr>Enhancement fee / EULA</vt:lpstr>
      <vt:lpstr>Handled by customers</vt:lpstr>
      <vt:lpstr>LS Retail MaxAttention - 2nd and 3rd level</vt:lpstr>
      <vt:lpstr>Additional services</vt:lpstr>
      <vt:lpstr>Customer Support and Service needs</vt:lpstr>
      <vt:lpstr>Overview Support and Service needs</vt:lpstr>
      <vt:lpstr>PowerPoint Presentation</vt:lpstr>
      <vt:lpstr>LS Retail MaxAttention support plans framework</vt:lpstr>
      <vt:lpstr>How can we work together?</vt:lpstr>
      <vt:lpstr>Ambitions</vt:lpstr>
      <vt:lpstr>Additional Information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LS Retail template</dc:title>
  <dc:creator>Kristjan Johannsson</dc:creator>
  <cp:lastModifiedBy>Bjorn Jonsson</cp:lastModifiedBy>
  <cp:revision>8</cp:revision>
  <cp:lastPrinted>2024-03-20T08:35:01Z</cp:lastPrinted>
  <dcterms:created xsi:type="dcterms:W3CDTF">2023-09-26T09:59:04Z</dcterms:created>
  <dcterms:modified xsi:type="dcterms:W3CDTF">2025-04-30T10:21:34Z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