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5"/>
    <p:sldMasterId id="2147483723" r:id="rId6"/>
    <p:sldMasterId id="2147483735" r:id="rId7"/>
    <p:sldMasterId id="2147483745" r:id="rId8"/>
    <p:sldMasterId id="2147483794" r:id="rId9"/>
    <p:sldMasterId id="2147483807" r:id="rId10"/>
    <p:sldMasterId id="2147483809" r:id="rId11"/>
    <p:sldMasterId id="2147483811" r:id="rId12"/>
  </p:sldMasterIdLst>
  <p:notesMasterIdLst>
    <p:notesMasterId r:id="rId23"/>
  </p:notesMasterIdLst>
  <p:sldIdLst>
    <p:sldId id="326" r:id="rId13"/>
    <p:sldId id="300" r:id="rId14"/>
    <p:sldId id="301" r:id="rId15"/>
    <p:sldId id="311" r:id="rId16"/>
    <p:sldId id="315" r:id="rId17"/>
    <p:sldId id="316" r:id="rId18"/>
    <p:sldId id="269" r:id="rId19"/>
    <p:sldId id="438" r:id="rId20"/>
    <p:sldId id="319" r:id="rId21"/>
    <p:sldId id="265" r:id="rId2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26"/>
            <p14:sldId id="300"/>
            <p14:sldId id="301"/>
            <p14:sldId id="311"/>
            <p14:sldId id="315"/>
            <p14:sldId id="316"/>
            <p14:sldId id="269"/>
            <p14:sldId id="438"/>
            <p14:sldId id="319"/>
            <p14:sldId id="265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F2A1C5"/>
    <a:srgbClr val="FED89E"/>
    <a:srgbClr val="943267"/>
    <a:srgbClr val="761449"/>
    <a:srgbClr val="D4A04A"/>
    <a:srgbClr val="F1BE71"/>
    <a:srgbClr val="928BE9"/>
    <a:srgbClr val="C6C2F5"/>
    <a:srgbClr val="34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9AA48-DC0A-46A0-B344-DBDEC7211322}" v="114" dt="2024-05-14T23:21:42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5033" autoAdjust="0"/>
  </p:normalViewPr>
  <p:slideViewPr>
    <p:cSldViewPr snapToGrid="0" snapToObjects="1">
      <p:cViewPr varScale="1">
        <p:scale>
          <a:sx n="72" d="100"/>
          <a:sy n="72" d="100"/>
        </p:scale>
        <p:origin x="72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197CD-63E9-41EA-A8F6-EF7AB3A7C6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8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5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3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8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8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57.svg"/><Relationship Id="rId4" Type="http://schemas.openxmlformats.org/officeDocument/2006/relationships/image" Target="../media/image3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75330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AB24572C-09A7-846E-983A-322DF299DA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69879" y="1364146"/>
            <a:ext cx="4129707" cy="4129707"/>
            <a:chOff x="6382523" y="844036"/>
            <a:chExt cx="5405520" cy="5405520"/>
          </a:xfrm>
        </p:grpSpPr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AA3D5E17-D18A-7AF5-28F1-66DA6C035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82523" y="844036"/>
              <a:ext cx="5405520" cy="5405520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7733794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50324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 dirty="0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235E-CAEC-5D42-BDB8-C55AEE394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89EAA-D32E-0442-ADEC-FC9F7526F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94987-F4D0-B044-A09E-905344A6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3987-F180-7141-B151-6829950A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D85E-9069-7944-BD96-14737695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FC12-FD0B-3B47-8D2E-7E57DCCBC9BE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9708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235E-CAEC-5D42-BDB8-C55AEE394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89EAA-D32E-0442-ADEC-FC9F7526F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94987-F4D0-B044-A09E-905344A6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3987-F180-7141-B151-6829950A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D85E-9069-7944-BD96-14737695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FC12-FD0B-3B47-8D2E-7E57DCCBC9BE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38183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235E-CAEC-5D42-BDB8-C55AEE394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89EAA-D32E-0442-ADEC-FC9F7526F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94987-F4D0-B044-A09E-905344A6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3987-F180-7141-B151-6829950A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D85E-9069-7944-BD96-14737695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FC12-FD0B-3B47-8D2E-7E57DCCBC9BE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650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4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4.emf"/><Relationship Id="rId4" Type="http://schemas.openxmlformats.org/officeDocument/2006/relationships/image" Target="../media/image6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6" r:id="rId16"/>
    <p:sldLayoutId id="2147483813" r:id="rId17"/>
    <p:sldLayoutId id="21474838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86561E-F5A4-B54F-9CEC-69346852E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714D0-FB9E-8B44-996C-55840B21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973A-33AD-5A41-9D62-306CFE05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6351-B6BE-AA4D-B2F3-C3C2EB8F6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0EA31-ED50-9B47-B2B6-AE974C3A0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133D-4F62-7448-A07F-DAD6E46A8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FC12-FD0B-3B47-8D2E-7E57DCCBC9BE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29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1CA581-2740-B14B-B71B-861F97E777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714D0-FB9E-8B44-996C-55840B21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973A-33AD-5A41-9D62-306CFE05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6351-B6BE-AA4D-B2F3-C3C2EB8F6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0EA31-ED50-9B47-B2B6-AE974C3A0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133D-4F62-7448-A07F-DAD6E46A8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FC12-FD0B-3B47-8D2E-7E57DCCBC9BE}" type="slidenum">
              <a:t>‹#›</a:t>
            </a:fld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FA73A8-0E0B-9548-993D-DF495B4A96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79238" y="770682"/>
            <a:ext cx="11214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543F32D-6516-A646-8BFE-73C2B5E1C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D5EB8-C377-614B-BB24-97DECDAB0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714D0-FB9E-8B44-996C-55840B21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973A-33AD-5A41-9D62-306CFE05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6351-B6BE-AA4D-B2F3-C3C2EB8F6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9365-5E26-3D4C-BC9C-D7989E4877AA}" type="datetimeFigureOut">
              <a:t>5/15/2024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0EA31-ED50-9B47-B2B6-AE974C3A0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133D-4F62-7448-A07F-DAD6E46A8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FC12-FD0B-3B47-8D2E-7E57DCCBC9BE}" type="slidenum">
              <a:t>‹#›</a:t>
            </a:fld>
            <a:endParaRPr lang="en-I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8EA5B-CA9E-9046-84A5-8D00E6DB34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79238" y="770682"/>
            <a:ext cx="11214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steinarjk/" TargetMode="External"/><Relationship Id="rId2" Type="http://schemas.openxmlformats.org/officeDocument/2006/relationships/hyperlink" Target="mailto:steinar@bonus.is" TargetMode="Externa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939C2-55BE-58ED-954E-A815B493C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2152744"/>
            <a:ext cx="5369472" cy="1554984"/>
          </a:xfrm>
        </p:spPr>
        <p:txBody>
          <a:bodyPr/>
          <a:lstStyle/>
          <a:p>
            <a:r>
              <a:rPr lang="nb-NO" dirty="0" err="1">
                <a:solidFill>
                  <a:srgbClr val="F2A1C5"/>
                </a:solidFill>
              </a:rPr>
              <a:t>Customer</a:t>
            </a:r>
            <a:r>
              <a:rPr lang="nb-NO" dirty="0">
                <a:solidFill>
                  <a:srgbClr val="F2A1C5"/>
                </a:solidFill>
              </a:rPr>
              <a:t> </a:t>
            </a:r>
            <a:r>
              <a:rPr lang="nb-NO" dirty="0" err="1">
                <a:solidFill>
                  <a:srgbClr val="F2A1C5"/>
                </a:solidFill>
              </a:rPr>
              <a:t>stories</a:t>
            </a:r>
            <a:endParaRPr lang="en-IS" dirty="0">
              <a:solidFill>
                <a:srgbClr val="F2A1C5"/>
              </a:solidFill>
            </a:endParaRPr>
          </a:p>
          <a:p>
            <a:r>
              <a:rPr lang="en-US" sz="2800" dirty="0"/>
              <a:t>How LS Central supports self-service options for retail</a:t>
            </a:r>
            <a:endParaRPr lang="en-I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D141C-D5A4-4E3F-C0D8-374F9D68E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599" y="4214239"/>
            <a:ext cx="2926081" cy="1847049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nb-NO" sz="2000" b="0" i="0" dirty="0">
              <a:solidFill>
                <a:schemeClr val="bg1"/>
              </a:solidFill>
              <a:effectLst/>
            </a:endParaRPr>
          </a:p>
          <a:p>
            <a:r>
              <a:rPr lang="en-US" sz="2000" b="0" dirty="0">
                <a:solidFill>
                  <a:srgbClr val="FED89E"/>
                </a:solidFill>
              </a:rPr>
              <a:t>Halldór Sigurjónsson</a:t>
            </a:r>
            <a:endParaRPr lang="en-IS" sz="2000" b="0" dirty="0">
              <a:solidFill>
                <a:srgbClr val="FED89E"/>
              </a:solidFill>
            </a:endParaRPr>
          </a:p>
          <a:p>
            <a:pPr>
              <a:spcBef>
                <a:spcPts val="0"/>
              </a:spcBef>
            </a:pPr>
            <a:r>
              <a:rPr lang="it-IT" sz="2000" b="0" dirty="0">
                <a:solidFill>
                  <a:schemeClr val="bg1"/>
                </a:solidFill>
              </a:rPr>
              <a:t>Lagerinn Iceland</a:t>
            </a:r>
          </a:p>
          <a:p>
            <a:pPr>
              <a:spcBef>
                <a:spcPts val="0"/>
              </a:spcBef>
            </a:pPr>
            <a:endParaRPr lang="it-IT" sz="2000" b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ED89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Steinar J Kristjánsson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Bonus</a:t>
            </a:r>
          </a:p>
          <a:p>
            <a:pPr>
              <a:spcBef>
                <a:spcPts val="0"/>
              </a:spcBef>
            </a:pPr>
            <a:endParaRPr lang="it-IT" sz="2000" b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spcBef>
                <a:spcPts val="0"/>
              </a:spcBef>
            </a:pPr>
            <a:endParaRPr lang="nb-NO" sz="2000" b="0" i="0" dirty="0">
              <a:solidFill>
                <a:schemeClr val="bg1"/>
              </a:solidFill>
              <a:effectLst/>
            </a:endParaRPr>
          </a:p>
          <a:p>
            <a:pPr algn="l"/>
            <a:endParaRPr lang="nb-NO" sz="2000" b="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3E2B725-9482-E32C-5747-541E95E2DF72}"/>
              </a:ext>
            </a:extLst>
          </p:cNvPr>
          <p:cNvSpPr txBox="1"/>
          <p:nvPr/>
        </p:nvSpPr>
        <p:spPr>
          <a:xfrm>
            <a:off x="3230850" y="4693919"/>
            <a:ext cx="3255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b-NO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nb-NO" sz="2000" b="0" i="0" dirty="0">
                <a:solidFill>
                  <a:srgbClr val="FED89E"/>
                </a:solidFill>
                <a:effectLst/>
              </a:rPr>
              <a:t>Asta Margret Karlsson</a:t>
            </a:r>
          </a:p>
          <a:p>
            <a:pPr algn="ctr">
              <a:spcBef>
                <a:spcPts val="0"/>
              </a:spcBef>
            </a:pPr>
            <a:r>
              <a:rPr lang="nb-NO" sz="2000" b="0" i="0" dirty="0">
                <a:solidFill>
                  <a:schemeClr val="bg1"/>
                </a:solidFill>
                <a:effectLst/>
              </a:rPr>
              <a:t>LS Retail</a:t>
            </a:r>
          </a:p>
          <a:p>
            <a:pPr algn="ctr"/>
            <a:endParaRPr lang="nb-NO" sz="2000" b="0" i="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6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B9476-C87E-B847-ACF9-21A84F59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4D5C9-8CCA-694A-BB4A-7701AD4B25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D7CCC-B8BA-F44D-BD22-6D69A5A2C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23BE3-031B-4143-B0F5-831D3541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17" y="-53105"/>
            <a:ext cx="13215116" cy="6911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BCCD26-B290-43A1-8FAC-1405B00BE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5930">
            <a:off x="13456892" y="1141014"/>
            <a:ext cx="13816890" cy="5772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E5C37-F39F-46A0-B14A-5A0CAF7EC553}"/>
              </a:ext>
            </a:extLst>
          </p:cNvPr>
          <p:cNvSpPr txBox="1"/>
          <p:nvPr/>
        </p:nvSpPr>
        <p:spPr>
          <a:xfrm>
            <a:off x="14734970" y="3680429"/>
            <a:ext cx="50555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Sérstakar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þakkir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9B0"/>
              </a:solidFill>
              <a:effectLst/>
              <a:uLnTx/>
              <a:uFillTx/>
              <a:latin typeface="Rubik bold" panose="00000800000000000000" pitchFamily="2" charset="-79"/>
              <a:ea typeface="+mn-ea"/>
              <a:cs typeface="Rubik bold" panose="000008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Baldur Ólafsson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Otti Þór Kristmundsson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Steinar J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Krisjánsson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59B0"/>
              </a:solidFill>
              <a:effectLst/>
              <a:uLnTx/>
              <a:uFillTx/>
              <a:latin typeface="Rubik bold" panose="00000800000000000000" pitchFamily="2" charset="-79"/>
              <a:ea typeface="+mn-ea"/>
              <a:cs typeface="Rubik bold" panose="000008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793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7242F-C0B4-3DAD-DFA0-6FF195A85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i="0" dirty="0">
                <a:solidFill>
                  <a:srgbClr val="FED89E"/>
                </a:solidFill>
                <a:effectLst/>
                <a:latin typeface="Titillium Web" panose="00000500000000000000" pitchFamily="2" charset="0"/>
              </a:rPr>
              <a:t>LS Retail</a:t>
            </a:r>
            <a:endParaRPr lang="en-IS" dirty="0">
              <a:solidFill>
                <a:srgbClr val="FED89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1D8C1-122A-7B81-A17A-CD92042F5E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Asta Margret Karlsson</a:t>
            </a:r>
            <a:endParaRPr lang="en-I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ECECEB-4199-934A-C1C4-BEA31BB86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1838" y="4961482"/>
            <a:ext cx="5369472" cy="452438"/>
          </a:xfrm>
        </p:spPr>
        <p:txBody>
          <a:bodyPr/>
          <a:lstStyle/>
          <a:p>
            <a:r>
              <a:rPr lang="en-US" dirty="0"/>
              <a:t>PMO Director</a:t>
            </a:r>
          </a:p>
        </p:txBody>
      </p:sp>
      <p:pic>
        <p:nvPicPr>
          <p:cNvPr id="7" name="Plassholder for bilde 6" descr="Et bilde som inneholder Menneskeansikt, portrett, person, smil&#10;&#10;Automatisk generert beskrivelse">
            <a:extLst>
              <a:ext uri="{FF2B5EF4-FFF2-40B4-BE49-F238E27FC236}">
                <a16:creationId xmlns:a16="http://schemas.microsoft.com/office/drawing/2014/main" id="{40803CF9-E200-17FF-365F-FD69949B4F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5" b="75"/>
          <a:stretch/>
        </p:blipFill>
        <p:spPr/>
      </p:pic>
    </p:spTree>
    <p:extLst>
      <p:ext uri="{BB962C8B-B14F-4D97-AF65-F5344CB8AC3E}">
        <p14:creationId xmlns:p14="http://schemas.microsoft.com/office/powerpoint/2010/main" val="236492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485AD-58B1-1AA6-DF28-2D83CE2AB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2250446"/>
            <a:ext cx="5369472" cy="1554984"/>
          </a:xfrm>
        </p:spPr>
        <p:txBody>
          <a:bodyPr/>
          <a:lstStyle/>
          <a:p>
            <a:r>
              <a:rPr lang="en-US" dirty="0" err="1">
                <a:solidFill>
                  <a:srgbClr val="351C5C"/>
                </a:solidFill>
              </a:rPr>
              <a:t>Lagerinn</a:t>
            </a:r>
            <a:r>
              <a:rPr lang="en-US" dirty="0">
                <a:solidFill>
                  <a:srgbClr val="351C5C"/>
                </a:solidFill>
              </a:rPr>
              <a:t> Iceland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Halldór Sigurjónsson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5E23E-C63F-4327-0E9D-79CB35803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CFO</a:t>
            </a:r>
            <a:endParaRPr lang="en-IS" b="1" dirty="0"/>
          </a:p>
        </p:txBody>
      </p:sp>
      <p:pic>
        <p:nvPicPr>
          <p:cNvPr id="8" name="Picture Placeholder 7" descr="A person in a blue shirt&#10;&#10;Description automatically generated">
            <a:extLst>
              <a:ext uri="{FF2B5EF4-FFF2-40B4-BE49-F238E27FC236}">
                <a16:creationId xmlns:a16="http://schemas.microsoft.com/office/drawing/2014/main" id="{D6EE9A6A-A527-769A-4BE1-8371B8817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87" b="2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80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2EA72-0EBF-C364-1EDA-2A05D8C73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117448"/>
            <a:ext cx="6839998" cy="53657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CFO for </a:t>
            </a:r>
            <a:r>
              <a:rPr lang="en-US" sz="2000" dirty="0" err="1"/>
              <a:t>Lagerinn</a:t>
            </a:r>
            <a:r>
              <a:rPr lang="en-US" sz="2000" dirty="0"/>
              <a:t> Iceland since 2019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Responsible for IT and Finance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Providing a fusion between IT and Finance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Lived in London UK between 2001-2012 working first in IT and later in Banking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Long involvement in start-ups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Founder / CEO of a UK software company sold to a US buyer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Board positions for several startups in different countries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Active in KLAK Venture Mentoring Service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Started carrier as a programmer developing and selling software for retail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6E3F50-244F-23E2-06D9-32CB630E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 - Background</a:t>
            </a:r>
          </a:p>
        </p:txBody>
      </p:sp>
      <p:pic>
        <p:nvPicPr>
          <p:cNvPr id="4" name="Picture 4" descr="Jysk Download png">
            <a:extLst>
              <a:ext uri="{FF2B5EF4-FFF2-40B4-BE49-F238E27FC236}">
                <a16:creationId xmlns:a16="http://schemas.microsoft.com/office/drawing/2014/main" id="{3DCF6C2F-77A7-E2D3-6C63-84CBF683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47" y="370236"/>
            <a:ext cx="3131253" cy="31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LVA Delivers Better Customer Experience with Less Stock">
            <a:extLst>
              <a:ext uri="{FF2B5EF4-FFF2-40B4-BE49-F238E27FC236}">
                <a16:creationId xmlns:a16="http://schemas.microsoft.com/office/drawing/2014/main" id="{085A081E-4DB8-D3B0-5D7D-A3FDBC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1" y="3468742"/>
            <a:ext cx="2323341" cy="7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2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100E0A-7677-1225-1265-4EBFBA3B9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" b="52"/>
          <a:stretch>
            <a:fillRect/>
          </a:stretch>
        </p:blipFill>
        <p:spPr>
          <a:xfrm>
            <a:off x="7716274" y="894421"/>
            <a:ext cx="4150000" cy="2815645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F239657-C58D-5F77-F806-3B0F2AAC4F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017" b="9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F586D1-9C9E-9165-E5E5-8E0ECBE7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9877134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Franchise holder of JYSK and ILVA in Iceland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BC0B0A-2D8D-D92C-2D23-2206E5B73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89" y="997526"/>
            <a:ext cx="7232263" cy="5682673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JYSK global is a 45-year-old Danish retail chain selling homeware with 3,300 stores in 48 countries with EUR 5.2 bn turnover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Franchise of JYSK has operated in Iceland for 38 years – rebranded from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Rúmfatalagerinn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JYSK in October 2023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ILVA franchise operated in Iceland since 2007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Lagerinn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group is a JYSK franchise holder in Iceland, the Faroe Islands, Latvia, Estonia, Lithuania and Canada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Lagerinn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group has a total turnover of around EUR 340m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Lagerinn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Iceland has transformed all IT infrastructure and systems in recent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Lagerinn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Iceland manages 11 stores with around 130 POS devices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Regular POS – online, furniture sales POS - online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Self-service POS - offline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part of rebranding in October 2023,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Smáratorg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the worlds largest JYSK store by turnover, was rearranged to include self-checkout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 on the success, self-checkout is rolling out this month to three other stores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BC on-prem 20.4 since 1. March 2023 as a full ERP solution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921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E3F50-244F-23E2-06D9-32CB630E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JYSK and ILVA in Iceland – BC Partners and systems</a:t>
            </a:r>
          </a:p>
        </p:txBody>
      </p:sp>
      <p:pic>
        <p:nvPicPr>
          <p:cNvPr id="3074" name="Picture 2" descr="AGR-sponsor-connexion">
            <a:extLst>
              <a:ext uri="{FF2B5EF4-FFF2-40B4-BE49-F238E27FC236}">
                <a16:creationId xmlns:a16="http://schemas.microsoft.com/office/drawing/2014/main" id="{AEECDA81-31F3-5699-D3EE-F189254E8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517" y="3128148"/>
            <a:ext cx="1618657" cy="10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TimeXtender color logo">
            <a:extLst>
              <a:ext uri="{FF2B5EF4-FFF2-40B4-BE49-F238E27FC236}">
                <a16:creationId xmlns:a16="http://schemas.microsoft.com/office/drawing/2014/main" id="{AD5F5AF7-A81E-97A7-1A72-298B83DB48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TimeXtender - Build Data Solutions 10X Faster">
            <a:extLst>
              <a:ext uri="{FF2B5EF4-FFF2-40B4-BE49-F238E27FC236}">
                <a16:creationId xmlns:a16="http://schemas.microsoft.com/office/drawing/2014/main" id="{0DB021F9-E4F4-ED02-8927-DB45F7A0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12" y="4903598"/>
            <a:ext cx="1710204" cy="1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orest Lagoon chose LS Retail software solution">
            <a:extLst>
              <a:ext uri="{FF2B5EF4-FFF2-40B4-BE49-F238E27FC236}">
                <a16:creationId xmlns:a16="http://schemas.microsoft.com/office/drawing/2014/main" id="{3C361046-5A33-7B67-C3C0-6CAF4B54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20" y="1550944"/>
            <a:ext cx="3138537" cy="20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dvania - Wikipedia">
            <a:extLst>
              <a:ext uri="{FF2B5EF4-FFF2-40B4-BE49-F238E27FC236}">
                <a16:creationId xmlns:a16="http://schemas.microsoft.com/office/drawing/2014/main" id="{EC014D22-6D1A-BF50-F1B0-E5F5432E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0" y="3922336"/>
            <a:ext cx="1497417" cy="7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xpectus – stefnumótun, breytingastjórnun, áætlanagerð">
            <a:extLst>
              <a:ext uri="{FF2B5EF4-FFF2-40B4-BE49-F238E27FC236}">
                <a16:creationId xmlns:a16="http://schemas.microsoft.com/office/drawing/2014/main" id="{5B2A605A-9417-1021-26BB-EA857848C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66" y="4610291"/>
            <a:ext cx="2239334" cy="5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xFlow EFH elektronisk fakturahantering | Softronic AB">
            <a:extLst>
              <a:ext uri="{FF2B5EF4-FFF2-40B4-BE49-F238E27FC236}">
                <a16:creationId xmlns:a16="http://schemas.microsoft.com/office/drawing/2014/main" id="{9E98AA37-34EA-FB89-6337-74A32256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06" y="4779077"/>
            <a:ext cx="1343313" cy="3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Ui Path Logo PNG vector in SVG, PDF, AI, CDR format">
            <a:extLst>
              <a:ext uri="{FF2B5EF4-FFF2-40B4-BE49-F238E27FC236}">
                <a16:creationId xmlns:a16="http://schemas.microsoft.com/office/drawing/2014/main" id="{53B502A2-7139-93BC-4BB1-041BB2D96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70" y="5368803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58F5D1-AFBE-A561-E565-8FA5EF1C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18" y="5555946"/>
            <a:ext cx="1092566" cy="4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505CB9-FB8A-0E4B-E48D-13FD4EA35D90}"/>
              </a:ext>
            </a:extLst>
          </p:cNvPr>
          <p:cNvCxnSpPr/>
          <p:nvPr/>
        </p:nvCxnSpPr>
        <p:spPr>
          <a:xfrm>
            <a:off x="5840082" y="1362206"/>
            <a:ext cx="0" cy="4814307"/>
          </a:xfrm>
          <a:prstGeom prst="straightConnector1">
            <a:avLst/>
          </a:prstGeom>
          <a:ln>
            <a:solidFill>
              <a:srgbClr val="351C5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1CAD06-A5DF-C11F-6BFF-6456E6E8C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3024" y="2043632"/>
            <a:ext cx="2031911" cy="1323849"/>
          </a:xfrm>
          <a:prstGeom prst="rect">
            <a:avLst/>
          </a:prstGeom>
        </p:spPr>
      </p:pic>
      <p:pic>
        <p:nvPicPr>
          <p:cNvPr id="2" name="Picture 2" descr="Endor Iceland - Datacenter Forum">
            <a:extLst>
              <a:ext uri="{FF2B5EF4-FFF2-40B4-BE49-F238E27FC236}">
                <a16:creationId xmlns:a16="http://schemas.microsoft.com/office/drawing/2014/main" id="{8B9DC69C-5AED-7AE5-ED35-53C255DB6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03" y="5103122"/>
            <a:ext cx="1411664" cy="14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9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B9476-C87E-B847-ACF9-21A84F59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AF47A-CD7B-4248-BD79-469D66BD307C}"/>
              </a:ext>
            </a:extLst>
          </p:cNvPr>
          <p:cNvSpPr txBox="1"/>
          <p:nvPr/>
        </p:nvSpPr>
        <p:spPr>
          <a:xfrm>
            <a:off x="1557337" y="3700468"/>
            <a:ext cx="5143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 Medium" panose="00000600000000000000" pitchFamily="2" charset="-79"/>
                <a:ea typeface="+mn-ea"/>
                <a:cs typeface="Rubik Medium" panose="00000600000000000000" pitchFamily="2" charset="-79"/>
              </a:rPr>
              <a:t>Steinar J Kristjánsson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 Medium" panose="00000600000000000000" pitchFamily="2" charset="-79"/>
                <a:ea typeface="+mn-ea"/>
                <a:cs typeface="Rubik Medium" panose="00000600000000000000" pitchFamily="2" charset="-79"/>
              </a:rPr>
            </a:b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 Medium" panose="00000600000000000000" pitchFamily="2" charset="-79"/>
                <a:ea typeface="+mn-ea"/>
                <a:cs typeface="Rubik Medium" panose="00000600000000000000" pitchFamily="2" charset="-79"/>
              </a:rPr>
              <a:t>Upplýsingatæknistjóri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 Medium" panose="00000600000000000000" pitchFamily="2" charset="-79"/>
                <a:ea typeface="+mn-ea"/>
                <a:cs typeface="Rubik Medium" panose="00000600000000000000" pitchFamily="2" charset="-79"/>
              </a:rPr>
              <a:t> - CIO</a:t>
            </a:r>
          </a:p>
        </p:txBody>
      </p:sp>
    </p:spTree>
    <p:extLst>
      <p:ext uri="{BB962C8B-B14F-4D97-AF65-F5344CB8AC3E}">
        <p14:creationId xmlns:p14="http://schemas.microsoft.com/office/powerpoint/2010/main" val="187724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C1C738B-5592-4908-96F1-09190F3CE2C7}"/>
              </a:ext>
            </a:extLst>
          </p:cNvPr>
          <p:cNvSpPr txBox="1">
            <a:spLocks/>
          </p:cNvSpPr>
          <p:nvPr/>
        </p:nvSpPr>
        <p:spPr>
          <a:xfrm>
            <a:off x="294198" y="2521527"/>
            <a:ext cx="8603617" cy="327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Steinar J Kristjánsson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  <a:hlinkClick r:id="rId2"/>
              </a:rPr>
              <a:t>steinar@bonus.is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  <a:hlinkClick r:id="rId3"/>
              </a:rPr>
              <a:t>https://www.linkedin.com/in/steinarjk/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Steinar is the CIO of Bonus since 2003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Steinar has been in Retail IT since 1997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E300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Steinar has led the self-service implementation for Bónus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E300"/>
              </a:solidFill>
              <a:effectLst/>
              <a:uLnTx/>
              <a:uFillTx/>
              <a:latin typeface="Rubik bold" panose="00000800000000000000" pitchFamily="2" charset="-79"/>
              <a:ea typeface="+mn-ea"/>
              <a:cs typeface="Rubik bold" panose="00000800000000000000" pitchFamily="2" charset="-79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E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E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8A4AF3-42CA-4F02-B6F3-E9EF60B85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198" y="1297665"/>
            <a:ext cx="9173156" cy="646633"/>
          </a:xfrm>
        </p:spPr>
        <p:txBody>
          <a:bodyPr anchor="t">
            <a:noAutofit/>
          </a:bodyPr>
          <a:lstStyle/>
          <a:p>
            <a:pPr algn="l"/>
            <a:r>
              <a:rPr lang="is-IS" sz="5400" dirty="0">
                <a:solidFill>
                  <a:srgbClr val="FFE300"/>
                </a:solidFill>
                <a:latin typeface="Rubik bold" panose="00000800000000000000" pitchFamily="2" charset="-79"/>
                <a:cs typeface="Rubik bold" panose="00000800000000000000" pitchFamily="2" charset="-79"/>
              </a:rPr>
              <a:t>Steinar CIO of Bónus</a:t>
            </a:r>
          </a:p>
        </p:txBody>
      </p:sp>
    </p:spTree>
    <p:extLst>
      <p:ext uri="{BB962C8B-B14F-4D97-AF65-F5344CB8AC3E}">
        <p14:creationId xmlns:p14="http://schemas.microsoft.com/office/powerpoint/2010/main" val="345511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7C4E87-A218-4C67-953B-6467F849ACEE}"/>
              </a:ext>
            </a:extLst>
          </p:cNvPr>
          <p:cNvSpPr txBox="1">
            <a:spLocks/>
          </p:cNvSpPr>
          <p:nvPr/>
        </p:nvSpPr>
        <p:spPr>
          <a:xfrm>
            <a:off x="691676" y="766617"/>
            <a:ext cx="9551451" cy="1329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59B0"/>
                </a:solidFill>
                <a:effectLst/>
                <a:uLnTx/>
                <a:uFillTx/>
                <a:latin typeface="Rubik bold"/>
                <a:ea typeface="+mj-ea"/>
                <a:cs typeface="Rubik bold"/>
              </a:rPr>
              <a:t>Bónus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E10ED-6BE7-43F9-AD25-9B3E61B3FE8D}"/>
              </a:ext>
            </a:extLst>
          </p:cNvPr>
          <p:cNvSpPr txBox="1"/>
          <p:nvPr/>
        </p:nvSpPr>
        <p:spPr>
          <a:xfrm>
            <a:off x="73891" y="2095625"/>
            <a:ext cx="9051636" cy="48628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/>
                <a:ea typeface="+mn-ea"/>
                <a:cs typeface="Rubik bold"/>
              </a:rPr>
              <a:t>Bónus is a soft discount grocery store chain operating 33 stores round Iceland.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/>
                <a:ea typeface="+mn-ea"/>
                <a:cs typeface="Rubik bold"/>
              </a:rPr>
              <a:t>Bónus was founded in 1989 and celebrated it’s 35 anniversary in April this year.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/>
                <a:ea typeface="+mn-ea"/>
                <a:cs typeface="Rubik bold"/>
              </a:rPr>
              <a:t>Bónus was the first store in Iceland to use barcode scanning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Bónus aims to offer always the lowest price for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grocery  shopping.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Bónus started using self checkout in June 2018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Bónus started self scanning in May 2023 using Retail owned devices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Bónus has been using LS-Retail and its predecessors from the beginning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Bonus has about 350 Zebra PS20 Self Scanning devices in 5 stores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 bold" panose="00000800000000000000" pitchFamily="2" charset="-79"/>
                <a:ea typeface="+mn-ea"/>
                <a:cs typeface="Rubik bold" panose="00000800000000000000" pitchFamily="2" charset="-79"/>
              </a:rPr>
              <a:t>Bonus has 363 checkouts in total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bold"/>
              <a:ea typeface="+mn-ea"/>
              <a:cs typeface="Rubik 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33534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2024 template (1) (002)  -  Read-Only" id="{CB1A1A2D-B90C-4683-80C3-110C044A35CB}" vid="{53E0F7FE-533D-495D-8A5C-48B5EDF6EB79}"/>
    </a:ext>
  </a:extLst>
</a:theme>
</file>

<file path=ppt/theme/theme2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2024 template (1) (002)  -  Read-Only" id="{CB1A1A2D-B90C-4683-80C3-110C044A35CB}" vid="{59BB5632-2984-48B6-B0C4-B7C85B57F0A7}"/>
    </a:ext>
  </a:extLst>
</a:theme>
</file>

<file path=ppt/theme/theme3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nneXion 2024 template (1) (002)  -  Read-Only" id="{CB1A1A2D-B90C-4683-80C3-110C044A35CB}" vid="{6B274FF2-B1DC-4EED-992D-AC567FCF107B}"/>
    </a:ext>
  </a:extLst>
</a:theme>
</file>

<file path=ppt/theme/theme4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2024 template (1) (002)  -  Read-Only" id="{CB1A1A2D-B90C-4683-80C3-110C044A35CB}" vid="{9EF3F1E5-F49D-4322-8406-7149358B5A3C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2024 template (1) (002)  -  Read-Only" id="{CB1A1A2D-B90C-4683-80C3-110C044A35CB}" vid="{938A0787-879B-4C13-B9AF-DC7933BFB78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ed1212-ba84-40e8-bc21-e7a878cead2e">
      <Terms xmlns="http://schemas.microsoft.com/office/infopath/2007/PartnerControls"/>
    </lcf76f155ced4ddcb4097134ff3c332f>
    <TaxCatchAll xmlns="a107fe39-9f6c-45b6-b1dc-ed512d19641c" xsi:nil="true"/>
    <SharedWithUsers xmlns="a107fe39-9f6c-45b6-b1dc-ed512d1964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  <_dlc_DocId xmlns="a107fe39-9f6c-45b6-b1dc-ed512d19641c">N4PJ6FVTD7DH-741662447-9431</_dlc_DocId>
    <_dlc_DocIdUrl xmlns="a107fe39-9f6c-45b6-b1dc-ed512d19641c">
      <Url>https://lagerinn.sharepoint.com/sites/LagerinnFramkvaemdastjorn/_layouts/15/DocIdRedir.aspx?ID=N4PJ6FVTD7DH-741662447-9431</Url>
      <Description>N4PJ6FVTD7DH-741662447-9431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92F53A1A9D62428740B055D87FB513" ma:contentTypeVersion="18" ma:contentTypeDescription="Create a new document." ma:contentTypeScope="" ma:versionID="2a8c7117eeee526b634eb2d3e3d3793c">
  <xsd:schema xmlns:xsd="http://www.w3.org/2001/XMLSchema" xmlns:xs="http://www.w3.org/2001/XMLSchema" xmlns:p="http://schemas.microsoft.com/office/2006/metadata/properties" xmlns:ns2="a107fe39-9f6c-45b6-b1dc-ed512d19641c" xmlns:ns3="12ed1212-ba84-40e8-bc21-e7a878cead2e" targetNamespace="http://schemas.microsoft.com/office/2006/metadata/properties" ma:root="true" ma:fieldsID="cb3905fe37388931154191acc5e484a2" ns2:_="" ns3:_="">
    <xsd:import namespace="a107fe39-9f6c-45b6-b1dc-ed512d19641c"/>
    <xsd:import namespace="12ed1212-ba84-40e8-bc21-e7a878cead2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7fe39-9f6c-45b6-b1dc-ed512d19641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1784602-da06-4d4b-bd38-789ae87faad7}" ma:internalName="TaxCatchAll" ma:showField="CatchAllData" ma:web="a107fe39-9f6c-45b6-b1dc-ed512d196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d1212-ba84-40e8-bc21-e7a878cea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c58bdbe-7fcc-4684-8625-00019e551b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12ed1212-ba84-40e8-bc21-e7a878cead2e"/>
    <ds:schemaRef ds:uri="http://schemas.openxmlformats.org/package/2006/metadata/core-properties"/>
    <ds:schemaRef ds:uri="a107fe39-9f6c-45b6-b1dc-ed512d19641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BEB78-9F07-43B3-BEDF-12B3FFFD4F2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2D21AAC-849E-417C-8173-7F6AFD4796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07fe39-9f6c-45b6-b1dc-ed512d19641c"/>
    <ds:schemaRef ds:uri="12ed1212-ba84-40e8-bc21-e7a878cead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123</TotalTime>
  <Words>467</Words>
  <Application>Microsoft Office PowerPoint</Application>
  <PresentationFormat>Widescreen</PresentationFormat>
  <Paragraphs>65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Arial,Sans-Serif</vt:lpstr>
      <vt:lpstr>Calibri</vt:lpstr>
      <vt:lpstr>Calibri Light</vt:lpstr>
      <vt:lpstr>Rubik bold</vt:lpstr>
      <vt:lpstr>Rubik Medium</vt:lpstr>
      <vt:lpstr>Segoe UI</vt:lpstr>
      <vt:lpstr>Titillium Web</vt:lpstr>
      <vt:lpstr>White slides</vt:lpstr>
      <vt:lpstr>Grey slides</vt:lpstr>
      <vt:lpstr>Presenter image title slides</vt:lpstr>
      <vt:lpstr>Title/chapter slides</vt:lpstr>
      <vt:lpstr>Custom Design</vt:lpstr>
      <vt:lpstr>Office Theme</vt:lpstr>
      <vt:lpstr>5_Office Theme</vt:lpstr>
      <vt:lpstr>4_Office Theme</vt:lpstr>
      <vt:lpstr>PowerPoint Presentation</vt:lpstr>
      <vt:lpstr>PowerPoint Presentation</vt:lpstr>
      <vt:lpstr>PowerPoint Presentation</vt:lpstr>
      <vt:lpstr>Personal - Background</vt:lpstr>
      <vt:lpstr>Franchise holder of JYSK and ILVA in Iceland</vt:lpstr>
      <vt:lpstr>JYSK and ILVA in Iceland – BC Partners and systems</vt:lpstr>
      <vt:lpstr>PowerPoint Presentation</vt:lpstr>
      <vt:lpstr>Steinar CIO of Bónus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Halldór Sigurjónsson</dc:creator>
  <cp:lastModifiedBy>Bjorn Jonsson</cp:lastModifiedBy>
  <cp:revision>7</cp:revision>
  <dcterms:created xsi:type="dcterms:W3CDTF">2024-05-10T12:45:36Z</dcterms:created>
  <dcterms:modified xsi:type="dcterms:W3CDTF">2024-05-15T16:01:14Z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c1ba7755-03e4-4373-a2c6-e3291bf0ac95</vt:lpwstr>
  </property>
  <property fmtid="{D5CDD505-2E9C-101B-9397-08002B2CF9AE}" pid="3" name="MediaServiceImageTags">
    <vt:lpwstr/>
  </property>
  <property fmtid="{D5CDD505-2E9C-101B-9397-08002B2CF9AE}" pid="4" name="ContentTypeId">
    <vt:lpwstr>0x0101007592F53A1A9D62428740B055D87FB513</vt:lpwstr>
  </property>
</Properties>
</file>