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0" r:id="rId8"/>
  </p:sldMasterIdLst>
  <p:notesMasterIdLst>
    <p:notesMasterId r:id="rId45"/>
  </p:notesMasterIdLst>
  <p:sldIdLst>
    <p:sldId id="299" r:id="rId9"/>
    <p:sldId id="2147475044" r:id="rId10"/>
    <p:sldId id="2147475068" r:id="rId11"/>
    <p:sldId id="2147475070" r:id="rId12"/>
    <p:sldId id="2147475062" r:id="rId13"/>
    <p:sldId id="2147475063" r:id="rId14"/>
    <p:sldId id="2147475066" r:id="rId15"/>
    <p:sldId id="2147475061" r:id="rId16"/>
    <p:sldId id="2146845979" r:id="rId17"/>
    <p:sldId id="2146845898" r:id="rId18"/>
    <p:sldId id="2147475035" r:id="rId19"/>
    <p:sldId id="2147475059" r:id="rId20"/>
    <p:sldId id="2147475036" r:id="rId21"/>
    <p:sldId id="2147475071" r:id="rId22"/>
    <p:sldId id="2147475045" r:id="rId23"/>
    <p:sldId id="2147475046" r:id="rId24"/>
    <p:sldId id="2147475038" r:id="rId25"/>
    <p:sldId id="2147475057" r:id="rId26"/>
    <p:sldId id="2146845965" r:id="rId27"/>
    <p:sldId id="2146845902" r:id="rId28"/>
    <p:sldId id="2147475060" r:id="rId29"/>
    <p:sldId id="2146845966" r:id="rId30"/>
    <p:sldId id="2146846125" r:id="rId31"/>
    <p:sldId id="2146845907" r:id="rId32"/>
    <p:sldId id="2146845908" r:id="rId33"/>
    <p:sldId id="2147475048" r:id="rId34"/>
    <p:sldId id="2147475074" r:id="rId35"/>
    <p:sldId id="2147475075" r:id="rId36"/>
    <p:sldId id="313" r:id="rId37"/>
    <p:sldId id="314" r:id="rId38"/>
    <p:sldId id="315" r:id="rId39"/>
    <p:sldId id="316" r:id="rId40"/>
    <p:sldId id="2147475073" r:id="rId41"/>
    <p:sldId id="2146845960" r:id="rId42"/>
    <p:sldId id="2147475069" r:id="rId43"/>
    <p:sldId id="257" r:id="rId4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1717138E-E308-C940-A345-391241ED4264}">
          <p14:sldIdLst>
            <p14:sldId id="299"/>
            <p14:sldId id="2147475044"/>
            <p14:sldId id="2147475068"/>
            <p14:sldId id="2147475070"/>
            <p14:sldId id="2147475062"/>
            <p14:sldId id="2147475063"/>
            <p14:sldId id="2147475066"/>
            <p14:sldId id="2147475061"/>
            <p14:sldId id="2146845979"/>
            <p14:sldId id="2146845898"/>
            <p14:sldId id="2147475035"/>
            <p14:sldId id="2147475059"/>
            <p14:sldId id="2147475036"/>
            <p14:sldId id="2147475071"/>
            <p14:sldId id="2147475045"/>
            <p14:sldId id="2147475046"/>
            <p14:sldId id="2147475038"/>
            <p14:sldId id="2147475057"/>
            <p14:sldId id="2146845965"/>
            <p14:sldId id="2146845902"/>
            <p14:sldId id="2147475060"/>
            <p14:sldId id="2146845966"/>
            <p14:sldId id="2146846125"/>
            <p14:sldId id="2146845907"/>
            <p14:sldId id="2146845908"/>
            <p14:sldId id="2147475048"/>
            <p14:sldId id="2147475074"/>
            <p14:sldId id="2147475075"/>
            <p14:sldId id="313"/>
            <p14:sldId id="314"/>
            <p14:sldId id="315"/>
            <p14:sldId id="316"/>
            <p14:sldId id="2147475073"/>
            <p14:sldId id="2146845960"/>
            <p14:sldId id="2147475069"/>
          </p14:sldIdLst>
        </p14:section>
        <p14:section name="Summary" id="{B0FA23ED-84C2-47FA-A2C0-320867A2418B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10340B-779D-3511-286A-14AEB1D4F91F}" name="Jóhann Sveinmar" initials="JS" userId="S::johann.sveinmar.sveinsson@advania.is::d98d8a99-cb98-4c73-9a4e-0981b7d8171e" providerId="AD"/>
  <p188:author id="{B28F8622-2C80-0265-65BD-FFBD0B27131E}" name="Martin Kleindl" initials="MK" userId="S::martin.kleindl@lsretail.com::cfd6b6c4-d6a3-4947-8f99-87aee65d618f" providerId="AD"/>
  <p188:author id="{0E34466F-2C0F-52FE-7AA7-B238C2E86E5F}" name="Annemarie Jonsson" initials="AJ" userId="S::annemariejo@lsretail.com::86d7589d-a0bc-4346-95de-34c96a39f71a" providerId="AD"/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BE4085"/>
    <a:srgbClr val="751448"/>
    <a:srgbClr val="311954"/>
    <a:srgbClr val="F2A1C5"/>
    <a:srgbClr val="755540"/>
    <a:srgbClr val="3F4E32"/>
    <a:srgbClr val="474B34"/>
    <a:srgbClr val="536142"/>
    <a:srgbClr val="526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6894A3-6B91-4939-AFD6-A918052F54FB}" v="11" dt="2024-05-08T12:47:22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93" autoAdjust="0"/>
  </p:normalViewPr>
  <p:slideViewPr>
    <p:cSldViewPr snapToGrid="0">
      <p:cViewPr varScale="1">
        <p:scale>
          <a:sx n="74" d="100"/>
          <a:sy n="74" d="100"/>
        </p:scale>
        <p:origin x="19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92DE86-5F0C-4AA1-9803-2010FCB4CD60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gm:t>
    </dgm:pt>
    <dgm:pt modelId="{5327DF19-BDAA-40CA-A2BD-6EB737C3FBC4}" type="parTrans" cxnId="{D526B30B-CD12-410F-A18D-6D2BDE758673}">
      <dgm:prSet/>
      <dgm:spPr/>
      <dgm:t>
        <a:bodyPr/>
        <a:lstStyle/>
        <a:p>
          <a:endParaRPr lang="en-US"/>
        </a:p>
      </dgm:t>
    </dgm:pt>
    <dgm:pt modelId="{90C944E3-EAFC-481D-883B-FBCE60CFBEA3}" type="sibTrans" cxnId="{D526B30B-CD12-410F-A18D-6D2BDE758673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9"/>
      <dgm:spPr/>
    </dgm:pt>
    <dgm:pt modelId="{A9D9CFE1-1DE8-4401-9DEC-E0605A8BA3FF}" type="pres">
      <dgm:prSet presAssocID="{831AB7B7-5C2E-469F-89A5-D61B56277077}" presName="node" presStyleLbl="vennNode1" presStyleIdx="1" presStyleCnt="9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9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9">
        <dgm:presLayoutVars>
          <dgm:bulletEnabled val="1"/>
        </dgm:presLayoutVars>
      </dgm:prSet>
      <dgm:spPr/>
    </dgm:pt>
    <dgm:pt modelId="{B35A9BD0-9A65-4217-9F14-C5B656099A3A}" type="pres">
      <dgm:prSet presAssocID="{8392DE86-5F0C-4AA1-9803-2010FCB4CD60}" presName="node" presStyleLbl="vennNode1" presStyleIdx="4" presStyleCnt="9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5" presStyleCnt="9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6" presStyleCnt="9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7" presStyleCnt="9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4" destOrd="0" parTransId="{9A345C64-B3D1-430E-A130-BBB32833EC87}" sibTransId="{143BAEA2-11CE-4152-B5B3-2EFF518448F1}"/>
    <dgm:cxn modelId="{D526B30B-CD12-410F-A18D-6D2BDE758673}" srcId="{68C3D554-4C8D-4BAE-8EAC-A5923B9F82CA}" destId="{8392DE86-5F0C-4AA1-9803-2010FCB4CD60}" srcOrd="3" destOrd="0" parTransId="{5327DF19-BDAA-40CA-A2BD-6EB737C3FBC4}" sibTransId="{90C944E3-EAFC-481D-883B-FBCE60CFBEA3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6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5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E7D448E5-431E-4401-88A6-6438A82F59CD}" type="presOf" srcId="{8392DE86-5F0C-4AA1-9803-2010FCB4CD60}" destId="{B35A9BD0-9A65-4217-9F14-C5B656099A3A}" srcOrd="0" destOrd="0" presId="urn:microsoft.com/office/officeart/2005/8/layout/radial3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7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CC08425C-11C6-49DA-90FC-382A20966529}" type="presParOf" srcId="{D9A5DF25-CB3F-4779-92D0-A3782FDDB76F}" destId="{B35A9BD0-9A65-4217-9F14-C5B656099A3A}" srcOrd="4" destOrd="0" presId="urn:microsoft.com/office/officeart/2005/8/layout/radial3"/>
    <dgm:cxn modelId="{DA9B83F4-A24D-4D75-8905-0ACA2F4EA605}" type="presParOf" srcId="{D9A5DF25-CB3F-4779-92D0-A3782FDDB76F}" destId="{9AE1C352-D5E5-471B-81C4-0383414B9455}" srcOrd="5" destOrd="0" presId="urn:microsoft.com/office/officeart/2005/8/layout/radial3"/>
    <dgm:cxn modelId="{760FFDDA-AFC6-4F95-9AD0-B56B99F96E66}" type="presParOf" srcId="{D9A5DF25-CB3F-4779-92D0-A3782FDDB76F}" destId="{6B9C87DC-AC29-43B5-86C3-371F1C5D84AB}" srcOrd="6" destOrd="0" presId="urn:microsoft.com/office/officeart/2005/8/layout/radial3"/>
    <dgm:cxn modelId="{AAABEF9D-4023-4F25-A8C5-FDBCEEAE54F4}" type="presParOf" srcId="{D9A5DF25-CB3F-4779-92D0-A3782FDDB76F}" destId="{B7448590-3CB0-47D9-B339-812307741B9D}" srcOrd="7" destOrd="0" presId="urn:microsoft.com/office/officeart/2005/8/layout/radial3"/>
    <dgm:cxn modelId="{57BE68C9-F56F-465E-A4E0-020F65D0E08C}" type="presParOf" srcId="{D9A5DF25-CB3F-4779-92D0-A3782FDDB76F}" destId="{CA8EF4ED-B77D-4C3A-9357-5D83267AEC1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solidFill>
          <a:srgbClr val="F05351">
            <a:lumMod val="20000"/>
            <a:lumOff val="80000"/>
            <a:alpha val="5000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Items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Colors, Sizes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Prepacks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Seasons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endParaRPr lang="en-US" sz="1600" kern="1200">
            <a:solidFill>
              <a:srgbClr val="FFFFFF">
                <a:lumMod val="75000"/>
              </a:srgbClr>
            </a:solidFill>
            <a:latin typeface="Segoe UI"/>
            <a:ea typeface="+mn-ea"/>
            <a:cs typeface="Segoe UI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92DE86-5F0C-4AA1-9803-2010FCB4CD60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gm:t>
    </dgm:pt>
    <dgm:pt modelId="{5327DF19-BDAA-40CA-A2BD-6EB737C3FBC4}" type="parTrans" cxnId="{D526B30B-CD12-410F-A18D-6D2BDE758673}">
      <dgm:prSet/>
      <dgm:spPr/>
      <dgm:t>
        <a:bodyPr/>
        <a:lstStyle/>
        <a:p>
          <a:endParaRPr lang="en-US"/>
        </a:p>
      </dgm:t>
    </dgm:pt>
    <dgm:pt modelId="{90C944E3-EAFC-481D-883B-FBCE60CFBEA3}" type="sibTrans" cxnId="{D526B30B-CD12-410F-A18D-6D2BDE758673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9"/>
      <dgm:spPr>
        <a:xfrm>
          <a:off x="2414163" y="1324516"/>
          <a:ext cx="3299672" cy="3299672"/>
        </a:xfrm>
        <a:prstGeom prst="ellipse">
          <a:avLst/>
        </a:prstGeom>
      </dgm:spPr>
    </dgm:pt>
    <dgm:pt modelId="{A9D9CFE1-1DE8-4401-9DEC-E0605A8BA3FF}" type="pres">
      <dgm:prSet presAssocID="{831AB7B7-5C2E-469F-89A5-D61B56277077}" presName="node" presStyleLbl="vennNode1" presStyleIdx="1" presStyleCnt="9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9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9">
        <dgm:presLayoutVars>
          <dgm:bulletEnabled val="1"/>
        </dgm:presLayoutVars>
      </dgm:prSet>
      <dgm:spPr/>
    </dgm:pt>
    <dgm:pt modelId="{B35A9BD0-9A65-4217-9F14-C5B656099A3A}" type="pres">
      <dgm:prSet presAssocID="{8392DE86-5F0C-4AA1-9803-2010FCB4CD60}" presName="node" presStyleLbl="vennNode1" presStyleIdx="4" presStyleCnt="9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5" presStyleCnt="9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6" presStyleCnt="9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7" presStyleCnt="9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4" destOrd="0" parTransId="{9A345C64-B3D1-430E-A130-BBB32833EC87}" sibTransId="{143BAEA2-11CE-4152-B5B3-2EFF518448F1}"/>
    <dgm:cxn modelId="{D526B30B-CD12-410F-A18D-6D2BDE758673}" srcId="{68C3D554-4C8D-4BAE-8EAC-A5923B9F82CA}" destId="{8392DE86-5F0C-4AA1-9803-2010FCB4CD60}" srcOrd="3" destOrd="0" parTransId="{5327DF19-BDAA-40CA-A2BD-6EB737C3FBC4}" sibTransId="{90C944E3-EAFC-481D-883B-FBCE60CFBEA3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6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5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E7D448E5-431E-4401-88A6-6438A82F59CD}" type="presOf" srcId="{8392DE86-5F0C-4AA1-9803-2010FCB4CD60}" destId="{B35A9BD0-9A65-4217-9F14-C5B656099A3A}" srcOrd="0" destOrd="0" presId="urn:microsoft.com/office/officeart/2005/8/layout/radial3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7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CC08425C-11C6-49DA-90FC-382A20966529}" type="presParOf" srcId="{D9A5DF25-CB3F-4779-92D0-A3782FDDB76F}" destId="{B35A9BD0-9A65-4217-9F14-C5B656099A3A}" srcOrd="4" destOrd="0" presId="urn:microsoft.com/office/officeart/2005/8/layout/radial3"/>
    <dgm:cxn modelId="{DA9B83F4-A24D-4D75-8905-0ACA2F4EA605}" type="presParOf" srcId="{D9A5DF25-CB3F-4779-92D0-A3782FDDB76F}" destId="{9AE1C352-D5E5-471B-81C4-0383414B9455}" srcOrd="5" destOrd="0" presId="urn:microsoft.com/office/officeart/2005/8/layout/radial3"/>
    <dgm:cxn modelId="{760FFDDA-AFC6-4F95-9AD0-B56B99F96E66}" type="presParOf" srcId="{D9A5DF25-CB3F-4779-92D0-A3782FDDB76F}" destId="{6B9C87DC-AC29-43B5-86C3-371F1C5D84AB}" srcOrd="6" destOrd="0" presId="urn:microsoft.com/office/officeart/2005/8/layout/radial3"/>
    <dgm:cxn modelId="{AAABEF9D-4023-4F25-A8C5-FDBCEEAE54F4}" type="presParOf" srcId="{D9A5DF25-CB3F-4779-92D0-A3782FDDB76F}" destId="{B7448590-3CB0-47D9-B339-812307741B9D}" srcOrd="7" destOrd="0" presId="urn:microsoft.com/office/officeart/2005/8/layout/radial3"/>
    <dgm:cxn modelId="{57BE68C9-F56F-465E-A4E0-020F65D0E08C}" type="presParOf" srcId="{D9A5DF25-CB3F-4779-92D0-A3782FDDB76F}" destId="{CA8EF4ED-B77D-4C3A-9357-5D83267AEC1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Colors, Sizes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Prepacks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Seasons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F05351">
            <a:lumMod val="20000"/>
            <a:lumOff val="80000"/>
            <a:alpha val="5000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92DE86-5F0C-4AA1-9803-2010FCB4CD60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gm:t>
    </dgm:pt>
    <dgm:pt modelId="{5327DF19-BDAA-40CA-A2BD-6EB737C3FBC4}" type="parTrans" cxnId="{D526B30B-CD12-410F-A18D-6D2BDE758673}">
      <dgm:prSet/>
      <dgm:spPr/>
      <dgm:t>
        <a:bodyPr/>
        <a:lstStyle/>
        <a:p>
          <a:endParaRPr lang="en-US"/>
        </a:p>
      </dgm:t>
    </dgm:pt>
    <dgm:pt modelId="{90C944E3-EAFC-481D-883B-FBCE60CFBEA3}" type="sibTrans" cxnId="{D526B30B-CD12-410F-A18D-6D2BDE758673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9"/>
      <dgm:spPr>
        <a:xfrm>
          <a:off x="2414163" y="1324516"/>
          <a:ext cx="3299672" cy="3299672"/>
        </a:xfrm>
        <a:prstGeom prst="ellipse">
          <a:avLst/>
        </a:prstGeom>
      </dgm:spPr>
    </dgm:pt>
    <dgm:pt modelId="{A9D9CFE1-1DE8-4401-9DEC-E0605A8BA3FF}" type="pres">
      <dgm:prSet presAssocID="{831AB7B7-5C2E-469F-89A5-D61B56277077}" presName="node" presStyleLbl="vennNode1" presStyleIdx="1" presStyleCnt="9">
        <dgm:presLayoutVars>
          <dgm:bulletEnabled val="1"/>
        </dgm:presLayoutVars>
      </dgm:prSet>
      <dgm:spPr>
        <a:xfrm>
          <a:off x="3239081" y="588"/>
          <a:ext cx="1649836" cy="1649836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9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9">
        <dgm:presLayoutVars>
          <dgm:bulletEnabled val="1"/>
        </dgm:presLayoutVars>
      </dgm:prSet>
      <dgm:spPr/>
    </dgm:pt>
    <dgm:pt modelId="{B35A9BD0-9A65-4217-9F14-C5B656099A3A}" type="pres">
      <dgm:prSet presAssocID="{8392DE86-5F0C-4AA1-9803-2010FCB4CD60}" presName="node" presStyleLbl="vennNode1" presStyleIdx="4" presStyleCnt="9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5" presStyleCnt="9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6" presStyleCnt="9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7" presStyleCnt="9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4" destOrd="0" parTransId="{9A345C64-B3D1-430E-A130-BBB32833EC87}" sibTransId="{143BAEA2-11CE-4152-B5B3-2EFF518448F1}"/>
    <dgm:cxn modelId="{D526B30B-CD12-410F-A18D-6D2BDE758673}" srcId="{68C3D554-4C8D-4BAE-8EAC-A5923B9F82CA}" destId="{8392DE86-5F0C-4AA1-9803-2010FCB4CD60}" srcOrd="3" destOrd="0" parTransId="{5327DF19-BDAA-40CA-A2BD-6EB737C3FBC4}" sibTransId="{90C944E3-EAFC-481D-883B-FBCE60CFBEA3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6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5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E7D448E5-431E-4401-88A6-6438A82F59CD}" type="presOf" srcId="{8392DE86-5F0C-4AA1-9803-2010FCB4CD60}" destId="{B35A9BD0-9A65-4217-9F14-C5B656099A3A}" srcOrd="0" destOrd="0" presId="urn:microsoft.com/office/officeart/2005/8/layout/radial3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7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CC08425C-11C6-49DA-90FC-382A20966529}" type="presParOf" srcId="{D9A5DF25-CB3F-4779-92D0-A3782FDDB76F}" destId="{B35A9BD0-9A65-4217-9F14-C5B656099A3A}" srcOrd="4" destOrd="0" presId="urn:microsoft.com/office/officeart/2005/8/layout/radial3"/>
    <dgm:cxn modelId="{DA9B83F4-A24D-4D75-8905-0ACA2F4EA605}" type="presParOf" srcId="{D9A5DF25-CB3F-4779-92D0-A3782FDDB76F}" destId="{9AE1C352-D5E5-471B-81C4-0383414B9455}" srcOrd="5" destOrd="0" presId="urn:microsoft.com/office/officeart/2005/8/layout/radial3"/>
    <dgm:cxn modelId="{760FFDDA-AFC6-4F95-9AD0-B56B99F96E66}" type="presParOf" srcId="{D9A5DF25-CB3F-4779-92D0-A3782FDDB76F}" destId="{6B9C87DC-AC29-43B5-86C3-371F1C5D84AB}" srcOrd="6" destOrd="0" presId="urn:microsoft.com/office/officeart/2005/8/layout/radial3"/>
    <dgm:cxn modelId="{AAABEF9D-4023-4F25-A8C5-FDBCEEAE54F4}" type="presParOf" srcId="{D9A5DF25-CB3F-4779-92D0-A3782FDDB76F}" destId="{B7448590-3CB0-47D9-B339-812307741B9D}" srcOrd="7" destOrd="0" presId="urn:microsoft.com/office/officeart/2005/8/layout/radial3"/>
    <dgm:cxn modelId="{57BE68C9-F56F-465E-A4E0-020F65D0E08C}" type="presParOf" srcId="{D9A5DF25-CB3F-4779-92D0-A3782FDDB76F}" destId="{CA8EF4ED-B77D-4C3A-9357-5D83267AEC1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Colors, Sizes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Prepacks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Seasons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F05351">
            <a:lumMod val="20000"/>
            <a:lumOff val="80000"/>
            <a:alpha val="5000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92DE86-5F0C-4AA1-9803-2010FCB4CD60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gm:t>
    </dgm:pt>
    <dgm:pt modelId="{5327DF19-BDAA-40CA-A2BD-6EB737C3FBC4}" type="parTrans" cxnId="{D526B30B-CD12-410F-A18D-6D2BDE758673}">
      <dgm:prSet/>
      <dgm:spPr/>
      <dgm:t>
        <a:bodyPr/>
        <a:lstStyle/>
        <a:p>
          <a:endParaRPr lang="en-US"/>
        </a:p>
      </dgm:t>
    </dgm:pt>
    <dgm:pt modelId="{90C944E3-EAFC-481D-883B-FBCE60CFBEA3}" type="sibTrans" cxnId="{D526B30B-CD12-410F-A18D-6D2BDE758673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9"/>
      <dgm:spPr>
        <a:xfrm>
          <a:off x="2414163" y="1324516"/>
          <a:ext cx="3299672" cy="3299672"/>
        </a:xfrm>
        <a:prstGeom prst="ellipse">
          <a:avLst/>
        </a:prstGeom>
      </dgm:spPr>
    </dgm:pt>
    <dgm:pt modelId="{A9D9CFE1-1DE8-4401-9DEC-E0605A8BA3FF}" type="pres">
      <dgm:prSet presAssocID="{831AB7B7-5C2E-469F-89A5-D61B56277077}" presName="node" presStyleLbl="vennNode1" presStyleIdx="1" presStyleCnt="9">
        <dgm:presLayoutVars>
          <dgm:bulletEnabled val="1"/>
        </dgm:presLayoutVars>
      </dgm:prSet>
      <dgm:spPr>
        <a:xfrm>
          <a:off x="3239081" y="588"/>
          <a:ext cx="1649836" cy="1649836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9">
        <dgm:presLayoutVars>
          <dgm:bulletEnabled val="1"/>
        </dgm:presLayoutVars>
      </dgm:prSet>
      <dgm:spPr>
        <a:xfrm>
          <a:off x="4758545" y="629971"/>
          <a:ext cx="1649836" cy="1649836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9">
        <dgm:presLayoutVars>
          <dgm:bulletEnabled val="1"/>
        </dgm:presLayoutVars>
      </dgm:prSet>
      <dgm:spPr/>
    </dgm:pt>
    <dgm:pt modelId="{B35A9BD0-9A65-4217-9F14-C5B656099A3A}" type="pres">
      <dgm:prSet presAssocID="{8392DE86-5F0C-4AA1-9803-2010FCB4CD60}" presName="node" presStyleLbl="vennNode1" presStyleIdx="4" presStyleCnt="9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5" presStyleCnt="9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6" presStyleCnt="9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7" presStyleCnt="9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4" destOrd="0" parTransId="{9A345C64-B3D1-430E-A130-BBB32833EC87}" sibTransId="{143BAEA2-11CE-4152-B5B3-2EFF518448F1}"/>
    <dgm:cxn modelId="{D526B30B-CD12-410F-A18D-6D2BDE758673}" srcId="{68C3D554-4C8D-4BAE-8EAC-A5923B9F82CA}" destId="{8392DE86-5F0C-4AA1-9803-2010FCB4CD60}" srcOrd="3" destOrd="0" parTransId="{5327DF19-BDAA-40CA-A2BD-6EB737C3FBC4}" sibTransId="{90C944E3-EAFC-481D-883B-FBCE60CFBEA3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6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5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E7D448E5-431E-4401-88A6-6438A82F59CD}" type="presOf" srcId="{8392DE86-5F0C-4AA1-9803-2010FCB4CD60}" destId="{B35A9BD0-9A65-4217-9F14-C5B656099A3A}" srcOrd="0" destOrd="0" presId="urn:microsoft.com/office/officeart/2005/8/layout/radial3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7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CC08425C-11C6-49DA-90FC-382A20966529}" type="presParOf" srcId="{D9A5DF25-CB3F-4779-92D0-A3782FDDB76F}" destId="{B35A9BD0-9A65-4217-9F14-C5B656099A3A}" srcOrd="4" destOrd="0" presId="urn:microsoft.com/office/officeart/2005/8/layout/radial3"/>
    <dgm:cxn modelId="{DA9B83F4-A24D-4D75-8905-0ACA2F4EA605}" type="presParOf" srcId="{D9A5DF25-CB3F-4779-92D0-A3782FDDB76F}" destId="{9AE1C352-D5E5-471B-81C4-0383414B9455}" srcOrd="5" destOrd="0" presId="urn:microsoft.com/office/officeart/2005/8/layout/radial3"/>
    <dgm:cxn modelId="{760FFDDA-AFC6-4F95-9AD0-B56B99F96E66}" type="presParOf" srcId="{D9A5DF25-CB3F-4779-92D0-A3782FDDB76F}" destId="{6B9C87DC-AC29-43B5-86C3-371F1C5D84AB}" srcOrd="6" destOrd="0" presId="urn:microsoft.com/office/officeart/2005/8/layout/radial3"/>
    <dgm:cxn modelId="{AAABEF9D-4023-4F25-A8C5-FDBCEEAE54F4}" type="presParOf" srcId="{D9A5DF25-CB3F-4779-92D0-A3782FDDB76F}" destId="{B7448590-3CB0-47D9-B339-812307741B9D}" srcOrd="7" destOrd="0" presId="urn:microsoft.com/office/officeart/2005/8/layout/radial3"/>
    <dgm:cxn modelId="{57BE68C9-F56F-465E-A4E0-020F65D0E08C}" type="presParOf" srcId="{D9A5DF25-CB3F-4779-92D0-A3782FDDB76F}" destId="{CA8EF4ED-B77D-4C3A-9357-5D83267AEC1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EBFB004-93E2-40B1-AD81-8A0C9872F84C}">
      <dgm:prSet phldrT="[Text]" custT="1"/>
      <dgm:spPr/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gm:t>
    </dgm:pt>
    <dgm:pt modelId="{9A5AD34B-4B93-4D6B-8535-ECB9B4B18F35}" type="parTrans" cxnId="{7AA29EC1-BFDD-4F43-A79F-15B579D1304A}">
      <dgm:prSet/>
      <dgm:spPr/>
      <dgm:t>
        <a:bodyPr/>
        <a:lstStyle/>
        <a:p>
          <a:endParaRPr lang="en-US"/>
        </a:p>
      </dgm:t>
    </dgm:pt>
    <dgm:pt modelId="{EBAC376D-EB4D-4651-9C9F-672A4DCC9A1B}" type="sibTrans" cxnId="{7AA29EC1-BFDD-4F43-A79F-15B579D1304A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9"/>
      <dgm:spPr/>
    </dgm:pt>
    <dgm:pt modelId="{A9D9CFE1-1DE8-4401-9DEC-E0605A8BA3FF}" type="pres">
      <dgm:prSet presAssocID="{831AB7B7-5C2E-469F-89A5-D61B56277077}" presName="node" presStyleLbl="vennNode1" presStyleIdx="1" presStyleCnt="9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9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9">
        <dgm:presLayoutVars>
          <dgm:bulletEnabled val="1"/>
        </dgm:presLayoutVars>
      </dgm:prSet>
      <dgm:spPr/>
    </dgm:pt>
    <dgm:pt modelId="{0C575E9E-D4C4-4073-9EE5-FB0F96955CB3}" type="pres">
      <dgm:prSet presAssocID="{FEBFB004-93E2-40B1-AD81-8A0C9872F84C}" presName="node" presStyleLbl="vennNode1" presStyleIdx="4" presStyleCnt="9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5" presStyleCnt="9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6" presStyleCnt="9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7" presStyleCnt="9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4" destOrd="0" parTransId="{9A345C64-B3D1-430E-A130-BBB32833EC87}" sibTransId="{143BAEA2-11CE-4152-B5B3-2EFF518448F1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6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5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7AA29EC1-BFDD-4F43-A79F-15B579D1304A}" srcId="{68C3D554-4C8D-4BAE-8EAC-A5923B9F82CA}" destId="{FEBFB004-93E2-40B1-AD81-8A0C9872F84C}" srcOrd="3" destOrd="0" parTransId="{9A5AD34B-4B93-4D6B-8535-ECB9B4B18F35}" sibTransId="{EBAC376D-EB4D-4651-9C9F-672A4DCC9A1B}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293E66E4-48B2-45B9-8D82-FBD5F7893D71}" type="presOf" srcId="{FEBFB004-93E2-40B1-AD81-8A0C9872F84C}" destId="{0C575E9E-D4C4-4073-9EE5-FB0F96955CB3}" srcOrd="0" destOrd="0" presId="urn:microsoft.com/office/officeart/2005/8/layout/radial3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7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E5537D52-B435-44AA-9715-C8E1873185DC}" type="presParOf" srcId="{D9A5DF25-CB3F-4779-92D0-A3782FDDB76F}" destId="{0C575E9E-D4C4-4073-9EE5-FB0F96955CB3}" srcOrd="4" destOrd="0" presId="urn:microsoft.com/office/officeart/2005/8/layout/radial3"/>
    <dgm:cxn modelId="{DA9B83F4-A24D-4D75-8905-0ACA2F4EA605}" type="presParOf" srcId="{D9A5DF25-CB3F-4779-92D0-A3782FDDB76F}" destId="{9AE1C352-D5E5-471B-81C4-0383414B9455}" srcOrd="5" destOrd="0" presId="urn:microsoft.com/office/officeart/2005/8/layout/radial3"/>
    <dgm:cxn modelId="{760FFDDA-AFC6-4F95-9AD0-B56B99F96E66}" type="presParOf" srcId="{D9A5DF25-CB3F-4779-92D0-A3782FDDB76F}" destId="{6B9C87DC-AC29-43B5-86C3-371F1C5D84AB}" srcOrd="6" destOrd="0" presId="urn:microsoft.com/office/officeart/2005/8/layout/radial3"/>
    <dgm:cxn modelId="{AAABEF9D-4023-4F25-A8C5-FDBCEEAE54F4}" type="presParOf" srcId="{D9A5DF25-CB3F-4779-92D0-A3782FDDB76F}" destId="{B7448590-3CB0-47D9-B339-812307741B9D}" srcOrd="7" destOrd="0" presId="urn:microsoft.com/office/officeart/2005/8/layout/radial3"/>
    <dgm:cxn modelId="{57BE68C9-F56F-465E-A4E0-020F65D0E08C}" type="presParOf" srcId="{D9A5DF25-CB3F-4779-92D0-A3782FDDB76F}" destId="{CA8EF4ED-B77D-4C3A-9357-5D83267AEC1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BE4085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751448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751448"/>
        </a:solidFill>
      </dgm:spPr>
      <dgm:t>
        <a:bodyPr/>
        <a:lstStyle/>
        <a:p>
          <a:r>
            <a:rPr lang="en-US" sz="16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420E1060-3791-4645-8C3B-475BEEAB732F}">
      <dgm:prSet phldrT="[Text]" custT="1"/>
      <dgm:spPr>
        <a:solidFill>
          <a:srgbClr val="75144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gm:t>
    </dgm:pt>
    <dgm:pt modelId="{7D5C60E3-6C88-4614-AF1C-29D9E63E9521}" type="parTrans" cxnId="{3C7F4B6E-3636-4161-ACD0-A5A336EFA5AF}">
      <dgm:prSet/>
      <dgm:spPr/>
      <dgm:t>
        <a:bodyPr/>
        <a:lstStyle/>
        <a:p>
          <a:endParaRPr lang="en-US"/>
        </a:p>
      </dgm:t>
    </dgm:pt>
    <dgm:pt modelId="{3C0150B1-AB7F-4528-A8E6-147A20555855}" type="sibTrans" cxnId="{3C7F4B6E-3636-4161-ACD0-A5A336EFA5AF}">
      <dgm:prSet/>
      <dgm:spPr/>
      <dgm:t>
        <a:bodyPr/>
        <a:lstStyle/>
        <a:p>
          <a:endParaRPr lang="en-US"/>
        </a:p>
      </dgm:t>
    </dgm:pt>
    <dgm:pt modelId="{E2516BE6-B6BD-4A4A-8AA4-4327C959CB38}">
      <dgm:prSet phldrT="[Text]" custT="1"/>
      <dgm:spPr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64008" tIns="21336" rIns="21336" bIns="21336" numCol="1" spcCol="1270" anchor="ctr" anchorCtr="0"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B83355A7-0641-4655-B749-EC7AAA1D80C3}" type="parTrans" cxnId="{968EEB02-FFE0-489E-B41D-2446F4BBDD4F}">
      <dgm:prSet/>
      <dgm:spPr/>
      <dgm:t>
        <a:bodyPr/>
        <a:lstStyle/>
        <a:p>
          <a:endParaRPr lang="en-US"/>
        </a:p>
      </dgm:t>
    </dgm:pt>
    <dgm:pt modelId="{3510E6F3-66DA-4634-BBC6-B56E3BB039F4}" type="sibTrans" cxnId="{968EEB02-FFE0-489E-B41D-2446F4BBDD4F}">
      <dgm:prSet/>
      <dgm:spPr/>
      <dgm:t>
        <a:bodyPr/>
        <a:lstStyle/>
        <a:p>
          <a:endParaRPr lang="en-US"/>
        </a:p>
      </dgm:t>
    </dgm:pt>
    <dgm:pt modelId="{DF7F2F4F-01E0-484B-9FC0-C705FCBB5D61}">
      <dgm:prSet phldrT="[Text]" custT="1"/>
      <dgm:spPr/>
      <dgm:t>
        <a:bodyPr/>
        <a:lstStyle/>
        <a:p>
          <a:endParaRPr lang="en-US" sz="18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1A58C4-E9D0-4E4D-996E-0E2A119267DE}" type="parTrans" cxnId="{03795B2B-BD27-488B-ABF1-A8D5FEC07CE5}">
      <dgm:prSet/>
      <dgm:spPr/>
      <dgm:t>
        <a:bodyPr/>
        <a:lstStyle/>
        <a:p>
          <a:endParaRPr lang="en-US"/>
        </a:p>
      </dgm:t>
    </dgm:pt>
    <dgm:pt modelId="{250B2E20-F2B7-4F6B-BE10-4355B28AB0D0}" type="sibTrans" cxnId="{03795B2B-BD27-488B-ABF1-A8D5FEC07CE5}">
      <dgm:prSet/>
      <dgm:spPr/>
      <dgm:t>
        <a:bodyPr/>
        <a:lstStyle/>
        <a:p>
          <a:endParaRPr lang="en-US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0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1" presStyleCnt="3">
        <dgm:presLayoutVars>
          <dgm:bulletEnabled val="1"/>
        </dgm:presLayoutVars>
      </dgm:prSet>
      <dgm:spPr/>
    </dgm:pt>
    <dgm:pt modelId="{B4D14DD3-FFF5-4609-9B9D-82EEDE92079A}" type="pres">
      <dgm:prSet presAssocID="{20C16372-3CEA-4CD7-AFF3-49BF09EC8BBA}" presName="space" presStyleCnt="0"/>
      <dgm:spPr/>
    </dgm:pt>
    <dgm:pt modelId="{E65B093E-DE03-411A-AB94-37D97748538B}" type="pres">
      <dgm:prSet presAssocID="{420E1060-3791-4645-8C3B-475BEEAB732F}" presName="composite" presStyleCnt="0"/>
      <dgm:spPr/>
    </dgm:pt>
    <dgm:pt modelId="{B1B3FE72-37F0-48F1-96D0-A13FD89C6A62}" type="pres">
      <dgm:prSet presAssocID="{420E1060-3791-4645-8C3B-475BEEAB732F}" presName="parTx" presStyleLbl="node1" presStyleIdx="3" presStyleCnt="4">
        <dgm:presLayoutVars>
          <dgm:chMax val="0"/>
          <dgm:chPref val="0"/>
          <dgm:bulletEnabled val="1"/>
        </dgm:presLayoutVars>
      </dgm:prSet>
      <dgm:spPr>
        <a:xfrm>
          <a:off x="6039894" y="941058"/>
          <a:ext cx="2228978" cy="891591"/>
        </a:xfrm>
        <a:prstGeom prst="chevron">
          <a:avLst/>
        </a:prstGeom>
      </dgm:spPr>
    </dgm:pt>
    <dgm:pt modelId="{C8B56765-CB61-4C8A-8F63-229A75204DB6}" type="pres">
      <dgm:prSet presAssocID="{420E1060-3791-4645-8C3B-475BEEAB732F}" presName="desTx" presStyleLbl="revTx" presStyleIdx="2" presStyleCnt="3">
        <dgm:presLayoutVars>
          <dgm:bulletEnabled val="1"/>
        </dgm:presLayoutVars>
      </dgm:prSet>
      <dgm:spPr/>
    </dgm:pt>
  </dgm:ptLst>
  <dgm:cxnLst>
    <dgm:cxn modelId="{968EEB02-FFE0-489E-B41D-2446F4BBDD4F}" srcId="{420E1060-3791-4645-8C3B-475BEEAB732F}" destId="{E2516BE6-B6BD-4A4A-8AA4-4327C959CB38}" srcOrd="0" destOrd="0" parTransId="{B83355A7-0641-4655-B749-EC7AAA1D80C3}" sibTransId="{3510E6F3-66DA-4634-BBC6-B56E3BB039F4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03795B2B-BD27-488B-ABF1-A8D5FEC07CE5}" srcId="{FEF8F6C1-BDB6-41ED-A512-FD8B0677DE55}" destId="{DF7F2F4F-01E0-484B-9FC0-C705FCBB5D61}" srcOrd="0" destOrd="0" parTransId="{021A58C4-E9D0-4E4D-996E-0E2A119267DE}" sibTransId="{250B2E20-F2B7-4F6B-BE10-4355B28AB0D0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C7F4B6E-3636-4161-ACD0-A5A336EFA5AF}" srcId="{7B3F98D5-0290-4D11-A382-DEC3AEE9623F}" destId="{420E1060-3791-4645-8C3B-475BEEAB732F}" srcOrd="3" destOrd="0" parTransId="{7D5C60E3-6C88-4614-AF1C-29D9E63E9521}" sibTransId="{3C0150B1-AB7F-4528-A8E6-147A20555855}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FB86BC53-23A5-4A1E-98BB-3D4DCA83515F}" type="presOf" srcId="{DF7F2F4F-01E0-484B-9FC0-C705FCBB5D61}" destId="{6F55659A-1039-40D1-B194-00C9744EA332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B3D394A3-30E8-4E6B-8329-FE855D2C6777}" type="presOf" srcId="{E2516BE6-B6BD-4A4A-8AA4-4327C959CB38}" destId="{C8B56765-CB61-4C8A-8F63-229A75204DB6}" srcOrd="0" destOrd="0" presId="urn:microsoft.com/office/officeart/2005/8/layout/chevron1"/>
    <dgm:cxn modelId="{7F2E7FA9-D7C0-46B7-8A34-85E39308795D}" type="presOf" srcId="{420E1060-3791-4645-8C3B-475BEEAB732F}" destId="{B1B3FE72-37F0-48F1-96D0-A13FD89C6A62}" srcOrd="0" destOrd="0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  <dgm:cxn modelId="{DF28B724-E75D-44E1-AC1E-9B4CA341DE36}" type="presParOf" srcId="{BEFF53E6-CC73-4DDA-8AD2-B67F9D0191E1}" destId="{B4D14DD3-FFF5-4609-9B9D-82EEDE92079A}" srcOrd="5" destOrd="0" presId="urn:microsoft.com/office/officeart/2005/8/layout/chevron1"/>
    <dgm:cxn modelId="{BC2791D3-C2B3-44B8-A8A9-570B1F18F8A0}" type="presParOf" srcId="{BEFF53E6-CC73-4DDA-8AD2-B67F9D0191E1}" destId="{E65B093E-DE03-411A-AB94-37D97748538B}" srcOrd="6" destOrd="0" presId="urn:microsoft.com/office/officeart/2005/8/layout/chevron1"/>
    <dgm:cxn modelId="{23138EA8-1E4C-49EC-87C3-70741AADBEB3}" type="presParOf" srcId="{E65B093E-DE03-411A-AB94-37D97748538B}" destId="{B1B3FE72-37F0-48F1-96D0-A13FD89C6A62}" srcOrd="0" destOrd="0" presId="urn:microsoft.com/office/officeart/2005/8/layout/chevron1"/>
    <dgm:cxn modelId="{4D2F66D3-6F24-42A0-B53C-9EBCEA945BFB}" type="presParOf" srcId="{E65B093E-DE03-411A-AB94-37D97748538B}" destId="{C8B56765-CB61-4C8A-8F63-229A75204DB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2B19AFAB-6F57-49A0-942B-B74C85BCEC6E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gm:t>
    </dgm:pt>
    <dgm:pt modelId="{F612A6E3-C210-4D90-866B-6CC1670C1071}" type="parTrans" cxnId="{62DC8B0E-6366-4296-B1AD-22E8C891156E}">
      <dgm:prSet/>
      <dgm:spPr/>
      <dgm:t>
        <a:bodyPr/>
        <a:lstStyle/>
        <a:p>
          <a:endParaRPr lang="en-US"/>
        </a:p>
      </dgm:t>
    </dgm:pt>
    <dgm:pt modelId="{81AB0A8B-01AE-43B8-A7D1-415F59724739}" type="sibTrans" cxnId="{62DC8B0E-6366-4296-B1AD-22E8C891156E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9"/>
      <dgm:spPr/>
    </dgm:pt>
    <dgm:pt modelId="{A9D9CFE1-1DE8-4401-9DEC-E0605A8BA3FF}" type="pres">
      <dgm:prSet presAssocID="{831AB7B7-5C2E-469F-89A5-D61B56277077}" presName="node" presStyleLbl="vennNode1" presStyleIdx="1" presStyleCnt="9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9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9">
        <dgm:presLayoutVars>
          <dgm:bulletEnabled val="1"/>
        </dgm:presLayoutVars>
      </dgm:prSet>
      <dgm:spPr/>
    </dgm:pt>
    <dgm:pt modelId="{DA51C475-500E-4D81-83E9-F4675D32044E}" type="pres">
      <dgm:prSet presAssocID="{2B19AFAB-6F57-49A0-942B-B74C85BCEC6E}" presName="node" presStyleLbl="vennNode1" presStyleIdx="4" presStyleCnt="9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5" presStyleCnt="9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6" presStyleCnt="9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7" presStyleCnt="9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4" destOrd="0" parTransId="{9A345C64-B3D1-430E-A130-BBB32833EC87}" sibTransId="{143BAEA2-11CE-4152-B5B3-2EFF518448F1}"/>
    <dgm:cxn modelId="{62DC8B0E-6366-4296-B1AD-22E8C891156E}" srcId="{68C3D554-4C8D-4BAE-8EAC-A5923B9F82CA}" destId="{2B19AFAB-6F57-49A0-942B-B74C85BCEC6E}" srcOrd="3" destOrd="0" parTransId="{F612A6E3-C210-4D90-866B-6CC1670C1071}" sibTransId="{81AB0A8B-01AE-43B8-A7D1-415F59724739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6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5" destOrd="0" parTransId="{FAF808C7-B771-49E4-9185-6E2C30A1D675}" sibTransId="{55C6CF63-22E2-4D19-831D-7086839B92E4}"/>
    <dgm:cxn modelId="{D99F9F9E-F90F-4F45-9E1B-09CF424A9BB1}" type="presOf" srcId="{2B19AFAB-6F57-49A0-942B-B74C85BCEC6E}" destId="{DA51C475-500E-4D81-83E9-F4675D32044E}" srcOrd="0" destOrd="0" presId="urn:microsoft.com/office/officeart/2005/8/layout/radial3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7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B2CA352C-9906-48F7-9BE6-2F2F23D0580A}" type="presParOf" srcId="{D9A5DF25-CB3F-4779-92D0-A3782FDDB76F}" destId="{DA51C475-500E-4D81-83E9-F4675D32044E}" srcOrd="4" destOrd="0" presId="urn:microsoft.com/office/officeart/2005/8/layout/radial3"/>
    <dgm:cxn modelId="{DA9B83F4-A24D-4D75-8905-0ACA2F4EA605}" type="presParOf" srcId="{D9A5DF25-CB3F-4779-92D0-A3782FDDB76F}" destId="{9AE1C352-D5E5-471B-81C4-0383414B9455}" srcOrd="5" destOrd="0" presId="urn:microsoft.com/office/officeart/2005/8/layout/radial3"/>
    <dgm:cxn modelId="{760FFDDA-AFC6-4F95-9AD0-B56B99F96E66}" type="presParOf" srcId="{D9A5DF25-CB3F-4779-92D0-A3782FDDB76F}" destId="{6B9C87DC-AC29-43B5-86C3-371F1C5D84AB}" srcOrd="6" destOrd="0" presId="urn:microsoft.com/office/officeart/2005/8/layout/radial3"/>
    <dgm:cxn modelId="{AAABEF9D-4023-4F25-A8C5-FDBCEEAE54F4}" type="presParOf" srcId="{D9A5DF25-CB3F-4779-92D0-A3782FDDB76F}" destId="{B7448590-3CB0-47D9-B339-812307741B9D}" srcOrd="7" destOrd="0" presId="urn:microsoft.com/office/officeart/2005/8/layout/radial3"/>
    <dgm:cxn modelId="{57BE68C9-F56F-465E-A4E0-020F65D0E08C}" type="presParOf" srcId="{D9A5DF25-CB3F-4779-92D0-A3782FDDB76F}" destId="{CA8EF4ED-B77D-4C3A-9357-5D83267AEC1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2B19AFAB-6F57-49A0-942B-B74C85BCEC6E}">
      <dgm:prSet phldrT="[Text]" custT="1"/>
      <dgm:spPr>
        <a:solidFill>
          <a:schemeClr val="accent3">
            <a:lumMod val="20000"/>
            <a:lumOff val="80000"/>
            <a:alpha val="50000"/>
          </a:schemeClr>
        </a:solidFill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gm:t>
    </dgm:pt>
    <dgm:pt modelId="{F612A6E3-C210-4D90-866B-6CC1670C1071}" type="parTrans" cxnId="{62DC8B0E-6366-4296-B1AD-22E8C891156E}">
      <dgm:prSet/>
      <dgm:spPr/>
      <dgm:t>
        <a:bodyPr/>
        <a:lstStyle/>
        <a:p>
          <a:endParaRPr lang="en-US"/>
        </a:p>
      </dgm:t>
    </dgm:pt>
    <dgm:pt modelId="{81AB0A8B-01AE-43B8-A7D1-415F59724739}" type="sibTrans" cxnId="{62DC8B0E-6366-4296-B1AD-22E8C891156E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9"/>
      <dgm:spPr/>
    </dgm:pt>
    <dgm:pt modelId="{A9D9CFE1-1DE8-4401-9DEC-E0605A8BA3FF}" type="pres">
      <dgm:prSet presAssocID="{831AB7B7-5C2E-469F-89A5-D61B56277077}" presName="node" presStyleLbl="vennNode1" presStyleIdx="1" presStyleCnt="9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9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9">
        <dgm:presLayoutVars>
          <dgm:bulletEnabled val="1"/>
        </dgm:presLayoutVars>
      </dgm:prSet>
      <dgm:spPr/>
    </dgm:pt>
    <dgm:pt modelId="{DA51C475-500E-4D81-83E9-F4675D32044E}" type="pres">
      <dgm:prSet presAssocID="{2B19AFAB-6F57-49A0-942B-B74C85BCEC6E}" presName="node" presStyleLbl="vennNode1" presStyleIdx="4" presStyleCnt="9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5" presStyleCnt="9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6" presStyleCnt="9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7" presStyleCnt="9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4" destOrd="0" parTransId="{9A345C64-B3D1-430E-A130-BBB32833EC87}" sibTransId="{143BAEA2-11CE-4152-B5B3-2EFF518448F1}"/>
    <dgm:cxn modelId="{62DC8B0E-6366-4296-B1AD-22E8C891156E}" srcId="{68C3D554-4C8D-4BAE-8EAC-A5923B9F82CA}" destId="{2B19AFAB-6F57-49A0-942B-B74C85BCEC6E}" srcOrd="3" destOrd="0" parTransId="{F612A6E3-C210-4D90-866B-6CC1670C1071}" sibTransId="{81AB0A8B-01AE-43B8-A7D1-415F59724739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6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C9B40C75-6DA0-48E1-B033-5F5E4DCCE75A}" srcId="{68C3D554-4C8D-4BAE-8EAC-A5923B9F82CA}" destId="{0B3CCB3B-E1B4-40B6-9D4D-6078E35D68FD}" srcOrd="5" destOrd="0" parTransId="{FAF808C7-B771-49E4-9185-6E2C30A1D675}" sibTransId="{55C6CF63-22E2-4D19-831D-7086839B92E4}"/>
    <dgm:cxn modelId="{D99F9F9E-F90F-4F45-9E1B-09CF424A9BB1}" type="presOf" srcId="{2B19AFAB-6F57-49A0-942B-B74C85BCEC6E}" destId="{DA51C475-500E-4D81-83E9-F4675D32044E}" srcOrd="0" destOrd="0" presId="urn:microsoft.com/office/officeart/2005/8/layout/radial3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7" destOrd="0" parTransId="{62F86941-46D8-4361-AFC8-55BDC0E9338B}" sibTransId="{F9F1FEC4-DED5-4412-9C69-573618DF9A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B2CA352C-9906-48F7-9BE6-2F2F23D0580A}" type="presParOf" srcId="{D9A5DF25-CB3F-4779-92D0-A3782FDDB76F}" destId="{DA51C475-500E-4D81-83E9-F4675D32044E}" srcOrd="4" destOrd="0" presId="urn:microsoft.com/office/officeart/2005/8/layout/radial3"/>
    <dgm:cxn modelId="{DA9B83F4-A24D-4D75-8905-0ACA2F4EA605}" type="presParOf" srcId="{D9A5DF25-CB3F-4779-92D0-A3782FDDB76F}" destId="{9AE1C352-D5E5-471B-81C4-0383414B9455}" srcOrd="5" destOrd="0" presId="urn:microsoft.com/office/officeart/2005/8/layout/radial3"/>
    <dgm:cxn modelId="{760FFDDA-AFC6-4F95-9AD0-B56B99F96E66}" type="presParOf" srcId="{D9A5DF25-CB3F-4779-92D0-A3782FDDB76F}" destId="{6B9C87DC-AC29-43B5-86C3-371F1C5D84AB}" srcOrd="6" destOrd="0" presId="urn:microsoft.com/office/officeart/2005/8/layout/radial3"/>
    <dgm:cxn modelId="{AAABEF9D-4023-4F25-A8C5-FDBCEEAE54F4}" type="presParOf" srcId="{D9A5DF25-CB3F-4779-92D0-A3782FDDB76F}" destId="{B7448590-3CB0-47D9-B339-812307741B9D}" srcOrd="7" destOrd="0" presId="urn:microsoft.com/office/officeart/2005/8/layout/radial3"/>
    <dgm:cxn modelId="{57BE68C9-F56F-465E-A4E0-020F65D0E08C}" type="presParOf" srcId="{D9A5DF25-CB3F-4779-92D0-A3782FDDB76F}" destId="{CA8EF4ED-B77D-4C3A-9357-5D83267AEC1A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414163" y="1324516"/>
          <a:ext cx="3299672" cy="32996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97389" y="1807742"/>
        <a:ext cx="2333220" cy="2333220"/>
      </dsp:txXfrm>
    </dsp:sp>
    <dsp:sp modelId="{A9D9CFE1-1DE8-4401-9DEC-E0605A8BA3FF}">
      <dsp:nvSpPr>
        <dsp:cNvPr id="0" name=""/>
        <dsp:cNvSpPr/>
      </dsp:nvSpPr>
      <dsp:spPr>
        <a:xfrm>
          <a:off x="3239081" y="588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80694" y="242201"/>
        <a:ext cx="1166610" cy="1166610"/>
      </dsp:txXfrm>
    </dsp:sp>
    <dsp:sp modelId="{ABA1A49F-0EF7-48FC-A5BF-59B643CA7C6A}">
      <dsp:nvSpPr>
        <dsp:cNvPr id="0" name=""/>
        <dsp:cNvSpPr/>
      </dsp:nvSpPr>
      <dsp:spPr>
        <a:xfrm>
          <a:off x="4758545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000158" y="871584"/>
        <a:ext cx="1166610" cy="1166610"/>
      </dsp:txXfrm>
    </dsp:sp>
    <dsp:sp modelId="{29537E6C-3641-4D3A-BF87-C69C8C909B50}">
      <dsp:nvSpPr>
        <dsp:cNvPr id="0" name=""/>
        <dsp:cNvSpPr/>
      </dsp:nvSpPr>
      <dsp:spPr>
        <a:xfrm>
          <a:off x="5387927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29540" y="2391047"/>
        <a:ext cx="1166610" cy="1166610"/>
      </dsp:txXfrm>
    </dsp:sp>
    <dsp:sp modelId="{B35A9BD0-9A65-4217-9F14-C5B656099A3A}">
      <dsp:nvSpPr>
        <dsp:cNvPr id="0" name=""/>
        <dsp:cNvSpPr/>
      </dsp:nvSpPr>
      <dsp:spPr>
        <a:xfrm>
          <a:off x="4758545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sp:txBody>
      <dsp:txXfrm>
        <a:off x="5000158" y="3910510"/>
        <a:ext cx="1166610" cy="1166610"/>
      </dsp:txXfrm>
    </dsp:sp>
    <dsp:sp modelId="{9AE1C352-D5E5-471B-81C4-0383414B9455}">
      <dsp:nvSpPr>
        <dsp:cNvPr id="0" name=""/>
        <dsp:cNvSpPr/>
      </dsp:nvSpPr>
      <dsp:spPr>
        <a:xfrm>
          <a:off x="3239081" y="4298279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80694" y="4539892"/>
        <a:ext cx="1166610" cy="1166610"/>
      </dsp:txXfrm>
    </dsp:sp>
    <dsp:sp modelId="{6B9C87DC-AC29-43B5-86C3-371F1C5D84AB}">
      <dsp:nvSpPr>
        <dsp:cNvPr id="0" name=""/>
        <dsp:cNvSpPr/>
      </dsp:nvSpPr>
      <dsp:spPr>
        <a:xfrm>
          <a:off x="1719618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61231" y="3910510"/>
        <a:ext cx="1166610" cy="1166610"/>
      </dsp:txXfrm>
    </dsp:sp>
    <dsp:sp modelId="{B7448590-3CB0-47D9-B339-812307741B9D}">
      <dsp:nvSpPr>
        <dsp:cNvPr id="0" name=""/>
        <dsp:cNvSpPr/>
      </dsp:nvSpPr>
      <dsp:spPr>
        <a:xfrm>
          <a:off x="1090236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1849" y="2391047"/>
        <a:ext cx="1166610" cy="1166610"/>
      </dsp:txXfrm>
    </dsp:sp>
    <dsp:sp modelId="{CA8EF4ED-B77D-4C3A-9357-5D83267AEC1A}">
      <dsp:nvSpPr>
        <dsp:cNvPr id="0" name=""/>
        <dsp:cNvSpPr/>
      </dsp:nvSpPr>
      <dsp:spPr>
        <a:xfrm>
          <a:off x="1719618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Recalls</a:t>
          </a:r>
        </a:p>
      </dsp:txBody>
      <dsp:txXfrm>
        <a:off x="1961231" y="871584"/>
        <a:ext cx="1166610" cy="1166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414163" y="1324516"/>
          <a:ext cx="3299672" cy="3299672"/>
        </a:xfrm>
        <a:prstGeom prst="ellipse">
          <a:avLst/>
        </a:prstGeom>
        <a:solidFill>
          <a:srgbClr val="F05351">
            <a:lumMod val="20000"/>
            <a:lumOff val="80000"/>
            <a:alpha val="5000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Items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Colors, Sizes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Prepacks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  <a:t>Seasons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/>
              <a:ea typeface="+mn-ea"/>
              <a:cs typeface="Segoe UI"/>
            </a:rPr>
          </a:br>
          <a:endParaRPr lang="en-US" sz="1600" kern="1200">
            <a:solidFill>
              <a:srgbClr val="FFFFFF">
                <a:lumMod val="75000"/>
              </a:srgbClr>
            </a:solidFill>
            <a:latin typeface="Segoe UI"/>
            <a:ea typeface="+mn-ea"/>
            <a:cs typeface="Segoe UI"/>
          </a:endParaRPr>
        </a:p>
      </dsp:txBody>
      <dsp:txXfrm>
        <a:off x="2897389" y="1807742"/>
        <a:ext cx="2333220" cy="2333220"/>
      </dsp:txXfrm>
    </dsp:sp>
    <dsp:sp modelId="{A9D9CFE1-1DE8-4401-9DEC-E0605A8BA3FF}">
      <dsp:nvSpPr>
        <dsp:cNvPr id="0" name=""/>
        <dsp:cNvSpPr/>
      </dsp:nvSpPr>
      <dsp:spPr>
        <a:xfrm>
          <a:off x="3239081" y="588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Open-to-Buy</a:t>
          </a:r>
        </a:p>
      </dsp:txBody>
      <dsp:txXfrm>
        <a:off x="3480694" y="242201"/>
        <a:ext cx="1166610" cy="1166610"/>
      </dsp:txXfrm>
    </dsp:sp>
    <dsp:sp modelId="{ABA1A49F-0EF7-48FC-A5BF-59B643CA7C6A}">
      <dsp:nvSpPr>
        <dsp:cNvPr id="0" name=""/>
        <dsp:cNvSpPr/>
      </dsp:nvSpPr>
      <dsp:spPr>
        <a:xfrm>
          <a:off x="4758545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Mgmt.</a:t>
          </a:r>
        </a:p>
      </dsp:txBody>
      <dsp:txXfrm>
        <a:off x="5000158" y="871584"/>
        <a:ext cx="1166610" cy="1166610"/>
      </dsp:txXfrm>
    </dsp:sp>
    <dsp:sp modelId="{29537E6C-3641-4D3A-BF87-C69C8C909B50}">
      <dsp:nvSpPr>
        <dsp:cNvPr id="0" name=""/>
        <dsp:cNvSpPr/>
      </dsp:nvSpPr>
      <dsp:spPr>
        <a:xfrm>
          <a:off x="5387927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29540" y="2391047"/>
        <a:ext cx="1166610" cy="1166610"/>
      </dsp:txXfrm>
    </dsp:sp>
    <dsp:sp modelId="{B35A9BD0-9A65-4217-9F14-C5B656099A3A}">
      <dsp:nvSpPr>
        <dsp:cNvPr id="0" name=""/>
        <dsp:cNvSpPr/>
      </dsp:nvSpPr>
      <dsp:spPr>
        <a:xfrm>
          <a:off x="4758545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sp:txBody>
      <dsp:txXfrm>
        <a:off x="5000158" y="3910510"/>
        <a:ext cx="1166610" cy="1166610"/>
      </dsp:txXfrm>
    </dsp:sp>
    <dsp:sp modelId="{9AE1C352-D5E5-471B-81C4-0383414B9455}">
      <dsp:nvSpPr>
        <dsp:cNvPr id="0" name=""/>
        <dsp:cNvSpPr/>
      </dsp:nvSpPr>
      <dsp:spPr>
        <a:xfrm>
          <a:off x="3239081" y="4298279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80694" y="4539892"/>
        <a:ext cx="1166610" cy="1166610"/>
      </dsp:txXfrm>
    </dsp:sp>
    <dsp:sp modelId="{6B9C87DC-AC29-43B5-86C3-371F1C5D84AB}">
      <dsp:nvSpPr>
        <dsp:cNvPr id="0" name=""/>
        <dsp:cNvSpPr/>
      </dsp:nvSpPr>
      <dsp:spPr>
        <a:xfrm>
          <a:off x="1719618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61231" y="3910510"/>
        <a:ext cx="1166610" cy="1166610"/>
      </dsp:txXfrm>
    </dsp:sp>
    <dsp:sp modelId="{B7448590-3CB0-47D9-B339-812307741B9D}">
      <dsp:nvSpPr>
        <dsp:cNvPr id="0" name=""/>
        <dsp:cNvSpPr/>
      </dsp:nvSpPr>
      <dsp:spPr>
        <a:xfrm>
          <a:off x="1090236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End-of-Season Sales</a:t>
          </a:r>
        </a:p>
      </dsp:txBody>
      <dsp:txXfrm>
        <a:off x="1331849" y="2391047"/>
        <a:ext cx="1166610" cy="1166610"/>
      </dsp:txXfrm>
    </dsp:sp>
    <dsp:sp modelId="{CA8EF4ED-B77D-4C3A-9357-5D83267AEC1A}">
      <dsp:nvSpPr>
        <dsp:cNvPr id="0" name=""/>
        <dsp:cNvSpPr/>
      </dsp:nvSpPr>
      <dsp:spPr>
        <a:xfrm>
          <a:off x="1719618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/>
              <a:cs typeface="Segoe UI"/>
            </a:rPr>
            <a:t>Stock Recalls</a:t>
          </a:r>
        </a:p>
      </dsp:txBody>
      <dsp:txXfrm>
        <a:off x="1961231" y="871584"/>
        <a:ext cx="1166610" cy="1166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414163" y="1324516"/>
          <a:ext cx="3299672" cy="3299672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Colors, Sizes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Prepacks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Seasons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2897389" y="1807742"/>
        <a:ext cx="2333220" cy="2333220"/>
      </dsp:txXfrm>
    </dsp:sp>
    <dsp:sp modelId="{A9D9CFE1-1DE8-4401-9DEC-E0605A8BA3FF}">
      <dsp:nvSpPr>
        <dsp:cNvPr id="0" name=""/>
        <dsp:cNvSpPr/>
      </dsp:nvSpPr>
      <dsp:spPr>
        <a:xfrm>
          <a:off x="3239081" y="588"/>
          <a:ext cx="1649836" cy="1649836"/>
        </a:xfrm>
        <a:prstGeom prst="ellipse">
          <a:avLst/>
        </a:prstGeom>
        <a:solidFill>
          <a:srgbClr val="F05351">
            <a:lumMod val="20000"/>
            <a:lumOff val="80000"/>
            <a:alpha val="5000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Open-to-Buy</a:t>
          </a:r>
        </a:p>
      </dsp:txBody>
      <dsp:txXfrm>
        <a:off x="3480694" y="242201"/>
        <a:ext cx="1166610" cy="1166610"/>
      </dsp:txXfrm>
    </dsp:sp>
    <dsp:sp modelId="{ABA1A49F-0EF7-48FC-A5BF-59B643CA7C6A}">
      <dsp:nvSpPr>
        <dsp:cNvPr id="0" name=""/>
        <dsp:cNvSpPr/>
      </dsp:nvSpPr>
      <dsp:spPr>
        <a:xfrm>
          <a:off x="4758545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000158" y="871584"/>
        <a:ext cx="1166610" cy="1166610"/>
      </dsp:txXfrm>
    </dsp:sp>
    <dsp:sp modelId="{29537E6C-3641-4D3A-BF87-C69C8C909B50}">
      <dsp:nvSpPr>
        <dsp:cNvPr id="0" name=""/>
        <dsp:cNvSpPr/>
      </dsp:nvSpPr>
      <dsp:spPr>
        <a:xfrm>
          <a:off x="5387927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29540" y="2391047"/>
        <a:ext cx="1166610" cy="1166610"/>
      </dsp:txXfrm>
    </dsp:sp>
    <dsp:sp modelId="{B35A9BD0-9A65-4217-9F14-C5B656099A3A}">
      <dsp:nvSpPr>
        <dsp:cNvPr id="0" name=""/>
        <dsp:cNvSpPr/>
      </dsp:nvSpPr>
      <dsp:spPr>
        <a:xfrm>
          <a:off x="4758545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sp:txBody>
      <dsp:txXfrm>
        <a:off x="5000158" y="3910510"/>
        <a:ext cx="1166610" cy="1166610"/>
      </dsp:txXfrm>
    </dsp:sp>
    <dsp:sp modelId="{9AE1C352-D5E5-471B-81C4-0383414B9455}">
      <dsp:nvSpPr>
        <dsp:cNvPr id="0" name=""/>
        <dsp:cNvSpPr/>
      </dsp:nvSpPr>
      <dsp:spPr>
        <a:xfrm>
          <a:off x="3239081" y="4298279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80694" y="4539892"/>
        <a:ext cx="1166610" cy="1166610"/>
      </dsp:txXfrm>
    </dsp:sp>
    <dsp:sp modelId="{6B9C87DC-AC29-43B5-86C3-371F1C5D84AB}">
      <dsp:nvSpPr>
        <dsp:cNvPr id="0" name=""/>
        <dsp:cNvSpPr/>
      </dsp:nvSpPr>
      <dsp:spPr>
        <a:xfrm>
          <a:off x="1719618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61231" y="3910510"/>
        <a:ext cx="1166610" cy="1166610"/>
      </dsp:txXfrm>
    </dsp:sp>
    <dsp:sp modelId="{B7448590-3CB0-47D9-B339-812307741B9D}">
      <dsp:nvSpPr>
        <dsp:cNvPr id="0" name=""/>
        <dsp:cNvSpPr/>
      </dsp:nvSpPr>
      <dsp:spPr>
        <a:xfrm>
          <a:off x="1090236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1849" y="2391047"/>
        <a:ext cx="1166610" cy="1166610"/>
      </dsp:txXfrm>
    </dsp:sp>
    <dsp:sp modelId="{CA8EF4ED-B77D-4C3A-9357-5D83267AEC1A}">
      <dsp:nvSpPr>
        <dsp:cNvPr id="0" name=""/>
        <dsp:cNvSpPr/>
      </dsp:nvSpPr>
      <dsp:spPr>
        <a:xfrm>
          <a:off x="1719618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961231" y="871584"/>
        <a:ext cx="1166610" cy="11666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414163" y="1324516"/>
          <a:ext cx="3299672" cy="3299672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Colors, Sizes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Prepacks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Seasons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endParaRPr lang="en-US" sz="1600" kern="120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2897389" y="1807742"/>
        <a:ext cx="2333220" cy="2333220"/>
      </dsp:txXfrm>
    </dsp:sp>
    <dsp:sp modelId="{A9D9CFE1-1DE8-4401-9DEC-E0605A8BA3FF}">
      <dsp:nvSpPr>
        <dsp:cNvPr id="0" name=""/>
        <dsp:cNvSpPr/>
      </dsp:nvSpPr>
      <dsp:spPr>
        <a:xfrm>
          <a:off x="3239081" y="588"/>
          <a:ext cx="1649836" cy="1649836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Open-to-Buy</a:t>
          </a:r>
        </a:p>
      </dsp:txBody>
      <dsp:txXfrm>
        <a:off x="3480694" y="242201"/>
        <a:ext cx="1166610" cy="1166610"/>
      </dsp:txXfrm>
    </dsp:sp>
    <dsp:sp modelId="{ABA1A49F-0EF7-48FC-A5BF-59B643CA7C6A}">
      <dsp:nvSpPr>
        <dsp:cNvPr id="0" name=""/>
        <dsp:cNvSpPr/>
      </dsp:nvSpPr>
      <dsp:spPr>
        <a:xfrm>
          <a:off x="4758545" y="629971"/>
          <a:ext cx="1649836" cy="1649836"/>
        </a:xfrm>
        <a:prstGeom prst="ellipse">
          <a:avLst/>
        </a:prstGeom>
        <a:solidFill>
          <a:srgbClr val="F05351">
            <a:lumMod val="20000"/>
            <a:lumOff val="80000"/>
            <a:alpha val="5000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Mgmt.</a:t>
          </a:r>
        </a:p>
      </dsp:txBody>
      <dsp:txXfrm>
        <a:off x="5000158" y="871584"/>
        <a:ext cx="1166610" cy="1166610"/>
      </dsp:txXfrm>
    </dsp:sp>
    <dsp:sp modelId="{29537E6C-3641-4D3A-BF87-C69C8C909B50}">
      <dsp:nvSpPr>
        <dsp:cNvPr id="0" name=""/>
        <dsp:cNvSpPr/>
      </dsp:nvSpPr>
      <dsp:spPr>
        <a:xfrm>
          <a:off x="5387927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29540" y="2391047"/>
        <a:ext cx="1166610" cy="1166610"/>
      </dsp:txXfrm>
    </dsp:sp>
    <dsp:sp modelId="{B35A9BD0-9A65-4217-9F14-C5B656099A3A}">
      <dsp:nvSpPr>
        <dsp:cNvPr id="0" name=""/>
        <dsp:cNvSpPr/>
      </dsp:nvSpPr>
      <dsp:spPr>
        <a:xfrm>
          <a:off x="4758545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sp:txBody>
      <dsp:txXfrm>
        <a:off x="5000158" y="3910510"/>
        <a:ext cx="1166610" cy="1166610"/>
      </dsp:txXfrm>
    </dsp:sp>
    <dsp:sp modelId="{9AE1C352-D5E5-471B-81C4-0383414B9455}">
      <dsp:nvSpPr>
        <dsp:cNvPr id="0" name=""/>
        <dsp:cNvSpPr/>
      </dsp:nvSpPr>
      <dsp:spPr>
        <a:xfrm>
          <a:off x="3239081" y="4298279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80694" y="4539892"/>
        <a:ext cx="1166610" cy="1166610"/>
      </dsp:txXfrm>
    </dsp:sp>
    <dsp:sp modelId="{6B9C87DC-AC29-43B5-86C3-371F1C5D84AB}">
      <dsp:nvSpPr>
        <dsp:cNvPr id="0" name=""/>
        <dsp:cNvSpPr/>
      </dsp:nvSpPr>
      <dsp:spPr>
        <a:xfrm>
          <a:off x="1719618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61231" y="3910510"/>
        <a:ext cx="1166610" cy="1166610"/>
      </dsp:txXfrm>
    </dsp:sp>
    <dsp:sp modelId="{B7448590-3CB0-47D9-B339-812307741B9D}">
      <dsp:nvSpPr>
        <dsp:cNvPr id="0" name=""/>
        <dsp:cNvSpPr/>
      </dsp:nvSpPr>
      <dsp:spPr>
        <a:xfrm>
          <a:off x="1090236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1849" y="2391047"/>
        <a:ext cx="1166610" cy="1166610"/>
      </dsp:txXfrm>
    </dsp:sp>
    <dsp:sp modelId="{CA8EF4ED-B77D-4C3A-9357-5D83267AEC1A}">
      <dsp:nvSpPr>
        <dsp:cNvPr id="0" name=""/>
        <dsp:cNvSpPr/>
      </dsp:nvSpPr>
      <dsp:spPr>
        <a:xfrm>
          <a:off x="1719618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961231" y="871584"/>
        <a:ext cx="1166610" cy="1166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414163" y="1324516"/>
          <a:ext cx="3299672" cy="32996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97389" y="1807742"/>
        <a:ext cx="2333220" cy="2333220"/>
      </dsp:txXfrm>
    </dsp:sp>
    <dsp:sp modelId="{A9D9CFE1-1DE8-4401-9DEC-E0605A8BA3FF}">
      <dsp:nvSpPr>
        <dsp:cNvPr id="0" name=""/>
        <dsp:cNvSpPr/>
      </dsp:nvSpPr>
      <dsp:spPr>
        <a:xfrm>
          <a:off x="3239081" y="588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80694" y="242201"/>
        <a:ext cx="1166610" cy="1166610"/>
      </dsp:txXfrm>
    </dsp:sp>
    <dsp:sp modelId="{ABA1A49F-0EF7-48FC-A5BF-59B643CA7C6A}">
      <dsp:nvSpPr>
        <dsp:cNvPr id="0" name=""/>
        <dsp:cNvSpPr/>
      </dsp:nvSpPr>
      <dsp:spPr>
        <a:xfrm>
          <a:off x="4758545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000158" y="871584"/>
        <a:ext cx="1166610" cy="1166610"/>
      </dsp:txXfrm>
    </dsp:sp>
    <dsp:sp modelId="{29537E6C-3641-4D3A-BF87-C69C8C909B50}">
      <dsp:nvSpPr>
        <dsp:cNvPr id="0" name=""/>
        <dsp:cNvSpPr/>
      </dsp:nvSpPr>
      <dsp:spPr>
        <a:xfrm>
          <a:off x="5387927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29540" y="2391047"/>
        <a:ext cx="1166610" cy="1166610"/>
      </dsp:txXfrm>
    </dsp:sp>
    <dsp:sp modelId="{0C575E9E-D4C4-4073-9EE5-FB0F96955CB3}">
      <dsp:nvSpPr>
        <dsp:cNvPr id="0" name=""/>
        <dsp:cNvSpPr/>
      </dsp:nvSpPr>
      <dsp:spPr>
        <a:xfrm>
          <a:off x="4758545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sp:txBody>
      <dsp:txXfrm>
        <a:off x="5000158" y="3910510"/>
        <a:ext cx="1166610" cy="1166610"/>
      </dsp:txXfrm>
    </dsp:sp>
    <dsp:sp modelId="{9AE1C352-D5E5-471B-81C4-0383414B9455}">
      <dsp:nvSpPr>
        <dsp:cNvPr id="0" name=""/>
        <dsp:cNvSpPr/>
      </dsp:nvSpPr>
      <dsp:spPr>
        <a:xfrm>
          <a:off x="3239081" y="4298279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80694" y="4539892"/>
        <a:ext cx="1166610" cy="1166610"/>
      </dsp:txXfrm>
    </dsp:sp>
    <dsp:sp modelId="{6B9C87DC-AC29-43B5-86C3-371F1C5D84AB}">
      <dsp:nvSpPr>
        <dsp:cNvPr id="0" name=""/>
        <dsp:cNvSpPr/>
      </dsp:nvSpPr>
      <dsp:spPr>
        <a:xfrm>
          <a:off x="1719618" y="3668897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61231" y="3910510"/>
        <a:ext cx="1166610" cy="1166610"/>
      </dsp:txXfrm>
    </dsp:sp>
    <dsp:sp modelId="{B7448590-3CB0-47D9-B339-812307741B9D}">
      <dsp:nvSpPr>
        <dsp:cNvPr id="0" name=""/>
        <dsp:cNvSpPr/>
      </dsp:nvSpPr>
      <dsp:spPr>
        <a:xfrm>
          <a:off x="1090236" y="2149434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1849" y="2391047"/>
        <a:ext cx="1166610" cy="1166610"/>
      </dsp:txXfrm>
    </dsp:sp>
    <dsp:sp modelId="{CA8EF4ED-B77D-4C3A-9357-5D83267AEC1A}">
      <dsp:nvSpPr>
        <dsp:cNvPr id="0" name=""/>
        <dsp:cNvSpPr/>
      </dsp:nvSpPr>
      <dsp:spPr>
        <a:xfrm>
          <a:off x="1719618" y="629971"/>
          <a:ext cx="1649836" cy="16498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961231" y="871584"/>
        <a:ext cx="1166610" cy="11666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959" y="764"/>
          <a:ext cx="2228978" cy="891591"/>
        </a:xfrm>
        <a:prstGeom prst="chevron">
          <a:avLst/>
        </a:prstGeom>
        <a:solidFill>
          <a:srgbClr val="BE408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446755" y="764"/>
        <a:ext cx="1337387" cy="891591"/>
      </dsp:txXfrm>
    </dsp:sp>
    <dsp:sp modelId="{6F55659A-1039-40D1-B194-00C9744EA332}">
      <dsp:nvSpPr>
        <dsp:cNvPr id="0" name=""/>
        <dsp:cNvSpPr/>
      </dsp:nvSpPr>
      <dsp:spPr>
        <a:xfrm>
          <a:off x="959" y="1003804"/>
          <a:ext cx="1783182" cy="86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959" y="1003804"/>
        <a:ext cx="1783182" cy="864000"/>
      </dsp:txXfrm>
    </dsp:sp>
    <dsp:sp modelId="{0BA881BB-231C-43B5-BBDC-0C8D01CBF761}">
      <dsp:nvSpPr>
        <dsp:cNvPr id="0" name=""/>
        <dsp:cNvSpPr/>
      </dsp:nvSpPr>
      <dsp:spPr>
        <a:xfrm>
          <a:off x="2013937" y="764"/>
          <a:ext cx="2228978" cy="891591"/>
        </a:xfrm>
        <a:prstGeom prst="chevron">
          <a:avLst/>
        </a:prstGeom>
        <a:solidFill>
          <a:srgbClr val="75144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sp:txBody>
      <dsp:txXfrm>
        <a:off x="2459733" y="764"/>
        <a:ext cx="1337387" cy="891591"/>
      </dsp:txXfrm>
    </dsp:sp>
    <dsp:sp modelId="{AD043FE4-9343-4215-BEDB-74E49D9F666D}">
      <dsp:nvSpPr>
        <dsp:cNvPr id="0" name=""/>
        <dsp:cNvSpPr/>
      </dsp:nvSpPr>
      <dsp:spPr>
        <a:xfrm>
          <a:off x="4026916" y="764"/>
          <a:ext cx="2228978" cy="891591"/>
        </a:xfrm>
        <a:prstGeom prst="chevron">
          <a:avLst/>
        </a:prstGeom>
        <a:solidFill>
          <a:srgbClr val="75144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sp:txBody>
      <dsp:txXfrm>
        <a:off x="4472712" y="764"/>
        <a:ext cx="1337387" cy="891591"/>
      </dsp:txXfrm>
    </dsp:sp>
    <dsp:sp modelId="{6A562893-327A-43A9-8E7C-53C40B2F4F7D}">
      <dsp:nvSpPr>
        <dsp:cNvPr id="0" name=""/>
        <dsp:cNvSpPr/>
      </dsp:nvSpPr>
      <dsp:spPr>
        <a:xfrm>
          <a:off x="4026916" y="1003804"/>
          <a:ext cx="1783182" cy="86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26916" y="1003804"/>
        <a:ext cx="1783182" cy="864000"/>
      </dsp:txXfrm>
    </dsp:sp>
    <dsp:sp modelId="{B1B3FE72-37F0-48F1-96D0-A13FD89C6A62}">
      <dsp:nvSpPr>
        <dsp:cNvPr id="0" name=""/>
        <dsp:cNvSpPr/>
      </dsp:nvSpPr>
      <dsp:spPr>
        <a:xfrm>
          <a:off x="6039894" y="764"/>
          <a:ext cx="2228978" cy="891591"/>
        </a:xfrm>
        <a:prstGeom prst="chevron">
          <a:avLst/>
        </a:prstGeom>
        <a:solidFill>
          <a:srgbClr val="75144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</a:t>
          </a:r>
          <a:b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>
              <a:solidFill>
                <a:srgbClr val="FFFFFF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Creation</a:t>
          </a:r>
        </a:p>
      </dsp:txBody>
      <dsp:txXfrm>
        <a:off x="6485690" y="764"/>
        <a:ext cx="1337387" cy="891591"/>
      </dsp:txXfrm>
    </dsp:sp>
    <dsp:sp modelId="{C8B56765-CB61-4C8A-8F63-229A75204DB6}">
      <dsp:nvSpPr>
        <dsp:cNvPr id="0" name=""/>
        <dsp:cNvSpPr/>
      </dsp:nvSpPr>
      <dsp:spPr>
        <a:xfrm>
          <a:off x="6039894" y="1003804"/>
          <a:ext cx="1783182" cy="86400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>
            <a:solidFill>
              <a:srgbClr val="FFFFFF"/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039894" y="1003804"/>
        <a:ext cx="1783182" cy="864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414163" y="1324516"/>
          <a:ext cx="3299672" cy="329967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97389" y="1807742"/>
        <a:ext cx="2333220" cy="2333220"/>
      </dsp:txXfrm>
    </dsp:sp>
    <dsp:sp modelId="{A9D9CFE1-1DE8-4401-9DEC-E0605A8BA3FF}">
      <dsp:nvSpPr>
        <dsp:cNvPr id="0" name=""/>
        <dsp:cNvSpPr/>
      </dsp:nvSpPr>
      <dsp:spPr>
        <a:xfrm>
          <a:off x="3239081" y="588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80694" y="242201"/>
        <a:ext cx="1166610" cy="1166610"/>
      </dsp:txXfrm>
    </dsp:sp>
    <dsp:sp modelId="{ABA1A49F-0EF7-48FC-A5BF-59B643CA7C6A}">
      <dsp:nvSpPr>
        <dsp:cNvPr id="0" name=""/>
        <dsp:cNvSpPr/>
      </dsp:nvSpPr>
      <dsp:spPr>
        <a:xfrm>
          <a:off x="4758545" y="629971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000158" y="871584"/>
        <a:ext cx="1166610" cy="1166610"/>
      </dsp:txXfrm>
    </dsp:sp>
    <dsp:sp modelId="{29537E6C-3641-4D3A-BF87-C69C8C909B50}">
      <dsp:nvSpPr>
        <dsp:cNvPr id="0" name=""/>
        <dsp:cNvSpPr/>
      </dsp:nvSpPr>
      <dsp:spPr>
        <a:xfrm>
          <a:off x="5387927" y="2149434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29540" y="2391047"/>
        <a:ext cx="1166610" cy="1166610"/>
      </dsp:txXfrm>
    </dsp:sp>
    <dsp:sp modelId="{DA51C475-500E-4D81-83E9-F4675D32044E}">
      <dsp:nvSpPr>
        <dsp:cNvPr id="0" name=""/>
        <dsp:cNvSpPr/>
      </dsp:nvSpPr>
      <dsp:spPr>
        <a:xfrm>
          <a:off x="4758545" y="3668897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sp:txBody>
      <dsp:txXfrm>
        <a:off x="5000158" y="3910510"/>
        <a:ext cx="1166610" cy="1166610"/>
      </dsp:txXfrm>
    </dsp:sp>
    <dsp:sp modelId="{9AE1C352-D5E5-471B-81C4-0383414B9455}">
      <dsp:nvSpPr>
        <dsp:cNvPr id="0" name=""/>
        <dsp:cNvSpPr/>
      </dsp:nvSpPr>
      <dsp:spPr>
        <a:xfrm>
          <a:off x="3239081" y="4298279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80694" y="4539892"/>
        <a:ext cx="1166610" cy="1166610"/>
      </dsp:txXfrm>
    </dsp:sp>
    <dsp:sp modelId="{6B9C87DC-AC29-43B5-86C3-371F1C5D84AB}">
      <dsp:nvSpPr>
        <dsp:cNvPr id="0" name=""/>
        <dsp:cNvSpPr/>
      </dsp:nvSpPr>
      <dsp:spPr>
        <a:xfrm>
          <a:off x="1719618" y="3668897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61231" y="3910510"/>
        <a:ext cx="1166610" cy="1166610"/>
      </dsp:txXfrm>
    </dsp:sp>
    <dsp:sp modelId="{B7448590-3CB0-47D9-B339-812307741B9D}">
      <dsp:nvSpPr>
        <dsp:cNvPr id="0" name=""/>
        <dsp:cNvSpPr/>
      </dsp:nvSpPr>
      <dsp:spPr>
        <a:xfrm>
          <a:off x="1090236" y="2149434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1849" y="2391047"/>
        <a:ext cx="1166610" cy="1166610"/>
      </dsp:txXfrm>
    </dsp:sp>
    <dsp:sp modelId="{CA8EF4ED-B77D-4C3A-9357-5D83267AEC1A}">
      <dsp:nvSpPr>
        <dsp:cNvPr id="0" name=""/>
        <dsp:cNvSpPr/>
      </dsp:nvSpPr>
      <dsp:spPr>
        <a:xfrm>
          <a:off x="1719618" y="629971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961231" y="871584"/>
        <a:ext cx="1166610" cy="11666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414163" y="1324516"/>
          <a:ext cx="3299672" cy="3299672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Colors, Sizes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Prepacks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Seasons</a:t>
          </a:r>
          <a:br>
            <a:rPr lang="en-US" sz="18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endParaRPr lang="en-US" sz="18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897389" y="1807742"/>
        <a:ext cx="2333220" cy="2333220"/>
      </dsp:txXfrm>
    </dsp:sp>
    <dsp:sp modelId="{A9D9CFE1-1DE8-4401-9DEC-E0605A8BA3FF}">
      <dsp:nvSpPr>
        <dsp:cNvPr id="0" name=""/>
        <dsp:cNvSpPr/>
      </dsp:nvSpPr>
      <dsp:spPr>
        <a:xfrm>
          <a:off x="3239081" y="588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Planning, Budgets,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Open-to-Buy</a:t>
          </a:r>
        </a:p>
      </dsp:txBody>
      <dsp:txXfrm>
        <a:off x="3480694" y="242201"/>
        <a:ext cx="1166610" cy="1166610"/>
      </dsp:txXfrm>
    </dsp:sp>
    <dsp:sp modelId="{ABA1A49F-0EF7-48FC-A5BF-59B643CA7C6A}">
      <dsp:nvSpPr>
        <dsp:cNvPr id="0" name=""/>
        <dsp:cNvSpPr/>
      </dsp:nvSpPr>
      <dsp:spPr>
        <a:xfrm>
          <a:off x="4758545" y="629971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Assortmt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Mgmt.</a:t>
          </a:r>
        </a:p>
      </dsp:txBody>
      <dsp:txXfrm>
        <a:off x="5000158" y="871584"/>
        <a:ext cx="1166610" cy="1166610"/>
      </dsp:txXfrm>
    </dsp:sp>
    <dsp:sp modelId="{29537E6C-3641-4D3A-BF87-C69C8C909B50}">
      <dsp:nvSpPr>
        <dsp:cNvPr id="0" name=""/>
        <dsp:cNvSpPr/>
      </dsp:nvSpPr>
      <dsp:spPr>
        <a:xfrm>
          <a:off x="5387927" y="2149434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Allocation Plans, </a:t>
          </a:r>
          <a:b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Purchase Orders</a:t>
          </a:r>
        </a:p>
      </dsp:txBody>
      <dsp:txXfrm>
        <a:off x="5629540" y="2391047"/>
        <a:ext cx="1166610" cy="1166610"/>
      </dsp:txXfrm>
    </dsp:sp>
    <dsp:sp modelId="{DA51C475-500E-4D81-83E9-F4675D32044E}">
      <dsp:nvSpPr>
        <dsp:cNvPr id="0" name=""/>
        <dsp:cNvSpPr/>
      </dsp:nvSpPr>
      <dsp:spPr>
        <a:xfrm>
          <a:off x="4758545" y="3668897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</a:t>
          </a:r>
        </a:p>
      </dsp:txBody>
      <dsp:txXfrm>
        <a:off x="5000158" y="3910510"/>
        <a:ext cx="1166610" cy="1166610"/>
      </dsp:txXfrm>
    </dsp:sp>
    <dsp:sp modelId="{9AE1C352-D5E5-471B-81C4-0383414B9455}">
      <dsp:nvSpPr>
        <dsp:cNvPr id="0" name=""/>
        <dsp:cNvSpPr/>
      </dsp:nvSpPr>
      <dsp:spPr>
        <a:xfrm>
          <a:off x="3239081" y="4298279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ment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480694" y="4539892"/>
        <a:ext cx="1166610" cy="1166610"/>
      </dsp:txXfrm>
    </dsp:sp>
    <dsp:sp modelId="{6B9C87DC-AC29-43B5-86C3-371F1C5D84AB}">
      <dsp:nvSpPr>
        <dsp:cNvPr id="0" name=""/>
        <dsp:cNvSpPr/>
      </dsp:nvSpPr>
      <dsp:spPr>
        <a:xfrm>
          <a:off x="1719618" y="3668897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Stock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Redistribu</a:t>
          </a: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- </a:t>
          </a:r>
          <a:r>
            <a:rPr lang="en-US" sz="1600" kern="1200" err="1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tion</a:t>
          </a:r>
          <a:endParaRPr lang="en-US" sz="1600" kern="12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61231" y="3910510"/>
        <a:ext cx="1166610" cy="1166610"/>
      </dsp:txXfrm>
    </dsp:sp>
    <dsp:sp modelId="{B7448590-3CB0-47D9-B339-812307741B9D}">
      <dsp:nvSpPr>
        <dsp:cNvPr id="0" name=""/>
        <dsp:cNvSpPr/>
      </dsp:nvSpPr>
      <dsp:spPr>
        <a:xfrm>
          <a:off x="1090236" y="2149434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End-of-Season Sales</a:t>
          </a:r>
        </a:p>
      </dsp:txBody>
      <dsp:txXfrm>
        <a:off x="1331849" y="2391047"/>
        <a:ext cx="1166610" cy="1166610"/>
      </dsp:txXfrm>
    </dsp:sp>
    <dsp:sp modelId="{CA8EF4ED-B77D-4C3A-9357-5D83267AEC1A}">
      <dsp:nvSpPr>
        <dsp:cNvPr id="0" name=""/>
        <dsp:cNvSpPr/>
      </dsp:nvSpPr>
      <dsp:spPr>
        <a:xfrm>
          <a:off x="1719618" y="629971"/>
          <a:ext cx="1649836" cy="1649836"/>
        </a:xfrm>
        <a:prstGeom prst="ellipse">
          <a:avLst/>
        </a:prstGeom>
        <a:solidFill>
          <a:schemeClr val="accent3">
            <a:lumMod val="20000"/>
            <a:lumOff val="80000"/>
            <a:alpha val="5000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Stock Recalls</a:t>
          </a:r>
        </a:p>
      </dsp:txBody>
      <dsp:txXfrm>
        <a:off x="1961231" y="871584"/>
        <a:ext cx="1166610" cy="1166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3F4D1-A85D-4C71-8353-D298EED4662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24C1-22AA-445B-A3E5-B9751F33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6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7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34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7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39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26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7E7C-430D-4914-86C0-A50DE4DE4E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15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63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18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34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9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4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10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5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53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68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0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6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67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82777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62433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946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42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2838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2626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91564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505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59316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3800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958112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86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07571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31836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8564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73275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1301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8.sv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6" r:id="rId15"/>
    <p:sldLayoutId id="2147483717" r:id="rId16"/>
    <p:sldLayoutId id="21474837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8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6.wdp"/><Relationship Id="rId9" Type="http://schemas.microsoft.com/office/2007/relationships/diagramDrawing" Target="../diagrams/drawing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872538"/>
              </p:ext>
            </p:extLst>
          </p:nvPr>
        </p:nvGraphicFramePr>
        <p:xfrm>
          <a:off x="-575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Langer Handgestrickter Islandpullover - A = 78 cm, B = 55 cm, C = 52 cm">
            <a:extLst>
              <a:ext uri="{FF2B5EF4-FFF2-40B4-BE49-F238E27FC236}">
                <a16:creationId xmlns:a16="http://schemas.microsoft.com/office/drawing/2014/main" id="{DDD8CD8E-06C0-DFD6-05A7-7DB56A85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03" r="94615">
                        <a14:foregroundMark x1="11520" y1="25909" x2="17996" y2="61955"/>
                        <a14:foregroundMark x1="17996" y1="61955" x2="13020" y2="70591"/>
                        <a14:foregroundMark x1="13020" y1="70591" x2="12065" y2="71318"/>
                        <a14:foregroundMark x1="6271" y1="53409" x2="6408" y2="61545"/>
                        <a14:foregroundMark x1="83095" y1="24864" x2="94615" y2="62364"/>
                        <a14:foregroundMark x1="94615" y1="62364" x2="93592" y2="6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00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90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AF416F66-BCEC-370A-94C7-47CA725526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70" r="27135"/>
          <a:stretch/>
        </p:blipFill>
        <p:spPr>
          <a:xfrm>
            <a:off x="7713352" y="888367"/>
            <a:ext cx="3997325" cy="271303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C3514-AC96-6D7B-EE0C-9A3C2D40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Season management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34A1E-2953-873D-D2B2-81AA61DD06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6928861" cy="536948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/>
              <a:t>Goal</a:t>
            </a: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Specify the season for seasonal items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/>
              <a:t>Before LS Central v24</a:t>
            </a:r>
          </a:p>
          <a:p>
            <a:pPr lvl="1"/>
            <a:r>
              <a:rPr lang="en-US" sz="1800">
                <a:solidFill>
                  <a:schemeClr val="bg1"/>
                </a:solidFill>
              </a:rPr>
              <a:t>Just one single field on the Item Card</a:t>
            </a:r>
          </a:p>
          <a:p>
            <a:pPr>
              <a:buFontTx/>
              <a:buChar char="-"/>
            </a:pPr>
            <a:endParaRPr lang="en-US" sz="2000"/>
          </a:p>
          <a:p>
            <a:pPr marL="0" indent="0">
              <a:buNone/>
            </a:pPr>
            <a:r>
              <a:rPr lang="en-US" sz="2000" b="1"/>
              <a:t>LS Central v24</a:t>
            </a:r>
          </a:p>
          <a:p>
            <a:pPr lvl="1"/>
            <a:r>
              <a:rPr lang="en-US" sz="1800" b="1">
                <a:solidFill>
                  <a:schemeClr val="bg1"/>
                </a:solidFill>
                <a:latin typeface="Segoe UI"/>
                <a:cs typeface="Segoe UI"/>
              </a:rPr>
              <a:t>Fields</a:t>
            </a:r>
            <a:br>
              <a:rPr lang="en-US" sz="1800" b="1"/>
            </a:b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- Current Season Code</a:t>
            </a:r>
            <a:br>
              <a:rPr lang="en-US" sz="1800"/>
            </a:b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- First Season Code (First Purchase)</a:t>
            </a:r>
            <a:br>
              <a:rPr lang="en-US" sz="1800"/>
            </a:br>
            <a:endParaRPr lang="en-US" sz="800">
              <a:solidFill>
                <a:schemeClr val="bg1"/>
              </a:solidFill>
            </a:endParaRPr>
          </a:p>
          <a:p>
            <a:pPr lvl="1"/>
            <a:r>
              <a:rPr lang="en-US" sz="1800" b="1">
                <a:solidFill>
                  <a:schemeClr val="bg1"/>
                </a:solidFill>
              </a:rPr>
              <a:t>Season Cockpit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(easy to access all relevant information from one place)</a:t>
            </a:r>
          </a:p>
          <a:p>
            <a:pPr marL="457200" lvl="1" indent="0">
              <a:buNone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    Workflows </a:t>
            </a:r>
            <a:br>
              <a:rPr lang="en-US" sz="1800"/>
            </a:b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      -  Assign items to seasons, carry over, </a:t>
            </a:r>
            <a:br>
              <a:rPr lang="en-US" sz="1800"/>
            </a:b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      -  Special group copy functions</a:t>
            </a:r>
            <a:br>
              <a:rPr lang="en-US" sz="1800"/>
            </a:br>
            <a:endParaRPr lang="en-US" sz="800">
              <a:solidFill>
                <a:schemeClr val="bg1"/>
              </a:solidFill>
            </a:endParaRPr>
          </a:p>
          <a:p>
            <a:pPr lvl="1"/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 </a:t>
            </a:r>
            <a:r>
              <a:rPr lang="en-US" sz="1800" b="1">
                <a:solidFill>
                  <a:schemeClr val="bg1"/>
                </a:solidFill>
                <a:latin typeface="Segoe UI"/>
                <a:cs typeface="Segoe UI"/>
              </a:rPr>
              <a:t>Analysis Views </a:t>
            </a:r>
            <a:endParaRPr lang="en-US" sz="1800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/>
          </a:p>
          <a:p>
            <a:pPr marL="342900" indent="-342900"/>
            <a:endParaRPr lang="en-US" sz="2000"/>
          </a:p>
          <a:p>
            <a:pPr marL="342900" indent="-342900"/>
            <a:endParaRPr lang="en-US" sz="2000"/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344CC718-87F7-85D4-366D-2BCB7F12E3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561" r="8561"/>
          <a:stretch/>
        </p:blipFill>
        <p:spPr>
          <a:xfrm>
            <a:off x="7713352" y="3897311"/>
            <a:ext cx="3997325" cy="2713037"/>
          </a:xfrm>
        </p:spPr>
      </p:pic>
    </p:spTree>
    <p:extLst>
      <p:ext uri="{BB962C8B-B14F-4D97-AF65-F5344CB8AC3E}">
        <p14:creationId xmlns:p14="http://schemas.microsoft.com/office/powerpoint/2010/main" val="36266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22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824816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Langer Handgestrickter Islandpullover - A = 78 cm, B = 55 cm, C = 52 cm">
            <a:extLst>
              <a:ext uri="{FF2B5EF4-FFF2-40B4-BE49-F238E27FC236}">
                <a16:creationId xmlns:a16="http://schemas.microsoft.com/office/drawing/2014/main" id="{D991F27D-3F16-4007-1A8F-DA7F6EE2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03" r="94615">
                        <a14:foregroundMark x1="11520" y1="25909" x2="17996" y2="61955"/>
                        <a14:foregroundMark x1="17996" y1="61955" x2="13020" y2="70591"/>
                        <a14:foregroundMark x1="13020" y1="70591" x2="12065" y2="71318"/>
                        <a14:foregroundMark x1="6271" y1="53409" x2="6408" y2="61545"/>
                        <a14:foregroundMark x1="83095" y1="24864" x2="94615" y2="62364"/>
                        <a14:foregroundMark x1="94615" y1="62364" x2="93592" y2="6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00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9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AF416F66-BCEC-370A-94C7-47CA725526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6" t="-591" r="57094" b="37895"/>
          <a:stretch/>
        </p:blipFill>
        <p:spPr>
          <a:xfrm>
            <a:off x="7716274" y="894421"/>
            <a:ext cx="3998015" cy="27125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C3514-AC96-6D7B-EE0C-9A3C2D40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34A1E-2953-873D-D2B2-81AA61DD06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br>
              <a:rPr lang="en-US" sz="2000" b="1"/>
            </a:br>
            <a:r>
              <a:rPr lang="en-US" sz="2000" b="1"/>
              <a:t>LS Central</a:t>
            </a:r>
            <a:br>
              <a:rPr lang="en-US" sz="2000" b="1"/>
            </a:br>
            <a:r>
              <a:rPr lang="en-US" sz="1800"/>
              <a:t>Sales Budgets and Purchase Budgets </a:t>
            </a:r>
            <a:br>
              <a:rPr lang="en-US" sz="1800"/>
            </a:br>
            <a:r>
              <a:rPr lang="en-US" sz="1800"/>
              <a:t>Integration to G/L Budgets</a:t>
            </a:r>
            <a:br>
              <a:rPr lang="en-US" sz="1800"/>
            </a:br>
            <a:endParaRPr lang="en-US" sz="1050"/>
          </a:p>
          <a:p>
            <a:pPr marL="800100" lvl="1" indent="-342900"/>
            <a:r>
              <a:rPr lang="en-US" sz="1800">
                <a:solidFill>
                  <a:schemeClr val="bg1"/>
                </a:solidFill>
              </a:rPr>
              <a:t>Company level and store level</a:t>
            </a:r>
          </a:p>
          <a:p>
            <a:pPr marL="800100" lvl="1" indent="-342900"/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Top-Down and Bottom-Up calculation</a:t>
            </a:r>
          </a:p>
          <a:p>
            <a:pPr marL="800100" lvl="1" indent="-342900"/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Calculation from sales history with factors</a:t>
            </a:r>
          </a:p>
          <a:p>
            <a:pPr marL="800100" lvl="1" indent="-342900"/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Excel integration (Import/Export)</a:t>
            </a:r>
          </a:p>
          <a:p>
            <a:pPr marL="800100" lvl="1" indent="-342900"/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Replenishment integration</a:t>
            </a:r>
            <a:endParaRPr lang="en-US" sz="1800">
              <a:solidFill>
                <a:schemeClr val="bg1"/>
              </a:solidFill>
            </a:endParaRPr>
          </a:p>
          <a:p>
            <a:pPr marL="800100" lvl="1" indent="-342900"/>
            <a:r>
              <a:rPr lang="en-US" sz="1800">
                <a:solidFill>
                  <a:schemeClr val="bg1"/>
                </a:solidFill>
              </a:rPr>
              <a:t>Open to Buy reports</a:t>
            </a:r>
            <a:br>
              <a:rPr lang="en-US" sz="18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/>
              <a:t>Analytics for LS Central</a:t>
            </a:r>
            <a:br>
              <a:rPr lang="en-US" sz="2000" b="1"/>
            </a:br>
            <a:r>
              <a:rPr lang="en-US" sz="1800"/>
              <a:t>New reports for Budgets</a:t>
            </a:r>
            <a:br>
              <a:rPr lang="en-US" sz="1800"/>
            </a:br>
            <a:endParaRPr lang="en-US" sz="1050"/>
          </a:p>
          <a:p>
            <a:pPr marL="800100" lvl="1" indent="-342900"/>
            <a:r>
              <a:rPr lang="en-US" sz="1800">
                <a:solidFill>
                  <a:schemeClr val="bg1"/>
                </a:solidFill>
              </a:rPr>
              <a:t>Budget Overview </a:t>
            </a:r>
          </a:p>
          <a:p>
            <a:pPr marL="800100" lvl="1" indent="-342900"/>
            <a:r>
              <a:rPr lang="en-US" sz="1800">
                <a:solidFill>
                  <a:schemeClr val="bg1"/>
                </a:solidFill>
              </a:rPr>
              <a:t>Budget Overview (Items)</a:t>
            </a:r>
          </a:p>
          <a:p>
            <a:pPr marL="800100" lvl="1" indent="-342900"/>
            <a:r>
              <a:rPr lang="en-US" sz="1800">
                <a:solidFill>
                  <a:schemeClr val="bg1"/>
                </a:solidFill>
              </a:rPr>
              <a:t>Budget Status</a:t>
            </a:r>
            <a:endParaRPr lang="en-US" sz="18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344CC718-87F7-85D4-366D-2BCB7F12E3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" t="707" r="23500" b="-707"/>
          <a:stretch/>
        </p:blipFill>
        <p:spPr>
          <a:xfrm>
            <a:off x="7716838" y="3897313"/>
            <a:ext cx="3997325" cy="2713037"/>
          </a:xfrm>
        </p:spPr>
      </p:pic>
    </p:spTree>
    <p:extLst>
      <p:ext uri="{BB962C8B-B14F-4D97-AF65-F5344CB8AC3E}">
        <p14:creationId xmlns:p14="http://schemas.microsoft.com/office/powerpoint/2010/main" val="3569852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34A1E-2953-873D-D2B2-81AA61DD0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C3514-AC96-6D7B-EE0C-9A3C2D40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Budgets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C33DD-855E-993A-855F-CB254CD66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06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34A1E-2953-873D-D2B2-81AA61DD06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5C3514-AC96-6D7B-EE0C-9A3C2D40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Budgets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C33DD-855E-993A-855F-CB254CD66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2066"/>
            <a:ext cx="12192000" cy="68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3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56089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Langer Handgestrickter Islandpullover - A = 78 cm, B = 55 cm, C = 52 cm">
            <a:extLst>
              <a:ext uri="{FF2B5EF4-FFF2-40B4-BE49-F238E27FC236}">
                <a16:creationId xmlns:a16="http://schemas.microsoft.com/office/drawing/2014/main" id="{DCE1F466-62C7-43D6-D0EC-F8C399ECB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03" r="94615">
                        <a14:foregroundMark x1="11520" y1="25909" x2="17996" y2="61955"/>
                        <a14:foregroundMark x1="17996" y1="61955" x2="13020" y2="70591"/>
                        <a14:foregroundMark x1="13020" y1="70591" x2="12065" y2="71318"/>
                        <a14:foregroundMark x1="6271" y1="53409" x2="6408" y2="61545"/>
                        <a14:foregroundMark x1="83095" y1="24864" x2="94615" y2="62364"/>
                        <a14:foregroundMark x1="94615" y1="62364" x2="93592" y2="6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00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40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AF416F66-BCEC-370A-94C7-47CA725526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22" r="29831"/>
          <a:stretch/>
        </p:blipFill>
        <p:spPr>
          <a:xfrm>
            <a:off x="7716838" y="876946"/>
            <a:ext cx="3997324" cy="27609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C3514-AC96-6D7B-EE0C-9A3C2D40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Assortments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34A1E-2953-873D-D2B2-81AA61DD06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br>
              <a:rPr lang="en-US" sz="2000"/>
            </a:br>
            <a:br>
              <a:rPr lang="en-US" sz="2000"/>
            </a:br>
            <a:r>
              <a:rPr lang="en-US"/>
              <a:t>Approaches to define assortments</a:t>
            </a:r>
          </a:p>
          <a:p>
            <a:pPr marL="800100" lvl="1" indent="-342900"/>
            <a:r>
              <a:rPr lang="en-US" sz="2000">
                <a:solidFill>
                  <a:schemeClr val="bg1"/>
                </a:solidFill>
              </a:rPr>
              <a:t>Grading</a:t>
            </a:r>
          </a:p>
          <a:p>
            <a:pPr marL="800100" lvl="1" indent="-342900"/>
            <a:r>
              <a:rPr lang="en-US" sz="2000">
                <a:solidFill>
                  <a:schemeClr val="bg1"/>
                </a:solidFill>
              </a:rPr>
              <a:t>Hierarchies</a:t>
            </a:r>
          </a:p>
          <a:p>
            <a:pPr marL="800100" lvl="1" indent="-342900"/>
            <a:r>
              <a:rPr lang="en-US" sz="2000">
                <a:solidFill>
                  <a:schemeClr val="bg1"/>
                </a:solidFill>
              </a:rPr>
              <a:t>Item Distribution</a:t>
            </a:r>
          </a:p>
          <a:p>
            <a:pPr marL="342900" indent="-342900"/>
            <a:endParaRPr lang="en-US" sz="300"/>
          </a:p>
          <a:p>
            <a:pPr marL="0" indent="0">
              <a:buNone/>
            </a:pPr>
            <a:r>
              <a:rPr lang="en-US"/>
              <a:t>Mass data management</a:t>
            </a:r>
          </a:p>
          <a:p>
            <a:pPr marL="800100" lvl="1" indent="-342900"/>
            <a:r>
              <a:rPr lang="en-US" sz="2000">
                <a:solidFill>
                  <a:schemeClr val="bg1"/>
                </a:solidFill>
              </a:rPr>
              <a:t>Replen. Control Data List</a:t>
            </a:r>
          </a:p>
          <a:p>
            <a:pPr marL="342900" indent="-342900"/>
            <a:endParaRPr lang="en-US"/>
          </a:p>
          <a:p>
            <a:pPr marL="0" indent="0">
              <a:buNone/>
            </a:pPr>
            <a:r>
              <a:rPr lang="en-US" b="1"/>
              <a:t>Improvements in LS Central v24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store record creation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distribution copy function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344CC718-87F7-85D4-366D-2BCB7F12E3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3" t="1921" r="3" b="22943"/>
          <a:stretch/>
        </p:blipFill>
        <p:spPr>
          <a:xfrm>
            <a:off x="7716838" y="3849432"/>
            <a:ext cx="3997325" cy="2760918"/>
          </a:xfrm>
        </p:spPr>
      </p:pic>
    </p:spTree>
    <p:extLst>
      <p:ext uri="{BB962C8B-B14F-4D97-AF65-F5344CB8AC3E}">
        <p14:creationId xmlns:p14="http://schemas.microsoft.com/office/powerpoint/2010/main" val="158182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89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B485AD-58B1-1AA6-DF28-2D83CE2AB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683" y="2651508"/>
            <a:ext cx="5828627" cy="1554984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Run your fashion chain with LS Central</a:t>
            </a:r>
            <a:br>
              <a:rPr lang="en-US" dirty="0"/>
            </a:br>
            <a:br>
              <a:rPr lang="en-US" sz="1200" dirty="0"/>
            </a:br>
            <a:endParaRPr lang="en-US" sz="2800" b="0" dirty="0">
              <a:solidFill>
                <a:srgbClr val="F2A1C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37C6-A1EE-ECC7-5B1C-CBB68862B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38" y="4154542"/>
            <a:ext cx="5369472" cy="452438"/>
          </a:xfrm>
        </p:spPr>
        <p:txBody>
          <a:bodyPr/>
          <a:lstStyle/>
          <a:p>
            <a:r>
              <a:rPr lang="en-US"/>
              <a:t>Johann Sveinsson</a:t>
            </a:r>
            <a:br>
              <a:rPr lang="en-US"/>
            </a:br>
            <a:r>
              <a:rPr lang="en-US"/>
              <a:t>Christina Cheng</a:t>
            </a:r>
            <a:br>
              <a:rPr lang="en-US"/>
            </a:br>
            <a:r>
              <a:rPr lang="en-US"/>
              <a:t>Martin Kleindl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CCCBA-258A-7659-1B41-7069F2169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9" b="98383" l="3683" r="92910">
                        <a14:foregroundMark x1="42726" y1="9957" x2="61510" y2="6723"/>
                        <a14:foregroundMark x1="61510" y1="6723" x2="64180" y2="8170"/>
                        <a14:foregroundMark x1="49540" y1="3489" x2="56906" y2="3660"/>
                        <a14:foregroundMark x1="23297" y1="71489" x2="9300" y2="84681"/>
                        <a14:foregroundMark x1="9300" y1="84681" x2="5893" y2="92681"/>
                        <a14:foregroundMark x1="10405" y1="83234" x2="14180" y2="75745"/>
                        <a14:foregroundMark x1="10866" y1="78468" x2="14180" y2="76340"/>
                        <a14:foregroundMark x1="22836" y1="69617" x2="27716" y2="67319"/>
                        <a14:foregroundMark x1="34438" y1="62553" x2="39411" y2="59149"/>
                        <a14:foregroundMark x1="87477" y1="72851" x2="92726" y2="92766"/>
                        <a14:foregroundMark x1="92726" y1="92766" x2="92818" y2="98553"/>
                        <a14:foregroundMark x1="85359" y1="67745" x2="92910" y2="87149"/>
                        <a14:foregroundMark x1="6354" y1="90383" x2="3683" y2="98298"/>
                        <a14:foregroundMark x1="37753" y1="33106" x2="41713" y2="39234"/>
                        <a14:foregroundMark x1="41713" y1="39234" x2="41897" y2="39319"/>
                        <a14:foregroundMark x1="36556" y1="32596" x2="40424" y2="41532"/>
                        <a14:foregroundMark x1="37109" y1="38383" x2="40055" y2="43234"/>
                        <a14:foregroundMark x1="38674" y1="41532" x2="40516" y2="44000"/>
                        <a14:foregroundMark x1="39779" y1="43574" x2="38766" y2="40851"/>
                        <a14:foregroundMark x1="39042" y1="42894" x2="39042" y2="42894"/>
                        <a14:foregroundMark x1="39134" y1="42383" x2="39134" y2="42383"/>
                        <a14:foregroundMark x1="38858" y1="41787" x2="38858" y2="41787"/>
                        <a14:foregroundMark x1="34162" y1="62213" x2="34162" y2="62213"/>
                        <a14:foregroundMark x1="34807" y1="61532" x2="34807" y2="61532"/>
                        <a14:foregroundMark x1="36188" y1="60511" x2="36188" y2="60511"/>
                        <a14:foregroundMark x1="35820" y1="60681" x2="35820" y2="60681"/>
                        <a14:foregroundMark x1="38306" y1="58894" x2="38306" y2="58894"/>
                        <a14:foregroundMark x1="10405" y1="78298" x2="10405" y2="78298"/>
                        <a14:foregroundMark x1="27532" y1="98383" x2="27532" y2="98383"/>
                      </a14:backgroundRemoval>
                    </a14:imgEffect>
                  </a14:imgLayer>
                </a14:imgProps>
              </a:ext>
            </a:extLst>
          </a:blip>
          <a:srcRect l="21418"/>
          <a:stretch/>
        </p:blipFill>
        <p:spPr>
          <a:xfrm>
            <a:off x="0" y="4270171"/>
            <a:ext cx="1892523" cy="2605720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B883E3B-2BA2-561A-38E7-46550BBAE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1" b="99338" l="9934" r="89972">
                        <a14:foregroundMark x1="48250" y1="60076" x2="69536" y2="84863"/>
                        <a14:foregroundMark x1="69536" y1="84863" x2="70766" y2="95175"/>
                        <a14:foregroundMark x1="25922" y1="71618" x2="24409" y2="76254"/>
                        <a14:foregroundMark x1="61306" y1="99432" x2="73983" y2="98675"/>
                        <a14:foregroundMark x1="46736" y1="9461" x2="46736" y2="9461"/>
                        <a14:backgroundMark x1="69536" y1="64144" x2="73699" y2="73510"/>
                        <a14:backgroundMark x1="73699" y1="73510" x2="73888" y2="76537"/>
                        <a14:backgroundMark x1="27152" y1="22706" x2="27152" y2="22706"/>
                        <a14:backgroundMark x1="26868" y1="24787" x2="26868" y2="24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1468" y="4206492"/>
            <a:ext cx="2669399" cy="2669399"/>
          </a:xfrm>
          <a:prstGeom prst="rect">
            <a:avLst/>
          </a:pr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A9EE4188-D07E-72F6-FA43-64A9178F56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787" r="17157" b="41370"/>
          <a:stretch/>
        </p:blipFill>
        <p:spPr>
          <a:xfrm>
            <a:off x="1809259" y="4360636"/>
            <a:ext cx="3459730" cy="2508598"/>
          </a:xfrm>
          <a:prstGeom prst="rect">
            <a:avLst/>
          </a:prstGeom>
          <a:ln w="158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6653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181055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Langer Handgestrickter Islandpullover - A = 78 cm, B = 55 cm, C = 52 cm">
            <a:extLst>
              <a:ext uri="{FF2B5EF4-FFF2-40B4-BE49-F238E27FC236}">
                <a16:creationId xmlns:a16="http://schemas.microsoft.com/office/drawing/2014/main" id="{BAD60029-2DC0-0698-AD49-FF4480B6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03" r="94615">
                        <a14:foregroundMark x1="11520" y1="25909" x2="17996" y2="61955"/>
                        <a14:foregroundMark x1="17996" y1="61955" x2="13020" y2="70591"/>
                        <a14:foregroundMark x1="13020" y1="70591" x2="12065" y2="71318"/>
                        <a14:foregroundMark x1="6271" y1="53409" x2="6408" y2="61545"/>
                        <a14:foregroundMark x1="83095" y1="24864" x2="94615" y2="62364"/>
                        <a14:foregroundMark x1="94615" y1="62364" x2="93592" y2="6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00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64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AF416F66-BCEC-370A-94C7-47CA725526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56" r="45596" b="19609"/>
          <a:stretch/>
        </p:blipFill>
        <p:spPr>
          <a:xfrm>
            <a:off x="7716838" y="870018"/>
            <a:ext cx="3997325" cy="27609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C3514-AC96-6D7B-EE0C-9A3C2D40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Out-of-stock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34A1E-2953-873D-D2B2-81AA61DD06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Goal</a:t>
            </a:r>
            <a:r>
              <a:rPr lang="en-US">
                <a:latin typeface="Segoe UI"/>
                <a:cs typeface="Segoe UI"/>
              </a:rPr>
              <a:t> </a:t>
            </a:r>
            <a:br>
              <a:rPr lang="en-US"/>
            </a:br>
            <a:r>
              <a:rPr lang="en-US">
                <a:latin typeface="Segoe UI"/>
                <a:cs typeface="Segoe UI"/>
              </a:rPr>
              <a:t>Calculate and visualize out-of-stock situations </a:t>
            </a:r>
            <a:endParaRPr lang="en-US"/>
          </a:p>
          <a:p>
            <a:pPr marL="0" indent="0">
              <a:buNone/>
            </a:pPr>
            <a:br>
              <a:rPr lang="en-US" sz="200"/>
            </a:br>
            <a:br>
              <a:rPr lang="en-US" sz="200"/>
            </a:br>
            <a:br>
              <a:rPr lang="en-US" sz="200"/>
            </a:br>
            <a:endParaRPr lang="en-US" sz="200"/>
          </a:p>
          <a:p>
            <a:pPr marL="0" indent="0">
              <a:buNone/>
            </a:pPr>
            <a:r>
              <a:rPr lang="en-US" b="1"/>
              <a:t>Before LS Central v24</a:t>
            </a:r>
            <a:br>
              <a:rPr lang="en-US" b="1"/>
            </a:br>
            <a:br>
              <a:rPr lang="en-US" sz="200" b="1"/>
            </a:br>
            <a:r>
              <a:rPr lang="en-US" sz="2000">
                <a:solidFill>
                  <a:schemeClr val="bg1"/>
                </a:solidFill>
              </a:rPr>
              <a:t>Just one single table and unstructured list page </a:t>
            </a:r>
          </a:p>
          <a:p>
            <a:pPr>
              <a:buFontTx/>
              <a:buChar char="-"/>
            </a:pPr>
            <a:endParaRPr lang="en-US" sz="400"/>
          </a:p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LS Central v24</a:t>
            </a:r>
            <a:br>
              <a:rPr lang="en-US"/>
            </a:br>
            <a:br>
              <a:rPr lang="en-US" sz="200"/>
            </a:br>
            <a:r>
              <a:rPr lang="en-US" sz="2000">
                <a:latin typeface="Segoe UI"/>
                <a:cs typeface="Segoe UI"/>
              </a:rPr>
              <a:t>Out of stock overview page</a:t>
            </a:r>
            <a:br>
              <a:rPr lang="en-US" sz="2000"/>
            </a:br>
            <a:endParaRPr lang="en-US" sz="1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Page with filter options to group by 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Date, Location, and Item Groups</a:t>
            </a:r>
            <a:br>
              <a:rPr lang="en-US" sz="2000"/>
            </a:br>
            <a:endParaRPr lang="en-US" sz="3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</a:rPr>
              <a:t>Charts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Out-of-stock types 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    - Started 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    - Ongoing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    - Ended</a:t>
            </a:r>
            <a:br>
              <a:rPr lang="en-US" sz="2000"/>
            </a:br>
            <a:endParaRPr lang="en-US" sz="80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344CC718-87F7-85D4-366D-2BCB7F12E3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8339" b="36897"/>
          <a:stretch/>
        </p:blipFill>
        <p:spPr>
          <a:xfrm>
            <a:off x="7716838" y="3849432"/>
            <a:ext cx="3997325" cy="2760918"/>
          </a:xfrm>
        </p:spPr>
      </p:pic>
      <p:pic>
        <p:nvPicPr>
          <p:cNvPr id="8" name="Picture 7" descr="Bildergebnis fÃ¼r out of stock transparent">
            <a:extLst>
              <a:ext uri="{FF2B5EF4-FFF2-40B4-BE49-F238E27FC236}">
                <a16:creationId xmlns:a16="http://schemas.microsoft.com/office/drawing/2014/main" id="{EB4D352D-274F-AFF8-B2AC-AC608556B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636750">
            <a:off x="8962095" y="5725292"/>
            <a:ext cx="2844939" cy="7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521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660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60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865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8ADCE-B367-B67E-05FE-FB09E0EBD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Improvements for the </a:t>
            </a:r>
            <a:br>
              <a:rPr lang="en-US" b="1"/>
            </a:br>
            <a:r>
              <a:rPr lang="en-US" b="1">
                <a:latin typeface="Segoe UI"/>
                <a:cs typeface="Segoe UI"/>
              </a:rPr>
              <a:t>out-of-stock process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2B7D8A-74B1-0FBE-724A-BDC91FF3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Replenishment - Performance</a:t>
            </a:r>
            <a:endParaRPr lang="en-US"/>
          </a:p>
        </p:txBody>
      </p:sp>
      <p:pic>
        <p:nvPicPr>
          <p:cNvPr id="8" name="Picture 4" descr="How to Test Your Wi-Fi Speed | WIRED">
            <a:extLst>
              <a:ext uri="{FF2B5EF4-FFF2-40B4-BE49-F238E27FC236}">
                <a16:creationId xmlns:a16="http://schemas.microsoft.com/office/drawing/2014/main" id="{6B774669-A790-134C-7278-D2608F75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91" y="947295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9232F7F-4206-3614-A834-4A9E61204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291864"/>
              </p:ext>
            </p:extLst>
          </p:nvPr>
        </p:nvGraphicFramePr>
        <p:xfrm>
          <a:off x="479476" y="2027145"/>
          <a:ext cx="8269832" cy="1868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F219700-CAF1-F174-F595-4D7E512F3407}"/>
              </a:ext>
            </a:extLst>
          </p:cNvPr>
          <p:cNvSpPr txBox="1"/>
          <p:nvPr/>
        </p:nvSpPr>
        <p:spPr>
          <a:xfrm>
            <a:off x="428328" y="3289656"/>
            <a:ext cx="6607123" cy="32834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Disabling items from calculation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field “Exclude from OOS Calc.”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Division, Item Category, Product Group, Item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Replen. Setup field “OOS Calc. Scope”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Basic (all items)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FFFFFF"/>
                </a:solidFill>
                <a:latin typeface="Segoe UI"/>
                <a:cs typeface="Segoe UI"/>
              </a:rPr>
              <a:t>Advanced (considers Item Distribution/Grading)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00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010898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Langer Handgestrickter Islandpullover - A = 78 cm, B = 55 cm, C = 52 cm">
            <a:extLst>
              <a:ext uri="{FF2B5EF4-FFF2-40B4-BE49-F238E27FC236}">
                <a16:creationId xmlns:a16="http://schemas.microsoft.com/office/drawing/2014/main" id="{98689767-D11C-444B-7063-A3E8EC70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03" r="94615">
                        <a14:foregroundMark x1="11520" y1="25909" x2="17996" y2="61955"/>
                        <a14:foregroundMark x1="17996" y1="61955" x2="13020" y2="70591"/>
                        <a14:foregroundMark x1="13020" y1="70591" x2="12065" y2="71318"/>
                        <a14:foregroundMark x1="6271" y1="53409" x2="6408" y2="61545"/>
                        <a14:foregroundMark x1="83095" y1="24864" x2="94615" y2="62364"/>
                        <a14:foregroundMark x1="94615" y1="62364" x2="93592" y2="6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52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8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51C475-500E-4D81-83E9-F4675D32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DA51C475-500E-4D81-83E9-F4675D320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739017-8D00-1815-5FA9-855E26D5B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br>
              <a:rPr lang="en-US" sz="1400" b="1"/>
            </a:br>
            <a:r>
              <a:rPr lang="en-US" sz="2400">
                <a:latin typeface="Segoe UI"/>
                <a:cs typeface="Segoe UI"/>
              </a:rPr>
              <a:t>Stock </a:t>
            </a:r>
            <a:r>
              <a:rPr lang="en-US">
                <a:latin typeface="Segoe UI"/>
                <a:cs typeface="Segoe UI"/>
              </a:rPr>
              <a:t>recalls</a:t>
            </a:r>
            <a:br>
              <a:rPr lang="en-US" sz="2400"/>
            </a:br>
            <a:r>
              <a:rPr lang="en-US" sz="2000">
                <a:latin typeface="Segoe UI"/>
                <a:cs typeface="Segoe UI"/>
              </a:rPr>
              <a:t>Consideration of Item Distribution</a:t>
            </a:r>
          </a:p>
          <a:p>
            <a:pPr marL="0" indent="0">
              <a:buNone/>
            </a:pPr>
            <a:r>
              <a:rPr lang="en-US" sz="2400" err="1">
                <a:latin typeface="Segoe UI"/>
                <a:cs typeface="Segoe UI"/>
              </a:rPr>
              <a:t>Replen</a:t>
            </a:r>
            <a:r>
              <a:rPr lang="en-US" sz="2400">
                <a:latin typeface="Segoe UI"/>
                <a:cs typeface="Segoe UI"/>
              </a:rPr>
              <a:t>. Journals</a:t>
            </a:r>
            <a:br>
              <a:rPr lang="en-US" sz="2400"/>
            </a:br>
            <a:r>
              <a:rPr lang="en-US" sz="2000">
                <a:latin typeface="Segoe UI"/>
                <a:cs typeface="Segoe UI"/>
              </a:rPr>
              <a:t>Advanced filtering for Item Attributes </a:t>
            </a:r>
            <a:endParaRPr lang="en-US" sz="2000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br>
              <a:rPr lang="en-US" sz="2400" b="1"/>
            </a:br>
            <a:r>
              <a:rPr lang="en-US" sz="2400" b="1">
                <a:latin typeface="Segoe UI"/>
                <a:cs typeface="Segoe UI"/>
              </a:rPr>
              <a:t>Roadmap</a:t>
            </a:r>
            <a:br>
              <a:rPr lang="en-US" sz="2400" b="1"/>
            </a:br>
            <a:endParaRPr lang="en-US" sz="1100" b="1"/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Price management with Variant Matrix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Advanced Prepack handling</a:t>
            </a:r>
          </a:p>
          <a:p>
            <a:pPr lvl="1"/>
            <a:endParaRPr lang="en-US"/>
          </a:p>
          <a:p>
            <a:endParaRPr lang="en-US" sz="24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912007-C1D1-1264-D26A-57C870F4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More improvements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4C6F11-566C-E212-56D0-76207D26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66" y1="37793" x2="57422" y2="5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51" y="3261821"/>
            <a:ext cx="789225" cy="78922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8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B485AD-58B1-1AA6-DF28-2D83CE2AB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2683" y="2651508"/>
            <a:ext cx="5828627" cy="1554984"/>
          </a:xfrm>
        </p:spPr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Run your fashion chain with LS Central</a:t>
            </a:r>
            <a:br>
              <a:rPr lang="en-US"/>
            </a:br>
            <a:r>
              <a:rPr lang="en-US" b="0">
                <a:latin typeface="Segoe UI"/>
                <a:cs typeface="Segoe UI"/>
              </a:rPr>
              <a:t>Experiences from the field</a:t>
            </a:r>
            <a:br>
              <a:rPr lang="en-US"/>
            </a:br>
            <a:br>
              <a:rPr lang="en-US" sz="1200"/>
            </a:br>
            <a:endParaRPr lang="en-US" sz="2800" b="0">
              <a:solidFill>
                <a:srgbClr val="F2A1C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37C6-A1EE-ECC7-5B1C-CBB68862B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38" y="4412542"/>
            <a:ext cx="5369472" cy="452438"/>
          </a:xfrm>
        </p:spPr>
        <p:txBody>
          <a:bodyPr/>
          <a:lstStyle/>
          <a:p>
            <a:r>
              <a:rPr lang="en-US"/>
              <a:t>Johann Sveinsson</a:t>
            </a:r>
            <a:br>
              <a:rPr lang="en-US"/>
            </a:b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CCCBA-258A-7659-1B41-7069F2169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9" b="98383" l="3683" r="92910">
                        <a14:foregroundMark x1="42726" y1="9957" x2="61510" y2="6723"/>
                        <a14:foregroundMark x1="61510" y1="6723" x2="64180" y2="8170"/>
                        <a14:foregroundMark x1="49540" y1="3489" x2="56906" y2="3660"/>
                        <a14:foregroundMark x1="23297" y1="71489" x2="9300" y2="84681"/>
                        <a14:foregroundMark x1="9300" y1="84681" x2="5893" y2="92681"/>
                        <a14:foregroundMark x1="10405" y1="83234" x2="14180" y2="75745"/>
                        <a14:foregroundMark x1="10866" y1="78468" x2="14180" y2="76340"/>
                        <a14:foregroundMark x1="22836" y1="69617" x2="27716" y2="67319"/>
                        <a14:foregroundMark x1="34438" y1="62553" x2="39411" y2="59149"/>
                        <a14:foregroundMark x1="87477" y1="72851" x2="92726" y2="92766"/>
                        <a14:foregroundMark x1="92726" y1="92766" x2="92818" y2="98553"/>
                        <a14:foregroundMark x1="85359" y1="67745" x2="92910" y2="87149"/>
                        <a14:foregroundMark x1="6354" y1="90383" x2="3683" y2="98298"/>
                        <a14:foregroundMark x1="37753" y1="33106" x2="41713" y2="39234"/>
                        <a14:foregroundMark x1="41713" y1="39234" x2="41897" y2="39319"/>
                        <a14:foregroundMark x1="36556" y1="32596" x2="40424" y2="41532"/>
                        <a14:foregroundMark x1="37109" y1="38383" x2="40055" y2="43234"/>
                        <a14:foregroundMark x1="38674" y1="41532" x2="40516" y2="44000"/>
                        <a14:foregroundMark x1="39779" y1="43574" x2="38766" y2="40851"/>
                        <a14:foregroundMark x1="39042" y1="42894" x2="39042" y2="42894"/>
                        <a14:foregroundMark x1="39134" y1="42383" x2="39134" y2="42383"/>
                        <a14:foregroundMark x1="38858" y1="41787" x2="38858" y2="41787"/>
                        <a14:foregroundMark x1="34162" y1="62213" x2="34162" y2="62213"/>
                        <a14:foregroundMark x1="34807" y1="61532" x2="34807" y2="61532"/>
                        <a14:foregroundMark x1="36188" y1="60511" x2="36188" y2="60511"/>
                        <a14:foregroundMark x1="35820" y1="60681" x2="35820" y2="60681"/>
                        <a14:foregroundMark x1="38306" y1="58894" x2="38306" y2="58894"/>
                        <a14:foregroundMark x1="10405" y1="78298" x2="10405" y2="78298"/>
                        <a14:foregroundMark x1="27532" y1="98383" x2="27532" y2="98383"/>
                      </a14:backgroundRemoval>
                    </a14:imgEffect>
                  </a14:imgLayer>
                </a14:imgProps>
              </a:ext>
            </a:extLst>
          </a:blip>
          <a:srcRect l="21418"/>
          <a:stretch/>
        </p:blipFill>
        <p:spPr>
          <a:xfrm>
            <a:off x="0" y="1725492"/>
            <a:ext cx="3727718" cy="51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4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997527"/>
            <a:ext cx="6111665" cy="5515240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endParaRPr lang="en-US" sz="2200" dirty="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2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dirty="0">
                <a:latin typeface="Segoe UI"/>
                <a:cs typeface="Segoe UI"/>
              </a:rPr>
              <a:t>Issues and challenges from the field:</a:t>
            </a:r>
            <a:br>
              <a:rPr lang="en-US" sz="2200" dirty="0">
                <a:latin typeface="Segoe UI"/>
                <a:cs typeface="Segoe UI"/>
              </a:rPr>
            </a:br>
            <a:endParaRPr lang="en-US" sz="1050" dirty="0"/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Segoe UI"/>
                <a:cs typeface="Segoe UI"/>
              </a:rPr>
              <a:t>Inventory processes in the store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Segoe UI"/>
                <a:cs typeface="Segoe UI"/>
              </a:rPr>
              <a:t>Inventory lookup from another store</a:t>
            </a:r>
            <a:br>
              <a:rPr lang="en-US" sz="2000" dirty="0">
                <a:latin typeface="Segoe UI"/>
                <a:cs typeface="Segoe UI"/>
              </a:rPr>
            </a:br>
            <a:r>
              <a:rPr lang="en-US" sz="2000" dirty="0">
                <a:latin typeface="Segoe UI"/>
                <a:cs typeface="Segoe UI"/>
              </a:rPr>
              <a:t>(performance improvements)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Segoe UI"/>
                <a:cs typeface="Segoe UI"/>
              </a:rPr>
              <a:t>Replication of item pictures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Segoe UI"/>
                <a:cs typeface="Segoe UI"/>
              </a:rPr>
              <a:t>Personal tailored items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Segoe UI"/>
                <a:cs typeface="Segoe UI"/>
              </a:rPr>
              <a:t>Rentals or borrowing clothes  </a:t>
            </a:r>
            <a:endParaRPr lang="en-US" sz="2000" dirty="0"/>
          </a:p>
          <a:p>
            <a:endParaRPr lang="en-I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/>
              <a:t>Issues from fashion projects</a:t>
            </a:r>
            <a:endParaRPr lang="en-IS" sz="34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AE7C61B-8B41-BDC3-D6FD-B318214845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89" r="36817" b="-188"/>
          <a:stretch/>
        </p:blipFill>
        <p:spPr>
          <a:xfrm>
            <a:off x="6696076" y="1"/>
            <a:ext cx="5495923" cy="5934076"/>
          </a:xfrm>
        </p:spPr>
      </p:pic>
    </p:spTree>
    <p:extLst>
      <p:ext uri="{BB962C8B-B14F-4D97-AF65-F5344CB8AC3E}">
        <p14:creationId xmlns:p14="http://schemas.microsoft.com/office/powerpoint/2010/main" val="1922556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Challenge</a:t>
            </a:r>
          </a:p>
          <a:p>
            <a:r>
              <a:rPr lang="en-US" sz="2000" dirty="0">
                <a:latin typeface="Segoe UI"/>
                <a:cs typeface="Segoe UI"/>
              </a:rPr>
              <a:t>Often there is only one POS terminal </a:t>
            </a:r>
            <a:br>
              <a:rPr lang="en-US" sz="2000" dirty="0">
                <a:latin typeface="Segoe UI"/>
                <a:cs typeface="Segoe UI"/>
              </a:rPr>
            </a:br>
            <a:r>
              <a:rPr lang="en-US" sz="2000" dirty="0">
                <a:latin typeface="Segoe UI"/>
                <a:cs typeface="Segoe UI"/>
              </a:rPr>
              <a:t>in the store</a:t>
            </a:r>
          </a:p>
          <a:p>
            <a:r>
              <a:rPr lang="en-US" sz="2000" dirty="0">
                <a:latin typeface="Segoe UI"/>
                <a:cs typeface="Segoe UI"/>
              </a:rPr>
              <a:t>Need for inventory processes</a:t>
            </a:r>
          </a:p>
          <a:p>
            <a:pPr marL="0" indent="0">
              <a:buNone/>
            </a:pPr>
            <a:endParaRPr lang="en-US" sz="9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Solution / Approach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Store inventory worksheets</a:t>
            </a:r>
          </a:p>
          <a:p>
            <a:r>
              <a:rPr lang="en-US" sz="2000" dirty="0">
                <a:latin typeface="Segoe UI"/>
                <a:cs typeface="Segoe UI"/>
              </a:rPr>
              <a:t>POS Command to open worksheets</a:t>
            </a:r>
          </a:p>
          <a:p>
            <a:r>
              <a:rPr lang="en-US" sz="2000" dirty="0">
                <a:latin typeface="Segoe UI"/>
                <a:cs typeface="Segoe UI"/>
              </a:rPr>
              <a:t>The POS needs to have a </a:t>
            </a:r>
            <a:br>
              <a:rPr lang="en-US" sz="2000" dirty="0">
                <a:latin typeface="Segoe UI"/>
                <a:cs typeface="Segoe UI"/>
              </a:rPr>
            </a:br>
            <a:r>
              <a:rPr lang="en-US" sz="2000" dirty="0">
                <a:latin typeface="Segoe UI"/>
                <a:cs typeface="Segoe UI"/>
              </a:rPr>
              <a:t>mouse and keyboard for this functionality</a:t>
            </a:r>
            <a:endParaRPr lang="en-IS" sz="2000" dirty="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rgbClr val="351C5C"/>
                </a:solidFill>
              </a:rPr>
              <a:t>Inventory processes in the store</a:t>
            </a:r>
            <a:endParaRPr lang="en-IS" dirty="0">
              <a:solidFill>
                <a:srgbClr val="351C5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07DA4-E16E-7B85-E889-8522BE7F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048" y="2084085"/>
            <a:ext cx="5104534" cy="25686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30637"/>
            <a:ext cx="5997447" cy="520199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Challenge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The calculation of inventory for all stores and all items and variants can take some time.</a:t>
            </a:r>
          </a:p>
          <a:p>
            <a:r>
              <a:rPr lang="en-US" sz="2000" dirty="0">
                <a:latin typeface="Segoe UI"/>
                <a:cs typeface="Segoe UI"/>
              </a:rPr>
              <a:t>Scheduler Job INVLOOKUP is executing </a:t>
            </a:r>
            <a:r>
              <a:rPr lang="en-US" sz="2000" dirty="0" err="1">
                <a:latin typeface="Segoe UI"/>
                <a:cs typeface="Segoe UI"/>
              </a:rPr>
              <a:t>codeunit</a:t>
            </a:r>
            <a:r>
              <a:rPr lang="en-US" sz="2000" dirty="0">
                <a:latin typeface="Segoe UI"/>
                <a:cs typeface="Segoe UI"/>
              </a:rPr>
              <a:t> 99008909 “POS Transaction Server Utility” where inventory is calculated. This process can be optimized. </a:t>
            </a:r>
            <a:br>
              <a:rPr lang="en-US" sz="2000" dirty="0">
                <a:latin typeface="Segoe UI"/>
                <a:cs typeface="Segoe UI"/>
              </a:rPr>
            </a:br>
            <a:endParaRPr lang="en-US" sz="12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Solution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Calculate inventory only for items </a:t>
            </a:r>
            <a:br>
              <a:rPr lang="en-US" sz="2000" dirty="0">
                <a:latin typeface="Segoe UI"/>
                <a:cs typeface="Segoe UI"/>
              </a:rPr>
            </a:br>
            <a:r>
              <a:rPr lang="en-US" sz="2000" dirty="0">
                <a:latin typeface="Segoe UI"/>
                <a:cs typeface="Segoe UI"/>
              </a:rPr>
              <a:t>that have any movements (transactions and item ledgers). </a:t>
            </a:r>
            <a:endParaRPr lang="en-US" sz="2000" dirty="0"/>
          </a:p>
          <a:p>
            <a:pPr marL="0" indent="0">
              <a:buNone/>
            </a:pPr>
            <a:endParaRPr lang="en-I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 sz="4000" dirty="0"/>
              <a:t>Inventory lookup from another store</a:t>
            </a: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9AC45-6961-B49D-3162-55FEF624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910" y="1599098"/>
            <a:ext cx="4365468" cy="39320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2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weater from a tree&#10;&#10;Description automatically generated">
            <a:extLst>
              <a:ext uri="{FF2B5EF4-FFF2-40B4-BE49-F238E27FC236}">
                <a16:creationId xmlns:a16="http://schemas.microsoft.com/office/drawing/2014/main" id="{90F20C06-E309-7C03-D36E-9532EC127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1" r="17413"/>
          <a:stretch/>
        </p:blipFill>
        <p:spPr>
          <a:xfrm rot="5400000">
            <a:off x="2692940" y="-2641060"/>
            <a:ext cx="6858000" cy="121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01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30637"/>
            <a:ext cx="5742139" cy="534326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Challenge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Replication of pictures from Head Office to POS can take a long time. </a:t>
            </a:r>
            <a:br>
              <a:rPr lang="en-US" sz="2000" dirty="0">
                <a:latin typeface="Segoe UI"/>
                <a:cs typeface="Segoe UI"/>
              </a:rPr>
            </a:br>
            <a:r>
              <a:rPr lang="en-US" sz="2000" dirty="0">
                <a:latin typeface="Segoe UI"/>
                <a:cs typeface="Segoe UI"/>
              </a:rPr>
              <a:t>(especially if there are many pictures in use)</a:t>
            </a:r>
          </a:p>
          <a:p>
            <a:r>
              <a:rPr lang="en-US" sz="2000" dirty="0">
                <a:latin typeface="Segoe UI"/>
                <a:cs typeface="Segoe UI"/>
              </a:rPr>
              <a:t>Older versions only supported “Normal” replication</a:t>
            </a:r>
            <a:br>
              <a:rPr lang="en-US" sz="2000" dirty="0">
                <a:latin typeface="Segoe UI"/>
                <a:cs typeface="Segoe UI"/>
              </a:rPr>
            </a:br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Solution</a:t>
            </a:r>
            <a:endParaRPr lang="en-US" sz="2000" b="1" dirty="0"/>
          </a:p>
          <a:p>
            <a:r>
              <a:rPr lang="en-US" sz="2000" dirty="0">
                <a:latin typeface="Segoe UI"/>
                <a:cs typeface="Segoe UI"/>
              </a:rPr>
              <a:t>Create actions on the Media tables and replicate by actions</a:t>
            </a:r>
          </a:p>
          <a:p>
            <a:r>
              <a:rPr lang="en-US" sz="2000" dirty="0">
                <a:latin typeface="Segoe UI"/>
                <a:cs typeface="Segoe UI"/>
              </a:rPr>
              <a:t>Replicate by actions means that the packages are much smaller</a:t>
            </a:r>
            <a:endParaRPr lang="en-US" sz="2000" dirty="0"/>
          </a:p>
          <a:p>
            <a:endParaRPr lang="en-US" sz="2000" dirty="0"/>
          </a:p>
          <a:p>
            <a:endParaRPr lang="en-I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Segoe UI"/>
                <a:cs typeface="Segoe UI"/>
              </a:rPr>
              <a:t>Replication of pictures from Head Office to </a:t>
            </a:r>
            <a:r>
              <a:rPr lang="en-US">
                <a:latin typeface="Segoe UI"/>
                <a:cs typeface="Segoe UI"/>
              </a:rPr>
              <a:t>POS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D17BC-34E9-F21C-4EC8-CDDDAF2A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320" y="3216386"/>
            <a:ext cx="4997014" cy="25791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D692C-9E68-255B-AB3C-DC8F6F18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106" y="1362864"/>
            <a:ext cx="1173505" cy="1669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559327-6FC0-16D2-A38F-0DFCEA334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577" y="1487328"/>
            <a:ext cx="1514051" cy="1426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87D7C-09F0-15EF-FAC0-59CCBF253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594" y="1324568"/>
            <a:ext cx="1567115" cy="16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4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584521" cy="536948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Challenge</a:t>
            </a:r>
          </a:p>
          <a:p>
            <a:r>
              <a:rPr lang="en-US" sz="2000" dirty="0">
                <a:latin typeface="Segoe UI"/>
                <a:cs typeface="Segoe UI"/>
              </a:rPr>
              <a:t>Handling personal tailored items</a:t>
            </a:r>
            <a:br>
              <a:rPr lang="en-US" sz="2000" dirty="0">
                <a:latin typeface="Segoe UI"/>
                <a:cs typeface="Segoe UI"/>
              </a:rPr>
            </a:br>
            <a:endParaRPr lang="en-US" sz="14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Solution</a:t>
            </a:r>
            <a:endParaRPr lang="en-US" sz="2000" b="1" dirty="0"/>
          </a:p>
          <a:p>
            <a:r>
              <a:rPr lang="en-US" sz="2000" dirty="0">
                <a:latin typeface="Segoe UI"/>
                <a:cs typeface="Segoe UI"/>
              </a:rPr>
              <a:t>Use SUSPEND to create Sales Orders for </a:t>
            </a:r>
            <a:r>
              <a:rPr lang="en-US" sz="2000" dirty="0" err="1">
                <a:latin typeface="Segoe UI"/>
                <a:cs typeface="Segoe UI"/>
              </a:rPr>
              <a:t>backoffice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Add extra cost for the tailoring</a:t>
            </a:r>
            <a:endParaRPr lang="en-US" sz="2000" dirty="0"/>
          </a:p>
          <a:p>
            <a:r>
              <a:rPr lang="en-US" sz="2000" dirty="0">
                <a:latin typeface="Segoe UI"/>
                <a:cs typeface="Segoe UI"/>
              </a:rPr>
              <a:t>Recall the Sales Order into the POS </a:t>
            </a:r>
          </a:p>
          <a:p>
            <a:r>
              <a:rPr lang="en-US" sz="2000" dirty="0">
                <a:latin typeface="Segoe UI"/>
                <a:cs typeface="Segoe UI"/>
              </a:rPr>
              <a:t>Deliver to the customer and take the payment</a:t>
            </a:r>
            <a:br>
              <a:rPr lang="en-US" sz="2000" dirty="0">
                <a:latin typeface="Segoe UI"/>
                <a:cs typeface="Segoe UI"/>
              </a:rPr>
            </a:br>
            <a:endParaRPr lang="en-US" sz="14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Note</a:t>
            </a:r>
          </a:p>
          <a:p>
            <a:r>
              <a:rPr lang="en-US" sz="2000" dirty="0">
                <a:latin typeface="Segoe UI"/>
                <a:cs typeface="Segoe UI"/>
              </a:rPr>
              <a:t>There is not a possibility in this approach to take a prepayment from the customer</a:t>
            </a:r>
          </a:p>
          <a:p>
            <a:r>
              <a:rPr lang="en-US" sz="2000" dirty="0">
                <a:latin typeface="Segoe UI"/>
                <a:cs typeface="Segoe UI"/>
              </a:rPr>
              <a:t>Use Income/Expenses instead</a:t>
            </a:r>
          </a:p>
          <a:p>
            <a:endParaRPr lang="en-US" dirty="0"/>
          </a:p>
          <a:p>
            <a:endParaRPr lang="en-I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rmAutofit/>
          </a:bodyPr>
          <a:lstStyle/>
          <a:p>
            <a:r>
              <a:rPr lang="en-US" sz="3400" dirty="0"/>
              <a:t>Personal tailored items</a:t>
            </a:r>
            <a:endParaRPr lang="en-IS" sz="3400" dirty="0"/>
          </a:p>
        </p:txBody>
      </p:sp>
      <p:pic>
        <p:nvPicPr>
          <p:cNvPr id="6" name="Picture 5" descr="A person sitting at a sewing machine&#10;&#10;Description automatically generated">
            <a:extLst>
              <a:ext uri="{FF2B5EF4-FFF2-40B4-BE49-F238E27FC236}">
                <a16:creationId xmlns:a16="http://schemas.microsoft.com/office/drawing/2014/main" id="{85660980-F657-56BE-C097-B4A1BFF50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4" r="10023"/>
          <a:stretch/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8923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584521" cy="5369482"/>
          </a:xfrm>
        </p:spPr>
        <p:txBody>
          <a:bodyPr lIns="91440" tIns="45720" rIns="91440" bIns="45720" anchor="t">
            <a:normAutofit/>
          </a:bodyPr>
          <a:lstStyle/>
          <a:p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Challenge</a:t>
            </a:r>
          </a:p>
          <a:p>
            <a:r>
              <a:rPr lang="en-US" sz="2000" dirty="0">
                <a:latin typeface="Segoe UI"/>
                <a:cs typeface="Segoe UI"/>
              </a:rPr>
              <a:t>Handling borrowing/rentals for items</a:t>
            </a:r>
            <a:br>
              <a:rPr lang="en-US" sz="2000" dirty="0">
                <a:latin typeface="Segoe UI"/>
                <a:cs typeface="Segoe UI"/>
              </a:rPr>
            </a:br>
            <a:endParaRPr lang="en-US" sz="12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Solution (with Customer Orders)</a:t>
            </a:r>
          </a:p>
          <a:p>
            <a:r>
              <a:rPr lang="en-US" sz="2000" dirty="0">
                <a:latin typeface="Segoe UI"/>
                <a:cs typeface="Segoe UI"/>
              </a:rPr>
              <a:t>Register items and customer information</a:t>
            </a:r>
            <a:endParaRPr lang="en-US" sz="2000" dirty="0"/>
          </a:p>
          <a:p>
            <a:r>
              <a:rPr lang="en-US" sz="2000" dirty="0">
                <a:latin typeface="Segoe UI"/>
                <a:cs typeface="Segoe UI"/>
              </a:rPr>
              <a:t>Take payment deposit</a:t>
            </a:r>
            <a:endParaRPr lang="en-US" sz="2000" dirty="0"/>
          </a:p>
          <a:p>
            <a:r>
              <a:rPr lang="en-US" sz="2000" dirty="0">
                <a:latin typeface="Segoe UI"/>
                <a:cs typeface="Segoe UI"/>
              </a:rPr>
              <a:t>Assign rental item to customer order</a:t>
            </a:r>
            <a:br>
              <a:rPr lang="en-US" sz="2000" dirty="0">
                <a:latin typeface="Segoe UI"/>
                <a:cs typeface="Segoe UI"/>
              </a:rPr>
            </a:br>
            <a:endParaRPr lang="en-US" sz="1400" dirty="0"/>
          </a:p>
          <a:p>
            <a:r>
              <a:rPr lang="en-US" sz="2000" dirty="0">
                <a:latin typeface="Segoe UI"/>
                <a:cs typeface="Segoe UI"/>
              </a:rPr>
              <a:t>Scenario A – Purchase</a:t>
            </a:r>
          </a:p>
          <a:p>
            <a:pPr lvl="1"/>
            <a:r>
              <a:rPr lang="en-US" sz="1800" dirty="0">
                <a:latin typeface="Segoe UI"/>
                <a:cs typeface="Segoe UI"/>
              </a:rPr>
              <a:t>Complete </a:t>
            </a:r>
            <a:r>
              <a:rPr lang="en-US" sz="1800" dirty="0" err="1">
                <a:latin typeface="Segoe UI"/>
                <a:cs typeface="Segoe UI"/>
              </a:rPr>
              <a:t>transation</a:t>
            </a:r>
            <a:endParaRPr lang="en-US" sz="1800" dirty="0">
              <a:latin typeface="Segoe UI"/>
              <a:cs typeface="Segoe UI"/>
            </a:endParaRPr>
          </a:p>
          <a:p>
            <a:pPr lvl="1"/>
            <a:r>
              <a:rPr lang="en-US" sz="1800" dirty="0">
                <a:latin typeface="Segoe UI"/>
                <a:cs typeface="Segoe UI"/>
              </a:rPr>
              <a:t>Take the rest of the payment</a:t>
            </a:r>
            <a:endParaRPr lang="en-US" sz="1800" dirty="0"/>
          </a:p>
          <a:p>
            <a:r>
              <a:rPr lang="en-US" sz="2000" dirty="0">
                <a:latin typeface="Segoe UI"/>
                <a:cs typeface="Segoe UI"/>
              </a:rPr>
              <a:t>Scenario B – No Purchase</a:t>
            </a:r>
          </a:p>
          <a:p>
            <a:pPr lvl="1"/>
            <a:r>
              <a:rPr lang="en-US" sz="1800" dirty="0">
                <a:latin typeface="Segoe UI"/>
                <a:cs typeface="Segoe UI"/>
              </a:rPr>
              <a:t>Refund the deposit</a:t>
            </a:r>
            <a:endParaRPr lang="en-US" sz="1800" dirty="0"/>
          </a:p>
          <a:p>
            <a:endParaRPr lang="en-I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rmAutofit/>
          </a:bodyPr>
          <a:lstStyle/>
          <a:p>
            <a:r>
              <a:rPr lang="en-US" sz="3400"/>
              <a:t>Rentals or borrowing clothes</a:t>
            </a:r>
            <a:endParaRPr lang="en-IS" sz="3400"/>
          </a:p>
        </p:txBody>
      </p:sp>
      <p:pic>
        <p:nvPicPr>
          <p:cNvPr id="6" name="Picture 5" descr="A person giving a person a hand&#10;&#10;Description automatically generated">
            <a:extLst>
              <a:ext uri="{FF2B5EF4-FFF2-40B4-BE49-F238E27FC236}">
                <a16:creationId xmlns:a16="http://schemas.microsoft.com/office/drawing/2014/main" id="{AF11AB15-E215-0EB3-989F-B810AECE8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9" r="34979"/>
          <a:stretch/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4163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/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Langer Handgestrickter Islandpullover - A = 78 cm, B = 55 cm, C = 52 cm">
            <a:extLst>
              <a:ext uri="{FF2B5EF4-FFF2-40B4-BE49-F238E27FC236}">
                <a16:creationId xmlns:a16="http://schemas.microsoft.com/office/drawing/2014/main" id="{98689767-D11C-444B-7063-A3E8EC70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03" r="94615">
                        <a14:foregroundMark x1="11520" y1="25909" x2="17996" y2="61955"/>
                        <a14:foregroundMark x1="17996" y1="61955" x2="13020" y2="70591"/>
                        <a14:foregroundMark x1="13020" y1="70591" x2="12065" y2="71318"/>
                        <a14:foregroundMark x1="6271" y1="53409" x2="6408" y2="61545"/>
                        <a14:foregroundMark x1="83095" y1="24864" x2="94615" y2="62364"/>
                        <a14:foregroundMark x1="94615" y1="62364" x2="93592" y2="6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52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13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Your Questions please!</a:t>
            </a:r>
            <a:br>
              <a:rPr lang="en-US"/>
            </a:br>
            <a:r>
              <a:rPr lang="en-US"/>
              <a:t>(or feedback </a:t>
            </a:r>
            <a:r>
              <a:rPr lang="en-US">
                <a:sym typeface="Wingdings" panose="05000000000000000000" pitchFamily="2" charset="2"/>
              </a:rPr>
              <a:t>)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B518E9-7D65-670D-9767-ECD920880F66}"/>
              </a:ext>
            </a:extLst>
          </p:cNvPr>
          <p:cNvSpPr/>
          <p:nvPr/>
        </p:nvSpPr>
        <p:spPr>
          <a:xfrm>
            <a:off x="0" y="-3581"/>
            <a:ext cx="12192000" cy="6861581"/>
          </a:xfrm>
          <a:prstGeom prst="rect">
            <a:avLst/>
          </a:prstGeom>
          <a:solidFill>
            <a:srgbClr val="3F4E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092AA70C-AA29-BC66-1B35-10AAE140D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045"/>
          <a:stretch/>
        </p:blipFill>
        <p:spPr>
          <a:xfrm rot="16200000">
            <a:off x="2455996" y="-98998"/>
            <a:ext cx="6861580" cy="70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15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weater from a tree&#10;&#10;Description automatically generated">
            <a:extLst>
              <a:ext uri="{FF2B5EF4-FFF2-40B4-BE49-F238E27FC236}">
                <a16:creationId xmlns:a16="http://schemas.microsoft.com/office/drawing/2014/main" id="{90F20C06-E309-7C03-D36E-9532EC127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1" r="17413"/>
          <a:stretch/>
        </p:blipFill>
        <p:spPr>
          <a:xfrm rot="5400000">
            <a:off x="2692940" y="-2641060"/>
            <a:ext cx="6858000" cy="12140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89859-62C6-D332-8173-C0C355AB270C}"/>
              </a:ext>
            </a:extLst>
          </p:cNvPr>
          <p:cNvSpPr txBox="1"/>
          <p:nvPr/>
        </p:nvSpPr>
        <p:spPr>
          <a:xfrm>
            <a:off x="171078" y="3299850"/>
            <a:ext cx="107413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Google Sans"/>
              </a:rPr>
              <a:t>L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Google Sans"/>
              </a:rPr>
              <a:t>opapeysa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Google Sans"/>
              </a:rPr>
              <a:t> </a:t>
            </a:r>
            <a:br>
              <a:rPr lang="en-US" sz="4400" b="0" i="0" dirty="0">
                <a:solidFill>
                  <a:schemeClr val="bg1"/>
                </a:solidFill>
                <a:effectLst/>
                <a:latin typeface="Google Sans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Google Sans"/>
              </a:rPr>
              <a:t>(Icelandic: [ˈ</a:t>
            </a:r>
            <a:r>
              <a:rPr lang="en-US" sz="4400" b="0" i="0" dirty="0" err="1">
                <a:solidFill>
                  <a:schemeClr val="bg1"/>
                </a:solidFill>
                <a:effectLst/>
                <a:latin typeface="Google Sans"/>
              </a:rPr>
              <a:t>lɔːpaˌpʰeiːsa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Google Sans"/>
              </a:rPr>
              <a:t>])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4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ämmerzeit auf Island - Birgit Zimmermann Fotografie">
            <a:extLst>
              <a:ext uri="{FF2B5EF4-FFF2-40B4-BE49-F238E27FC236}">
                <a16:creationId xmlns:a16="http://schemas.microsoft.com/office/drawing/2014/main" id="{4E771BAF-5C6A-5DBC-812A-EEA38CC0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F80F2-6DDA-89E9-0F74-A142A467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5050"/>
            <a:ext cx="1028700" cy="742949"/>
          </a:xfrm>
          <a:prstGeom prst="rect">
            <a:avLst/>
          </a:prstGeom>
        </p:spPr>
      </p:pic>
      <p:pic>
        <p:nvPicPr>
          <p:cNvPr id="3" name="Picture 2" descr="A couple of sheep on a rocky hill&#10;&#10;Description automatically generated">
            <a:extLst>
              <a:ext uri="{FF2B5EF4-FFF2-40B4-BE49-F238E27FC236}">
                <a16:creationId xmlns:a16="http://schemas.microsoft.com/office/drawing/2014/main" id="{F969F46D-9AE9-DB15-B4C4-2C76ACA01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81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ulkan – Mych und Maus">
            <a:extLst>
              <a:ext uri="{FF2B5EF4-FFF2-40B4-BE49-F238E27FC236}">
                <a16:creationId xmlns:a16="http://schemas.microsoft.com/office/drawing/2014/main" id="{06681441-3BD0-79F0-476A-CBFC721F4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05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ulkan – Mych und Maus">
            <a:extLst>
              <a:ext uri="{FF2B5EF4-FFF2-40B4-BE49-F238E27FC236}">
                <a16:creationId xmlns:a16="http://schemas.microsoft.com/office/drawing/2014/main" id="{06681441-3BD0-79F0-476A-CBFC721F4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F0C591E-A00A-4A21-E2C5-A88501A6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" b="97668" l="2930" r="95801">
                        <a14:foregroundMark x1="7813" y1="6347" x2="94727" y2="91321"/>
                        <a14:foregroundMark x1="19141" y1="5181" x2="81250" y2="22150"/>
                        <a14:foregroundMark x1="81250" y1="22150" x2="83496" y2="25907"/>
                        <a14:foregroundMark x1="88770" y1="7902" x2="95410" y2="25907"/>
                        <a14:foregroundMark x1="95410" y1="25907" x2="95215" y2="40415"/>
                        <a14:foregroundMark x1="81055" y1="7513" x2="93652" y2="7902"/>
                        <a14:foregroundMark x1="93652" y1="7902" x2="95801" y2="7642"/>
                        <a14:foregroundMark x1="11914" y1="6347" x2="7520" y2="15544"/>
                        <a14:foregroundMark x1="7520" y1="15544" x2="4785" y2="39637"/>
                        <a14:foregroundMark x1="36035" y1="20725" x2="69629" y2="48316"/>
                        <a14:foregroundMark x1="94727" y1="36140" x2="95117" y2="76813"/>
                        <a14:foregroundMark x1="90723" y1="62176" x2="51563" y2="28886"/>
                        <a14:foregroundMark x1="3027" y1="36658" x2="6543" y2="90933"/>
                        <a14:foregroundMark x1="13770" y1="61528" x2="48633" y2="58031"/>
                        <a14:foregroundMark x1="4199" y1="87047" x2="10156" y2="97668"/>
                        <a14:foregroundMark x1="10156" y1="97668" x2="34082" y2="93653"/>
                        <a14:foregroundMark x1="24512" y1="77591" x2="74707" y2="87824"/>
                        <a14:foregroundMark x1="74707" y1="87824" x2="75293" y2="876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309582" y="888459"/>
            <a:ext cx="5779293" cy="43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98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AB2E22-7E29-EE11-3BF2-B00286FD0A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slandschaf Foto &amp; Bild | tiere, haustiere, nutztiere Bilder auf  fotocommunity">
            <a:extLst>
              <a:ext uri="{FF2B5EF4-FFF2-40B4-BE49-F238E27FC236}">
                <a16:creationId xmlns:a16="http://schemas.microsoft.com/office/drawing/2014/main" id="{DBB7A7D5-E948-535C-3728-451D473B5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5910" b="6020"/>
          <a:stretch/>
        </p:blipFill>
        <p:spPr bwMode="auto">
          <a:xfrm>
            <a:off x="2817778" y="-433503"/>
            <a:ext cx="6556444" cy="729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heep walking on a rocky hill&#10;&#10;Description automatically generated">
            <a:extLst>
              <a:ext uri="{FF2B5EF4-FFF2-40B4-BE49-F238E27FC236}">
                <a16:creationId xmlns:a16="http://schemas.microsoft.com/office/drawing/2014/main" id="{324A4ECD-A36A-50EF-A71A-1C8ADADAF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72624"/>
            <a:ext cx="12191999" cy="81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3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228408"/>
              </p:ext>
            </p:extLst>
          </p:nvPr>
        </p:nvGraphicFramePr>
        <p:xfrm>
          <a:off x="-581600" y="448492"/>
          <a:ext cx="8128000" cy="594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Langer Handgestrickter Islandpullover - A = 78 cm, B = 55 cm, C = 52 cm">
            <a:extLst>
              <a:ext uri="{FF2B5EF4-FFF2-40B4-BE49-F238E27FC236}">
                <a16:creationId xmlns:a16="http://schemas.microsoft.com/office/drawing/2014/main" id="{9FDDDE75-D4E0-2080-E9C4-58C2AF9D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03" r="94615">
                        <a14:foregroundMark x1="11520" y1="25909" x2="17996" y2="61955"/>
                        <a14:foregroundMark x1="17996" y1="61955" x2="13020" y2="70591"/>
                        <a14:foregroundMark x1="13020" y1="70591" x2="12065" y2="71318"/>
                        <a14:foregroundMark x1="6271" y1="53409" x2="6408" y2="61545"/>
                        <a14:foregroundMark x1="83095" y1="24864" x2="94615" y2="62364"/>
                        <a14:foregroundMark x1="94615" y1="62364" x2="93592" y2="64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00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4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01D805C-64F7-4743-876B-55D122A06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5A9BD0-9A65-4217-9F14-C5B656099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B35A9BD0-9A65-4217-9F14-C5B656099A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89fd82-aec5-4b3b-b0b3-b7f9193dc61c" xsi:nil="true"/>
    <lcf76f155ced4ddcb4097134ff3c332f xmlns="724e71b1-7852-457b-a379-b8a36dd80270">
      <Terms xmlns="http://schemas.microsoft.com/office/infopath/2007/PartnerControls"/>
    </lcf76f155ced4ddcb4097134ff3c332f>
    <SharedWithUsers xmlns="ce89fd82-aec5-4b3b-b0b3-b7f9193dc61c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3D573B-A95F-4AF9-A4BF-2E985A57DFF1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724e71b1-7852-457b-a379-b8a36dd80270"/>
    <ds:schemaRef ds:uri="http://schemas.microsoft.com/office/2006/metadata/properties"/>
    <ds:schemaRef ds:uri="http://purl.org/dc/terms/"/>
    <ds:schemaRef ds:uri="http://schemas.microsoft.com/office/infopath/2007/PartnerControls"/>
    <ds:schemaRef ds:uri="ce89fd82-aec5-4b3b-b0b3-b7f9193dc61c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ls-retail-powerpoint-template-2022</Template>
  <TotalTime>9</TotalTime>
  <Words>1029</Words>
  <Application>Microsoft Office PowerPoint</Application>
  <PresentationFormat>Widescreen</PresentationFormat>
  <Paragraphs>218</Paragraphs>
  <Slides>36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Google Sans</vt:lpstr>
      <vt:lpstr>Segoe UI</vt:lpstr>
      <vt:lpstr>Symbol</vt:lpstr>
      <vt:lpstr>Wingdings</vt:lpstr>
      <vt:lpstr>Purple slides</vt:lpstr>
      <vt:lpstr>White slides</vt:lpstr>
      <vt:lpstr>Purple product slides</vt:lpstr>
      <vt:lpstr>White product slides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 management</vt:lpstr>
      <vt:lpstr>PowerPoint Presentation</vt:lpstr>
      <vt:lpstr>PowerPoint Presentation</vt:lpstr>
      <vt:lpstr>Budgets</vt:lpstr>
      <vt:lpstr>Budgets</vt:lpstr>
      <vt:lpstr>Budgets</vt:lpstr>
      <vt:lpstr>PowerPoint Presentation</vt:lpstr>
      <vt:lpstr>Assortments</vt:lpstr>
      <vt:lpstr>PowerPoint Presentation</vt:lpstr>
      <vt:lpstr>PowerPoint Presentation</vt:lpstr>
      <vt:lpstr>Out-of-stock management</vt:lpstr>
      <vt:lpstr>PowerPoint Presentation</vt:lpstr>
      <vt:lpstr>Replenishment - Performance</vt:lpstr>
      <vt:lpstr>PowerPoint Presentation</vt:lpstr>
      <vt:lpstr>More improvements</vt:lpstr>
      <vt:lpstr>PowerPoint Presentation</vt:lpstr>
      <vt:lpstr>Issues from fashion projects</vt:lpstr>
      <vt:lpstr>Inventory processes in the store</vt:lpstr>
      <vt:lpstr>Inventory lookup from another store</vt:lpstr>
      <vt:lpstr>Replication of pictures from Head Office to POS</vt:lpstr>
      <vt:lpstr>Personal tailored items</vt:lpstr>
      <vt:lpstr>Rentals or borrowing clothes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3</cp:revision>
  <dcterms:created xsi:type="dcterms:W3CDTF">2022-06-23T15:46:48Z</dcterms:created>
  <dcterms:modified xsi:type="dcterms:W3CDTF">2024-05-15T22:13:28Z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  <property fmtid="{D5CDD505-2E9C-101B-9397-08002B2CF9AE}" pid="4" name="Order">
    <vt:r8>63900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