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36" r:id="rId5"/>
    <p:sldMasterId id="2147483853" r:id="rId6"/>
    <p:sldMasterId id="2147483869" r:id="rId7"/>
  </p:sldMasterIdLst>
  <p:notesMasterIdLst>
    <p:notesMasterId r:id="rId32"/>
  </p:notesMasterIdLst>
  <p:sldIdLst>
    <p:sldId id="299" r:id="rId8"/>
    <p:sldId id="301" r:id="rId9"/>
    <p:sldId id="2147482465" r:id="rId10"/>
    <p:sldId id="2146846026" r:id="rId11"/>
    <p:sldId id="2146846027" r:id="rId12"/>
    <p:sldId id="2146846028" r:id="rId13"/>
    <p:sldId id="2146846029" r:id="rId14"/>
    <p:sldId id="2147482467" r:id="rId15"/>
    <p:sldId id="2147482474" r:id="rId16"/>
    <p:sldId id="2146846037" r:id="rId17"/>
    <p:sldId id="2146845965" r:id="rId18"/>
    <p:sldId id="2146846004" r:id="rId19"/>
    <p:sldId id="2147482466" r:id="rId20"/>
    <p:sldId id="2147482473" r:id="rId21"/>
    <p:sldId id="2147482471" r:id="rId22"/>
    <p:sldId id="2147482472" r:id="rId23"/>
    <p:sldId id="2147482470" r:id="rId24"/>
    <p:sldId id="2147482475" r:id="rId25"/>
    <p:sldId id="2146846022" r:id="rId26"/>
    <p:sldId id="2147482476" r:id="rId27"/>
    <p:sldId id="2147482477" r:id="rId28"/>
    <p:sldId id="2146846039" r:id="rId29"/>
    <p:sldId id="311" r:id="rId30"/>
    <p:sldId id="303" r:id="rId31"/>
  </p:sldIdLst>
  <p:sldSz cx="12192000" cy="6858000"/>
  <p:notesSz cx="6797675" cy="9928225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s" id="{1717138E-E308-C940-A345-391241ED4264}">
          <p14:sldIdLst>
            <p14:sldId id="299"/>
            <p14:sldId id="301"/>
            <p14:sldId id="2147482465"/>
          </p14:sldIdLst>
        </p14:section>
        <p14:section name="Evolution of gas stations" id="{2E19B765-BCD5-45E2-A555-01DEFD1F7C48}">
          <p14:sldIdLst>
            <p14:sldId id="2146846026"/>
            <p14:sldId id="2146846027"/>
            <p14:sldId id="2146846028"/>
            <p14:sldId id="2146846029"/>
          </p14:sldIdLst>
        </p14:section>
        <p14:section name="LSC for forecourt  End-to-end solution" id="{7C0A9978-C1D3-4F26-939D-EDDE0300ADA0}">
          <p14:sldIdLst>
            <p14:sldId id="2147482467"/>
          </p14:sldIdLst>
        </p14:section>
        <p14:section name="POS connecting to pumps" id="{3D011AC9-B77A-42FB-BFBC-46A02A8170AA}">
          <p14:sldIdLst>
            <p14:sldId id="2147482474"/>
            <p14:sldId id="2146846037"/>
            <p14:sldId id="2146845965"/>
            <p14:sldId id="2146846004"/>
          </p14:sldIdLst>
        </p14:section>
        <p14:section name="LS forecourt and loyalty" id="{DA0BF44B-0CB4-4A91-B89F-9C51E6EDA736}">
          <p14:sldIdLst>
            <p14:sldId id="2147482466"/>
            <p14:sldId id="2147482473"/>
            <p14:sldId id="2147482471"/>
            <p14:sldId id="2147482472"/>
            <p14:sldId id="2147482470"/>
          </p14:sldIdLst>
        </p14:section>
        <p14:section name="Wet stock management" id="{2CB6B508-F915-4608-B5C1-CA49D812F7E6}">
          <p14:sldIdLst>
            <p14:sldId id="2147482475"/>
            <p14:sldId id="2146846022"/>
            <p14:sldId id="2147482476"/>
          </p14:sldIdLst>
        </p14:section>
        <p14:section name="Fuel replenishment" id="{13079E79-7961-4E8F-AE41-84B75FC73FB5}">
          <p14:sldIdLst>
            <p14:sldId id="2147482477"/>
          </p14:sldIdLst>
        </p14:section>
        <p14:section name="LS OFT and ending" id="{EE03B9DF-B109-408E-BCDD-60CA60F92C31}">
          <p14:sldIdLst>
            <p14:sldId id="2146846039"/>
            <p14:sldId id="311"/>
          </p14:sldIdLst>
        </p14:section>
        <p14:section name="End of presentation" id="{36D76F95-70E3-4898-B888-2B60385CE351}">
          <p14:sldIdLst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58C4099-2F00-597C-91E7-1C88AB8A1A87}" name="Wojciech Januszauskas" initials="WJ" userId="S::wojciechja@lsretail.com::283006d7-7365-4ce6-9b04-25a42527db96" providerId="AD"/>
  <p188:author id="{AD9936D2-6D6D-DAE5-2768-E9A75E43479F}" name="Bjarni Asmundsson" initials="BÁ" userId="S::Bjarni@lsretail.com::6a8719c8-66d4-4128-a50a-e4c11da2f60f" providerId="AD"/>
  <p188:author id="{ADD50FF1-F5AB-3517-1486-42A7ABA4B2AD}" name="Olafur Jonsson" initials="ÓJ" userId="S::olafur@lsretail.com::8486563d-a172-43f3-8943-1d2f4da99e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FA4"/>
    <a:srgbClr val="351C5C"/>
    <a:srgbClr val="912B48"/>
    <a:srgbClr val="D24A74"/>
    <a:srgbClr val="1C133D"/>
    <a:srgbClr val="00ADCF"/>
    <a:srgbClr val="01BCB5"/>
    <a:srgbClr val="F7F5F9"/>
    <a:srgbClr val="EFBC6E"/>
    <a:srgbClr val="006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3"/>
    <p:restoredTop sz="72183" autoAdjust="0"/>
  </p:normalViewPr>
  <p:slideViewPr>
    <p:cSldViewPr snapToGrid="0">
      <p:cViewPr varScale="1">
        <p:scale>
          <a:sx n="80" d="100"/>
          <a:sy n="80" d="100"/>
        </p:scale>
        <p:origin x="202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FEED6C9F-0B53-4749-9233-DC7ACF3E592D}"/>
    <pc:docChg chg="custSel delSld modSld modSection">
      <pc:chgData name="Bjorn Jonsson" userId="0ba677ab-dff8-4d69-911d-adef4ed2de49" providerId="ADAL" clId="{FEED6C9F-0B53-4749-9233-DC7ACF3E592D}" dt="2025-05-21T10:31:01.009" v="48" actId="368"/>
      <pc:docMkLst>
        <pc:docMk/>
      </pc:docMkLst>
      <pc:sldChg chg="modSp mod modNotes">
        <pc:chgData name="Bjorn Jonsson" userId="0ba677ab-dff8-4d69-911d-adef4ed2de49" providerId="ADAL" clId="{FEED6C9F-0B53-4749-9233-DC7ACF3E592D}" dt="2025-05-21T10:31:00.885" v="4" actId="368"/>
        <pc:sldMkLst>
          <pc:docMk/>
          <pc:sldMk cId="2005116885" sldId="301"/>
        </pc:sldMkLst>
        <pc:spChg chg="mod">
          <ac:chgData name="Bjorn Jonsson" userId="0ba677ab-dff8-4d69-911d-adef4ed2de49" providerId="ADAL" clId="{FEED6C9F-0B53-4749-9233-DC7ACF3E592D}" dt="2025-05-21T10:30:25.091" v="0" actId="6549"/>
          <ac:spMkLst>
            <pc:docMk/>
            <pc:sldMk cId="2005116885" sldId="301"/>
            <ac:spMk id="4" creationId="{3767A0A4-BB2A-F316-B4CA-B5B46ABFECF6}"/>
          </ac:spMkLst>
        </pc:spChg>
      </pc:sldChg>
      <pc:sldChg chg="modNotes">
        <pc:chgData name="Bjorn Jonsson" userId="0ba677ab-dff8-4d69-911d-adef4ed2de49" providerId="ADAL" clId="{FEED6C9F-0B53-4749-9233-DC7ACF3E592D}" dt="2025-05-21T10:31:01.009" v="48" actId="368"/>
        <pc:sldMkLst>
          <pc:docMk/>
          <pc:sldMk cId="1663720385" sldId="303"/>
        </pc:sldMkLst>
      </pc:sldChg>
      <pc:sldChg chg="modNotes">
        <pc:chgData name="Bjorn Jonsson" userId="0ba677ab-dff8-4d69-911d-adef4ed2de49" providerId="ADAL" clId="{FEED6C9F-0B53-4749-9233-DC7ACF3E592D}" dt="2025-05-21T10:31:01.006" v="46" actId="368"/>
        <pc:sldMkLst>
          <pc:docMk/>
          <pc:sldMk cId="2143925204" sldId="311"/>
        </pc:sldMkLst>
      </pc:sldChg>
      <pc:sldChg chg="modNotes">
        <pc:chgData name="Bjorn Jonsson" userId="0ba677ab-dff8-4d69-911d-adef4ed2de49" providerId="ADAL" clId="{FEED6C9F-0B53-4749-9233-DC7ACF3E592D}" dt="2025-05-21T10:31:00.959" v="22" actId="368"/>
        <pc:sldMkLst>
          <pc:docMk/>
          <pc:sldMk cId="491622599" sldId="2146845965"/>
        </pc:sldMkLst>
      </pc:sldChg>
      <pc:sldChg chg="del">
        <pc:chgData name="Bjorn Jonsson" userId="0ba677ab-dff8-4d69-911d-adef4ed2de49" providerId="ADAL" clId="{FEED6C9F-0B53-4749-9233-DC7ACF3E592D}" dt="2025-05-21T10:30:39.483" v="1" actId="47"/>
        <pc:sldMkLst>
          <pc:docMk/>
          <pc:sldMk cId="653318186" sldId="2146845999"/>
        </pc:sldMkLst>
      </pc:sldChg>
      <pc:sldChg chg="modNotes">
        <pc:chgData name="Bjorn Jonsson" userId="0ba677ab-dff8-4d69-911d-adef4ed2de49" providerId="ADAL" clId="{FEED6C9F-0B53-4749-9233-DC7ACF3E592D}" dt="2025-05-21T10:31:00.962" v="24" actId="368"/>
        <pc:sldMkLst>
          <pc:docMk/>
          <pc:sldMk cId="3070592361" sldId="2146846004"/>
        </pc:sldMkLst>
      </pc:sldChg>
      <pc:sldChg chg="modNotes">
        <pc:chgData name="Bjorn Jonsson" userId="0ba677ab-dff8-4d69-911d-adef4ed2de49" providerId="ADAL" clId="{FEED6C9F-0B53-4749-9233-DC7ACF3E592D}" dt="2025-05-21T10:31:00.990" v="38" actId="368"/>
        <pc:sldMkLst>
          <pc:docMk/>
          <pc:sldMk cId="1308559634" sldId="2146846022"/>
        </pc:sldMkLst>
      </pc:sldChg>
      <pc:sldChg chg="modNotes">
        <pc:chgData name="Bjorn Jonsson" userId="0ba677ab-dff8-4d69-911d-adef4ed2de49" providerId="ADAL" clId="{FEED6C9F-0B53-4749-9233-DC7ACF3E592D}" dt="2025-05-21T10:31:00.919" v="8" actId="368"/>
        <pc:sldMkLst>
          <pc:docMk/>
          <pc:sldMk cId="1547811097" sldId="2146846026"/>
        </pc:sldMkLst>
      </pc:sldChg>
      <pc:sldChg chg="modNotes">
        <pc:chgData name="Bjorn Jonsson" userId="0ba677ab-dff8-4d69-911d-adef4ed2de49" providerId="ADAL" clId="{FEED6C9F-0B53-4749-9233-DC7ACF3E592D}" dt="2025-05-21T10:31:00.929" v="10" actId="368"/>
        <pc:sldMkLst>
          <pc:docMk/>
          <pc:sldMk cId="143215126" sldId="2146846027"/>
        </pc:sldMkLst>
      </pc:sldChg>
      <pc:sldChg chg="modNotes">
        <pc:chgData name="Bjorn Jonsson" userId="0ba677ab-dff8-4d69-911d-adef4ed2de49" providerId="ADAL" clId="{FEED6C9F-0B53-4749-9233-DC7ACF3E592D}" dt="2025-05-21T10:31:00.935" v="12" actId="368"/>
        <pc:sldMkLst>
          <pc:docMk/>
          <pc:sldMk cId="995722619" sldId="2146846028"/>
        </pc:sldMkLst>
      </pc:sldChg>
      <pc:sldChg chg="modNotes">
        <pc:chgData name="Bjorn Jonsson" userId="0ba677ab-dff8-4d69-911d-adef4ed2de49" providerId="ADAL" clId="{FEED6C9F-0B53-4749-9233-DC7ACF3E592D}" dt="2025-05-21T10:31:00.940" v="14" actId="368"/>
        <pc:sldMkLst>
          <pc:docMk/>
          <pc:sldMk cId="1679649366" sldId="2146846029"/>
        </pc:sldMkLst>
      </pc:sldChg>
      <pc:sldChg chg="modNotes">
        <pc:chgData name="Bjorn Jonsson" userId="0ba677ab-dff8-4d69-911d-adef4ed2de49" providerId="ADAL" clId="{FEED6C9F-0B53-4749-9233-DC7ACF3E592D}" dt="2025-05-21T10:31:00.956" v="20" actId="368"/>
        <pc:sldMkLst>
          <pc:docMk/>
          <pc:sldMk cId="1279851983" sldId="2146846037"/>
        </pc:sldMkLst>
      </pc:sldChg>
      <pc:sldChg chg="del">
        <pc:chgData name="Bjorn Jonsson" userId="0ba677ab-dff8-4d69-911d-adef4ed2de49" providerId="ADAL" clId="{FEED6C9F-0B53-4749-9233-DC7ACF3E592D}" dt="2025-05-21T10:30:42.628" v="2" actId="47"/>
        <pc:sldMkLst>
          <pc:docMk/>
          <pc:sldMk cId="1760275492" sldId="2146846038"/>
        </pc:sldMkLst>
      </pc:sldChg>
      <pc:sldChg chg="modNotes">
        <pc:chgData name="Bjorn Jonsson" userId="0ba677ab-dff8-4d69-911d-adef4ed2de49" providerId="ADAL" clId="{FEED6C9F-0B53-4749-9233-DC7ACF3E592D}" dt="2025-05-21T10:31:01.002" v="44" actId="368"/>
        <pc:sldMkLst>
          <pc:docMk/>
          <pc:sldMk cId="1526087375" sldId="2146846039"/>
        </pc:sldMkLst>
      </pc:sldChg>
      <pc:sldChg chg="modNotes">
        <pc:chgData name="Bjorn Jonsson" userId="0ba677ab-dff8-4d69-911d-adef4ed2de49" providerId="ADAL" clId="{FEED6C9F-0B53-4749-9233-DC7ACF3E592D}" dt="2025-05-21T10:31:00.909" v="6" actId="368"/>
        <pc:sldMkLst>
          <pc:docMk/>
          <pc:sldMk cId="2704174517" sldId="2147482465"/>
        </pc:sldMkLst>
      </pc:sldChg>
      <pc:sldChg chg="modNotes">
        <pc:chgData name="Bjorn Jonsson" userId="0ba677ab-dff8-4d69-911d-adef4ed2de49" providerId="ADAL" clId="{FEED6C9F-0B53-4749-9233-DC7ACF3E592D}" dt="2025-05-21T10:31:00.967" v="26" actId="368"/>
        <pc:sldMkLst>
          <pc:docMk/>
          <pc:sldMk cId="52416397" sldId="2147482466"/>
        </pc:sldMkLst>
      </pc:sldChg>
      <pc:sldChg chg="modNotes">
        <pc:chgData name="Bjorn Jonsson" userId="0ba677ab-dff8-4d69-911d-adef4ed2de49" providerId="ADAL" clId="{FEED6C9F-0B53-4749-9233-DC7ACF3E592D}" dt="2025-05-21T10:31:00.945" v="16" actId="368"/>
        <pc:sldMkLst>
          <pc:docMk/>
          <pc:sldMk cId="4122719071" sldId="2147482467"/>
        </pc:sldMkLst>
      </pc:sldChg>
      <pc:sldChg chg="modNotes">
        <pc:chgData name="Bjorn Jonsson" userId="0ba677ab-dff8-4d69-911d-adef4ed2de49" providerId="ADAL" clId="{FEED6C9F-0B53-4749-9233-DC7ACF3E592D}" dt="2025-05-21T10:31:00.981" v="34" actId="368"/>
        <pc:sldMkLst>
          <pc:docMk/>
          <pc:sldMk cId="3238259591" sldId="2147482470"/>
        </pc:sldMkLst>
      </pc:sldChg>
      <pc:sldChg chg="modNotes">
        <pc:chgData name="Bjorn Jonsson" userId="0ba677ab-dff8-4d69-911d-adef4ed2de49" providerId="ADAL" clId="{FEED6C9F-0B53-4749-9233-DC7ACF3E592D}" dt="2025-05-21T10:31:00.975" v="30" actId="368"/>
        <pc:sldMkLst>
          <pc:docMk/>
          <pc:sldMk cId="761407817" sldId="2147482471"/>
        </pc:sldMkLst>
      </pc:sldChg>
      <pc:sldChg chg="modNotes">
        <pc:chgData name="Bjorn Jonsson" userId="0ba677ab-dff8-4d69-911d-adef4ed2de49" providerId="ADAL" clId="{FEED6C9F-0B53-4749-9233-DC7ACF3E592D}" dt="2025-05-21T10:31:00.978" v="32" actId="368"/>
        <pc:sldMkLst>
          <pc:docMk/>
          <pc:sldMk cId="2850770425" sldId="2147482472"/>
        </pc:sldMkLst>
      </pc:sldChg>
      <pc:sldChg chg="modNotes">
        <pc:chgData name="Bjorn Jonsson" userId="0ba677ab-dff8-4d69-911d-adef4ed2de49" providerId="ADAL" clId="{FEED6C9F-0B53-4749-9233-DC7ACF3E592D}" dt="2025-05-21T10:31:00.971" v="28" actId="368"/>
        <pc:sldMkLst>
          <pc:docMk/>
          <pc:sldMk cId="1744107455" sldId="2147482473"/>
        </pc:sldMkLst>
      </pc:sldChg>
      <pc:sldChg chg="modNotes">
        <pc:chgData name="Bjorn Jonsson" userId="0ba677ab-dff8-4d69-911d-adef4ed2de49" providerId="ADAL" clId="{FEED6C9F-0B53-4749-9233-DC7ACF3E592D}" dt="2025-05-21T10:31:00.950" v="18" actId="368"/>
        <pc:sldMkLst>
          <pc:docMk/>
          <pc:sldMk cId="3025035796" sldId="2147482474"/>
        </pc:sldMkLst>
      </pc:sldChg>
      <pc:sldChg chg="modNotes">
        <pc:chgData name="Bjorn Jonsson" userId="0ba677ab-dff8-4d69-911d-adef4ed2de49" providerId="ADAL" clId="{FEED6C9F-0B53-4749-9233-DC7ACF3E592D}" dt="2025-05-21T10:31:00.987" v="36" actId="368"/>
        <pc:sldMkLst>
          <pc:docMk/>
          <pc:sldMk cId="3925782175" sldId="2147482475"/>
        </pc:sldMkLst>
      </pc:sldChg>
      <pc:sldChg chg="modNotes">
        <pc:chgData name="Bjorn Jonsson" userId="0ba677ab-dff8-4d69-911d-adef4ed2de49" providerId="ADAL" clId="{FEED6C9F-0B53-4749-9233-DC7ACF3E592D}" dt="2025-05-21T10:31:00.994" v="40" actId="368"/>
        <pc:sldMkLst>
          <pc:docMk/>
          <pc:sldMk cId="2152465461" sldId="2147482476"/>
        </pc:sldMkLst>
      </pc:sldChg>
      <pc:sldChg chg="modNotes">
        <pc:chgData name="Bjorn Jonsson" userId="0ba677ab-dff8-4d69-911d-adef4ed2de49" providerId="ADAL" clId="{FEED6C9F-0B53-4749-9233-DC7ACF3E592D}" dt="2025-05-21T10:31:00.997" v="42" actId="368"/>
        <pc:sldMkLst>
          <pc:docMk/>
          <pc:sldMk cId="1406675321" sldId="21474824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05/21/2025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69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70545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87678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12230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8D919-3451-E434-7D7A-CC605FFAF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2FE01C-9543-988B-685C-6E0B0CCDD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5EFCBE-4C6E-5F9A-10C5-2529BCB16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3BBAD-BEBA-9B3B-D509-11ECD3CA5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772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1914F-9789-D5A4-F156-883FC3A3C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F87F2-C496-03B3-245C-DF14D63E3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025998-88A3-C000-28A3-4F626BD8E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07ADC-AAAD-ADDD-7F7B-38A1690F0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94901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DC8B-0039-D405-BB6F-4A6B326D9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2A51A7-583C-E0B2-EE1B-A8194F547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6ED4F-C3FF-2B9C-F1B5-13463E212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28FE1-261A-1A58-0DDA-EBCF0113B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9933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D26FB-ECE7-1BE3-F135-91553BA71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1B5BB8-06FD-FC13-7CAF-E7CE2C97C0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A9B855-FAA6-6F37-B12E-1806B80F2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AA09-C57D-BCD5-D13B-5EEB05B22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73301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12279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099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0588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5005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38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B4655-4A10-2B0E-90F4-88F41E13A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260CAC-5C06-F8A5-B550-2D746525B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83FF8-5E8F-1CAB-942A-5F4F58AFE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E80C-8B40-EBD2-F6FA-698504B35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153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48341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05067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933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9270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9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3059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6667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365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FCC1-86D1-4DE3-F4A7-3572A6F0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95EF4-6A5E-8E57-D2A6-763109707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28A76D-E4CB-0047-4CC8-D15BC0FA6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639BC-44BC-70E3-BB53-5EF274FB4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9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06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4" name="Picture 23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8A882875-546A-BEAF-D6C4-9D5718972B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0" name="Picture 5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6443D8E-E81B-8187-CD41-582D5AD7B2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8295" y="6213192"/>
            <a:ext cx="1480989" cy="6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5BED2C1-77D4-1E0A-4DC9-667A9665A9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CF789CF-5A89-9503-0CDE-D9B57785D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5" y="203150"/>
            <a:ext cx="1480989" cy="606708"/>
          </a:xfrm>
          <a:prstGeom prst="rect">
            <a:avLst/>
          </a:prstGeom>
        </p:spPr>
      </p:pic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EEBAE2D-89C3-0D05-F5CE-BE24BBF2F7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23D165E-E8A4-BF1E-2730-204D7CD363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8120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2758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64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557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59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18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6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786533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72611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85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74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524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140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855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52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533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534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118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3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065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3321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92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976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551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4077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911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80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407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009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237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540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130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EBE3C0-0F8D-319C-2434-81CE24CD8F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7346" y="203150"/>
            <a:ext cx="1453018" cy="595249"/>
          </a:xfrm>
          <a:prstGeom prst="rect">
            <a:avLst/>
          </a:prstGeom>
        </p:spPr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4746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3122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4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3305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4959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337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15586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064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3427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262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D24A7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28349D7-DE60-FCD9-39E1-D4E3BD62E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211318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0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5581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05490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2" name="Picture 51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F3296FF2-A983-5419-48EF-B93FF8C465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0252694B-2ECA-8073-2611-132237F40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9" name="Picture 28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DD9A45E-A685-4CE6-764E-CE87DEA199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287008" y="5810307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3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3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png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2.png"/><Relationship Id="rId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23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51.sv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76.png"/><Relationship Id="rId17" Type="http://schemas.openxmlformats.org/officeDocument/2006/relationships/image" Target="../media/image79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11" Type="http://schemas.openxmlformats.org/officeDocument/2006/relationships/image" Target="../media/image71.svg"/><Relationship Id="rId5" Type="http://schemas.openxmlformats.org/officeDocument/2006/relationships/image" Target="../media/image64.png"/><Relationship Id="rId15" Type="http://schemas.openxmlformats.org/officeDocument/2006/relationships/image" Target="../media/image73.svg"/><Relationship Id="rId10" Type="http://schemas.openxmlformats.org/officeDocument/2006/relationships/image" Target="../media/image70.png"/><Relationship Id="rId4" Type="http://schemas.openxmlformats.org/officeDocument/2006/relationships/image" Target="../media/image51.svg"/><Relationship Id="rId9" Type="http://schemas.openxmlformats.org/officeDocument/2006/relationships/image" Target="../media/image75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svg"/><Relationship Id="rId3" Type="http://schemas.openxmlformats.org/officeDocument/2006/relationships/image" Target="../media/image23.png"/><Relationship Id="rId7" Type="http://schemas.openxmlformats.org/officeDocument/2006/relationships/image" Target="../media/image69.sv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5" Type="http://schemas.openxmlformats.org/officeDocument/2006/relationships/image" Target="../media/image79.svg"/><Relationship Id="rId10" Type="http://schemas.openxmlformats.org/officeDocument/2006/relationships/image" Target="../media/image76.png"/><Relationship Id="rId4" Type="http://schemas.openxmlformats.org/officeDocument/2006/relationships/image" Target="../media/image51.svg"/><Relationship Id="rId9" Type="http://schemas.openxmlformats.org/officeDocument/2006/relationships/image" Target="../media/image71.svg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3.svg"/><Relationship Id="rId3" Type="http://schemas.openxmlformats.org/officeDocument/2006/relationships/image" Target="../media/image23.png"/><Relationship Id="rId7" Type="http://schemas.openxmlformats.org/officeDocument/2006/relationships/image" Target="../media/image81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png"/><Relationship Id="rId11" Type="http://schemas.openxmlformats.org/officeDocument/2006/relationships/image" Target="../media/image77.svg"/><Relationship Id="rId5" Type="http://schemas.openxmlformats.org/officeDocument/2006/relationships/image" Target="../media/image64.png"/><Relationship Id="rId15" Type="http://schemas.openxmlformats.org/officeDocument/2006/relationships/image" Target="../media/image85.svg"/><Relationship Id="rId10" Type="http://schemas.openxmlformats.org/officeDocument/2006/relationships/image" Target="../media/image76.png"/><Relationship Id="rId4" Type="http://schemas.openxmlformats.org/officeDocument/2006/relationships/image" Target="../media/image24.svg"/><Relationship Id="rId9" Type="http://schemas.openxmlformats.org/officeDocument/2006/relationships/image" Target="../media/image71.svg"/><Relationship Id="rId1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9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0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3.jpeg"/><Relationship Id="rId4" Type="http://schemas.openxmlformats.org/officeDocument/2006/relationships/image" Target="../media/image9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11" Type="http://schemas.openxmlformats.org/officeDocument/2006/relationships/image" Target="../media/image55.png"/><Relationship Id="rId5" Type="http://schemas.openxmlformats.org/officeDocument/2006/relationships/image" Target="../media/image50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51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8DEA6-4065-5143-9872-D25A6FBB0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ipboard with a yellow clip&#10;&#10;Description automatically generated">
            <a:extLst>
              <a:ext uri="{FF2B5EF4-FFF2-40B4-BE49-F238E27FC236}">
                <a16:creationId xmlns:a16="http://schemas.microsoft.com/office/drawing/2014/main" id="{76A5BD63-69FD-5174-DD30-261B5DEFF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81" y="1934253"/>
            <a:ext cx="940562" cy="2196936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E62C7EC-35C1-7622-BEF3-FB5869DAD4D0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8905341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</a:t>
            </a:r>
            <a:r>
              <a:rPr lang="en-US" sz="4400" b="1" noProof="0" dirty="0">
                <a:solidFill>
                  <a:srgbClr val="361D5C"/>
                </a:solidFill>
                <a:latin typeface="Aptos ExtraBold" panose="020B0004020202020204" pitchFamily="34" charset="0"/>
                <a:cs typeface="Segoe UI"/>
              </a:rPr>
              <a:t>f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ATG connection – how much fuel is in a tank 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DB5D303-41FB-55C8-E389-282419DD1021}"/>
              </a:ext>
            </a:extLst>
          </p:cNvPr>
          <p:cNvSpPr txBox="1">
            <a:spLocks/>
          </p:cNvSpPr>
          <p:nvPr/>
        </p:nvSpPr>
        <p:spPr>
          <a:xfrm>
            <a:off x="871892" y="2104960"/>
            <a:ext cx="5355642" cy="46262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The solutions can connect to ATG system through the Forecourt controller (*).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Each Forecourt controller type has a list of what ATG protocols they support. </a:t>
            </a:r>
            <a:br>
              <a:rPr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(DOMS support 23 protocols, many manufacturers use same protocols)</a:t>
            </a:r>
            <a:endParaRPr lang="en-US" noProof="0" dirty="0">
              <a:ea typeface="Calibri" panose="020F0502020204030204"/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400" i="1" noProof="0" dirty="0">
                <a:solidFill>
                  <a:srgbClr val="242C2F"/>
                </a:solidFill>
                <a:latin typeface="Aptos"/>
                <a:cs typeface="Segoe UI"/>
              </a:rPr>
              <a:t>     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(*)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data availability depends on info from the forecourt</a:t>
            </a:r>
            <a:endParaRPr lang="en-US" sz="1200" i="1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ATG information can be read from the tanks, </a:t>
            </a:r>
            <a:br>
              <a:rPr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at a specific scheduled interval, and stored in </a:t>
            </a:r>
            <a:br>
              <a:rPr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spcBef>
                <a:spcPts val="1000"/>
              </a:spcBef>
              <a:buFont typeface="System Font Regular"/>
              <a:buChar char="-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Date of dip / Time of dip / Tank number / Grade name / Dip reading /  User</a:t>
            </a:r>
            <a:endParaRPr lang="en-US" sz="1400" noProof="0" dirty="0">
              <a:solidFill>
                <a:srgbClr val="242C2F"/>
              </a:solidFill>
              <a:latin typeface="Aptos"/>
              <a:cs typeface="Segoe UI"/>
            </a:endParaRPr>
          </a:p>
          <a:p>
            <a:pPr>
              <a:lnSpc>
                <a:spcPct val="100000"/>
              </a:lnSpc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Tank dipping information can then be sent to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3rd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party systems or be used in the LS Central system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80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ABC7D-1EDB-DC3C-12D1-9B91365E6365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AF989B-58F3-A8C6-A848-4ACF88CD84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6CBA9F-41AF-556C-FB2E-38B75960DACB}"/>
              </a:ext>
            </a:extLst>
          </p:cNvPr>
          <p:cNvCxnSpPr>
            <a:cxnSpLocks/>
          </p:cNvCxnSpPr>
          <p:nvPr/>
        </p:nvCxnSpPr>
        <p:spPr>
          <a:xfrm>
            <a:off x="6303488" y="2104960"/>
            <a:ext cx="0" cy="4223165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-up of a tank&#10;&#10;Description automatically generated">
            <a:extLst>
              <a:ext uri="{FF2B5EF4-FFF2-40B4-BE49-F238E27FC236}">
                <a16:creationId xmlns:a16="http://schemas.microsoft.com/office/drawing/2014/main" id="{02576EDE-FEFE-D27A-4D9C-74CA078F5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4" y="4478694"/>
            <a:ext cx="1183871" cy="1849431"/>
          </a:xfrm>
          <a:prstGeom prst="rect">
            <a:avLst/>
          </a:prstGeom>
        </p:spPr>
      </p:pic>
      <p:pic>
        <p:nvPicPr>
          <p:cNvPr id="11" name="Picture 10" descr="A diagram of a water filter&#10;&#10;Description automatically generated">
            <a:extLst>
              <a:ext uri="{FF2B5EF4-FFF2-40B4-BE49-F238E27FC236}">
                <a16:creationId xmlns:a16="http://schemas.microsoft.com/office/drawing/2014/main" id="{6112DA2F-ABB3-3B88-FCF1-7BA0746F74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538" y="4131189"/>
            <a:ext cx="1213320" cy="21969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77DD96-B93D-544A-DD8A-569FEBF2E11B}"/>
              </a:ext>
            </a:extLst>
          </p:cNvPr>
          <p:cNvGrpSpPr/>
          <p:nvPr/>
        </p:nvGrpSpPr>
        <p:grpSpPr>
          <a:xfrm>
            <a:off x="6820464" y="2722342"/>
            <a:ext cx="1825903" cy="3737097"/>
            <a:chOff x="6820464" y="3125609"/>
            <a:chExt cx="1825903" cy="3737097"/>
          </a:xfrm>
        </p:grpSpPr>
        <p:pic>
          <p:nvPicPr>
            <p:cNvPr id="8" name="Picture 7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AED4546E-FEC5-6BA8-0FEE-19FF2AA5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55"/>
            <a:stretch/>
          </p:blipFill>
          <p:spPr>
            <a:xfrm>
              <a:off x="6820464" y="3721608"/>
              <a:ext cx="1825903" cy="3141098"/>
            </a:xfrm>
            <a:prstGeom prst="rect">
              <a:avLst/>
            </a:prstGeom>
          </p:spPr>
        </p:pic>
        <p:pic>
          <p:nvPicPr>
            <p:cNvPr id="2" name="Picture 1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212EFFEE-DAEA-7B7D-23AF-C2CBC4103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323" b="87810"/>
            <a:stretch/>
          </p:blipFill>
          <p:spPr>
            <a:xfrm>
              <a:off x="6820464" y="3125609"/>
              <a:ext cx="1436568" cy="595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8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B5E5F1-3621-A59F-06F4-88EDBD730C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8580" y="0"/>
            <a:ext cx="1763420" cy="72611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3A57FE-B096-2981-E50A-22D518DC7ECC}"/>
              </a:ext>
            </a:extLst>
          </p:cNvPr>
          <p:cNvSpPr txBox="1">
            <a:spLocks/>
          </p:cNvSpPr>
          <p:nvPr/>
        </p:nvSpPr>
        <p:spPr>
          <a:xfrm>
            <a:off x="684570" y="383830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lang="en-US" sz="3200" noProof="0" dirty="0">
                <a:solidFill>
                  <a:srgbClr val="943267"/>
                </a:solidFill>
                <a:latin typeface="Aptos ExtraBold" panose="020B0004020202020204" pitchFamily="34" charset="0"/>
                <a:cs typeface="Segoe UI"/>
              </a:rPr>
              <a:t>Fuel banner in the LS Central POS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1AD4153-9E7B-2738-0C49-68E199101FE4}"/>
              </a:ext>
            </a:extLst>
          </p:cNvPr>
          <p:cNvSpPr txBox="1">
            <a:spLocks/>
          </p:cNvSpPr>
          <p:nvPr/>
        </p:nvSpPr>
        <p:spPr>
          <a:xfrm>
            <a:off x="807309" y="3017505"/>
            <a:ext cx="8530474" cy="3623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pens a banner on top of the LS Central POS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banner displays status of fuel pumps and handles communication from the POS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Allows POS user to do various Pump Controller operations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Authorizing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pumps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Stop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and </a:t>
            </a: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start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pumps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Possible </a:t>
            </a:r>
            <a:r>
              <a:rPr lang="en-US" sz="20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drive-off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 detection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ü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Handle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from inside the store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3A268-C1ED-A1EB-51D5-7A91B7B76384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3CDAB-24B4-3FF6-C0C5-6D6FBEC89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09" y="2092650"/>
            <a:ext cx="11125158" cy="6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2E5E-F82E-31A1-3E57-E9E02C9B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0F8F9B9-2A9D-8B58-ED3F-C6CBD2BD74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8580" y="0"/>
            <a:ext cx="1763420" cy="726114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F06F341-FAA7-3AEF-742D-1792A5A472D3}"/>
              </a:ext>
            </a:extLst>
          </p:cNvPr>
          <p:cNvSpPr txBox="1">
            <a:spLocks/>
          </p:cNvSpPr>
          <p:nvPr/>
        </p:nvSpPr>
        <p:spPr>
          <a:xfrm>
            <a:off x="684570" y="383830"/>
            <a:ext cx="8401765" cy="7261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Fuel sale with retail items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 ExtraBold" panose="020B0004020202020204" pitchFamily="34" charset="0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9455DD-7D7E-3BC4-CD1A-A507F60D6858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C27150B-8921-1229-0A55-7B2460ED54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4" y="1214819"/>
            <a:ext cx="9493202" cy="5643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5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35703-8155-2AA4-1599-063F83898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B0DE-C108-ADBC-FD8E-47F049036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4" y="212186"/>
            <a:ext cx="6815269" cy="588637"/>
          </a:xfrm>
        </p:spPr>
        <p:txBody>
          <a:bodyPr>
            <a:normAutofit fontScale="90000"/>
          </a:bodyPr>
          <a:lstStyle/>
          <a:p>
            <a:r>
              <a:rPr lang="en-US" noProof="0" dirty="0">
                <a:latin typeface="Aptos ExtraBold"/>
                <a:cs typeface="Segoe UI"/>
              </a:rPr>
              <a:t>Loyalty programs in fuel retail</a:t>
            </a:r>
          </a:p>
        </p:txBody>
      </p:sp>
      <p:pic>
        <p:nvPicPr>
          <p:cNvPr id="7" name="Picture Placeholder 6" descr="A person filling up a car at a gas station&#10;&#10;AI-generated content may be incorrect.">
            <a:extLst>
              <a:ext uri="{FF2B5EF4-FFF2-40B4-BE49-F238E27FC236}">
                <a16:creationId xmlns:a16="http://schemas.microsoft.com/office/drawing/2014/main" id="{F328F936-92EE-8D6D-5E6B-1A8BA4E355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1305" r="9587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8D31F6-7135-343A-A242-C5BE9A73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Various types of loyalty programs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Points-based rewards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Discount programs</a:t>
            </a:r>
            <a:endParaRPr lang="en-US" noProof="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Subscription plans</a:t>
            </a:r>
            <a:endParaRPr lang="en-US" noProof="0" dirty="0">
              <a:solidFill>
                <a:srgbClr val="1D2526"/>
              </a:solidFill>
              <a:latin typeface="Aptos" panose="020B0004020202020204" pitchFamily="34" charset="0"/>
            </a:endParaRP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Partnered credit cards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solidFill>
                  <a:srgbClr val="1D2526"/>
                </a:solidFill>
                <a:latin typeface="Aptos"/>
              </a:rPr>
              <a:t>Fleet &amp; business programs – Special incentives for corporate and commercial fuel purchases</a:t>
            </a:r>
          </a:p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LS Central powerful loyalty management</a:t>
            </a:r>
          </a:p>
          <a:p>
            <a:r>
              <a:rPr lang="en-US" noProof="0" dirty="0">
                <a:solidFill>
                  <a:srgbClr val="1D2526"/>
                </a:solidFill>
                <a:latin typeface="Aptos"/>
              </a:rPr>
              <a:t>Examples from customer projects</a:t>
            </a:r>
            <a:endParaRPr lang="en-US" noProof="0" dirty="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524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16D9-012C-4B0A-E629-D65EF5C8B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38AC56-EA2E-BE36-0CDD-0018372E14EE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10447948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#1 - Price Calculation in LS Central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6AC67D1-6BE6-40C8-FA3E-C5EC7079174B}"/>
              </a:ext>
            </a:extLst>
          </p:cNvPr>
          <p:cNvSpPr txBox="1">
            <a:spLocks/>
          </p:cNvSpPr>
          <p:nvPr/>
        </p:nvSpPr>
        <p:spPr>
          <a:xfrm>
            <a:off x="684569" y="1217609"/>
            <a:ext cx="5283895" cy="55147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Payment on the pump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Member Key is scanned on the pump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Forecourt controller calls with web request into LS Central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 finds the best amount discount from fuel unit price for the 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New price per liter is displayed on the pump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Payment in the store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Quantity and price from the pump is coming into the POS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Member Key is scanned and validated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LS Central delivers best unit price for the member to the POS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D0483-8610-439A-D7D4-0A6B436BE0B3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4E8706E-8216-813E-B06F-11860E4CE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F1EF6B-D6EA-9A41-2717-A91601DA3F78}"/>
              </a:ext>
            </a:extLst>
          </p:cNvPr>
          <p:cNvCxnSpPr/>
          <p:nvPr/>
        </p:nvCxnSpPr>
        <p:spPr>
          <a:xfrm>
            <a:off x="6286839" y="1594375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095503E-7898-77A0-3ABB-5CCB39FAE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37" y="1056163"/>
            <a:ext cx="1228571" cy="819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1426C3-BEB6-C057-598E-F6483A029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5330" y="3550296"/>
            <a:ext cx="942857" cy="5047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819BD-68A1-0140-1CB2-6A48956EC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5180" y="3894136"/>
            <a:ext cx="1609524" cy="167619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628DA35-855C-93EE-F04F-85030D8455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33787" y="2528020"/>
            <a:ext cx="504762" cy="5047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29CBA1-7194-A61C-B751-6126A10534F9}"/>
              </a:ext>
            </a:extLst>
          </p:cNvPr>
          <p:cNvCxnSpPr>
            <a:cxnSpLocks/>
          </p:cNvCxnSpPr>
          <p:nvPr/>
        </p:nvCxnSpPr>
        <p:spPr>
          <a:xfrm flipH="1" flipV="1">
            <a:off x="10103468" y="4055058"/>
            <a:ext cx="1029049" cy="405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B7135B-2CBA-049D-6F03-576DA5C5BB1B}"/>
              </a:ext>
            </a:extLst>
          </p:cNvPr>
          <p:cNvCxnSpPr>
            <a:cxnSpLocks/>
          </p:cNvCxnSpPr>
          <p:nvPr/>
        </p:nvCxnSpPr>
        <p:spPr>
          <a:xfrm flipV="1">
            <a:off x="9783123" y="2955641"/>
            <a:ext cx="0" cy="59465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0D2B2-0454-AE29-7630-EEDCD6CA8D79}"/>
              </a:ext>
            </a:extLst>
          </p:cNvPr>
          <p:cNvCxnSpPr>
            <a:cxnSpLocks/>
          </p:cNvCxnSpPr>
          <p:nvPr/>
        </p:nvCxnSpPr>
        <p:spPr>
          <a:xfrm flipV="1">
            <a:off x="9783123" y="1889807"/>
            <a:ext cx="0" cy="638213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233561-72A6-53AF-0031-5ED00630D085}"/>
              </a:ext>
            </a:extLst>
          </p:cNvPr>
          <p:cNvCxnSpPr>
            <a:cxnSpLocks/>
          </p:cNvCxnSpPr>
          <p:nvPr/>
        </p:nvCxnSpPr>
        <p:spPr>
          <a:xfrm>
            <a:off x="9515646" y="1929815"/>
            <a:ext cx="0" cy="656747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08ADD4E-94D6-27BA-3874-6841C438082E}"/>
              </a:ext>
            </a:extLst>
          </p:cNvPr>
          <p:cNvCxnSpPr>
            <a:cxnSpLocks/>
          </p:cNvCxnSpPr>
          <p:nvPr/>
        </p:nvCxnSpPr>
        <p:spPr>
          <a:xfrm>
            <a:off x="9515646" y="2955641"/>
            <a:ext cx="0" cy="59465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AEC02B-A165-A1C4-B25F-7AE098C1948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9656759" y="4055058"/>
            <a:ext cx="1503190" cy="6031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07EC4997-5022-D05C-86AC-A1D3ECDAE4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74946" y="5535736"/>
            <a:ext cx="700072" cy="7000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8FBD186-7DB8-9656-7BCB-1A1756D082C1}"/>
              </a:ext>
            </a:extLst>
          </p:cNvPr>
          <p:cNvSpPr txBox="1"/>
          <p:nvPr/>
        </p:nvSpPr>
        <p:spPr>
          <a:xfrm>
            <a:off x="10213630" y="5118094"/>
            <a:ext cx="1568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Scan Member Key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842121-F74D-8F56-F040-761C21713D0C}"/>
              </a:ext>
            </a:extLst>
          </p:cNvPr>
          <p:cNvSpPr txBox="1"/>
          <p:nvPr/>
        </p:nvSpPr>
        <p:spPr>
          <a:xfrm>
            <a:off x="10278066" y="2411069"/>
            <a:ext cx="1329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Web Request: Get discount from Unit Price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F6D3C1-6E01-DE6E-8612-EF2379578CC6}"/>
              </a:ext>
            </a:extLst>
          </p:cNvPr>
          <p:cNvSpPr txBox="1"/>
          <p:nvPr/>
        </p:nvSpPr>
        <p:spPr>
          <a:xfrm>
            <a:off x="10320119" y="3541067"/>
            <a:ext cx="1329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discount from Unit Price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95220C5-DAB4-31F1-2A52-1533D4DE5A6B}"/>
              </a:ext>
            </a:extLst>
          </p:cNvPr>
          <p:cNvCxnSpPr>
            <a:cxnSpLocks/>
          </p:cNvCxnSpPr>
          <p:nvPr/>
        </p:nvCxnSpPr>
        <p:spPr>
          <a:xfrm flipH="1">
            <a:off x="8241293" y="3935213"/>
            <a:ext cx="921956" cy="535408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E28F3AF-8726-5DF1-5155-37E38B0176B8}"/>
              </a:ext>
            </a:extLst>
          </p:cNvPr>
          <p:cNvCxnSpPr>
            <a:cxnSpLocks/>
          </p:cNvCxnSpPr>
          <p:nvPr/>
        </p:nvCxnSpPr>
        <p:spPr>
          <a:xfrm flipV="1">
            <a:off x="8232255" y="2902505"/>
            <a:ext cx="1180875" cy="1001884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3DBBE23-D9A7-60DB-6E8B-E5F5B72593AC}"/>
              </a:ext>
            </a:extLst>
          </p:cNvPr>
          <p:cNvCxnSpPr>
            <a:cxnSpLocks/>
          </p:cNvCxnSpPr>
          <p:nvPr/>
        </p:nvCxnSpPr>
        <p:spPr>
          <a:xfrm flipH="1">
            <a:off x="8074780" y="2728415"/>
            <a:ext cx="1327675" cy="1101271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3990B70-CAE0-3F72-8EA5-171DE751AD88}"/>
              </a:ext>
            </a:extLst>
          </p:cNvPr>
          <p:cNvSpPr txBox="1"/>
          <p:nvPr/>
        </p:nvSpPr>
        <p:spPr>
          <a:xfrm>
            <a:off x="9142913" y="4218956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D97271-D633-7CFB-56D7-B58E9B3B7FF0}"/>
              </a:ext>
            </a:extLst>
          </p:cNvPr>
          <p:cNvGrpSpPr/>
          <p:nvPr/>
        </p:nvGrpSpPr>
        <p:grpSpPr>
          <a:xfrm>
            <a:off x="9421825" y="4765616"/>
            <a:ext cx="469867" cy="459766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69F205A-D9BF-FE67-5E49-9008B51C5F32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CAB4F9AB-F3AA-8162-2543-922922D5D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0CB64B1-F447-C1CE-2EDB-FA1DDD820786}"/>
              </a:ext>
            </a:extLst>
          </p:cNvPr>
          <p:cNvSpPr txBox="1"/>
          <p:nvPr/>
        </p:nvSpPr>
        <p:spPr>
          <a:xfrm>
            <a:off x="9142913" y="5207412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7093A13-25B0-A1C9-A10D-F366FC855F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50966" y="4307538"/>
            <a:ext cx="712517" cy="7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587D2-2532-8E5E-1115-08847585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6EEDAB6-9A4F-B9E8-CF69-0ED0B0810399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059833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#2 - Price Calculation in LS Central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AD9200-866D-AD79-7B41-C7BB8CD6D25E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F414329-8DEC-DA48-7925-BB607AD7A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F3A18D-BFC3-7FD7-8900-D7B6DBCB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19" y="1577700"/>
            <a:ext cx="797630" cy="4270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E94D802-090A-9B32-CA46-6433E446B8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958" y="3313153"/>
            <a:ext cx="469867" cy="469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2FEB59-3B0D-20A3-F54E-D8AE5B107E7E}"/>
              </a:ext>
            </a:extLst>
          </p:cNvPr>
          <p:cNvCxnSpPr>
            <a:cxnSpLocks/>
          </p:cNvCxnSpPr>
          <p:nvPr/>
        </p:nvCxnSpPr>
        <p:spPr>
          <a:xfrm flipH="1">
            <a:off x="9744403" y="3447141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A65454-2C4B-49F5-97CD-EFB1C37389EB}"/>
              </a:ext>
            </a:extLst>
          </p:cNvPr>
          <p:cNvCxnSpPr>
            <a:cxnSpLocks/>
          </p:cNvCxnSpPr>
          <p:nvPr/>
        </p:nvCxnSpPr>
        <p:spPr>
          <a:xfrm>
            <a:off x="8093501" y="3626351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8D26579-2AA4-AF19-65D3-358C2830E0C2}"/>
              </a:ext>
            </a:extLst>
          </p:cNvPr>
          <p:cNvSpPr txBox="1"/>
          <p:nvPr/>
        </p:nvSpPr>
        <p:spPr>
          <a:xfrm>
            <a:off x="9744403" y="3094342"/>
            <a:ext cx="164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Member Discount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8FDDC8-361F-10AE-B201-A9FBA3B94619}"/>
              </a:ext>
            </a:extLst>
          </p:cNvPr>
          <p:cNvSpPr txBox="1"/>
          <p:nvPr/>
        </p:nvSpPr>
        <p:spPr>
          <a:xfrm>
            <a:off x="8358145" y="3723063"/>
            <a:ext cx="23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Amount Discount from Unit Price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63592E-7A1E-9999-124D-AB0D8AF77B33}"/>
              </a:ext>
            </a:extLst>
          </p:cNvPr>
          <p:cNvSpPr txBox="1"/>
          <p:nvPr/>
        </p:nvSpPr>
        <p:spPr>
          <a:xfrm>
            <a:off x="8575370" y="1185753"/>
            <a:ext cx="186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08DB0-99CD-9FCD-F280-7BDBA66556AB}"/>
              </a:ext>
            </a:extLst>
          </p:cNvPr>
          <p:cNvSpPr txBox="1"/>
          <p:nvPr/>
        </p:nvSpPr>
        <p:spPr>
          <a:xfrm>
            <a:off x="10979306" y="1444862"/>
            <a:ext cx="71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979B59-FA83-1800-0442-5096137DD1F1}"/>
              </a:ext>
            </a:extLst>
          </p:cNvPr>
          <p:cNvCxnSpPr>
            <a:cxnSpLocks/>
          </p:cNvCxnSpPr>
          <p:nvPr/>
        </p:nvCxnSpPr>
        <p:spPr>
          <a:xfrm flipH="1">
            <a:off x="8093501" y="3447141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F48916-E5ED-9A21-B99D-119B9BF83BE0}"/>
              </a:ext>
            </a:extLst>
          </p:cNvPr>
          <p:cNvCxnSpPr>
            <a:cxnSpLocks/>
          </p:cNvCxnSpPr>
          <p:nvPr/>
        </p:nvCxnSpPr>
        <p:spPr>
          <a:xfrm>
            <a:off x="9776238" y="3626351"/>
            <a:ext cx="1428941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30BB570-B920-E7E6-A69A-2A3499A26B69}"/>
              </a:ext>
            </a:extLst>
          </p:cNvPr>
          <p:cNvSpPr/>
          <p:nvPr/>
        </p:nvSpPr>
        <p:spPr>
          <a:xfrm>
            <a:off x="10781365" y="4169704"/>
            <a:ext cx="1298028" cy="4928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Display new fuel unit price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5E43B02-7003-8218-CE37-DC8346B59076}"/>
              </a:ext>
            </a:extLst>
          </p:cNvPr>
          <p:cNvSpPr/>
          <p:nvPr/>
        </p:nvSpPr>
        <p:spPr>
          <a:xfrm>
            <a:off x="6325759" y="4130157"/>
            <a:ext cx="1661841" cy="560428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858B48-B3A3-EE21-A080-22BC7921F34E}"/>
              </a:ext>
            </a:extLst>
          </p:cNvPr>
          <p:cNvSpPr txBox="1"/>
          <p:nvPr/>
        </p:nvSpPr>
        <p:spPr>
          <a:xfrm>
            <a:off x="9776238" y="4907290"/>
            <a:ext cx="160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Post Fuel Transaction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4F81043-E93B-3FD4-5651-8AEB1F2627E1}"/>
              </a:ext>
            </a:extLst>
          </p:cNvPr>
          <p:cNvCxnSpPr>
            <a:cxnSpLocks/>
          </p:cNvCxnSpPr>
          <p:nvPr/>
        </p:nvCxnSpPr>
        <p:spPr>
          <a:xfrm flipH="1">
            <a:off x="9673862" y="5253215"/>
            <a:ext cx="1547992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FDA4743-20D8-9BA5-046F-9D7670428C2A}"/>
              </a:ext>
            </a:extLst>
          </p:cNvPr>
          <p:cNvCxnSpPr>
            <a:cxnSpLocks/>
          </p:cNvCxnSpPr>
          <p:nvPr/>
        </p:nvCxnSpPr>
        <p:spPr>
          <a:xfrm flipH="1">
            <a:off x="8093501" y="5253215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F68BE11-1A45-2D7A-3398-1501017B51A2}"/>
              </a:ext>
            </a:extLst>
          </p:cNvPr>
          <p:cNvCxnSpPr>
            <a:cxnSpLocks/>
          </p:cNvCxnSpPr>
          <p:nvPr/>
        </p:nvCxnSpPr>
        <p:spPr>
          <a:xfrm>
            <a:off x="8093501" y="5481427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94B4B44-F260-30C4-6CCC-C448F11B4BBD}"/>
              </a:ext>
            </a:extLst>
          </p:cNvPr>
          <p:cNvCxnSpPr>
            <a:cxnSpLocks/>
          </p:cNvCxnSpPr>
          <p:nvPr/>
        </p:nvCxnSpPr>
        <p:spPr>
          <a:xfrm>
            <a:off x="9744403" y="5481292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2E6ED0B-AFA6-C5B4-C536-013D2B545C23}"/>
              </a:ext>
            </a:extLst>
          </p:cNvPr>
          <p:cNvSpPr/>
          <p:nvPr/>
        </p:nvSpPr>
        <p:spPr>
          <a:xfrm>
            <a:off x="6336271" y="5916926"/>
            <a:ext cx="1640816" cy="511092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Modify Fuel Pump Entry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DE1EFBBA-B5AD-994C-7A51-24BE2F0BA0E1}"/>
              </a:ext>
            </a:extLst>
          </p:cNvPr>
          <p:cNvSpPr/>
          <p:nvPr/>
        </p:nvSpPr>
        <p:spPr>
          <a:xfrm>
            <a:off x="6332577" y="5053645"/>
            <a:ext cx="1648205" cy="5310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A20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Update Fuel Pump Entry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B9B4C7E-FB43-9FF5-CCD4-898AA62AA180}"/>
              </a:ext>
            </a:extLst>
          </p:cNvPr>
          <p:cNvCxnSpPr>
            <a:cxnSpLocks/>
          </p:cNvCxnSpPr>
          <p:nvPr/>
        </p:nvCxnSpPr>
        <p:spPr>
          <a:xfrm flipV="1">
            <a:off x="8417482" y="1661973"/>
            <a:ext cx="0" cy="165118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F2CFCD1-91A3-2CE5-0471-48A2BC4A4139}"/>
              </a:ext>
            </a:extLst>
          </p:cNvPr>
          <p:cNvCxnSpPr>
            <a:cxnSpLocks/>
          </p:cNvCxnSpPr>
          <p:nvPr/>
        </p:nvCxnSpPr>
        <p:spPr>
          <a:xfrm flipV="1">
            <a:off x="10536330" y="1661973"/>
            <a:ext cx="0" cy="1323924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36A4B19-ACE7-CAFC-E024-4D8715ED0D82}"/>
              </a:ext>
            </a:extLst>
          </p:cNvPr>
          <p:cNvCxnSpPr>
            <a:cxnSpLocks/>
          </p:cNvCxnSpPr>
          <p:nvPr/>
        </p:nvCxnSpPr>
        <p:spPr>
          <a:xfrm flipV="1">
            <a:off x="8417482" y="4067722"/>
            <a:ext cx="0" cy="1060725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5298006-C1BF-EC8B-5943-B907F3719417}"/>
              </a:ext>
            </a:extLst>
          </p:cNvPr>
          <p:cNvCxnSpPr>
            <a:cxnSpLocks/>
          </p:cNvCxnSpPr>
          <p:nvPr/>
        </p:nvCxnSpPr>
        <p:spPr>
          <a:xfrm flipV="1">
            <a:off x="8417482" y="5600183"/>
            <a:ext cx="0" cy="113186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C3B03B-5B68-320C-DA9C-71A0539DBF9F}"/>
              </a:ext>
            </a:extLst>
          </p:cNvPr>
          <p:cNvCxnSpPr>
            <a:cxnSpLocks/>
          </p:cNvCxnSpPr>
          <p:nvPr/>
        </p:nvCxnSpPr>
        <p:spPr>
          <a:xfrm flipV="1">
            <a:off x="10527139" y="4067722"/>
            <a:ext cx="0" cy="80354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F65CAF1-624F-DC27-DEB3-DF1AA469F7AA}"/>
              </a:ext>
            </a:extLst>
          </p:cNvPr>
          <p:cNvCxnSpPr>
            <a:cxnSpLocks/>
          </p:cNvCxnSpPr>
          <p:nvPr/>
        </p:nvCxnSpPr>
        <p:spPr>
          <a:xfrm flipV="1">
            <a:off x="10534447" y="5593825"/>
            <a:ext cx="0" cy="1144577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BBC8E355-F848-7828-8A4E-86D83495C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88" y="1369213"/>
            <a:ext cx="5333219" cy="46777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C3514DD-18FE-2085-292D-7DF27B9BA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728" y="1337415"/>
            <a:ext cx="5416678" cy="47524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046E7A-3B49-75D8-1994-41E4671601A6}"/>
              </a:ext>
            </a:extLst>
          </p:cNvPr>
          <p:cNvGrpSpPr/>
          <p:nvPr/>
        </p:nvGrpSpPr>
        <p:grpSpPr>
          <a:xfrm>
            <a:off x="9240123" y="2467321"/>
            <a:ext cx="507622" cy="493805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2B5B3B-2EBD-FC24-A8E6-5AB8AB1F6237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B2B5306-B7CA-28B8-9AE1-9874E5CF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6DD7F2-B632-E767-43F6-F33F7C35827B}"/>
              </a:ext>
            </a:extLst>
          </p:cNvPr>
          <p:cNvSpPr txBox="1"/>
          <p:nvPr/>
        </p:nvSpPr>
        <p:spPr>
          <a:xfrm>
            <a:off x="8652501" y="2146096"/>
            <a:ext cx="168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0D04E88-E8B9-EE5C-E6A9-1C2D9372DB8C}"/>
              </a:ext>
            </a:extLst>
          </p:cNvPr>
          <p:cNvSpPr/>
          <p:nvPr/>
        </p:nvSpPr>
        <p:spPr>
          <a:xfrm>
            <a:off x="6332575" y="3217678"/>
            <a:ext cx="1644512" cy="580232"/>
          </a:xfrm>
          <a:prstGeom prst="roundRect">
            <a:avLst/>
          </a:prstGeom>
          <a:noFill/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6E4A17-283D-59A0-8359-AC4912005FEB}"/>
              </a:ext>
            </a:extLst>
          </p:cNvPr>
          <p:cNvSpPr txBox="1"/>
          <p:nvPr/>
        </p:nvSpPr>
        <p:spPr>
          <a:xfrm>
            <a:off x="6359895" y="3304139"/>
            <a:ext cx="15935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Find best fuel discount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 for the Member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5EFD25B-C375-A2B5-03BD-665D9D6899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537674" y="1792492"/>
            <a:ext cx="1277743" cy="74287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A23DF21-B7AA-E69F-47FF-DA91871F98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19041" y="1919473"/>
            <a:ext cx="547140" cy="54714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F86D055-3E96-BA9E-B08B-71B6F8863B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10278" y="5142605"/>
            <a:ext cx="508316" cy="50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8CD53-765D-E433-708A-09A7E623D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7749C6D-88BA-4EA7-B92F-8AAB6CF20BD8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059833" cy="8190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#3 - Quantity and Fuel Restrictions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43267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F9DF-C2C6-C9DD-FD74-E469418BFA46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C5B1BB-7423-8630-DC96-CE7174746E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7B89B8-B9C4-F5BC-8E96-EACF3D3D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119" y="1577700"/>
            <a:ext cx="797630" cy="4270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11CF5EB-C2B7-A861-6691-F285516D37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17958" y="3313153"/>
            <a:ext cx="469867" cy="4698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68ED52-AC17-883B-8F04-41DFCA6768F6}"/>
              </a:ext>
            </a:extLst>
          </p:cNvPr>
          <p:cNvCxnSpPr>
            <a:cxnSpLocks/>
          </p:cNvCxnSpPr>
          <p:nvPr/>
        </p:nvCxnSpPr>
        <p:spPr>
          <a:xfrm flipH="1">
            <a:off x="9744403" y="3447141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FE45FD-DBBB-7F7C-3E5F-57A552C1F775}"/>
              </a:ext>
            </a:extLst>
          </p:cNvPr>
          <p:cNvCxnSpPr>
            <a:cxnSpLocks/>
          </p:cNvCxnSpPr>
          <p:nvPr/>
        </p:nvCxnSpPr>
        <p:spPr>
          <a:xfrm>
            <a:off x="8093501" y="3626351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78ABB6F-BAF4-E4B8-9F9D-24DC4696647C}"/>
              </a:ext>
            </a:extLst>
          </p:cNvPr>
          <p:cNvSpPr txBox="1"/>
          <p:nvPr/>
        </p:nvSpPr>
        <p:spPr>
          <a:xfrm>
            <a:off x="9744403" y="3094342"/>
            <a:ext cx="164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Get Member Discount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0889D7-D6A1-EC49-7E54-010061621B69}"/>
              </a:ext>
            </a:extLst>
          </p:cNvPr>
          <p:cNvSpPr txBox="1"/>
          <p:nvPr/>
        </p:nvSpPr>
        <p:spPr>
          <a:xfrm>
            <a:off x="8358145" y="3723063"/>
            <a:ext cx="231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Amount Discount from Unit Price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A0EB94-1000-02DB-E6A9-1FADBA1E41FC}"/>
              </a:ext>
            </a:extLst>
          </p:cNvPr>
          <p:cNvSpPr txBox="1"/>
          <p:nvPr/>
        </p:nvSpPr>
        <p:spPr>
          <a:xfrm>
            <a:off x="8575370" y="1185753"/>
            <a:ext cx="1869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753701-B0EF-0B4C-FDDF-43627E95CF47}"/>
              </a:ext>
            </a:extLst>
          </p:cNvPr>
          <p:cNvSpPr txBox="1"/>
          <p:nvPr/>
        </p:nvSpPr>
        <p:spPr>
          <a:xfrm>
            <a:off x="10979306" y="1444862"/>
            <a:ext cx="712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E5BA40-3326-8E1D-3A65-62DC1A84AD5F}"/>
              </a:ext>
            </a:extLst>
          </p:cNvPr>
          <p:cNvCxnSpPr>
            <a:cxnSpLocks/>
          </p:cNvCxnSpPr>
          <p:nvPr/>
        </p:nvCxnSpPr>
        <p:spPr>
          <a:xfrm flipH="1">
            <a:off x="8093501" y="3447141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19AD00D-84CC-7F9F-5228-0EF88AE22A30}"/>
              </a:ext>
            </a:extLst>
          </p:cNvPr>
          <p:cNvCxnSpPr>
            <a:cxnSpLocks/>
          </p:cNvCxnSpPr>
          <p:nvPr/>
        </p:nvCxnSpPr>
        <p:spPr>
          <a:xfrm>
            <a:off x="9776238" y="3626351"/>
            <a:ext cx="1428941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042A41B-8C34-0368-936A-20D091EF4970}"/>
              </a:ext>
            </a:extLst>
          </p:cNvPr>
          <p:cNvSpPr/>
          <p:nvPr/>
        </p:nvSpPr>
        <p:spPr>
          <a:xfrm>
            <a:off x="10674385" y="4126759"/>
            <a:ext cx="1407790" cy="55837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Open/close pump. Max Amount to purchase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2BCFBE4-5BAF-72D9-C0FC-DE780B57972F}"/>
              </a:ext>
            </a:extLst>
          </p:cNvPr>
          <p:cNvSpPr/>
          <p:nvPr/>
        </p:nvSpPr>
        <p:spPr>
          <a:xfrm>
            <a:off x="6325759" y="4130157"/>
            <a:ext cx="1661841" cy="560428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 for the member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32ACCB-0D0A-3FC7-3AED-46404F9DACD0}"/>
              </a:ext>
            </a:extLst>
          </p:cNvPr>
          <p:cNvSpPr txBox="1"/>
          <p:nvPr/>
        </p:nvSpPr>
        <p:spPr>
          <a:xfrm>
            <a:off x="9776238" y="4907290"/>
            <a:ext cx="1602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Post Fuel Transaction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30B665E-F8DF-912F-73CD-AAA4E9F637C7}"/>
              </a:ext>
            </a:extLst>
          </p:cNvPr>
          <p:cNvCxnSpPr>
            <a:cxnSpLocks/>
          </p:cNvCxnSpPr>
          <p:nvPr/>
        </p:nvCxnSpPr>
        <p:spPr>
          <a:xfrm flipH="1">
            <a:off x="9673862" y="5253215"/>
            <a:ext cx="1547992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9500D5-37F7-B889-E94D-1D51C77E85D1}"/>
              </a:ext>
            </a:extLst>
          </p:cNvPr>
          <p:cNvCxnSpPr>
            <a:cxnSpLocks/>
          </p:cNvCxnSpPr>
          <p:nvPr/>
        </p:nvCxnSpPr>
        <p:spPr>
          <a:xfrm flipH="1">
            <a:off x="8093501" y="5253215"/>
            <a:ext cx="1340685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8CFAEA4-728E-810E-6C02-A9AC8FEFEA4E}"/>
              </a:ext>
            </a:extLst>
          </p:cNvPr>
          <p:cNvCxnSpPr>
            <a:cxnSpLocks/>
          </p:cNvCxnSpPr>
          <p:nvPr/>
        </p:nvCxnSpPr>
        <p:spPr>
          <a:xfrm>
            <a:off x="8093501" y="5481427"/>
            <a:ext cx="1390547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78902D-C718-8DB0-317D-552E8EF1ED6C}"/>
              </a:ext>
            </a:extLst>
          </p:cNvPr>
          <p:cNvCxnSpPr>
            <a:cxnSpLocks/>
          </p:cNvCxnSpPr>
          <p:nvPr/>
        </p:nvCxnSpPr>
        <p:spPr>
          <a:xfrm>
            <a:off x="9744403" y="5481292"/>
            <a:ext cx="1460776" cy="0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B4C209C-180B-F66A-CFE6-9BCC0AAFCD3A}"/>
              </a:ext>
            </a:extLst>
          </p:cNvPr>
          <p:cNvSpPr/>
          <p:nvPr/>
        </p:nvSpPr>
        <p:spPr>
          <a:xfrm>
            <a:off x="6336271" y="5916926"/>
            <a:ext cx="1640816" cy="511092"/>
          </a:xfrm>
          <a:prstGeom prst="round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Modify Fuel Pump Entry with fuel quantity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EC9D2A-FB80-3545-11FF-B487B28DC621}"/>
              </a:ext>
            </a:extLst>
          </p:cNvPr>
          <p:cNvSpPr/>
          <p:nvPr/>
        </p:nvSpPr>
        <p:spPr>
          <a:xfrm>
            <a:off x="6332577" y="5053645"/>
            <a:ext cx="1648205" cy="53103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A20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Update Fuel Pump Entry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1FC5DF-C438-6F28-C223-A85B30499535}"/>
              </a:ext>
            </a:extLst>
          </p:cNvPr>
          <p:cNvCxnSpPr>
            <a:cxnSpLocks/>
          </p:cNvCxnSpPr>
          <p:nvPr/>
        </p:nvCxnSpPr>
        <p:spPr>
          <a:xfrm flipV="1">
            <a:off x="8417482" y="1661973"/>
            <a:ext cx="0" cy="165118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E3792B6-C04E-4CBA-F748-1B679535EFE9}"/>
              </a:ext>
            </a:extLst>
          </p:cNvPr>
          <p:cNvCxnSpPr>
            <a:cxnSpLocks/>
          </p:cNvCxnSpPr>
          <p:nvPr/>
        </p:nvCxnSpPr>
        <p:spPr>
          <a:xfrm flipV="1">
            <a:off x="10536330" y="1661973"/>
            <a:ext cx="0" cy="1323924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D6C9B2-75B7-74EB-BFAD-074AA8884BB6}"/>
              </a:ext>
            </a:extLst>
          </p:cNvPr>
          <p:cNvCxnSpPr>
            <a:cxnSpLocks/>
          </p:cNvCxnSpPr>
          <p:nvPr/>
        </p:nvCxnSpPr>
        <p:spPr>
          <a:xfrm flipV="1">
            <a:off x="8417482" y="4067722"/>
            <a:ext cx="0" cy="1060725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45E1BB1-BBB8-A9B5-D365-99BA1A03833E}"/>
              </a:ext>
            </a:extLst>
          </p:cNvPr>
          <p:cNvCxnSpPr>
            <a:cxnSpLocks/>
          </p:cNvCxnSpPr>
          <p:nvPr/>
        </p:nvCxnSpPr>
        <p:spPr>
          <a:xfrm flipV="1">
            <a:off x="8417482" y="5600183"/>
            <a:ext cx="0" cy="113186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D085422-92AF-DE63-2F0A-4239BDA42647}"/>
              </a:ext>
            </a:extLst>
          </p:cNvPr>
          <p:cNvCxnSpPr>
            <a:cxnSpLocks/>
          </p:cNvCxnSpPr>
          <p:nvPr/>
        </p:nvCxnSpPr>
        <p:spPr>
          <a:xfrm flipV="1">
            <a:off x="10527139" y="4067722"/>
            <a:ext cx="0" cy="80354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6C16B6-0A50-4554-8754-3109622C712A}"/>
              </a:ext>
            </a:extLst>
          </p:cNvPr>
          <p:cNvCxnSpPr>
            <a:cxnSpLocks/>
          </p:cNvCxnSpPr>
          <p:nvPr/>
        </p:nvCxnSpPr>
        <p:spPr>
          <a:xfrm flipV="1">
            <a:off x="10534447" y="5593825"/>
            <a:ext cx="0" cy="1144577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8D0F457-0F80-A62C-57FA-BE89CFBFA61D}"/>
              </a:ext>
            </a:extLst>
          </p:cNvPr>
          <p:cNvGrpSpPr/>
          <p:nvPr/>
        </p:nvGrpSpPr>
        <p:grpSpPr>
          <a:xfrm>
            <a:off x="9240123" y="2467321"/>
            <a:ext cx="507622" cy="493805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700CD8-F4D1-983A-A63F-1B4E6F736553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E3EDB3F-4280-AEB5-D970-C24EDDB3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EAC11D2-BAA4-9805-FCAD-3798AE850196}"/>
              </a:ext>
            </a:extLst>
          </p:cNvPr>
          <p:cNvSpPr txBox="1"/>
          <p:nvPr/>
        </p:nvSpPr>
        <p:spPr>
          <a:xfrm>
            <a:off x="8652501" y="2146096"/>
            <a:ext cx="1682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Hardware Station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82C857-2994-3F64-2B67-594107CBE99C}"/>
              </a:ext>
            </a:extLst>
          </p:cNvPr>
          <p:cNvSpPr/>
          <p:nvPr/>
        </p:nvSpPr>
        <p:spPr>
          <a:xfrm>
            <a:off x="6332575" y="3217678"/>
            <a:ext cx="1644512" cy="580232"/>
          </a:xfrm>
          <a:prstGeom prst="roundRect">
            <a:avLst/>
          </a:prstGeom>
          <a:noFill/>
          <a:ln w="19050">
            <a:solidFill>
              <a:srgbClr val="351C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4391BA-08B9-3935-A7E0-BCED8D0A1883}"/>
              </a:ext>
            </a:extLst>
          </p:cNvPr>
          <p:cNvSpPr txBox="1"/>
          <p:nvPr/>
        </p:nvSpPr>
        <p:spPr>
          <a:xfrm>
            <a:off x="6359895" y="3304139"/>
            <a:ext cx="15935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Find member restriction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86C51C8-939F-684F-F097-1C83DB109D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37674" y="1792492"/>
            <a:ext cx="1277743" cy="74287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B38F09C-09AD-D954-8B7D-33ADD89BCD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3346" y="1861444"/>
            <a:ext cx="469867" cy="46986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8351B1D2-4F0D-7BC4-8CB9-EC54261C74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10278" y="5142605"/>
            <a:ext cx="508316" cy="508316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3B540CB-4E84-7A8F-3559-2F9E614E641D}"/>
              </a:ext>
            </a:extLst>
          </p:cNvPr>
          <p:cNvSpPr txBox="1">
            <a:spLocks/>
          </p:cNvSpPr>
          <p:nvPr/>
        </p:nvSpPr>
        <p:spPr>
          <a:xfrm>
            <a:off x="684570" y="1542059"/>
            <a:ext cx="5073260" cy="5190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 restriction can be for example: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Fuel type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Max </a:t>
            </a:r>
            <a:r>
              <a:rPr lang="en-US" sz="16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quantity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/Amount to purchase</a:t>
            </a: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lvl="1">
              <a:defRPr/>
            </a:pPr>
            <a:endParaRPr lang="en-US" sz="16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In LS Central the restriction is stored for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endParaRPr lang="en-US" sz="20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Web Request is coming into LS Central with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 number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0" indent="0">
              <a:buNone/>
              <a:defRPr/>
            </a:pPr>
            <a:endParaRPr lang="en-US" sz="2000" noProof="0" dirty="0">
              <a:solidFill>
                <a:srgbClr val="242C2F"/>
              </a:solidFill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Fuel Pump Entry is monitoring the purchase and the restriction for the </a:t>
            </a:r>
            <a:r>
              <a:rPr lang="en-US" sz="2000" noProof="0" dirty="0">
                <a:solidFill>
                  <a:srgbClr val="242C2F"/>
                </a:solidFill>
                <a:latin typeface="Aptos" panose="020B0004020202020204" pitchFamily="34" charset="0"/>
                <a:cs typeface="Segoe UI"/>
              </a:rPr>
              <a:t>member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7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9EB3E-31CD-4A83-F76C-6406FB055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0428485-E2AD-56B5-C86B-258057AFFAD2}"/>
              </a:ext>
            </a:extLst>
          </p:cNvPr>
          <p:cNvSpPr txBox="1">
            <a:spLocks/>
          </p:cNvSpPr>
          <p:nvPr/>
        </p:nvSpPr>
        <p:spPr>
          <a:xfrm>
            <a:off x="684568" y="398561"/>
            <a:ext cx="9479339" cy="7348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#4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– Harbor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pump integration</a:t>
            </a:r>
            <a:endParaRPr kumimoji="0" lang="en-I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E5AAE4-B0A6-735E-69DA-AA978995F4D9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7CE4DB-40BB-10BA-2CE8-CCD18BB77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387387-CEBF-EACE-A7C9-AA3FE8A15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532" y="2078657"/>
            <a:ext cx="942857" cy="50476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5938914-0443-7321-573A-C8FC2C79BC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4376" y="3508203"/>
            <a:ext cx="535843" cy="5358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771817B-4F5F-1E7D-C17A-2C0BD0E4B3DF}"/>
              </a:ext>
            </a:extLst>
          </p:cNvPr>
          <p:cNvSpPr txBox="1"/>
          <p:nvPr/>
        </p:nvSpPr>
        <p:spPr>
          <a:xfrm>
            <a:off x="8991115" y="1554737"/>
            <a:ext cx="102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Forecourt controller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7C028-FF55-63E0-AB2D-5198EB8F9F29}"/>
              </a:ext>
            </a:extLst>
          </p:cNvPr>
          <p:cNvSpPr txBox="1"/>
          <p:nvPr/>
        </p:nvSpPr>
        <p:spPr>
          <a:xfrm>
            <a:off x="10659812" y="2050217"/>
            <a:ext cx="1461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Pump at the harbor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FE3887-C988-2777-3804-AD972BFB9DF5}"/>
              </a:ext>
            </a:extLst>
          </p:cNvPr>
          <p:cNvCxnSpPr>
            <a:cxnSpLocks/>
          </p:cNvCxnSpPr>
          <p:nvPr/>
        </p:nvCxnSpPr>
        <p:spPr>
          <a:xfrm flipH="1">
            <a:off x="7190870" y="3482899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F236DF-C202-CEBF-B392-BF9BCF156D44}"/>
              </a:ext>
            </a:extLst>
          </p:cNvPr>
          <p:cNvCxnSpPr>
            <a:cxnSpLocks/>
          </p:cNvCxnSpPr>
          <p:nvPr/>
        </p:nvCxnSpPr>
        <p:spPr>
          <a:xfrm flipV="1">
            <a:off x="8049829" y="2922277"/>
            <a:ext cx="1107777" cy="146491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8199178-BAB1-533D-3328-717F70BE12E5}"/>
              </a:ext>
            </a:extLst>
          </p:cNvPr>
          <p:cNvSpPr/>
          <p:nvPr/>
        </p:nvSpPr>
        <p:spPr>
          <a:xfrm>
            <a:off x="6381637" y="2678194"/>
            <a:ext cx="1629004" cy="804705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Get pump entries from the pump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EF95B7F-FB75-8EEA-174F-55D7978794E9}"/>
              </a:ext>
            </a:extLst>
          </p:cNvPr>
          <p:cNvSpPr/>
          <p:nvPr/>
        </p:nvSpPr>
        <p:spPr>
          <a:xfrm>
            <a:off x="6376535" y="3694633"/>
            <a:ext cx="1661841" cy="819436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Create record in Fuel Pump Entry for the Customer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7EFDE2E-B653-6994-D7FC-FEF2E1B4272C}"/>
              </a:ext>
            </a:extLst>
          </p:cNvPr>
          <p:cNvSpPr/>
          <p:nvPr/>
        </p:nvSpPr>
        <p:spPr>
          <a:xfrm>
            <a:off x="6392954" y="4729457"/>
            <a:ext cx="1629004" cy="871953"/>
          </a:xfrm>
          <a:prstGeom prst="roundRect">
            <a:avLst/>
          </a:prstGeom>
          <a:solidFill>
            <a:srgbClr val="403FA4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</a:rPr>
              <a:t>Calculate balance for the customer and send invoice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043DC0A-403D-92A5-C377-8A4BBBE5A2A4}"/>
              </a:ext>
            </a:extLst>
          </p:cNvPr>
          <p:cNvCxnSpPr>
            <a:cxnSpLocks/>
          </p:cNvCxnSpPr>
          <p:nvPr/>
        </p:nvCxnSpPr>
        <p:spPr>
          <a:xfrm flipV="1">
            <a:off x="8457677" y="1652854"/>
            <a:ext cx="0" cy="1109390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D170591-B475-516F-55D3-705EC12E9C90}"/>
              </a:ext>
            </a:extLst>
          </p:cNvPr>
          <p:cNvCxnSpPr>
            <a:cxnSpLocks/>
          </p:cNvCxnSpPr>
          <p:nvPr/>
        </p:nvCxnSpPr>
        <p:spPr>
          <a:xfrm flipH="1" flipV="1">
            <a:off x="10514567" y="1701022"/>
            <a:ext cx="9589" cy="1061222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752CFB9-C694-7678-7185-E7A9FCA5027C}"/>
              </a:ext>
            </a:extLst>
          </p:cNvPr>
          <p:cNvCxnSpPr>
            <a:cxnSpLocks/>
          </p:cNvCxnSpPr>
          <p:nvPr/>
        </p:nvCxnSpPr>
        <p:spPr>
          <a:xfrm flipV="1">
            <a:off x="8457677" y="3482899"/>
            <a:ext cx="0" cy="3067831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1F8C65E-A1CB-5A37-AF76-776B3E8F1AD1}"/>
              </a:ext>
            </a:extLst>
          </p:cNvPr>
          <p:cNvCxnSpPr>
            <a:cxnSpLocks/>
          </p:cNvCxnSpPr>
          <p:nvPr/>
        </p:nvCxnSpPr>
        <p:spPr>
          <a:xfrm flipV="1">
            <a:off x="10524156" y="3482899"/>
            <a:ext cx="0" cy="3084473"/>
          </a:xfrm>
          <a:prstGeom prst="straightConnector1">
            <a:avLst/>
          </a:prstGeom>
          <a:ln w="28575">
            <a:solidFill>
              <a:srgbClr val="403FA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19704B26-A526-A641-74BA-5ECEEF37E3C2}"/>
              </a:ext>
            </a:extLst>
          </p:cNvPr>
          <p:cNvGrpSpPr/>
          <p:nvPr/>
        </p:nvGrpSpPr>
        <p:grpSpPr>
          <a:xfrm>
            <a:off x="9219918" y="2762244"/>
            <a:ext cx="570084" cy="554567"/>
            <a:chOff x="7283110" y="5098660"/>
            <a:chExt cx="649614" cy="6496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663F7C-3E53-93FF-6A65-759582285BFF}"/>
                </a:ext>
              </a:extLst>
            </p:cNvPr>
            <p:cNvSpPr/>
            <p:nvPr/>
          </p:nvSpPr>
          <p:spPr>
            <a:xfrm>
              <a:off x="7283110" y="5098660"/>
              <a:ext cx="649614" cy="649614"/>
            </a:xfrm>
            <a:prstGeom prst="ellipse">
              <a:avLst/>
            </a:prstGeom>
            <a:solidFill>
              <a:srgbClr val="1388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6697275-C48E-06F0-EF61-BB960B0C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36367" y="5224499"/>
              <a:ext cx="343099" cy="3430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3D8DC0E-B6BA-F18C-9F95-64ADF6BE8034}"/>
              </a:ext>
            </a:extLst>
          </p:cNvPr>
          <p:cNvSpPr txBox="1"/>
          <p:nvPr/>
        </p:nvSpPr>
        <p:spPr>
          <a:xfrm>
            <a:off x="8869392" y="3442227"/>
            <a:ext cx="1271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81850"/>
                </a:solidFill>
                <a:effectLst/>
                <a:uLnTx/>
                <a:uFillTx/>
                <a:latin typeface="Aptos" panose="020B0004020202020204" pitchFamily="34" charset="0"/>
              </a:rPr>
              <a:t>Integration task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E08E2C9-FECC-504E-B5D3-7786B4D84E7A}"/>
              </a:ext>
            </a:extLst>
          </p:cNvPr>
          <p:cNvSpPr txBox="1">
            <a:spLocks/>
          </p:cNvSpPr>
          <p:nvPr/>
        </p:nvSpPr>
        <p:spPr>
          <a:xfrm>
            <a:off x="684570" y="1542059"/>
            <a:ext cx="5025176" cy="51903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Pump at the harbor for the fishing boats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Customers have an account and must be recognized at the pump with a key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All transactions from the pump contains a customer key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In LS Central invoicing for the customers is scheduled.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cs typeface="Segoe U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CFD407-4B13-B10A-F356-B9D8C3E31203}"/>
              </a:ext>
            </a:extLst>
          </p:cNvPr>
          <p:cNvCxnSpPr/>
          <p:nvPr/>
        </p:nvCxnSpPr>
        <p:spPr>
          <a:xfrm>
            <a:off x="6096000" y="1542059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DD109A-7FB9-B4F0-33D6-79E737CD4058}"/>
              </a:ext>
            </a:extLst>
          </p:cNvPr>
          <p:cNvCxnSpPr>
            <a:cxnSpLocks/>
          </p:cNvCxnSpPr>
          <p:nvPr/>
        </p:nvCxnSpPr>
        <p:spPr>
          <a:xfrm>
            <a:off x="9784998" y="2897293"/>
            <a:ext cx="1315902" cy="49968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04D9B5-2CC8-3E76-24B7-D294BE83427A}"/>
              </a:ext>
            </a:extLst>
          </p:cNvPr>
          <p:cNvCxnSpPr>
            <a:cxnSpLocks/>
          </p:cNvCxnSpPr>
          <p:nvPr/>
        </p:nvCxnSpPr>
        <p:spPr>
          <a:xfrm flipH="1">
            <a:off x="9784998" y="3143194"/>
            <a:ext cx="1271138" cy="19376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D5EF90F-2B2B-82E2-664A-5FB27373D6C5}"/>
              </a:ext>
            </a:extLst>
          </p:cNvPr>
          <p:cNvCxnSpPr>
            <a:cxnSpLocks/>
          </p:cNvCxnSpPr>
          <p:nvPr/>
        </p:nvCxnSpPr>
        <p:spPr>
          <a:xfrm flipH="1">
            <a:off x="8093501" y="3177585"/>
            <a:ext cx="1034896" cy="24377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273556-2A37-3470-20FC-F77D400754C2}"/>
              </a:ext>
            </a:extLst>
          </p:cNvPr>
          <p:cNvCxnSpPr>
            <a:cxnSpLocks/>
          </p:cNvCxnSpPr>
          <p:nvPr/>
        </p:nvCxnSpPr>
        <p:spPr>
          <a:xfrm flipH="1">
            <a:off x="7176836" y="4514069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66B466-63F6-A9A0-6D38-BE633325B9A3}"/>
              </a:ext>
            </a:extLst>
          </p:cNvPr>
          <p:cNvCxnSpPr>
            <a:cxnSpLocks/>
          </p:cNvCxnSpPr>
          <p:nvPr/>
        </p:nvCxnSpPr>
        <p:spPr>
          <a:xfrm flipH="1">
            <a:off x="7154458" y="5637863"/>
            <a:ext cx="5269" cy="178935"/>
          </a:xfrm>
          <a:prstGeom prst="straightConnector1">
            <a:avLst/>
          </a:prstGeom>
          <a:ln w="12700">
            <a:solidFill>
              <a:srgbClr val="403F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84D90A6D-6C3D-8191-FE72-E8756D977E2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537674" y="1592186"/>
            <a:ext cx="1277743" cy="7428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C8E1582-7D7C-EF91-247D-D17EC86049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07364" y="2760588"/>
            <a:ext cx="469867" cy="46986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40EB578-7EB9-664B-3B60-3B4A2301A1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88702" y="4024670"/>
            <a:ext cx="907190" cy="9071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6720CF0-522E-D87B-EFB0-22077E6762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59934" y="5933568"/>
            <a:ext cx="633804" cy="6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15A7EF2-0AEE-E914-ECB1-E82941ECB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477" y="2697463"/>
            <a:ext cx="5329934" cy="34255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93A57FE-B096-2981-E50A-22D518DC7ECC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Wet stock management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57224E3-BF6D-4F82-3B06-A69127CE9162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8425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Wet stock management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process of controlling the wet stock inventory of the gas station – the fuel inventory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monitor inventory levels and ensure that there have been no un-accounted losses (such as leaks)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ensure the fuel stock levels in tanks are adequate to meet anticipated demand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All wet stock data needs to be available 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Fuel sales / Fuel deliveries * / Tank gauge readings * / Purchases / Transfers *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*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 data availability depends on info from the forecourt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Standard liter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System calculates standard liter amount (15C) *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 transactions stores both actual/standard liter volume if information is available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ea typeface="+mn-ea"/>
              <a:cs typeface="Segoe U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88FC02-AD8D-E6E6-6204-7EE256C4F16A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62C1FEA-8BB4-2DE6-1CA4-D39A6EFB73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7BAD8B-AFE2-BCA9-F92B-274FAB1F6E32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7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65A0-90B1-7082-6A23-0DF1C8377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8ED81AF-B7FE-3F00-FC3E-3DEAADEB98CB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123925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Forecourt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 tank journal framework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EA4E32-FBCF-54D3-28CD-4117A188E995}"/>
              </a:ext>
            </a:extLst>
          </p:cNvPr>
          <p:cNvSpPr txBox="1">
            <a:spLocks/>
          </p:cNvSpPr>
          <p:nvPr/>
        </p:nvSpPr>
        <p:spPr>
          <a:xfrm>
            <a:off x="787267" y="1672492"/>
            <a:ext cx="5181197" cy="50598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Framework to handle Forecourt data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sales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deliveries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Fuel blend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Tank gauge readings/entries</a:t>
            </a:r>
          </a:p>
          <a:p>
            <a:pPr lvl="1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Wet stock manual adjustments </a:t>
            </a: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Uses different types of BC orders to handle the Forecourt flow</a:t>
            </a: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Transfer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Transfer orders are used 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when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transferring  stock between storage tanks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Purchase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Purchase orders are used when receiving fuel to a location i.e. depot and store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Sales orders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Sales orders are used when the truck is delivering fuel to customers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lvl="1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No document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- It is also possible to have no document attached to a delivery, in which case the stock is updated using Item Journal</a:t>
            </a:r>
            <a:r>
              <a:rPr lang="en-US" sz="1400" noProof="0" dirty="0">
                <a:solidFill>
                  <a:srgbClr val="242C2F"/>
                </a:solidFill>
                <a:latin typeface="Aptos"/>
                <a:cs typeface="Segoe UI"/>
              </a:rPr>
              <a:t>.</a:t>
            </a:r>
            <a:endParaRPr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cs typeface="Segoe UI"/>
            </a:endParaRPr>
          </a:p>
          <a:p>
            <a:pPr marL="0" indent="0">
              <a:buNone/>
              <a:defRPr/>
            </a:pPr>
            <a:r>
              <a:rPr lang="en-US" sz="1800" b="1" noProof="0" dirty="0">
                <a:solidFill>
                  <a:srgbClr val="242C2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Handling of Forecourt flow at customer needs to be defined in exploratory sessions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C203EA-AAFA-0C59-B1CE-E566A329B437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914FD42-DBF9-E551-7E77-671C43CE5C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DC3FFA-1447-1B99-33E3-A1D77C890D80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F8B11F-8BB9-8831-BBC6-404720512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83" y="1503806"/>
            <a:ext cx="4673852" cy="495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646" y="2663302"/>
            <a:ext cx="7151354" cy="674702"/>
          </a:xfrm>
        </p:spPr>
        <p:txBody>
          <a:bodyPr/>
          <a:lstStyle/>
          <a:p>
            <a:r>
              <a:rPr lang="en-US" noProof="0" dirty="0"/>
              <a:t>LS Central for forecourt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432" y="5551715"/>
            <a:ext cx="4698568" cy="1017762"/>
          </a:xfrm>
        </p:spPr>
        <p:txBody>
          <a:bodyPr/>
          <a:lstStyle/>
          <a:p>
            <a:pPr algn="l"/>
            <a:r>
              <a:rPr lang="en-US" noProof="0" dirty="0"/>
              <a:t>Bjarni  Asmundsson </a:t>
            </a:r>
            <a:r>
              <a:rPr lang="en-US" b="0" noProof="0" dirty="0"/>
              <a:t>– Regional Director APAC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4885C7-ACCB-1B8F-D190-829082637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41022" y="3519997"/>
            <a:ext cx="6169978" cy="758089"/>
          </a:xfrm>
        </p:spPr>
        <p:txBody>
          <a:bodyPr lIns="91440" tIns="45720" rIns="91440" bIns="45720" anchor="ctr" anchorCtr="0"/>
          <a:lstStyle/>
          <a:p>
            <a:r>
              <a:rPr lang="en-US" noProof="0" dirty="0">
                <a:latin typeface="Aptos"/>
              </a:rPr>
              <a:t>Run fuel sales, F&amp;B, and c-stores with LS Central for forecourt</a:t>
            </a:r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83B1-18BF-59F3-A073-35557280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FE55737-A9BC-ADCA-5D58-0FE61227DCCC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123925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Wet stock reconciliation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B150766-FC62-F749-39E5-42EBE72AE19C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0720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process of comparing recorded fuel inventory (book stock) with actual physical stock in fuel tanks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The Wet stock data needs to be available in BO  to be able to perform the reconciliation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Wet stock reconciliation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Book stock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 = Opening stock + Deliveries – Sales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Closing stock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 = Measured stock from the tank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Variance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 = Closing (measured) stock – Book stock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Wet stock variance is booked accordingly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“Trend” in Wet stock variance can be detected and acted 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Wet stock reconciliation can be performed in LS Central or customer's head office platform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7C6039-7B86-29E9-B792-8FA566E74BE2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7630AB-3894-C53B-937A-565C36A1F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BCF72A-455E-F153-4A7B-28A9BACA39B7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CE7AA56-9E68-99F9-F016-A7C711CC7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719" y="2115240"/>
            <a:ext cx="4039414" cy="41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E0D38-3EC4-E3D1-A164-A5956B239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BEC62C-0E12-3B57-4A0D-CB5976CCB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45" y="2175916"/>
            <a:ext cx="5329934" cy="34255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685EF57-2743-CF40-1700-EB31625404FF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6525847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F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uel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 replenishment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7E4FF6B-CEFE-BCF6-8291-907B976E8C1B}"/>
              </a:ext>
            </a:extLst>
          </p:cNvPr>
          <p:cNvSpPr txBox="1">
            <a:spLocks/>
          </p:cNvSpPr>
          <p:nvPr/>
        </p:nvSpPr>
        <p:spPr>
          <a:xfrm>
            <a:off x="787267" y="1889807"/>
            <a:ext cx="5181197" cy="48425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Avoid fuel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stoc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k outs !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Maintain uninterrupted fuel availability for customers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Avoiding stockouts that impact sales and customer trust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Fleet truck management *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Management of fuel delivery trucks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* not a part of standard system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Optimize delivery schedules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Fixed route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Daily planned based on stock level in tanks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Optimize delivery schedules to reduce logistics costs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LS replenishment module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Advanced replenishment capabilities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Can be used as a base for fuel replenishment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Fuel replenishment needs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to be defined in exploratory sessions with customer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/>
              <a:ea typeface="+mn-ea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2B1DD-5D09-7CD3-B9A9-76E8F4625B58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0908422-98AD-EAA0-23FF-094B38078B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6CBF40-F2DC-C8B0-AC1B-365154BBFF61}"/>
              </a:ext>
            </a:extLst>
          </p:cNvPr>
          <p:cNvCxnSpPr/>
          <p:nvPr/>
        </p:nvCxnSpPr>
        <p:spPr>
          <a:xfrm>
            <a:off x="6295804" y="2011327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918E1ED-EAC5-5D5C-22EE-6D558BB87910}"/>
              </a:ext>
            </a:extLst>
          </p:cNvPr>
          <p:cNvSpPr/>
          <p:nvPr/>
        </p:nvSpPr>
        <p:spPr>
          <a:xfrm>
            <a:off x="6925576" y="4786251"/>
            <a:ext cx="4864943" cy="11718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A5EA85-08A4-A5B0-09F1-C1CEF2AAB48D}"/>
              </a:ext>
            </a:extLst>
          </p:cNvPr>
          <p:cNvCxnSpPr>
            <a:cxnSpLocks/>
          </p:cNvCxnSpPr>
          <p:nvPr/>
        </p:nvCxnSpPr>
        <p:spPr>
          <a:xfrm>
            <a:off x="8814816" y="5372153"/>
            <a:ext cx="1619794" cy="0"/>
          </a:xfrm>
          <a:prstGeom prst="straightConnector1">
            <a:avLst/>
          </a:prstGeom>
          <a:ln w="127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08382-6266-6AC8-852D-BCC03258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OFT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E28E70-5F18-F239-4BF7-F16EAF9AB0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noProof="0" dirty="0"/>
              <a:t>One Forecourt Team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A914982-F1CF-6888-A819-767B8F46F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4469" y="5356282"/>
            <a:ext cx="4139513" cy="982761"/>
          </a:xfrm>
          <a:prstGeom prst="rect">
            <a:avLst/>
          </a:prstGeom>
        </p:spPr>
      </p:pic>
      <p:pic>
        <p:nvPicPr>
          <p:cNvPr id="7" name="Picture Placeholder 6" descr="A gas station with cars parked at the top&#10;&#10;AI-generated content may be incorrect.">
            <a:extLst>
              <a:ext uri="{FF2B5EF4-FFF2-40B4-BE49-F238E27FC236}">
                <a16:creationId xmlns:a16="http://schemas.microsoft.com/office/drawing/2014/main" id="{F59CBD54-B481-10C0-86A7-AAFD5EDDA0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11038" r="110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60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34214-19E8-3182-517D-A4262416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>
                <a:latin typeface="Aptos ExtraBold"/>
                <a:cs typeface="Segoe UI"/>
              </a:rPr>
              <a:t>Virtual organization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FAC44-4393-E7C2-0795-FE77DE08D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8971349" cy="554415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000" noProof="0" dirty="0">
                <a:latin typeface="Aptos"/>
                <a:cs typeface="Segoe UI"/>
              </a:rPr>
              <a:t>To enhance </a:t>
            </a:r>
            <a:r>
              <a:rPr lang="en-US" sz="2000" b="1" noProof="0" dirty="0">
                <a:latin typeface="Aptos"/>
                <a:cs typeface="Segoe UI"/>
              </a:rPr>
              <a:t>internal teamwork</a:t>
            </a:r>
            <a:r>
              <a:rPr lang="en-US" sz="2000" noProof="0" dirty="0">
                <a:latin typeface="Aptos"/>
                <a:cs typeface="Segoe UI"/>
              </a:rPr>
              <a:t> and meet </a:t>
            </a:r>
            <a:r>
              <a:rPr lang="en-US" sz="2000" b="1" noProof="0" dirty="0">
                <a:latin typeface="Aptos"/>
                <a:cs typeface="Segoe UI"/>
              </a:rPr>
              <a:t>market demands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Make sure resources are used efficiently and effectively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Keep a close eye on current customers</a:t>
            </a:r>
          </a:p>
          <a:p>
            <a:pPr lvl="1"/>
            <a:r>
              <a:rPr lang="en-US" sz="2000" noProof="0" dirty="0">
                <a:latin typeface="Aptos"/>
                <a:cs typeface="Segoe UI"/>
              </a:rPr>
              <a:t>To align our products with market needs</a:t>
            </a:r>
          </a:p>
          <a:p>
            <a:pPr marL="0" indent="0">
              <a:buNone/>
            </a:pP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OFT Members:</a:t>
            </a:r>
          </a:p>
          <a:p>
            <a:pPr lvl="1"/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Bjarni Asmundsson: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Regional Director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Olafur Jonsson: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Principal Product Owner 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Johann Sveinsson: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Senior Consultant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Deena Frye : 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Principal Consultant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Asta Margret Karlsson: 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PMO Director</a:t>
            </a:r>
          </a:p>
          <a:p>
            <a:pPr lvl="1"/>
            <a:r>
              <a:rPr lang="en-US" sz="2000" b="1" noProof="0" dirty="0">
                <a:solidFill>
                  <a:srgbClr val="111111"/>
                </a:solidFill>
                <a:latin typeface="Aptos"/>
                <a:cs typeface="Segoe UI"/>
              </a:rPr>
              <a:t>Giada Pezzini:</a:t>
            </a:r>
            <a:r>
              <a:rPr lang="en-US" sz="2000" noProof="0" dirty="0">
                <a:solidFill>
                  <a:srgbClr val="111111"/>
                </a:solidFill>
                <a:latin typeface="Aptos"/>
                <a:cs typeface="Segoe UI"/>
              </a:rPr>
              <a:t> VP Marketing</a:t>
            </a:r>
            <a:endParaRPr lang="en-US" sz="2000" b="0" i="0" noProof="0" dirty="0">
              <a:solidFill>
                <a:srgbClr val="111111"/>
              </a:solidFill>
              <a:effectLst/>
              <a:latin typeface="Aptos"/>
              <a:cs typeface="Segoe UI"/>
            </a:endParaRPr>
          </a:p>
          <a:p>
            <a:pPr marL="0" indent="0">
              <a:buNone/>
            </a:pPr>
            <a:r>
              <a:rPr lang="en-US" sz="2000" noProof="0" dirty="0">
                <a:latin typeface="Aptos"/>
                <a:cs typeface="Segoe UI"/>
              </a:rPr>
              <a:t>Working directly with selected and </a:t>
            </a:r>
            <a:r>
              <a:rPr lang="en-US" sz="2000" b="1" noProof="0" dirty="0">
                <a:latin typeface="Aptos"/>
                <a:cs typeface="Segoe UI"/>
              </a:rPr>
              <a:t>strategic customers</a:t>
            </a:r>
          </a:p>
          <a:p>
            <a:pPr marL="0" indent="0">
              <a:buNone/>
            </a:pP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The team's aim is to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streamline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our processes,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enhance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 our service offerings, and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improve </a:t>
            </a:r>
            <a:r>
              <a:rPr lang="en-US" sz="200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our products. Our goal is to 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ensure we deliver top-notch solutions to our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customers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. Working with this team gives customers opportunity to give </a:t>
            </a:r>
            <a:r>
              <a:rPr lang="en-US" sz="2000" b="1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direct feedback </a:t>
            </a:r>
            <a:r>
              <a:rPr lang="en-US" sz="2000" b="0" i="0" noProof="0" dirty="0">
                <a:solidFill>
                  <a:srgbClr val="111111"/>
                </a:solidFill>
                <a:effectLst/>
                <a:latin typeface="Aptos"/>
                <a:cs typeface="Segoe UI"/>
              </a:rPr>
              <a:t>into product development.</a:t>
            </a:r>
          </a:p>
          <a:p>
            <a:pPr lvl="1"/>
            <a:endParaRPr lang="en-US" sz="18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pPr lvl="1"/>
            <a:endParaRPr lang="en-US" sz="18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  <a:p>
            <a:endParaRPr lang="en-US" sz="2400" noProof="0" dirty="0"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collage of people with different types of objects&#10;&#10;AI-generated content may be incorrect.">
            <a:extLst>
              <a:ext uri="{FF2B5EF4-FFF2-40B4-BE49-F238E27FC236}">
                <a16:creationId xmlns:a16="http://schemas.microsoft.com/office/drawing/2014/main" id="{14DEFC38-7246-9F3D-9328-F4B2CCAFB9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2" t="-516" r="-8626" b="-583"/>
          <a:stretch/>
        </p:blipFill>
        <p:spPr>
          <a:xfrm>
            <a:off x="5751294" y="1165849"/>
            <a:ext cx="5795953" cy="39323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6E9D8-72B6-9F6D-B50F-7ABAE083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53916-1CF8-1DB5-C18C-7B40E46650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774" y="1352435"/>
            <a:ext cx="5276739" cy="4236371"/>
          </a:xfrm>
          <a:ln>
            <a:noFill/>
          </a:ln>
        </p:spPr>
        <p:txBody>
          <a:bodyPr/>
          <a:lstStyle/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Evolution of gas stations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POS and Pumps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Fuel and loyalty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Wet Stock Management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Fuel replenishment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OFT – How we develop forecourt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2400" b="1" noProof="0" dirty="0">
                <a:solidFill>
                  <a:srgbClr val="351C5C"/>
                </a:solidFill>
                <a:latin typeface="+mj-lt"/>
                <a:cs typeface="Segoe UI" panose="020B0502040204020203" pitchFamily="34" charset="0"/>
              </a:rPr>
              <a:t>Questions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C5310B-B52B-1C76-D465-0ACDAD5D689D}"/>
              </a:ext>
            </a:extLst>
          </p:cNvPr>
          <p:cNvSpPr/>
          <p:nvPr/>
        </p:nvSpPr>
        <p:spPr>
          <a:xfrm>
            <a:off x="5454316" y="5098223"/>
            <a:ext cx="6389910" cy="392977"/>
          </a:xfrm>
          <a:prstGeom prst="roundRect">
            <a:avLst/>
          </a:prstGeom>
          <a:solidFill>
            <a:srgbClr val="403F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7C5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forecourt solution of the future </a:t>
            </a:r>
          </a:p>
        </p:txBody>
      </p:sp>
      <p:pic>
        <p:nvPicPr>
          <p:cNvPr id="5" name="Picture 4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2F642257-7C6E-75D2-8C0C-66772420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699" y="212186"/>
            <a:ext cx="2239010" cy="5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1D83-3040-60DD-475B-35140D0C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noProof="0" dirty="0"/>
              <a:t>The evolution of gas stations</a:t>
            </a:r>
          </a:p>
        </p:txBody>
      </p: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C43DD526-054B-D60C-61C4-2912BD2A6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455"/>
          <a:stretch/>
        </p:blipFill>
        <p:spPr>
          <a:xfrm>
            <a:off x="455901" y="1404373"/>
            <a:ext cx="3590558" cy="38097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41F95BD-C4A4-A1DE-A4FB-6D41EE623847}"/>
              </a:ext>
            </a:extLst>
          </p:cNvPr>
          <p:cNvSpPr txBox="1">
            <a:spLocks/>
          </p:cNvSpPr>
          <p:nvPr/>
        </p:nvSpPr>
        <p:spPr>
          <a:xfrm>
            <a:off x="455901" y="6319233"/>
            <a:ext cx="3971973" cy="317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 panose="020B0004020202020204" pitchFamily="34" charset="0"/>
              </a:rPr>
              <a:t>*KPMG, May 2020, Fuel Forecourt Retail Market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CC571F-26CA-F543-2466-3BE6DF4B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19" y="1404373"/>
            <a:ext cx="3397662" cy="3809734"/>
          </a:xfrm>
          <a:prstGeom prst="rect">
            <a:avLst/>
          </a:prstGeom>
        </p:spPr>
      </p:pic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B6A7AD6-79E5-A2B5-D6F4-E13881393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02" y="1404373"/>
            <a:ext cx="3388356" cy="38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B36CED-83F7-EFEE-A4CF-67AF4D1291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3" name="Picture 2" descr="A gas station at night&#10;&#10;Description automatically generated with medium confidence">
            <a:extLst>
              <a:ext uri="{FF2B5EF4-FFF2-40B4-BE49-F238E27FC236}">
                <a16:creationId xmlns:a16="http://schemas.microsoft.com/office/drawing/2014/main" id="{6AAAFF71-A6BD-DFE8-044A-D62A7E860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8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26FAAEB-329A-1BDC-5007-A33978ECB28A}"/>
              </a:ext>
            </a:extLst>
          </p:cNvPr>
          <p:cNvSpPr txBox="1">
            <a:spLocks/>
          </p:cNvSpPr>
          <p:nvPr/>
        </p:nvSpPr>
        <p:spPr>
          <a:xfrm>
            <a:off x="2999082" y="257743"/>
            <a:ext cx="6193836" cy="73617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Customer experience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0FDC33-B420-BFD9-3459-28E7B3B5A8DF}"/>
              </a:ext>
            </a:extLst>
          </p:cNvPr>
          <p:cNvSpPr txBox="1"/>
          <p:nvPr/>
        </p:nvSpPr>
        <p:spPr>
          <a:xfrm>
            <a:off x="1471749" y="5582194"/>
            <a:ext cx="9248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The fuel retailers </a:t>
            </a:r>
            <a:r>
              <a:rPr lang="en-US" sz="2400" noProof="0" dirty="0">
                <a:solidFill>
                  <a:srgbClr val="FFFFFF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that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cs typeface="Segoe UI" panose="020B0502040204020203" pitchFamily="34" charset="0"/>
              </a:rPr>
              <a:t> thrive will be those that deliver compelling experiences and environments for their customers</a:t>
            </a:r>
          </a:p>
        </p:txBody>
      </p:sp>
      <p:pic>
        <p:nvPicPr>
          <p:cNvPr id="6" name="Picture 5" descr="A black background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F949FF0A-0C21-5DDB-9CBF-D31997BB1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60" y="216616"/>
            <a:ext cx="1333785" cy="4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7360-9D2D-4B73-58CE-431B6BA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588637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Gas stations future needs</a:t>
            </a:r>
          </a:p>
        </p:txBody>
      </p:sp>
      <p:pic>
        <p:nvPicPr>
          <p:cNvPr id="7" name="Picture Placeholder 6" descr="A person filling up a car at a gas station&#10;&#10;AI-generated content may be incorrect.">
            <a:extLst>
              <a:ext uri="{FF2B5EF4-FFF2-40B4-BE49-F238E27FC236}">
                <a16:creationId xmlns:a16="http://schemas.microsoft.com/office/drawing/2014/main" id="{3D1F5828-3717-AD46-FD80-D398A34AA4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433" r="25433"/>
          <a:stretch/>
        </p:blipFill>
        <p:spPr>
          <a:xfrm>
            <a:off x="0" y="154546"/>
            <a:ext cx="4935828" cy="67034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47B38-DA20-3AE0-9E7E-C3B55D27D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</p:spPr>
        <p:txBody>
          <a:bodyPr lIns="91440" tIns="45720" rIns="91440" bIns="45720" anchor="t"/>
          <a:lstStyle/>
          <a:p>
            <a:r>
              <a:rPr lang="en-US" noProof="0" dirty="0">
                <a:latin typeface="Aptos Light"/>
              </a:rPr>
              <a:t>Ability to connect to pumps and sell fuel</a:t>
            </a:r>
          </a:p>
          <a:p>
            <a:r>
              <a:rPr lang="en-US" noProof="0" dirty="0">
                <a:latin typeface="Aptos Light"/>
              </a:rPr>
              <a:t>Handle retail, fast food, and other services, like: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High end restaurants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Luxury cafes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Pharmacies</a:t>
            </a:r>
          </a:p>
          <a:p>
            <a:pPr lvl="1">
              <a:buFont typeface="System Font Regular"/>
              <a:buChar char="-"/>
            </a:pPr>
            <a:r>
              <a:rPr lang="en-US" noProof="0" dirty="0">
                <a:latin typeface="Aptos Light"/>
              </a:rPr>
              <a:t>Parcel pick-up points and different services</a:t>
            </a:r>
          </a:p>
          <a:p>
            <a:r>
              <a:rPr lang="en-US" noProof="0" dirty="0">
                <a:latin typeface="Aptos Light"/>
              </a:rPr>
              <a:t>With multiple payment options</a:t>
            </a:r>
            <a:br>
              <a:rPr lang="en-US" noProof="0" dirty="0"/>
            </a:br>
            <a:endParaRPr lang="en-US" noProof="0" dirty="0"/>
          </a:p>
          <a:p>
            <a:pPr marL="0" indent="0">
              <a:buNone/>
            </a:pPr>
            <a:r>
              <a:rPr lang="en-US" b="1" noProof="0" dirty="0">
                <a:solidFill>
                  <a:srgbClr val="912B48"/>
                </a:solidFill>
                <a:latin typeface="Aptos" panose="020B0004020202020204" pitchFamily="34" charset="0"/>
              </a:rPr>
              <a:t>Can a single platform handle that?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572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D62550B-4EB5-7472-DF0C-50DC61B026CB}"/>
              </a:ext>
            </a:extLst>
          </p:cNvPr>
          <p:cNvSpPr txBox="1">
            <a:spLocks/>
          </p:cNvSpPr>
          <p:nvPr/>
        </p:nvSpPr>
        <p:spPr>
          <a:xfrm>
            <a:off x="5812082" y="3414619"/>
            <a:ext cx="1005986" cy="1186912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31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61DCCA-55AC-248A-DA1D-5F2B2648B384}"/>
              </a:ext>
            </a:extLst>
          </p:cNvPr>
          <p:cNvSpPr txBox="1">
            <a:spLocks/>
          </p:cNvSpPr>
          <p:nvPr/>
        </p:nvSpPr>
        <p:spPr>
          <a:xfrm>
            <a:off x="340291" y="1026320"/>
            <a:ext cx="11262704" cy="9447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" panose="020B0004020202020204" pitchFamily="34" charset="0"/>
                <a:cs typeface="Segoe UI"/>
              </a:rPr>
              <a:t>LS Central for forecourt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F45A5-C1C9-3BCA-DB8D-318B04474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564" y="2752725"/>
            <a:ext cx="4227995" cy="2113998"/>
          </a:xfrm>
          <a:prstGeom prst="rect">
            <a:avLst/>
          </a:prstGeom>
        </p:spPr>
      </p:pic>
      <p:pic>
        <p:nvPicPr>
          <p:cNvPr id="6" name="Picture 5" descr="A picture containing night, building&#10;&#10;Description automatically generated with medium confidence">
            <a:extLst>
              <a:ext uri="{FF2B5EF4-FFF2-40B4-BE49-F238E27FC236}">
                <a16:creationId xmlns:a16="http://schemas.microsoft.com/office/drawing/2014/main" id="{59DD7729-C295-719E-B1E0-7258A89B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83" y="2912216"/>
            <a:ext cx="4126430" cy="1759655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B88B10B-CCE2-5309-8CD1-6D2F0985B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692" y="2912216"/>
            <a:ext cx="2902258" cy="20405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939A2D-B240-D37A-EC9F-CE31165D2AE2}"/>
              </a:ext>
            </a:extLst>
          </p:cNvPr>
          <p:cNvSpPr/>
          <p:nvPr/>
        </p:nvSpPr>
        <p:spPr>
          <a:xfrm>
            <a:off x="0" y="6231550"/>
            <a:ext cx="12192000" cy="651164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4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E96CE-E0F8-A213-1286-231140153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system&#10;&#10;Description automatically generated">
            <a:extLst>
              <a:ext uri="{FF2B5EF4-FFF2-40B4-BE49-F238E27FC236}">
                <a16:creationId xmlns:a16="http://schemas.microsoft.com/office/drawing/2014/main" id="{C1AD351F-E75B-0B29-BF8D-F87DA77D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071" y="3711815"/>
            <a:ext cx="4598515" cy="298386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61EFC66-005A-1E4B-85FC-BAB02561ED1A}"/>
              </a:ext>
            </a:extLst>
          </p:cNvPr>
          <p:cNvSpPr txBox="1">
            <a:spLocks/>
          </p:cNvSpPr>
          <p:nvPr/>
        </p:nvSpPr>
        <p:spPr>
          <a:xfrm>
            <a:off x="684569" y="398561"/>
            <a:ext cx="7896722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cs typeface="Segoe UI"/>
              </a:rPr>
              <a:t>End-to-end solution for fuel retailers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 ExtraBold" panose="020B0004020202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B1AB72-ABB1-49E9-84C1-F4A071EB8C68}"/>
              </a:ext>
            </a:extLst>
          </p:cNvPr>
          <p:cNvCxnSpPr>
            <a:cxnSpLocks/>
          </p:cNvCxnSpPr>
          <p:nvPr/>
        </p:nvCxnSpPr>
        <p:spPr>
          <a:xfrm>
            <a:off x="4844917" y="1897055"/>
            <a:ext cx="0" cy="4202526"/>
          </a:xfrm>
          <a:prstGeom prst="line">
            <a:avLst/>
          </a:prstGeom>
          <a:noFill/>
          <a:ln w="25400" cap="flat" cmpd="sng" algn="ctr">
            <a:solidFill>
              <a:srgbClr val="361D5C"/>
            </a:solidFill>
            <a:prstDash val="solid"/>
            <a:miter lim="800000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E71230F0-000B-5242-EACD-03B44F674C17}"/>
              </a:ext>
            </a:extLst>
          </p:cNvPr>
          <p:cNvGrpSpPr/>
          <p:nvPr/>
        </p:nvGrpSpPr>
        <p:grpSpPr>
          <a:xfrm>
            <a:off x="1584373" y="2079610"/>
            <a:ext cx="2445907" cy="1786505"/>
            <a:chOff x="1937659" y="2079610"/>
            <a:chExt cx="2445907" cy="1786505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AC9570B-3A10-F850-C774-62F0DC6D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2494757" y="2079610"/>
              <a:ext cx="1801722" cy="427747"/>
            </a:xfrm>
            <a:prstGeom prst="rect">
              <a:avLst/>
            </a:prstGeom>
          </p:spPr>
        </p:pic>
        <p:sp>
          <p:nvSpPr>
            <p:cNvPr id="11" name="Text Placeholder 2">
              <a:extLst>
                <a:ext uri="{FF2B5EF4-FFF2-40B4-BE49-F238E27FC236}">
                  <a16:creationId xmlns:a16="http://schemas.microsoft.com/office/drawing/2014/main" id="{41703D71-8A36-2291-2E5E-5C6F851654C1}"/>
                </a:ext>
              </a:extLst>
            </p:cNvPr>
            <p:cNvSpPr txBox="1">
              <a:spLocks/>
            </p:cNvSpPr>
            <p:nvPr/>
          </p:nvSpPr>
          <p:spPr>
            <a:xfrm>
              <a:off x="1937659" y="2614784"/>
              <a:ext cx="2445907" cy="125133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Pump control in POS with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ability to sell fuel 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and communicate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42C2F"/>
                  </a:solidFill>
                  <a:effectLst/>
                  <a:uLnTx/>
                  <a:uFillTx/>
                  <a:latin typeface="Aptos"/>
                  <a:cs typeface="Segoe UI"/>
                </a:rPr>
                <a:t> with pumps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1B34B17-2B34-31F6-7D03-50FB30103764}"/>
              </a:ext>
            </a:extLst>
          </p:cNvPr>
          <p:cNvSpPr/>
          <p:nvPr/>
        </p:nvSpPr>
        <p:spPr>
          <a:xfrm>
            <a:off x="-10211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B15C93-8162-4BAF-4F64-21BFFB4F01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42112" y="12595"/>
            <a:ext cx="1438275" cy="592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ACC13-27D4-3407-1049-7718781064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091"/>
          <a:stretch/>
        </p:blipFill>
        <p:spPr>
          <a:xfrm>
            <a:off x="5574061" y="1621090"/>
            <a:ext cx="2957687" cy="166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A048A-FBBA-E574-B802-085691D3E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5194" y="3213358"/>
            <a:ext cx="142870" cy="4984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635ADB-FFFB-1066-DFB9-609C34A5C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0897" y="5367316"/>
            <a:ext cx="4828103" cy="1328367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490349-ECDD-6D34-08AC-BB6BEEFAB0FD}"/>
              </a:ext>
            </a:extLst>
          </p:cNvPr>
          <p:cNvSpPr txBox="1">
            <a:spLocks/>
          </p:cNvSpPr>
          <p:nvPr/>
        </p:nvSpPr>
        <p:spPr>
          <a:xfrm>
            <a:off x="1193922" y="4550910"/>
            <a:ext cx="2836358" cy="19924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Forecourt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tank journal framework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handle forecourt data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using Business Central orders for transfer and purchase of fuel between </a:t>
            </a:r>
            <a:r>
              <a:rPr lang="en-US" sz="1800" noProof="0" dirty="0">
                <a:solidFill>
                  <a:srgbClr val="242C2F"/>
                </a:solidFill>
                <a:latin typeface="Aptos"/>
                <a:cs typeface="Segoe UI"/>
              </a:rPr>
              <a:t>depot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cs typeface="Segoe UI"/>
              </a:rPr>
              <a:t> and stations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CC2090-3CD6-20D5-CDCB-6186E1B6F4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4099" y="4123162"/>
            <a:ext cx="1526181" cy="427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6F3BCB-9276-A157-1B53-377E4308DCB6}"/>
              </a:ext>
            </a:extLst>
          </p:cNvPr>
          <p:cNvSpPr/>
          <p:nvPr/>
        </p:nvSpPr>
        <p:spPr>
          <a:xfrm>
            <a:off x="6500885" y="6191473"/>
            <a:ext cx="2414063" cy="26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FDED9-0AE2-A66A-8D6D-CABDEC17E149}"/>
              </a:ext>
            </a:extLst>
          </p:cNvPr>
          <p:cNvSpPr txBox="1"/>
          <p:nvPr/>
        </p:nvSpPr>
        <p:spPr>
          <a:xfrm>
            <a:off x="6417984" y="6174243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Price 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DA228-9E28-C4A7-205C-4547FEFE6725}"/>
              </a:ext>
            </a:extLst>
          </p:cNvPr>
          <p:cNvSpPr txBox="1"/>
          <p:nvPr/>
        </p:nvSpPr>
        <p:spPr>
          <a:xfrm>
            <a:off x="7167596" y="6174243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744FE5-ABD6-F265-B8B3-5F972CFA9859}"/>
              </a:ext>
            </a:extLst>
          </p:cNvPr>
          <p:cNvSpPr txBox="1"/>
          <p:nvPr/>
        </p:nvSpPr>
        <p:spPr>
          <a:xfrm>
            <a:off x="7762755" y="6174243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EV chargers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5020D-68B6-D4D0-FA57-735C2FDFFD48}"/>
              </a:ext>
            </a:extLst>
          </p:cNvPr>
          <p:cNvSpPr txBox="1"/>
          <p:nvPr/>
        </p:nvSpPr>
        <p:spPr>
          <a:xfrm>
            <a:off x="8469157" y="6174243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OPT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9C159-B5E7-0FAC-7DD9-C430EC19C45D}"/>
              </a:ext>
            </a:extLst>
          </p:cNvPr>
          <p:cNvSpPr/>
          <p:nvPr/>
        </p:nvSpPr>
        <p:spPr>
          <a:xfrm>
            <a:off x="9175264" y="6518338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00626E-36D2-4D62-F3B2-D8A7A2DC1ADC}"/>
              </a:ext>
            </a:extLst>
          </p:cNvPr>
          <p:cNvSpPr txBox="1"/>
          <p:nvPr/>
        </p:nvSpPr>
        <p:spPr>
          <a:xfrm>
            <a:off x="9175276" y="6490833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CA1FEB-AA01-F069-A6BC-EC2E92838ABB}"/>
              </a:ext>
            </a:extLst>
          </p:cNvPr>
          <p:cNvSpPr/>
          <p:nvPr/>
        </p:nvSpPr>
        <p:spPr>
          <a:xfrm>
            <a:off x="9689450" y="536731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406A79-86EC-ADFA-C201-32EACD8F6B80}"/>
              </a:ext>
            </a:extLst>
          </p:cNvPr>
          <p:cNvSpPr txBox="1"/>
          <p:nvPr/>
        </p:nvSpPr>
        <p:spPr>
          <a:xfrm>
            <a:off x="9650886" y="5295450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Forecourt</a:t>
            </a:r>
            <a:br>
              <a:rPr lang="en-US" sz="800" noProof="0" dirty="0">
                <a:latin typeface="Aptos" panose="020B0004020202020204" pitchFamily="34" charset="0"/>
              </a:rPr>
            </a:br>
            <a:r>
              <a:rPr lang="en-US" sz="800" noProof="0" dirty="0">
                <a:latin typeface="Aptos" panose="020B0004020202020204" pitchFamily="34" charset="0"/>
              </a:rPr>
              <a:t>controller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E6A468-8A5B-7DBC-0B99-338CCE893002}"/>
              </a:ext>
            </a:extLst>
          </p:cNvPr>
          <p:cNvSpPr/>
          <p:nvPr/>
        </p:nvSpPr>
        <p:spPr>
          <a:xfrm>
            <a:off x="9704690" y="446815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BBB7C63-4F85-C5E1-C2CF-64F92AB06043}"/>
              </a:ext>
            </a:extLst>
          </p:cNvPr>
          <p:cNvSpPr/>
          <p:nvPr/>
        </p:nvSpPr>
        <p:spPr>
          <a:xfrm>
            <a:off x="9699610" y="595659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DD7C6C-1928-569B-0F6B-36FE0BB30E04}"/>
              </a:ext>
            </a:extLst>
          </p:cNvPr>
          <p:cNvSpPr txBox="1"/>
          <p:nvPr/>
        </p:nvSpPr>
        <p:spPr>
          <a:xfrm>
            <a:off x="9619628" y="5977814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Tank gauge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1F6A64-7424-EFB1-644D-2B181E43A15A}"/>
              </a:ext>
            </a:extLst>
          </p:cNvPr>
          <p:cNvSpPr/>
          <p:nvPr/>
        </p:nvSpPr>
        <p:spPr>
          <a:xfrm>
            <a:off x="10646342" y="6507744"/>
            <a:ext cx="506917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8B5FED-0D3C-ED1A-1AE5-95C8BBFAD48A}"/>
              </a:ext>
            </a:extLst>
          </p:cNvPr>
          <p:cNvSpPr txBox="1"/>
          <p:nvPr/>
        </p:nvSpPr>
        <p:spPr>
          <a:xfrm>
            <a:off x="10604543" y="6490833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Fuel tanker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5565B8-8C8C-132C-715D-C9186E26E9FD}"/>
              </a:ext>
            </a:extLst>
          </p:cNvPr>
          <p:cNvSpPr/>
          <p:nvPr/>
        </p:nvSpPr>
        <p:spPr>
          <a:xfrm>
            <a:off x="9582770" y="4087156"/>
            <a:ext cx="772931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F511A0-9444-E604-22FA-913C245B4C43}"/>
              </a:ext>
            </a:extLst>
          </p:cNvPr>
          <p:cNvSpPr txBox="1"/>
          <p:nvPr/>
        </p:nvSpPr>
        <p:spPr>
          <a:xfrm>
            <a:off x="9649275" y="406145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Hardware </a:t>
            </a:r>
          </a:p>
          <a:p>
            <a:r>
              <a:rPr lang="en-US" sz="800" noProof="0" dirty="0">
                <a:latin typeface="Aptos" panose="020B0004020202020204" pitchFamily="34" charset="0"/>
              </a:rPr>
              <a:t>station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938865-F809-EE92-338C-FB57C25E4846}"/>
              </a:ext>
            </a:extLst>
          </p:cNvPr>
          <p:cNvSpPr/>
          <p:nvPr/>
        </p:nvSpPr>
        <p:spPr>
          <a:xfrm>
            <a:off x="8074010" y="3772196"/>
            <a:ext cx="414869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A6866-E1F4-FB47-35F2-D2FA388B0AD1}"/>
              </a:ext>
            </a:extLst>
          </p:cNvPr>
          <p:cNvSpPr txBox="1"/>
          <p:nvPr/>
        </p:nvSpPr>
        <p:spPr>
          <a:xfrm>
            <a:off x="8084052" y="3791246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noProof="0" dirty="0">
                <a:latin typeface="Aptos" panose="020B0004020202020204" pitchFamily="34" charset="0"/>
              </a:rPr>
              <a:t>POS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1C4A9A-8ADF-D7D9-C1FF-92D6EACCE00D}"/>
              </a:ext>
            </a:extLst>
          </p:cNvPr>
          <p:cNvSpPr/>
          <p:nvPr/>
        </p:nvSpPr>
        <p:spPr>
          <a:xfrm>
            <a:off x="5546006" y="3567357"/>
            <a:ext cx="6110007" cy="2083244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C64E61-28AD-6582-34CD-E819A96BEA42}"/>
              </a:ext>
            </a:extLst>
          </p:cNvPr>
          <p:cNvSpPr/>
          <p:nvPr/>
        </p:nvSpPr>
        <p:spPr>
          <a:xfrm>
            <a:off x="5546007" y="1583367"/>
            <a:ext cx="6110015" cy="1730876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8AB99A-85F5-A2E2-BBB0-3B90FA6390B3}"/>
              </a:ext>
            </a:extLst>
          </p:cNvPr>
          <p:cNvSpPr/>
          <p:nvPr/>
        </p:nvSpPr>
        <p:spPr>
          <a:xfrm>
            <a:off x="8914949" y="5938359"/>
            <a:ext cx="2741076" cy="825469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A5C3615-FE31-4570-D3F1-BE6C1F8DC415}"/>
              </a:ext>
            </a:extLst>
          </p:cNvPr>
          <p:cNvSpPr/>
          <p:nvPr/>
        </p:nvSpPr>
        <p:spPr>
          <a:xfrm>
            <a:off x="684568" y="345222"/>
            <a:ext cx="6345223" cy="672942"/>
          </a:xfrm>
          <a:prstGeom prst="rect">
            <a:avLst/>
          </a:prstGeom>
          <a:noFill/>
          <a:ln>
            <a:solidFill>
              <a:srgbClr val="403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ptos ExtraBold" panose="020B00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CF720-496E-E375-E9F7-9ACD2CA2CA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9217"/>
          <a:stretch/>
        </p:blipFill>
        <p:spPr>
          <a:xfrm>
            <a:off x="9927006" y="1620167"/>
            <a:ext cx="1707468" cy="159199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FA8565-2712-3098-2CAB-DB66E481F902}"/>
              </a:ext>
            </a:extLst>
          </p:cNvPr>
          <p:cNvCxnSpPr>
            <a:cxnSpLocks/>
          </p:cNvCxnSpPr>
          <p:nvPr/>
        </p:nvCxnSpPr>
        <p:spPr>
          <a:xfrm flipH="1">
            <a:off x="8653767" y="2603054"/>
            <a:ext cx="1207173" cy="0"/>
          </a:xfrm>
          <a:prstGeom prst="straightConnector1">
            <a:avLst/>
          </a:prstGeom>
          <a:ln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155CAD8-FFF2-4560-610B-24D3665ECE8B}"/>
              </a:ext>
            </a:extLst>
          </p:cNvPr>
          <p:cNvSpPr txBox="1"/>
          <p:nvPr/>
        </p:nvSpPr>
        <p:spPr>
          <a:xfrm>
            <a:off x="8228404" y="2214137"/>
            <a:ext cx="2030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noProof="0" dirty="0" err="1">
                <a:solidFill>
                  <a:srgbClr val="403FA4"/>
                </a:solidFill>
                <a:latin typeface="Aptos" panose="020B0004020202020204" pitchFamily="34" charset="0"/>
              </a:rPr>
              <a:t>CentralConnect</a:t>
            </a:r>
            <a:endParaRPr lang="en-US" sz="1500" b="1" noProof="0" dirty="0">
              <a:solidFill>
                <a:srgbClr val="403FA4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system&#10;&#10;Description automatically generated">
            <a:extLst>
              <a:ext uri="{FF2B5EF4-FFF2-40B4-BE49-F238E27FC236}">
                <a16:creationId xmlns:a16="http://schemas.microsoft.com/office/drawing/2014/main" id="{84142B1C-30C2-8282-D5AF-E23222831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50" y="2395800"/>
            <a:ext cx="4928736" cy="31981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1B5E5F1-3621-A59F-06F4-88EDBD730C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53724" y="0"/>
            <a:ext cx="1438275" cy="592231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BB28AA3-F9BA-B984-6AF0-6C6DA51EC1C0}"/>
              </a:ext>
            </a:extLst>
          </p:cNvPr>
          <p:cNvSpPr txBox="1">
            <a:spLocks/>
          </p:cNvSpPr>
          <p:nvPr/>
        </p:nvSpPr>
        <p:spPr>
          <a:xfrm>
            <a:off x="762000" y="2011328"/>
            <a:ext cx="5005301" cy="45995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 Semibold"/>
              </a:rPr>
              <a:t>LS Central POS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 Semibold"/>
              </a:rPr>
              <a:t>connects to pumps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 Semibold"/>
              </a:rPr>
              <a:t> through Forecourt controller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 Semibold"/>
              </a:rPr>
              <a:t>Forecourt controller connection is a part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 Semibold"/>
              </a:rPr>
              <a:t>Hardware Station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/>
                <a:ea typeface="+mn-ea"/>
                <a:cs typeface="Segoe UI Semibold"/>
              </a:rPr>
              <a:t>for LS Central: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Allows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communication from POS to different forecourt controllers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Plugin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specially made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 for each forecourt controller type.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Plugins for other controllers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need to be created by a partner or in a consulting project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Aptos"/>
                <a:ea typeface="+mn-ea"/>
                <a:cs typeface="Segoe UI"/>
              </a:rPr>
              <a:t>with the LS Retail Consulting team.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5F00BE-26E4-0675-124B-BC96261A2E5D}"/>
              </a:ext>
            </a:extLst>
          </p:cNvPr>
          <p:cNvCxnSpPr/>
          <p:nvPr/>
        </p:nvCxnSpPr>
        <p:spPr>
          <a:xfrm>
            <a:off x="6096000" y="2011328"/>
            <a:ext cx="0" cy="4599522"/>
          </a:xfrm>
          <a:prstGeom prst="line">
            <a:avLst/>
          </a:prstGeom>
          <a:ln w="2540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B6A073B7-A6CF-CC7A-3FEC-810AC69D494B}"/>
              </a:ext>
            </a:extLst>
          </p:cNvPr>
          <p:cNvSpPr/>
          <p:nvPr/>
        </p:nvSpPr>
        <p:spPr>
          <a:xfrm>
            <a:off x="0" y="0"/>
            <a:ext cx="158620" cy="6858000"/>
          </a:xfrm>
          <a:prstGeom prst="rect">
            <a:avLst/>
          </a:pr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B945FD-A9B8-5857-FD5A-09F86905AF44}"/>
              </a:ext>
            </a:extLst>
          </p:cNvPr>
          <p:cNvSpPr txBox="1">
            <a:spLocks/>
          </p:cNvSpPr>
          <p:nvPr/>
        </p:nvSpPr>
        <p:spPr>
          <a:xfrm>
            <a:off x="684569" y="383830"/>
            <a:ext cx="9685271" cy="11856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LS Central for forecourt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/>
              </a:rPr>
              <a:t>POS in a browser connecting to pumps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9BCCC10-2D87-D2AB-E841-79AF39F82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93072" y="1666568"/>
            <a:ext cx="1801537" cy="427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0091F-60C2-76DC-C0B5-70C0CEF00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2352" y="4162433"/>
            <a:ext cx="5202976" cy="14315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6E74BB-52C5-CFDB-0667-BCE71C6461A4}"/>
              </a:ext>
            </a:extLst>
          </p:cNvPr>
          <p:cNvSpPr/>
          <p:nvPr/>
        </p:nvSpPr>
        <p:spPr>
          <a:xfrm>
            <a:off x="6337615" y="5091020"/>
            <a:ext cx="2435541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87D5C9-1D76-339B-EBD8-56A742FC552B}"/>
              </a:ext>
            </a:extLst>
          </p:cNvPr>
          <p:cNvSpPr/>
          <p:nvPr/>
        </p:nvSpPr>
        <p:spPr>
          <a:xfrm>
            <a:off x="9095440" y="5381440"/>
            <a:ext cx="2435541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6E50E2-DAF9-3663-86FE-3250C7930E74}"/>
              </a:ext>
            </a:extLst>
          </p:cNvPr>
          <p:cNvSpPr/>
          <p:nvPr/>
        </p:nvSpPr>
        <p:spPr>
          <a:xfrm>
            <a:off x="9750761" y="477193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2D3CF8-87DA-11CB-1420-9402056298F5}"/>
              </a:ext>
            </a:extLst>
          </p:cNvPr>
          <p:cNvSpPr/>
          <p:nvPr/>
        </p:nvSpPr>
        <p:spPr>
          <a:xfrm>
            <a:off x="9821881" y="416741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2786F7-3DB0-3A1A-A6E4-CF06685CB3B7}"/>
              </a:ext>
            </a:extLst>
          </p:cNvPr>
          <p:cNvSpPr/>
          <p:nvPr/>
        </p:nvSpPr>
        <p:spPr>
          <a:xfrm>
            <a:off x="9750761" y="282629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358920-99A3-756E-87A3-9479B5CFBAC8}"/>
              </a:ext>
            </a:extLst>
          </p:cNvPr>
          <p:cNvSpPr/>
          <p:nvPr/>
        </p:nvSpPr>
        <p:spPr>
          <a:xfrm>
            <a:off x="8130241" y="2521496"/>
            <a:ext cx="856280" cy="2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1B2BBC-3504-9A03-4A86-3CEBE4448F6E}"/>
              </a:ext>
            </a:extLst>
          </p:cNvPr>
          <p:cNvSpPr txBox="1"/>
          <p:nvPr/>
        </p:nvSpPr>
        <p:spPr>
          <a:xfrm>
            <a:off x="6327393" y="5074617"/>
            <a:ext cx="611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Price 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364E79-E9DF-12A8-A45E-E41441B5ADD3}"/>
              </a:ext>
            </a:extLst>
          </p:cNvPr>
          <p:cNvSpPr txBox="1"/>
          <p:nvPr/>
        </p:nvSpPr>
        <p:spPr>
          <a:xfrm>
            <a:off x="7117645" y="5074617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Pumps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5BB86-C9AF-281F-5528-69C1CBF01C8E}"/>
              </a:ext>
            </a:extLst>
          </p:cNvPr>
          <p:cNvSpPr txBox="1"/>
          <p:nvPr/>
        </p:nvSpPr>
        <p:spPr>
          <a:xfrm>
            <a:off x="7804244" y="5079697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EV chargers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5953DC-E791-A8DF-DED3-A6237B3DBD41}"/>
              </a:ext>
            </a:extLst>
          </p:cNvPr>
          <p:cNvSpPr txBox="1"/>
          <p:nvPr/>
        </p:nvSpPr>
        <p:spPr>
          <a:xfrm>
            <a:off x="8510646" y="5079697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7052B6-5F8E-25A5-0A88-1ED0005D308B}"/>
              </a:ext>
            </a:extLst>
          </p:cNvPr>
          <p:cNvSpPr txBox="1"/>
          <p:nvPr/>
        </p:nvSpPr>
        <p:spPr>
          <a:xfrm>
            <a:off x="9298045" y="5431847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Tanks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C5FB02-AF29-8435-B7B8-E57A32282F1F}"/>
              </a:ext>
            </a:extLst>
          </p:cNvPr>
          <p:cNvSpPr txBox="1"/>
          <p:nvPr/>
        </p:nvSpPr>
        <p:spPr>
          <a:xfrm>
            <a:off x="9750761" y="4128679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Forecourt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</a:b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controller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7054D7-6D74-764A-D476-0DC6C3C983B3}"/>
              </a:ext>
            </a:extLst>
          </p:cNvPr>
          <p:cNvSpPr txBox="1"/>
          <p:nvPr/>
        </p:nvSpPr>
        <p:spPr>
          <a:xfrm>
            <a:off x="9742397" y="4842365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Tank gauge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614584-BB27-FEDA-8B60-92C0E36CED05}"/>
              </a:ext>
            </a:extLst>
          </p:cNvPr>
          <p:cNvSpPr txBox="1"/>
          <p:nvPr/>
        </p:nvSpPr>
        <p:spPr>
          <a:xfrm>
            <a:off x="10881557" y="5427627"/>
            <a:ext cx="6815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Fuel tanker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75F53C-D2F8-AFF6-97F9-E85810EE8EFA}"/>
              </a:ext>
            </a:extLst>
          </p:cNvPr>
          <p:cNvSpPr txBox="1"/>
          <p:nvPr/>
        </p:nvSpPr>
        <p:spPr>
          <a:xfrm>
            <a:off x="9784075" y="27886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Hardware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B26ED5-0889-8A07-0656-D3BB2A8AFE8D}"/>
              </a:ext>
            </a:extLst>
          </p:cNvPr>
          <p:cNvSpPr txBox="1"/>
          <p:nvPr/>
        </p:nvSpPr>
        <p:spPr>
          <a:xfrm>
            <a:off x="8039181" y="2540982"/>
            <a:ext cx="3770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93D7D3-1C73-B069-40B0-6627AFE822A1}"/>
              </a:ext>
            </a:extLst>
          </p:cNvPr>
          <p:cNvSpPr/>
          <p:nvPr/>
        </p:nvSpPr>
        <p:spPr>
          <a:xfrm>
            <a:off x="9007349" y="3882602"/>
            <a:ext cx="1629064" cy="7235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066204-0AAD-2C91-68C0-5A4CA8BFE764}"/>
              </a:ext>
            </a:extLst>
          </p:cNvPr>
          <p:cNvSpPr/>
          <p:nvPr/>
        </p:nvSpPr>
        <p:spPr>
          <a:xfrm>
            <a:off x="9007349" y="2600681"/>
            <a:ext cx="1670812" cy="760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03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74A195BC-3CFD-7E44-AEAD-AB83CE550EEA}"/>
    </a:ext>
  </a:extLst>
</a:theme>
</file>

<file path=ppt/theme/theme2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0B36A80A-3ADF-B143-B54F-DFD2380E1E74}"/>
    </a:ext>
  </a:extLst>
</a:theme>
</file>

<file path=ppt/theme/theme3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4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9" ma:contentTypeDescription="Create a new document." ma:contentTypeScope="" ma:versionID="6e6f3b56cc56c503fcce58ae2a67b2fa">
  <xsd:schema xmlns:xsd="http://www.w3.org/2001/XMLSchema" xmlns:xs="http://www.w3.org/2001/XMLSchema" xmlns:p="http://schemas.microsoft.com/office/2006/metadata/properties" xmlns:ns1="http://schemas.microsoft.com/sharepoint/v3" xmlns:ns2="0ec22545-32f7-47c8-afbd-c0084660662b" xmlns:ns3="a1a525c2-d4eb-46fe-9b09-8f8634d7947d" targetNamespace="http://schemas.microsoft.com/office/2006/metadata/properties" ma:root="true" ma:fieldsID="b3fd29f3ccb8796c7fd1ee90f202cb79" ns1:_="" ns2:_="" ns3:_="">
    <xsd:import namespace="http://schemas.microsoft.com/sharepoint/v3"/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67466B8-8926-48E0-9407-BCF3352373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0ec22545-32f7-47c8-afbd-c0084660662b"/>
    <ds:schemaRef ds:uri="http://schemas.microsoft.com/office/infopath/2007/PartnerControl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a1a525c2-d4eb-46fe-9b09-8f8634d7947d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9985</TotalTime>
  <Words>1460</Words>
  <Application>Microsoft Office PowerPoint</Application>
  <PresentationFormat>Widescreen</PresentationFormat>
  <Paragraphs>237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Aptos ExtraBold</vt:lpstr>
      <vt:lpstr>Aptos Light</vt:lpstr>
      <vt:lpstr>Arial</vt:lpstr>
      <vt:lpstr>Calibri</vt:lpstr>
      <vt:lpstr>Segoe UI</vt:lpstr>
      <vt:lpstr>System Font Regular</vt:lpstr>
      <vt:lpstr>Wingdings</vt:lpstr>
      <vt:lpstr>Eggplant slides</vt:lpstr>
      <vt:lpstr>1_White slides</vt:lpstr>
      <vt:lpstr>1_Grey slides</vt:lpstr>
      <vt:lpstr>2_White slides</vt:lpstr>
      <vt:lpstr>PowerPoint Presentation</vt:lpstr>
      <vt:lpstr>PowerPoint Presentation</vt:lpstr>
      <vt:lpstr>Agenda</vt:lpstr>
      <vt:lpstr>The evolution of gas stations</vt:lpstr>
      <vt:lpstr>PowerPoint Presentation</vt:lpstr>
      <vt:lpstr>Gas stations future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Loyalty programs in fuel retail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OFT</vt:lpstr>
      <vt:lpstr>Virtual organization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Ólafur Jónsson</dc:creator>
  <cp:lastModifiedBy>Bjorn Jonsson</cp:lastModifiedBy>
  <cp:revision>7</cp:revision>
  <cp:lastPrinted>2025-04-11T11:00:46Z</cp:lastPrinted>
  <dcterms:created xsi:type="dcterms:W3CDTF">2024-11-13T15:03:21Z</dcterms:created>
  <dcterms:modified xsi:type="dcterms:W3CDTF">2025-05-21T10:31:12Z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