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4"/>
    <p:sldMasterId id="2147483812" r:id="rId5"/>
    <p:sldMasterId id="2147483681" r:id="rId6"/>
    <p:sldMasterId id="2147483723" r:id="rId7"/>
    <p:sldMasterId id="2147483735" r:id="rId8"/>
    <p:sldMasterId id="2147483745" r:id="rId9"/>
    <p:sldMasterId id="2147483794" r:id="rId10"/>
    <p:sldMasterId id="2147483850" r:id="rId11"/>
    <p:sldMasterId id="2147483868" r:id="rId12"/>
  </p:sldMasterIdLst>
  <p:notesMasterIdLst>
    <p:notesMasterId r:id="rId45"/>
  </p:notesMasterIdLst>
  <p:sldIdLst>
    <p:sldId id="2147482547" r:id="rId13"/>
    <p:sldId id="300" r:id="rId14"/>
    <p:sldId id="304" r:id="rId15"/>
    <p:sldId id="311" r:id="rId16"/>
    <p:sldId id="305" r:id="rId17"/>
    <p:sldId id="2147482518" r:id="rId18"/>
    <p:sldId id="2146846096" r:id="rId19"/>
    <p:sldId id="2147482475" r:id="rId20"/>
    <p:sldId id="2147482476" r:id="rId21"/>
    <p:sldId id="327" r:id="rId22"/>
    <p:sldId id="2146845840" r:id="rId23"/>
    <p:sldId id="2147482494" r:id="rId24"/>
    <p:sldId id="2147482474" r:id="rId25"/>
    <p:sldId id="2147482519" r:id="rId26"/>
    <p:sldId id="2147482540" r:id="rId27"/>
    <p:sldId id="2147482497" r:id="rId28"/>
    <p:sldId id="2147482545" r:id="rId29"/>
    <p:sldId id="2146845835" r:id="rId30"/>
    <p:sldId id="2147482521" r:id="rId31"/>
    <p:sldId id="2134805154" r:id="rId32"/>
    <p:sldId id="2146846092" r:id="rId33"/>
    <p:sldId id="2147482484" r:id="rId34"/>
    <p:sldId id="312" r:id="rId35"/>
    <p:sldId id="489" r:id="rId36"/>
    <p:sldId id="308" r:id="rId37"/>
    <p:sldId id="2147482515" r:id="rId38"/>
    <p:sldId id="2147482513" r:id="rId39"/>
    <p:sldId id="2147482546" r:id="rId40"/>
    <p:sldId id="2147482534" r:id="rId41"/>
    <p:sldId id="2147482531" r:id="rId42"/>
    <p:sldId id="2147482485" r:id="rId43"/>
    <p:sldId id="303" r:id="rId44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5E666C-09B5-2348-A472-66EC74AA82FF}" name="Gigja Eyjolfsdottir" initials="GE" userId="S::gigja@lsretail.com::e08c0f03-4b2d-4c8a-a6fe-3322f6a5693b" providerId="AD"/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" userId="S::wojciechja@lsretail.com::283006d7-7365-4ce6-9b04-25a42527db96" providerId="AD"/>
  <p188:author id="{147886A2-195D-D055-D93E-998DBE180E47}" name="Bjorn Jonsson" initials="BJ" userId="S::bjornj@lsretail.com::0ba677ab-dff8-4d69-911d-adef4ed2de49" providerId="AD"/>
  <p188:author id="{D2D674BA-7921-8F4D-87BC-BAC95AB031B4}" name="Gunnar Orn Thorsteinsson" initials="GÞ" userId="S::gunnarth@lsretail.com::6ff5e4af-0863-4080-9179-e09f07ef459c" providerId="AD"/>
  <p188:author id="{04EA3FD9-7FB7-4805-475D-B318B670ACC6}" name="Daniel Ong" initials="DO" userId="S::daniel.ong@lsretail.com::63c3982a-dd54-4f66-b474-ac93742365e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BC6E"/>
    <a:srgbClr val="EFEFEF"/>
    <a:srgbClr val="F7F5F9"/>
    <a:srgbClr val="351C5C"/>
    <a:srgbClr val="F6F9FA"/>
    <a:srgbClr val="0F4A80"/>
    <a:srgbClr val="2B95DA"/>
    <a:srgbClr val="6CCFF7"/>
    <a:srgbClr val="00ADCF"/>
    <a:srgbClr val="8AD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398D0A42-9720-4C8E-B3E9-A2F931B11DAE}"/>
    <pc:docChg chg="custSel delSld modSld">
      <pc:chgData name="Bjorn Jonsson" userId="0ba677ab-dff8-4d69-911d-adef4ed2de49" providerId="ADAL" clId="{398D0A42-9720-4C8E-B3E9-A2F931B11DAE}" dt="2025-05-21T10:23:17.948" v="59" actId="368"/>
      <pc:docMkLst>
        <pc:docMk/>
      </pc:docMkLst>
      <pc:sldChg chg="modNotes">
        <pc:chgData name="Bjorn Jonsson" userId="0ba677ab-dff8-4d69-911d-adef4ed2de49" providerId="ADAL" clId="{398D0A42-9720-4C8E-B3E9-A2F931B11DAE}" dt="2025-05-21T10:23:17.799" v="3" actId="368"/>
        <pc:sldMkLst>
          <pc:docMk/>
          <pc:sldMk cId="1527575238" sldId="304"/>
        </pc:sldMkLst>
      </pc:sldChg>
      <pc:sldChg chg="modNotes">
        <pc:chgData name="Bjorn Jonsson" userId="0ba677ab-dff8-4d69-911d-adef4ed2de49" providerId="ADAL" clId="{398D0A42-9720-4C8E-B3E9-A2F931B11DAE}" dt="2025-05-21T10:23:17.829" v="7" actId="368"/>
        <pc:sldMkLst>
          <pc:docMk/>
          <pc:sldMk cId="3605306364" sldId="305"/>
        </pc:sldMkLst>
      </pc:sldChg>
      <pc:sldChg chg="modNotes">
        <pc:chgData name="Bjorn Jonsson" userId="0ba677ab-dff8-4d69-911d-adef4ed2de49" providerId="ADAL" clId="{398D0A42-9720-4C8E-B3E9-A2F931B11DAE}" dt="2025-05-21T10:23:17.924" v="47" actId="368"/>
        <pc:sldMkLst>
          <pc:docMk/>
          <pc:sldMk cId="3122418152" sldId="308"/>
        </pc:sldMkLst>
      </pc:sldChg>
      <pc:sldChg chg="del">
        <pc:chgData name="Bjorn Jonsson" userId="0ba677ab-dff8-4d69-911d-adef4ed2de49" providerId="ADAL" clId="{398D0A42-9720-4C8E-B3E9-A2F931B11DAE}" dt="2025-05-21T10:22:34.447" v="0" actId="47"/>
        <pc:sldMkLst>
          <pc:docMk/>
          <pc:sldMk cId="1644954059" sldId="309"/>
        </pc:sldMkLst>
      </pc:sldChg>
      <pc:sldChg chg="modNotes">
        <pc:chgData name="Bjorn Jonsson" userId="0ba677ab-dff8-4d69-911d-adef4ed2de49" providerId="ADAL" clId="{398D0A42-9720-4C8E-B3E9-A2F931B11DAE}" dt="2025-05-21T10:23:17.817" v="5" actId="368"/>
        <pc:sldMkLst>
          <pc:docMk/>
          <pc:sldMk cId="2833953761" sldId="311"/>
        </pc:sldMkLst>
      </pc:sldChg>
      <pc:sldChg chg="modNotes">
        <pc:chgData name="Bjorn Jonsson" userId="0ba677ab-dff8-4d69-911d-adef4ed2de49" providerId="ADAL" clId="{398D0A42-9720-4C8E-B3E9-A2F931B11DAE}" dt="2025-05-21T10:23:17.917" v="43" actId="368"/>
        <pc:sldMkLst>
          <pc:docMk/>
          <pc:sldMk cId="1298977589" sldId="312"/>
        </pc:sldMkLst>
      </pc:sldChg>
      <pc:sldChg chg="del">
        <pc:chgData name="Bjorn Jonsson" userId="0ba677ab-dff8-4d69-911d-adef4ed2de49" providerId="ADAL" clId="{398D0A42-9720-4C8E-B3E9-A2F931B11DAE}" dt="2025-05-21T10:22:37.174" v="1" actId="47"/>
        <pc:sldMkLst>
          <pc:docMk/>
          <pc:sldMk cId="1086057253" sldId="315"/>
        </pc:sldMkLst>
      </pc:sldChg>
      <pc:sldChg chg="modNotes">
        <pc:chgData name="Bjorn Jonsson" userId="0ba677ab-dff8-4d69-911d-adef4ed2de49" providerId="ADAL" clId="{398D0A42-9720-4C8E-B3E9-A2F931B11DAE}" dt="2025-05-21T10:23:17.858" v="17" actId="368"/>
        <pc:sldMkLst>
          <pc:docMk/>
          <pc:sldMk cId="1005441066" sldId="327"/>
        </pc:sldMkLst>
      </pc:sldChg>
      <pc:sldChg chg="modNotes">
        <pc:chgData name="Bjorn Jonsson" userId="0ba677ab-dff8-4d69-911d-adef4ed2de49" providerId="ADAL" clId="{398D0A42-9720-4C8E-B3E9-A2F931B11DAE}" dt="2025-05-21T10:23:17.920" v="45" actId="368"/>
        <pc:sldMkLst>
          <pc:docMk/>
          <pc:sldMk cId="118688041" sldId="489"/>
        </pc:sldMkLst>
      </pc:sldChg>
      <pc:sldChg chg="modNotes">
        <pc:chgData name="Bjorn Jonsson" userId="0ba677ab-dff8-4d69-911d-adef4ed2de49" providerId="ADAL" clId="{398D0A42-9720-4C8E-B3E9-A2F931B11DAE}" dt="2025-05-21T10:23:17.905" v="37" actId="368"/>
        <pc:sldMkLst>
          <pc:docMk/>
          <pc:sldMk cId="1141331169" sldId="2134805154"/>
        </pc:sldMkLst>
      </pc:sldChg>
      <pc:sldChg chg="modNotes">
        <pc:chgData name="Bjorn Jonsson" userId="0ba677ab-dff8-4d69-911d-adef4ed2de49" providerId="ADAL" clId="{398D0A42-9720-4C8E-B3E9-A2F931B11DAE}" dt="2025-05-21T10:23:17.896" v="33" actId="368"/>
        <pc:sldMkLst>
          <pc:docMk/>
          <pc:sldMk cId="2148693291" sldId="2146845835"/>
        </pc:sldMkLst>
      </pc:sldChg>
      <pc:sldChg chg="modNotes">
        <pc:chgData name="Bjorn Jonsson" userId="0ba677ab-dff8-4d69-911d-adef4ed2de49" providerId="ADAL" clId="{398D0A42-9720-4C8E-B3E9-A2F931B11DAE}" dt="2025-05-21T10:23:17.863" v="19" actId="368"/>
        <pc:sldMkLst>
          <pc:docMk/>
          <pc:sldMk cId="3000227357" sldId="2146845840"/>
        </pc:sldMkLst>
      </pc:sldChg>
      <pc:sldChg chg="modNotes">
        <pc:chgData name="Bjorn Jonsson" userId="0ba677ab-dff8-4d69-911d-adef4ed2de49" providerId="ADAL" clId="{398D0A42-9720-4C8E-B3E9-A2F931B11DAE}" dt="2025-05-21T10:23:17.909" v="39" actId="368"/>
        <pc:sldMkLst>
          <pc:docMk/>
          <pc:sldMk cId="4923164" sldId="2146846092"/>
        </pc:sldMkLst>
      </pc:sldChg>
      <pc:sldChg chg="modNotes">
        <pc:chgData name="Bjorn Jonsson" userId="0ba677ab-dff8-4d69-911d-adef4ed2de49" providerId="ADAL" clId="{398D0A42-9720-4C8E-B3E9-A2F931B11DAE}" dt="2025-05-21T10:23:17.844" v="11" actId="368"/>
        <pc:sldMkLst>
          <pc:docMk/>
          <pc:sldMk cId="4249640818" sldId="2146846096"/>
        </pc:sldMkLst>
      </pc:sldChg>
      <pc:sldChg chg="modNotes">
        <pc:chgData name="Bjorn Jonsson" userId="0ba677ab-dff8-4d69-911d-adef4ed2de49" providerId="ADAL" clId="{398D0A42-9720-4C8E-B3E9-A2F931B11DAE}" dt="2025-05-21T10:23:17.874" v="23" actId="368"/>
        <pc:sldMkLst>
          <pc:docMk/>
          <pc:sldMk cId="2920880855" sldId="2147482474"/>
        </pc:sldMkLst>
      </pc:sldChg>
      <pc:sldChg chg="modNotes">
        <pc:chgData name="Bjorn Jonsson" userId="0ba677ab-dff8-4d69-911d-adef4ed2de49" providerId="ADAL" clId="{398D0A42-9720-4C8E-B3E9-A2F931B11DAE}" dt="2025-05-21T10:23:17.851" v="13" actId="368"/>
        <pc:sldMkLst>
          <pc:docMk/>
          <pc:sldMk cId="2145534896" sldId="2147482475"/>
        </pc:sldMkLst>
      </pc:sldChg>
      <pc:sldChg chg="modNotes">
        <pc:chgData name="Bjorn Jonsson" userId="0ba677ab-dff8-4d69-911d-adef4ed2de49" providerId="ADAL" clId="{398D0A42-9720-4C8E-B3E9-A2F931B11DAE}" dt="2025-05-21T10:23:17.855" v="15" actId="368"/>
        <pc:sldMkLst>
          <pc:docMk/>
          <pc:sldMk cId="3400388561" sldId="2147482476"/>
        </pc:sldMkLst>
      </pc:sldChg>
      <pc:sldChg chg="modNotes">
        <pc:chgData name="Bjorn Jonsson" userId="0ba677ab-dff8-4d69-911d-adef4ed2de49" providerId="ADAL" clId="{398D0A42-9720-4C8E-B3E9-A2F931B11DAE}" dt="2025-05-21T10:23:17.913" v="41" actId="368"/>
        <pc:sldMkLst>
          <pc:docMk/>
          <pc:sldMk cId="3420334622" sldId="2147482484"/>
        </pc:sldMkLst>
      </pc:sldChg>
      <pc:sldChg chg="modNotes">
        <pc:chgData name="Bjorn Jonsson" userId="0ba677ab-dff8-4d69-911d-adef4ed2de49" providerId="ADAL" clId="{398D0A42-9720-4C8E-B3E9-A2F931B11DAE}" dt="2025-05-21T10:23:17.948" v="59" actId="368"/>
        <pc:sldMkLst>
          <pc:docMk/>
          <pc:sldMk cId="395163699" sldId="2147482485"/>
        </pc:sldMkLst>
      </pc:sldChg>
      <pc:sldChg chg="modNotes">
        <pc:chgData name="Bjorn Jonsson" userId="0ba677ab-dff8-4d69-911d-adef4ed2de49" providerId="ADAL" clId="{398D0A42-9720-4C8E-B3E9-A2F931B11DAE}" dt="2025-05-21T10:23:17.867" v="21" actId="368"/>
        <pc:sldMkLst>
          <pc:docMk/>
          <pc:sldMk cId="2290124694" sldId="2147482494"/>
        </pc:sldMkLst>
      </pc:sldChg>
      <pc:sldChg chg="modNotes">
        <pc:chgData name="Bjorn Jonsson" userId="0ba677ab-dff8-4d69-911d-adef4ed2de49" providerId="ADAL" clId="{398D0A42-9720-4C8E-B3E9-A2F931B11DAE}" dt="2025-05-21T10:23:17.888" v="29" actId="368"/>
        <pc:sldMkLst>
          <pc:docMk/>
          <pc:sldMk cId="3485796692" sldId="2147482497"/>
        </pc:sldMkLst>
      </pc:sldChg>
      <pc:sldChg chg="modNotes">
        <pc:chgData name="Bjorn Jonsson" userId="0ba677ab-dff8-4d69-911d-adef4ed2de49" providerId="ADAL" clId="{398D0A42-9720-4C8E-B3E9-A2F931B11DAE}" dt="2025-05-21T10:23:17.933" v="51" actId="368"/>
        <pc:sldMkLst>
          <pc:docMk/>
          <pc:sldMk cId="4197899141" sldId="2147482513"/>
        </pc:sldMkLst>
      </pc:sldChg>
      <pc:sldChg chg="modNotes">
        <pc:chgData name="Bjorn Jonsson" userId="0ba677ab-dff8-4d69-911d-adef4ed2de49" providerId="ADAL" clId="{398D0A42-9720-4C8E-B3E9-A2F931B11DAE}" dt="2025-05-21T10:23:17.928" v="49" actId="368"/>
        <pc:sldMkLst>
          <pc:docMk/>
          <pc:sldMk cId="169632422" sldId="2147482515"/>
        </pc:sldMkLst>
      </pc:sldChg>
      <pc:sldChg chg="modNotes">
        <pc:chgData name="Bjorn Jonsson" userId="0ba677ab-dff8-4d69-911d-adef4ed2de49" providerId="ADAL" clId="{398D0A42-9720-4C8E-B3E9-A2F931B11DAE}" dt="2025-05-21T10:23:17.837" v="9" actId="368"/>
        <pc:sldMkLst>
          <pc:docMk/>
          <pc:sldMk cId="4182945992" sldId="2147482518"/>
        </pc:sldMkLst>
      </pc:sldChg>
      <pc:sldChg chg="modNotes">
        <pc:chgData name="Bjorn Jonsson" userId="0ba677ab-dff8-4d69-911d-adef4ed2de49" providerId="ADAL" clId="{398D0A42-9720-4C8E-B3E9-A2F931B11DAE}" dt="2025-05-21T10:23:17.878" v="25" actId="368"/>
        <pc:sldMkLst>
          <pc:docMk/>
          <pc:sldMk cId="2089408037" sldId="2147482519"/>
        </pc:sldMkLst>
      </pc:sldChg>
      <pc:sldChg chg="modNotes">
        <pc:chgData name="Bjorn Jonsson" userId="0ba677ab-dff8-4d69-911d-adef4ed2de49" providerId="ADAL" clId="{398D0A42-9720-4C8E-B3E9-A2F931B11DAE}" dt="2025-05-21T10:23:17.901" v="35" actId="368"/>
        <pc:sldMkLst>
          <pc:docMk/>
          <pc:sldMk cId="1701494074" sldId="2147482521"/>
        </pc:sldMkLst>
      </pc:sldChg>
      <pc:sldChg chg="modNotes">
        <pc:chgData name="Bjorn Jonsson" userId="0ba677ab-dff8-4d69-911d-adef4ed2de49" providerId="ADAL" clId="{398D0A42-9720-4C8E-B3E9-A2F931B11DAE}" dt="2025-05-21T10:23:17.944" v="57" actId="368"/>
        <pc:sldMkLst>
          <pc:docMk/>
          <pc:sldMk cId="2048591917" sldId="2147482531"/>
        </pc:sldMkLst>
      </pc:sldChg>
      <pc:sldChg chg="modNotes">
        <pc:chgData name="Bjorn Jonsson" userId="0ba677ab-dff8-4d69-911d-adef4ed2de49" providerId="ADAL" clId="{398D0A42-9720-4C8E-B3E9-A2F931B11DAE}" dt="2025-05-21T10:23:17.941" v="55" actId="368"/>
        <pc:sldMkLst>
          <pc:docMk/>
          <pc:sldMk cId="318407851" sldId="2147482534"/>
        </pc:sldMkLst>
      </pc:sldChg>
      <pc:sldChg chg="modNotes">
        <pc:chgData name="Bjorn Jonsson" userId="0ba677ab-dff8-4d69-911d-adef4ed2de49" providerId="ADAL" clId="{398D0A42-9720-4C8E-B3E9-A2F931B11DAE}" dt="2025-05-21T10:23:17.883" v="27" actId="368"/>
        <pc:sldMkLst>
          <pc:docMk/>
          <pc:sldMk cId="1972801682" sldId="2147482540"/>
        </pc:sldMkLst>
      </pc:sldChg>
      <pc:sldChg chg="modNotes">
        <pc:chgData name="Bjorn Jonsson" userId="0ba677ab-dff8-4d69-911d-adef4ed2de49" providerId="ADAL" clId="{398D0A42-9720-4C8E-B3E9-A2F931B11DAE}" dt="2025-05-21T10:23:17.892" v="31" actId="368"/>
        <pc:sldMkLst>
          <pc:docMk/>
          <pc:sldMk cId="3787123212" sldId="2147482545"/>
        </pc:sldMkLst>
      </pc:sldChg>
      <pc:sldChg chg="modNotes">
        <pc:chgData name="Bjorn Jonsson" userId="0ba677ab-dff8-4d69-911d-adef4ed2de49" providerId="ADAL" clId="{398D0A42-9720-4C8E-B3E9-A2F931B11DAE}" dt="2025-05-21T10:23:17.937" v="53" actId="368"/>
        <pc:sldMkLst>
          <pc:docMk/>
          <pc:sldMk cId="262286111" sldId="214748254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093819-BC59-4876-A765-2A1BC29D4B5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2A2170F-88FC-48AE-A607-FE608E2A18D3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943267">
                <a:shade val="30000"/>
                <a:satMod val="115000"/>
              </a:srgbClr>
            </a:gs>
            <a:gs pos="50000">
              <a:srgbClr val="943267">
                <a:shade val="67500"/>
                <a:satMod val="115000"/>
              </a:srgbClr>
            </a:gs>
            <a:gs pos="100000">
              <a:srgbClr val="943267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>
          <a:noFill/>
        </a:ln>
      </dgm:spPr>
      <dgm:t>
        <a:bodyPr spcFirstLastPara="0" vert="horz" wrap="square" lIns="128016" tIns="64008" rIns="32004" bIns="64008" numCol="1" spcCol="1270" rtlCol="0" anchor="ctr" anchorCtr="0"/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lt1"/>
              </a:solidFill>
              <a:latin typeface="Aptos (Body)"/>
              <a:ea typeface="+mn-ea"/>
              <a:cs typeface="+mn-cs"/>
            </a:rPr>
            <a:t>Reservations and Appointments</a:t>
          </a:r>
        </a:p>
      </dgm:t>
    </dgm:pt>
    <dgm:pt modelId="{64EAD22C-E964-498D-A5F3-06598506A804}" type="parTrans" cxnId="{C0E9CB6B-143B-42E3-A19C-CB9047509439}">
      <dgm:prSet/>
      <dgm:spPr/>
      <dgm:t>
        <a:bodyPr/>
        <a:lstStyle/>
        <a:p>
          <a:endParaRPr lang="en-US"/>
        </a:p>
      </dgm:t>
    </dgm:pt>
    <dgm:pt modelId="{B4AECA11-3FBF-41E7-8774-5EA26A977BEC}" type="sibTrans" cxnId="{C0E9CB6B-143B-42E3-A19C-CB9047509439}">
      <dgm:prSet/>
      <dgm:spPr/>
      <dgm:t>
        <a:bodyPr/>
        <a:lstStyle/>
        <a:p>
          <a:endParaRPr lang="en-US"/>
        </a:p>
      </dgm:t>
    </dgm:pt>
    <dgm:pt modelId="{E5B8E75B-7FB3-46E9-963D-8B1066F3E5DC}">
      <dgm:prSet phldrT="[Text]" custT="1"/>
      <dgm:spPr/>
      <dgm:t>
        <a:bodyPr/>
        <a:lstStyle/>
        <a:p>
          <a:r>
            <a:rPr lang="en-US" sz="2400"/>
            <a:t>Treatments and activities</a:t>
          </a:r>
        </a:p>
      </dgm:t>
    </dgm:pt>
    <dgm:pt modelId="{C8D93F38-B85A-4BF7-96BD-38577922DFA1}" type="parTrans" cxnId="{7687A978-3A40-4A41-A50A-ACB48E4B7C57}">
      <dgm:prSet/>
      <dgm:spPr/>
      <dgm:t>
        <a:bodyPr/>
        <a:lstStyle/>
        <a:p>
          <a:endParaRPr lang="en-US"/>
        </a:p>
      </dgm:t>
    </dgm:pt>
    <dgm:pt modelId="{D01B882D-0C4C-484C-9854-F4C5EF8B9B80}" type="sibTrans" cxnId="{7687A978-3A40-4A41-A50A-ACB48E4B7C57}">
      <dgm:prSet/>
      <dgm:spPr/>
      <dgm:t>
        <a:bodyPr/>
        <a:lstStyle/>
        <a:p>
          <a:endParaRPr lang="en-US"/>
        </a:p>
      </dgm:t>
    </dgm:pt>
    <dgm:pt modelId="{3ECA9286-72E7-4E72-B877-135B408C00DD}" type="pres">
      <dgm:prSet presAssocID="{B7093819-BC59-4876-A765-2A1BC29D4B57}" presName="Name0" presStyleCnt="0">
        <dgm:presLayoutVars>
          <dgm:dir/>
          <dgm:resizeHandles val="exact"/>
        </dgm:presLayoutVars>
      </dgm:prSet>
      <dgm:spPr/>
    </dgm:pt>
    <dgm:pt modelId="{C0F597EC-6363-4BBD-A5F3-0E6071C44C7E}" type="pres">
      <dgm:prSet presAssocID="{12A2170F-88FC-48AE-A607-FE608E2A18D3}" presName="parTxOnly" presStyleLbl="node1" presStyleIdx="0" presStyleCnt="2">
        <dgm:presLayoutVars>
          <dgm:bulletEnabled val="1"/>
        </dgm:presLayoutVars>
      </dgm:prSet>
      <dgm:spPr>
        <a:xfrm>
          <a:off x="8694" y="0"/>
          <a:ext cx="6173023" cy="653141"/>
        </a:xfrm>
        <a:prstGeom prst="homePlate">
          <a:avLst/>
        </a:prstGeom>
      </dgm:spPr>
    </dgm:pt>
    <dgm:pt modelId="{A5686B02-D389-4A20-9C04-D31C881D6CFE}" type="pres">
      <dgm:prSet presAssocID="{B4AECA11-3FBF-41E7-8774-5EA26A977BEC}" presName="parSpace" presStyleCnt="0"/>
      <dgm:spPr/>
    </dgm:pt>
    <dgm:pt modelId="{53EAED00-D7A9-43D3-A2FD-0FC1D7000B73}" type="pres">
      <dgm:prSet presAssocID="{E5B8E75B-7FB3-46E9-963D-8B1066F3E5DC}" presName="parTxOnly" presStyleLbl="node1" presStyleIdx="1" presStyleCnt="2" custLinFactNeighborX="1586">
        <dgm:presLayoutVars>
          <dgm:bulletEnabled val="1"/>
        </dgm:presLayoutVars>
      </dgm:prSet>
      <dgm:spPr/>
    </dgm:pt>
  </dgm:ptLst>
  <dgm:cxnLst>
    <dgm:cxn modelId="{BD93A216-15A6-4D25-8A23-83DCA46E44EA}" type="presOf" srcId="{B7093819-BC59-4876-A765-2A1BC29D4B57}" destId="{3ECA9286-72E7-4E72-B877-135B408C00DD}" srcOrd="0" destOrd="0" presId="urn:microsoft.com/office/officeart/2005/8/layout/hChevron3"/>
    <dgm:cxn modelId="{E04F4F3C-E6A5-41C9-8259-D9C47D1F78C4}" type="presOf" srcId="{12A2170F-88FC-48AE-A607-FE608E2A18D3}" destId="{C0F597EC-6363-4BBD-A5F3-0E6071C44C7E}" srcOrd="0" destOrd="0" presId="urn:microsoft.com/office/officeart/2005/8/layout/hChevron3"/>
    <dgm:cxn modelId="{C0E9CB6B-143B-42E3-A19C-CB9047509439}" srcId="{B7093819-BC59-4876-A765-2A1BC29D4B57}" destId="{12A2170F-88FC-48AE-A607-FE608E2A18D3}" srcOrd="0" destOrd="0" parTransId="{64EAD22C-E964-498D-A5F3-06598506A804}" sibTransId="{B4AECA11-3FBF-41E7-8774-5EA26A977BEC}"/>
    <dgm:cxn modelId="{77ABE756-A0A0-4102-BADD-E60C7152C606}" type="presOf" srcId="{E5B8E75B-7FB3-46E9-963D-8B1066F3E5DC}" destId="{53EAED00-D7A9-43D3-A2FD-0FC1D7000B73}" srcOrd="0" destOrd="0" presId="urn:microsoft.com/office/officeart/2005/8/layout/hChevron3"/>
    <dgm:cxn modelId="{7687A978-3A40-4A41-A50A-ACB48E4B7C57}" srcId="{B7093819-BC59-4876-A765-2A1BC29D4B57}" destId="{E5B8E75B-7FB3-46E9-963D-8B1066F3E5DC}" srcOrd="1" destOrd="0" parTransId="{C8D93F38-B85A-4BF7-96BD-38577922DFA1}" sibTransId="{D01B882D-0C4C-484C-9854-F4C5EF8B9B80}"/>
    <dgm:cxn modelId="{08F542A3-66FC-468D-BD33-14C6B9D52207}" type="presParOf" srcId="{3ECA9286-72E7-4E72-B877-135B408C00DD}" destId="{C0F597EC-6363-4BBD-A5F3-0E6071C44C7E}" srcOrd="0" destOrd="0" presId="urn:microsoft.com/office/officeart/2005/8/layout/hChevron3"/>
    <dgm:cxn modelId="{9B5C6C04-5764-44AB-979C-0BC8D61FEF48}" type="presParOf" srcId="{3ECA9286-72E7-4E72-B877-135B408C00DD}" destId="{A5686B02-D389-4A20-9C04-D31C881D6CFE}" srcOrd="1" destOrd="0" presId="urn:microsoft.com/office/officeart/2005/8/layout/hChevron3"/>
    <dgm:cxn modelId="{733E153E-4D50-4E09-B059-D4E880F562E0}" type="presParOf" srcId="{3ECA9286-72E7-4E72-B877-135B408C00DD}" destId="{53EAED00-D7A9-43D3-A2FD-0FC1D7000B73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093819-BC59-4876-A765-2A1BC29D4B5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2A2170F-88FC-48AE-A607-FE608E2A18D3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943267">
                <a:shade val="30000"/>
                <a:satMod val="115000"/>
              </a:srgbClr>
            </a:gs>
            <a:gs pos="50000">
              <a:srgbClr val="943267">
                <a:shade val="67500"/>
                <a:satMod val="115000"/>
              </a:srgbClr>
            </a:gs>
            <a:gs pos="100000">
              <a:srgbClr val="943267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>
          <a:noFill/>
        </a:ln>
      </dgm:spPr>
      <dgm:t>
        <a:bodyPr rtlCol="0" anchor="ctr"/>
        <a:lstStyle/>
        <a:p>
          <a:pPr algn="l"/>
          <a:r>
            <a:rPr lang="en-US" sz="2400" kern="1200"/>
            <a:t>Ticketing and A</a:t>
          </a:r>
          <a:r>
            <a:rPr lang="en-US" sz="2400" kern="1200">
              <a:solidFill>
                <a:schemeClr val="lt1"/>
              </a:solidFill>
              <a:latin typeface="Aptos (Body)"/>
              <a:ea typeface="+mn-ea"/>
              <a:cs typeface="+mn-cs"/>
            </a:rPr>
            <a:t>ccess</a:t>
          </a:r>
          <a:r>
            <a:rPr lang="en-US" sz="2400" kern="1200"/>
            <a:t> control</a:t>
          </a:r>
        </a:p>
      </dgm:t>
    </dgm:pt>
    <dgm:pt modelId="{64EAD22C-E964-498D-A5F3-06598506A804}" type="parTrans" cxnId="{C0E9CB6B-143B-42E3-A19C-CB9047509439}">
      <dgm:prSet/>
      <dgm:spPr/>
      <dgm:t>
        <a:bodyPr/>
        <a:lstStyle/>
        <a:p>
          <a:endParaRPr lang="en-US"/>
        </a:p>
      </dgm:t>
    </dgm:pt>
    <dgm:pt modelId="{B4AECA11-3FBF-41E7-8774-5EA26A977BEC}" type="sibTrans" cxnId="{C0E9CB6B-143B-42E3-A19C-CB9047509439}">
      <dgm:prSet/>
      <dgm:spPr/>
      <dgm:t>
        <a:bodyPr/>
        <a:lstStyle/>
        <a:p>
          <a:endParaRPr lang="en-US"/>
        </a:p>
      </dgm:t>
    </dgm:pt>
    <dgm:pt modelId="{E5B8E75B-7FB3-46E9-963D-8B1066F3E5DC}">
      <dgm:prSet phldrT="[Text]" custT="1"/>
      <dgm:spPr/>
      <dgm:t>
        <a:bodyPr/>
        <a:lstStyle/>
        <a:p>
          <a:r>
            <a:rPr lang="en-US" sz="2400"/>
            <a:t>Access to baths, stadium or museums</a:t>
          </a:r>
        </a:p>
      </dgm:t>
    </dgm:pt>
    <dgm:pt modelId="{C8D93F38-B85A-4BF7-96BD-38577922DFA1}" type="parTrans" cxnId="{7687A978-3A40-4A41-A50A-ACB48E4B7C57}">
      <dgm:prSet/>
      <dgm:spPr/>
      <dgm:t>
        <a:bodyPr/>
        <a:lstStyle/>
        <a:p>
          <a:endParaRPr lang="en-US"/>
        </a:p>
      </dgm:t>
    </dgm:pt>
    <dgm:pt modelId="{D01B882D-0C4C-484C-9854-F4C5EF8B9B80}" type="sibTrans" cxnId="{7687A978-3A40-4A41-A50A-ACB48E4B7C57}">
      <dgm:prSet/>
      <dgm:spPr/>
      <dgm:t>
        <a:bodyPr/>
        <a:lstStyle/>
        <a:p>
          <a:endParaRPr lang="en-US"/>
        </a:p>
      </dgm:t>
    </dgm:pt>
    <dgm:pt modelId="{3ECA9286-72E7-4E72-B877-135B408C00DD}" type="pres">
      <dgm:prSet presAssocID="{B7093819-BC59-4876-A765-2A1BC29D4B57}" presName="Name0" presStyleCnt="0">
        <dgm:presLayoutVars>
          <dgm:dir/>
          <dgm:resizeHandles val="exact"/>
        </dgm:presLayoutVars>
      </dgm:prSet>
      <dgm:spPr/>
    </dgm:pt>
    <dgm:pt modelId="{C0F597EC-6363-4BBD-A5F3-0E6071C44C7E}" type="pres">
      <dgm:prSet presAssocID="{12A2170F-88FC-48AE-A607-FE608E2A18D3}" presName="parTxOnly" presStyleLbl="node1" presStyleIdx="0" presStyleCnt="2">
        <dgm:presLayoutVars>
          <dgm:bulletEnabled val="1"/>
        </dgm:presLayoutVars>
      </dgm:prSet>
      <dgm:spPr>
        <a:xfrm>
          <a:off x="8694" y="0"/>
          <a:ext cx="6173023" cy="653141"/>
        </a:xfrm>
        <a:prstGeom prst="homePlate">
          <a:avLst/>
        </a:prstGeom>
      </dgm:spPr>
    </dgm:pt>
    <dgm:pt modelId="{A5686B02-D389-4A20-9C04-D31C881D6CFE}" type="pres">
      <dgm:prSet presAssocID="{B4AECA11-3FBF-41E7-8774-5EA26A977BEC}" presName="parSpace" presStyleCnt="0"/>
      <dgm:spPr/>
    </dgm:pt>
    <dgm:pt modelId="{53EAED00-D7A9-43D3-A2FD-0FC1D7000B73}" type="pres">
      <dgm:prSet presAssocID="{E5B8E75B-7FB3-46E9-963D-8B1066F3E5DC}" presName="parTxOnly" presStyleLbl="node1" presStyleIdx="1" presStyleCnt="2">
        <dgm:presLayoutVars>
          <dgm:bulletEnabled val="1"/>
        </dgm:presLayoutVars>
      </dgm:prSet>
      <dgm:spPr/>
    </dgm:pt>
  </dgm:ptLst>
  <dgm:cxnLst>
    <dgm:cxn modelId="{BD93A216-15A6-4D25-8A23-83DCA46E44EA}" type="presOf" srcId="{B7093819-BC59-4876-A765-2A1BC29D4B57}" destId="{3ECA9286-72E7-4E72-B877-135B408C00DD}" srcOrd="0" destOrd="0" presId="urn:microsoft.com/office/officeart/2005/8/layout/hChevron3"/>
    <dgm:cxn modelId="{E04F4F3C-E6A5-41C9-8259-D9C47D1F78C4}" type="presOf" srcId="{12A2170F-88FC-48AE-A607-FE608E2A18D3}" destId="{C0F597EC-6363-4BBD-A5F3-0E6071C44C7E}" srcOrd="0" destOrd="0" presId="urn:microsoft.com/office/officeart/2005/8/layout/hChevron3"/>
    <dgm:cxn modelId="{C0E9CB6B-143B-42E3-A19C-CB9047509439}" srcId="{B7093819-BC59-4876-A765-2A1BC29D4B57}" destId="{12A2170F-88FC-48AE-A607-FE608E2A18D3}" srcOrd="0" destOrd="0" parTransId="{64EAD22C-E964-498D-A5F3-06598506A804}" sibTransId="{B4AECA11-3FBF-41E7-8774-5EA26A977BEC}"/>
    <dgm:cxn modelId="{77ABE756-A0A0-4102-BADD-E60C7152C606}" type="presOf" srcId="{E5B8E75B-7FB3-46E9-963D-8B1066F3E5DC}" destId="{53EAED00-D7A9-43D3-A2FD-0FC1D7000B73}" srcOrd="0" destOrd="0" presId="urn:microsoft.com/office/officeart/2005/8/layout/hChevron3"/>
    <dgm:cxn modelId="{7687A978-3A40-4A41-A50A-ACB48E4B7C57}" srcId="{B7093819-BC59-4876-A765-2A1BC29D4B57}" destId="{E5B8E75B-7FB3-46E9-963D-8B1066F3E5DC}" srcOrd="1" destOrd="0" parTransId="{C8D93F38-B85A-4BF7-96BD-38577922DFA1}" sibTransId="{D01B882D-0C4C-484C-9854-F4C5EF8B9B80}"/>
    <dgm:cxn modelId="{08F542A3-66FC-468D-BD33-14C6B9D52207}" type="presParOf" srcId="{3ECA9286-72E7-4E72-B877-135B408C00DD}" destId="{C0F597EC-6363-4BBD-A5F3-0E6071C44C7E}" srcOrd="0" destOrd="0" presId="urn:microsoft.com/office/officeart/2005/8/layout/hChevron3"/>
    <dgm:cxn modelId="{9B5C6C04-5764-44AB-979C-0BC8D61FEF48}" type="presParOf" srcId="{3ECA9286-72E7-4E72-B877-135B408C00DD}" destId="{A5686B02-D389-4A20-9C04-D31C881D6CFE}" srcOrd="1" destOrd="0" presId="urn:microsoft.com/office/officeart/2005/8/layout/hChevron3"/>
    <dgm:cxn modelId="{733E153E-4D50-4E09-B059-D4E880F562E0}" type="presParOf" srcId="{3ECA9286-72E7-4E72-B877-135B408C00DD}" destId="{53EAED00-D7A9-43D3-A2FD-0FC1D7000B73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093819-BC59-4876-A765-2A1BC29D4B5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2A2170F-88FC-48AE-A607-FE608E2A18D3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943267">
                <a:shade val="30000"/>
                <a:satMod val="115000"/>
              </a:srgbClr>
            </a:gs>
            <a:gs pos="50000">
              <a:srgbClr val="943267">
                <a:shade val="67500"/>
                <a:satMod val="115000"/>
              </a:srgbClr>
            </a:gs>
            <a:gs pos="100000">
              <a:srgbClr val="943267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>
          <a:noFill/>
        </a:ln>
      </dgm:spPr>
      <dgm:t>
        <a:bodyPr spcFirstLastPara="0" vert="horz" wrap="square" lIns="128016" tIns="64008" rIns="32004" bIns="64008" numCol="1" spcCol="1270" rtlCol="0" anchor="ctr" anchorCtr="0"/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lt1"/>
              </a:solidFill>
              <a:latin typeface="Aptos (Body)"/>
              <a:ea typeface="+mn-ea"/>
              <a:cs typeface="+mn-cs"/>
            </a:rPr>
            <a:t>Classes and Courses</a:t>
          </a:r>
        </a:p>
      </dgm:t>
    </dgm:pt>
    <dgm:pt modelId="{64EAD22C-E964-498D-A5F3-06598506A804}" type="parTrans" cxnId="{C0E9CB6B-143B-42E3-A19C-CB9047509439}">
      <dgm:prSet/>
      <dgm:spPr/>
      <dgm:t>
        <a:bodyPr/>
        <a:lstStyle/>
        <a:p>
          <a:endParaRPr lang="en-US"/>
        </a:p>
      </dgm:t>
    </dgm:pt>
    <dgm:pt modelId="{B4AECA11-3FBF-41E7-8774-5EA26A977BEC}" type="sibTrans" cxnId="{C0E9CB6B-143B-42E3-A19C-CB9047509439}">
      <dgm:prSet/>
      <dgm:spPr/>
      <dgm:t>
        <a:bodyPr/>
        <a:lstStyle/>
        <a:p>
          <a:endParaRPr lang="en-US"/>
        </a:p>
      </dgm:t>
    </dgm:pt>
    <dgm:pt modelId="{E5B8E75B-7FB3-46E9-963D-8B1066F3E5DC}">
      <dgm:prSet phldrT="[Text]" custT="1"/>
      <dgm:spPr/>
      <dgm:t>
        <a:bodyPr/>
        <a:lstStyle/>
        <a:p>
          <a:r>
            <a:rPr lang="en-US" sz="2400"/>
            <a:t>Yoga classes or cooking course</a:t>
          </a:r>
        </a:p>
      </dgm:t>
    </dgm:pt>
    <dgm:pt modelId="{C8D93F38-B85A-4BF7-96BD-38577922DFA1}" type="parTrans" cxnId="{7687A978-3A40-4A41-A50A-ACB48E4B7C57}">
      <dgm:prSet/>
      <dgm:spPr/>
      <dgm:t>
        <a:bodyPr/>
        <a:lstStyle/>
        <a:p>
          <a:endParaRPr lang="en-US"/>
        </a:p>
      </dgm:t>
    </dgm:pt>
    <dgm:pt modelId="{D01B882D-0C4C-484C-9854-F4C5EF8B9B80}" type="sibTrans" cxnId="{7687A978-3A40-4A41-A50A-ACB48E4B7C57}">
      <dgm:prSet/>
      <dgm:spPr/>
      <dgm:t>
        <a:bodyPr/>
        <a:lstStyle/>
        <a:p>
          <a:endParaRPr lang="en-US"/>
        </a:p>
      </dgm:t>
    </dgm:pt>
    <dgm:pt modelId="{3ECA9286-72E7-4E72-B877-135B408C00DD}" type="pres">
      <dgm:prSet presAssocID="{B7093819-BC59-4876-A765-2A1BC29D4B57}" presName="Name0" presStyleCnt="0">
        <dgm:presLayoutVars>
          <dgm:dir/>
          <dgm:resizeHandles val="exact"/>
        </dgm:presLayoutVars>
      </dgm:prSet>
      <dgm:spPr/>
    </dgm:pt>
    <dgm:pt modelId="{C0F597EC-6363-4BBD-A5F3-0E6071C44C7E}" type="pres">
      <dgm:prSet presAssocID="{12A2170F-88FC-48AE-A607-FE608E2A18D3}" presName="parTxOnly" presStyleLbl="node1" presStyleIdx="0" presStyleCnt="2">
        <dgm:presLayoutVars>
          <dgm:bulletEnabled val="1"/>
        </dgm:presLayoutVars>
      </dgm:prSet>
      <dgm:spPr>
        <a:xfrm>
          <a:off x="8694" y="0"/>
          <a:ext cx="6173023" cy="653141"/>
        </a:xfrm>
        <a:prstGeom prst="homePlate">
          <a:avLst/>
        </a:prstGeom>
      </dgm:spPr>
    </dgm:pt>
    <dgm:pt modelId="{A5686B02-D389-4A20-9C04-D31C881D6CFE}" type="pres">
      <dgm:prSet presAssocID="{B4AECA11-3FBF-41E7-8774-5EA26A977BEC}" presName="parSpace" presStyleCnt="0"/>
      <dgm:spPr/>
    </dgm:pt>
    <dgm:pt modelId="{53EAED00-D7A9-43D3-A2FD-0FC1D7000B73}" type="pres">
      <dgm:prSet presAssocID="{E5B8E75B-7FB3-46E9-963D-8B1066F3E5DC}" presName="parTxOnly" presStyleLbl="node1" presStyleIdx="1" presStyleCnt="2">
        <dgm:presLayoutVars>
          <dgm:bulletEnabled val="1"/>
        </dgm:presLayoutVars>
      </dgm:prSet>
      <dgm:spPr/>
    </dgm:pt>
  </dgm:ptLst>
  <dgm:cxnLst>
    <dgm:cxn modelId="{BD93A216-15A6-4D25-8A23-83DCA46E44EA}" type="presOf" srcId="{B7093819-BC59-4876-A765-2A1BC29D4B57}" destId="{3ECA9286-72E7-4E72-B877-135B408C00DD}" srcOrd="0" destOrd="0" presId="urn:microsoft.com/office/officeart/2005/8/layout/hChevron3"/>
    <dgm:cxn modelId="{E04F4F3C-E6A5-41C9-8259-D9C47D1F78C4}" type="presOf" srcId="{12A2170F-88FC-48AE-A607-FE608E2A18D3}" destId="{C0F597EC-6363-4BBD-A5F3-0E6071C44C7E}" srcOrd="0" destOrd="0" presId="urn:microsoft.com/office/officeart/2005/8/layout/hChevron3"/>
    <dgm:cxn modelId="{C0E9CB6B-143B-42E3-A19C-CB9047509439}" srcId="{B7093819-BC59-4876-A765-2A1BC29D4B57}" destId="{12A2170F-88FC-48AE-A607-FE608E2A18D3}" srcOrd="0" destOrd="0" parTransId="{64EAD22C-E964-498D-A5F3-06598506A804}" sibTransId="{B4AECA11-3FBF-41E7-8774-5EA26A977BEC}"/>
    <dgm:cxn modelId="{77ABE756-A0A0-4102-BADD-E60C7152C606}" type="presOf" srcId="{E5B8E75B-7FB3-46E9-963D-8B1066F3E5DC}" destId="{53EAED00-D7A9-43D3-A2FD-0FC1D7000B73}" srcOrd="0" destOrd="0" presId="urn:microsoft.com/office/officeart/2005/8/layout/hChevron3"/>
    <dgm:cxn modelId="{7687A978-3A40-4A41-A50A-ACB48E4B7C57}" srcId="{B7093819-BC59-4876-A765-2A1BC29D4B57}" destId="{E5B8E75B-7FB3-46E9-963D-8B1066F3E5DC}" srcOrd="1" destOrd="0" parTransId="{C8D93F38-B85A-4BF7-96BD-38577922DFA1}" sibTransId="{D01B882D-0C4C-484C-9854-F4C5EF8B9B80}"/>
    <dgm:cxn modelId="{08F542A3-66FC-468D-BD33-14C6B9D52207}" type="presParOf" srcId="{3ECA9286-72E7-4E72-B877-135B408C00DD}" destId="{C0F597EC-6363-4BBD-A5F3-0E6071C44C7E}" srcOrd="0" destOrd="0" presId="urn:microsoft.com/office/officeart/2005/8/layout/hChevron3"/>
    <dgm:cxn modelId="{9B5C6C04-5764-44AB-979C-0BC8D61FEF48}" type="presParOf" srcId="{3ECA9286-72E7-4E72-B877-135B408C00DD}" destId="{A5686B02-D389-4A20-9C04-D31C881D6CFE}" srcOrd="1" destOrd="0" presId="urn:microsoft.com/office/officeart/2005/8/layout/hChevron3"/>
    <dgm:cxn modelId="{733E153E-4D50-4E09-B059-D4E880F562E0}" type="presParOf" srcId="{3ECA9286-72E7-4E72-B877-135B408C00DD}" destId="{53EAED00-D7A9-43D3-A2FD-0FC1D7000B73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093819-BC59-4876-A765-2A1BC29D4B5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2A2170F-88FC-48AE-A607-FE608E2A18D3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943267">
                <a:shade val="30000"/>
                <a:satMod val="115000"/>
              </a:srgbClr>
            </a:gs>
            <a:gs pos="50000">
              <a:srgbClr val="943267">
                <a:shade val="67500"/>
                <a:satMod val="115000"/>
              </a:srgbClr>
            </a:gs>
            <a:gs pos="100000">
              <a:srgbClr val="943267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>
          <a:noFill/>
        </a:ln>
      </dgm:spPr>
      <dgm:t>
        <a:bodyPr rtlCol="0" anchor="ctr"/>
        <a:lstStyle/>
        <a:p>
          <a:pPr marL="0" algn="l" defTabSz="914400" rtl="0" eaLnBrk="1" latinLnBrk="0" hangingPunct="1"/>
          <a:r>
            <a:rPr lang="en-US" sz="2400" kern="1200">
              <a:solidFill>
                <a:prstClr val="white"/>
              </a:solidFill>
              <a:latin typeface="Aptos (Body)"/>
              <a:ea typeface="+mn-ea"/>
              <a:cs typeface="+mn-cs"/>
            </a:rPr>
            <a:t>Rentals</a:t>
          </a:r>
          <a:r>
            <a:rPr lang="en-US" sz="1800" kern="1200">
              <a:solidFill>
                <a:schemeClr val="lt1"/>
              </a:solidFill>
              <a:latin typeface="Aptos (Body)"/>
              <a:ea typeface="+mn-ea"/>
              <a:cs typeface="+mn-cs"/>
            </a:rPr>
            <a:t>	</a:t>
          </a:r>
        </a:p>
      </dgm:t>
    </dgm:pt>
    <dgm:pt modelId="{64EAD22C-E964-498D-A5F3-06598506A804}" type="parTrans" cxnId="{C0E9CB6B-143B-42E3-A19C-CB9047509439}">
      <dgm:prSet/>
      <dgm:spPr/>
      <dgm:t>
        <a:bodyPr/>
        <a:lstStyle/>
        <a:p>
          <a:endParaRPr lang="en-US"/>
        </a:p>
      </dgm:t>
    </dgm:pt>
    <dgm:pt modelId="{B4AECA11-3FBF-41E7-8774-5EA26A977BEC}" type="sibTrans" cxnId="{C0E9CB6B-143B-42E3-A19C-CB9047509439}">
      <dgm:prSet/>
      <dgm:spPr/>
      <dgm:t>
        <a:bodyPr/>
        <a:lstStyle/>
        <a:p>
          <a:endParaRPr lang="en-US"/>
        </a:p>
      </dgm:t>
    </dgm:pt>
    <dgm:pt modelId="{E5B8E75B-7FB3-46E9-963D-8B1066F3E5DC}">
      <dgm:prSet phldrT="[Text]" custT="1"/>
      <dgm:spPr/>
      <dgm:t>
        <a:bodyPr/>
        <a:lstStyle/>
        <a:p>
          <a:r>
            <a:rPr lang="en-US" sz="2400"/>
            <a:t>Rent a bike, boat or equipment</a:t>
          </a:r>
        </a:p>
      </dgm:t>
    </dgm:pt>
    <dgm:pt modelId="{C8D93F38-B85A-4BF7-96BD-38577922DFA1}" type="parTrans" cxnId="{7687A978-3A40-4A41-A50A-ACB48E4B7C57}">
      <dgm:prSet/>
      <dgm:spPr/>
      <dgm:t>
        <a:bodyPr/>
        <a:lstStyle/>
        <a:p>
          <a:endParaRPr lang="en-US"/>
        </a:p>
      </dgm:t>
    </dgm:pt>
    <dgm:pt modelId="{D01B882D-0C4C-484C-9854-F4C5EF8B9B80}" type="sibTrans" cxnId="{7687A978-3A40-4A41-A50A-ACB48E4B7C57}">
      <dgm:prSet/>
      <dgm:spPr/>
      <dgm:t>
        <a:bodyPr/>
        <a:lstStyle/>
        <a:p>
          <a:endParaRPr lang="en-US"/>
        </a:p>
      </dgm:t>
    </dgm:pt>
    <dgm:pt modelId="{3ECA9286-72E7-4E72-B877-135B408C00DD}" type="pres">
      <dgm:prSet presAssocID="{B7093819-BC59-4876-A765-2A1BC29D4B57}" presName="Name0" presStyleCnt="0">
        <dgm:presLayoutVars>
          <dgm:dir/>
          <dgm:resizeHandles val="exact"/>
        </dgm:presLayoutVars>
      </dgm:prSet>
      <dgm:spPr/>
    </dgm:pt>
    <dgm:pt modelId="{C0F597EC-6363-4BBD-A5F3-0E6071C44C7E}" type="pres">
      <dgm:prSet presAssocID="{12A2170F-88FC-48AE-A607-FE608E2A18D3}" presName="parTxOnly" presStyleLbl="node1" presStyleIdx="0" presStyleCnt="2">
        <dgm:presLayoutVars>
          <dgm:bulletEnabled val="1"/>
        </dgm:presLayoutVars>
      </dgm:prSet>
      <dgm:spPr>
        <a:xfrm>
          <a:off x="8694" y="0"/>
          <a:ext cx="6173023" cy="653141"/>
        </a:xfrm>
        <a:prstGeom prst="homePlate">
          <a:avLst/>
        </a:prstGeom>
      </dgm:spPr>
    </dgm:pt>
    <dgm:pt modelId="{A5686B02-D389-4A20-9C04-D31C881D6CFE}" type="pres">
      <dgm:prSet presAssocID="{B4AECA11-3FBF-41E7-8774-5EA26A977BEC}" presName="parSpace" presStyleCnt="0"/>
      <dgm:spPr/>
    </dgm:pt>
    <dgm:pt modelId="{53EAED00-D7A9-43D3-A2FD-0FC1D7000B73}" type="pres">
      <dgm:prSet presAssocID="{E5B8E75B-7FB3-46E9-963D-8B1066F3E5DC}" presName="parTxOnly" presStyleLbl="node1" presStyleIdx="1" presStyleCnt="2">
        <dgm:presLayoutVars>
          <dgm:bulletEnabled val="1"/>
        </dgm:presLayoutVars>
      </dgm:prSet>
      <dgm:spPr/>
    </dgm:pt>
  </dgm:ptLst>
  <dgm:cxnLst>
    <dgm:cxn modelId="{BD93A216-15A6-4D25-8A23-83DCA46E44EA}" type="presOf" srcId="{B7093819-BC59-4876-A765-2A1BC29D4B57}" destId="{3ECA9286-72E7-4E72-B877-135B408C00DD}" srcOrd="0" destOrd="0" presId="urn:microsoft.com/office/officeart/2005/8/layout/hChevron3"/>
    <dgm:cxn modelId="{E04F4F3C-E6A5-41C9-8259-D9C47D1F78C4}" type="presOf" srcId="{12A2170F-88FC-48AE-A607-FE608E2A18D3}" destId="{C0F597EC-6363-4BBD-A5F3-0E6071C44C7E}" srcOrd="0" destOrd="0" presId="urn:microsoft.com/office/officeart/2005/8/layout/hChevron3"/>
    <dgm:cxn modelId="{C0E9CB6B-143B-42E3-A19C-CB9047509439}" srcId="{B7093819-BC59-4876-A765-2A1BC29D4B57}" destId="{12A2170F-88FC-48AE-A607-FE608E2A18D3}" srcOrd="0" destOrd="0" parTransId="{64EAD22C-E964-498D-A5F3-06598506A804}" sibTransId="{B4AECA11-3FBF-41E7-8774-5EA26A977BEC}"/>
    <dgm:cxn modelId="{77ABE756-A0A0-4102-BADD-E60C7152C606}" type="presOf" srcId="{E5B8E75B-7FB3-46E9-963D-8B1066F3E5DC}" destId="{53EAED00-D7A9-43D3-A2FD-0FC1D7000B73}" srcOrd="0" destOrd="0" presId="urn:microsoft.com/office/officeart/2005/8/layout/hChevron3"/>
    <dgm:cxn modelId="{7687A978-3A40-4A41-A50A-ACB48E4B7C57}" srcId="{B7093819-BC59-4876-A765-2A1BC29D4B57}" destId="{E5B8E75B-7FB3-46E9-963D-8B1066F3E5DC}" srcOrd="1" destOrd="0" parTransId="{C8D93F38-B85A-4BF7-96BD-38577922DFA1}" sibTransId="{D01B882D-0C4C-484C-9854-F4C5EF8B9B80}"/>
    <dgm:cxn modelId="{08F542A3-66FC-468D-BD33-14C6B9D52207}" type="presParOf" srcId="{3ECA9286-72E7-4E72-B877-135B408C00DD}" destId="{C0F597EC-6363-4BBD-A5F3-0E6071C44C7E}" srcOrd="0" destOrd="0" presId="urn:microsoft.com/office/officeart/2005/8/layout/hChevron3"/>
    <dgm:cxn modelId="{9B5C6C04-5764-44AB-979C-0BC8D61FEF48}" type="presParOf" srcId="{3ECA9286-72E7-4E72-B877-135B408C00DD}" destId="{A5686B02-D389-4A20-9C04-D31C881D6CFE}" srcOrd="1" destOrd="0" presId="urn:microsoft.com/office/officeart/2005/8/layout/hChevron3"/>
    <dgm:cxn modelId="{733E153E-4D50-4E09-B059-D4E880F562E0}" type="presParOf" srcId="{3ECA9286-72E7-4E72-B877-135B408C00DD}" destId="{53EAED00-D7A9-43D3-A2FD-0FC1D7000B73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093819-BC59-4876-A765-2A1BC29D4B5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2A2170F-88FC-48AE-A607-FE608E2A18D3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943267">
                <a:shade val="30000"/>
                <a:satMod val="115000"/>
              </a:srgbClr>
            </a:gs>
            <a:gs pos="50000">
              <a:srgbClr val="943267">
                <a:shade val="67500"/>
                <a:satMod val="115000"/>
              </a:srgbClr>
            </a:gs>
            <a:gs pos="100000">
              <a:srgbClr val="943267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>
          <a:noFill/>
        </a:ln>
      </dgm:spPr>
      <dgm:t>
        <a:bodyPr rtlCol="0" anchor="ctr"/>
        <a:lstStyle/>
        <a:p>
          <a:pPr marL="0" algn="l" defTabSz="914400" rtl="0" eaLnBrk="1" latinLnBrk="0" hangingPunct="1"/>
          <a:r>
            <a:rPr lang="en-US" sz="2400" kern="1200">
              <a:solidFill>
                <a:schemeClr val="lt1"/>
              </a:solidFill>
              <a:latin typeface="Aptos (Body)"/>
              <a:ea typeface="+mn-ea"/>
              <a:cs typeface="+mn-cs"/>
            </a:rPr>
            <a:t>Memberships and Subscriptions	</a:t>
          </a:r>
        </a:p>
      </dgm:t>
    </dgm:pt>
    <dgm:pt modelId="{64EAD22C-E964-498D-A5F3-06598506A804}" type="parTrans" cxnId="{C0E9CB6B-143B-42E3-A19C-CB9047509439}">
      <dgm:prSet/>
      <dgm:spPr/>
      <dgm:t>
        <a:bodyPr/>
        <a:lstStyle/>
        <a:p>
          <a:endParaRPr lang="en-US"/>
        </a:p>
      </dgm:t>
    </dgm:pt>
    <dgm:pt modelId="{B4AECA11-3FBF-41E7-8774-5EA26A977BEC}" type="sibTrans" cxnId="{C0E9CB6B-143B-42E3-A19C-CB9047509439}">
      <dgm:prSet/>
      <dgm:spPr/>
      <dgm:t>
        <a:bodyPr/>
        <a:lstStyle/>
        <a:p>
          <a:endParaRPr lang="en-US"/>
        </a:p>
      </dgm:t>
    </dgm:pt>
    <dgm:pt modelId="{E5B8E75B-7FB3-46E9-963D-8B1066F3E5DC}">
      <dgm:prSet phldrT="[Text]" custT="1"/>
      <dgm:spPr/>
      <dgm:t>
        <a:bodyPr/>
        <a:lstStyle/>
        <a:p>
          <a:r>
            <a:rPr lang="en-US" sz="2400"/>
            <a:t>Gym or SPA memberships</a:t>
          </a:r>
        </a:p>
      </dgm:t>
    </dgm:pt>
    <dgm:pt modelId="{C8D93F38-B85A-4BF7-96BD-38577922DFA1}" type="parTrans" cxnId="{7687A978-3A40-4A41-A50A-ACB48E4B7C57}">
      <dgm:prSet/>
      <dgm:spPr/>
      <dgm:t>
        <a:bodyPr/>
        <a:lstStyle/>
        <a:p>
          <a:endParaRPr lang="en-US"/>
        </a:p>
      </dgm:t>
    </dgm:pt>
    <dgm:pt modelId="{D01B882D-0C4C-484C-9854-F4C5EF8B9B80}" type="sibTrans" cxnId="{7687A978-3A40-4A41-A50A-ACB48E4B7C57}">
      <dgm:prSet/>
      <dgm:spPr/>
      <dgm:t>
        <a:bodyPr/>
        <a:lstStyle/>
        <a:p>
          <a:endParaRPr lang="en-US"/>
        </a:p>
      </dgm:t>
    </dgm:pt>
    <dgm:pt modelId="{3ECA9286-72E7-4E72-B877-135B408C00DD}" type="pres">
      <dgm:prSet presAssocID="{B7093819-BC59-4876-A765-2A1BC29D4B57}" presName="Name0" presStyleCnt="0">
        <dgm:presLayoutVars>
          <dgm:dir/>
          <dgm:resizeHandles val="exact"/>
        </dgm:presLayoutVars>
      </dgm:prSet>
      <dgm:spPr/>
    </dgm:pt>
    <dgm:pt modelId="{C0F597EC-6363-4BBD-A5F3-0E6071C44C7E}" type="pres">
      <dgm:prSet presAssocID="{12A2170F-88FC-48AE-A607-FE608E2A18D3}" presName="parTxOnly" presStyleLbl="node1" presStyleIdx="0" presStyleCnt="2">
        <dgm:presLayoutVars>
          <dgm:bulletEnabled val="1"/>
        </dgm:presLayoutVars>
      </dgm:prSet>
      <dgm:spPr>
        <a:xfrm>
          <a:off x="8694" y="0"/>
          <a:ext cx="6173023" cy="653141"/>
        </a:xfrm>
        <a:prstGeom prst="homePlate">
          <a:avLst/>
        </a:prstGeom>
      </dgm:spPr>
    </dgm:pt>
    <dgm:pt modelId="{A5686B02-D389-4A20-9C04-D31C881D6CFE}" type="pres">
      <dgm:prSet presAssocID="{B4AECA11-3FBF-41E7-8774-5EA26A977BEC}" presName="parSpace" presStyleCnt="0"/>
      <dgm:spPr/>
    </dgm:pt>
    <dgm:pt modelId="{53EAED00-D7A9-43D3-A2FD-0FC1D7000B73}" type="pres">
      <dgm:prSet presAssocID="{E5B8E75B-7FB3-46E9-963D-8B1066F3E5DC}" presName="parTxOnly" presStyleLbl="node1" presStyleIdx="1" presStyleCnt="2">
        <dgm:presLayoutVars>
          <dgm:bulletEnabled val="1"/>
        </dgm:presLayoutVars>
      </dgm:prSet>
      <dgm:spPr/>
    </dgm:pt>
  </dgm:ptLst>
  <dgm:cxnLst>
    <dgm:cxn modelId="{BD93A216-15A6-4D25-8A23-83DCA46E44EA}" type="presOf" srcId="{B7093819-BC59-4876-A765-2A1BC29D4B57}" destId="{3ECA9286-72E7-4E72-B877-135B408C00DD}" srcOrd="0" destOrd="0" presId="urn:microsoft.com/office/officeart/2005/8/layout/hChevron3"/>
    <dgm:cxn modelId="{E04F4F3C-E6A5-41C9-8259-D9C47D1F78C4}" type="presOf" srcId="{12A2170F-88FC-48AE-A607-FE608E2A18D3}" destId="{C0F597EC-6363-4BBD-A5F3-0E6071C44C7E}" srcOrd="0" destOrd="0" presId="urn:microsoft.com/office/officeart/2005/8/layout/hChevron3"/>
    <dgm:cxn modelId="{C0E9CB6B-143B-42E3-A19C-CB9047509439}" srcId="{B7093819-BC59-4876-A765-2A1BC29D4B57}" destId="{12A2170F-88FC-48AE-A607-FE608E2A18D3}" srcOrd="0" destOrd="0" parTransId="{64EAD22C-E964-498D-A5F3-06598506A804}" sibTransId="{B4AECA11-3FBF-41E7-8774-5EA26A977BEC}"/>
    <dgm:cxn modelId="{77ABE756-A0A0-4102-BADD-E60C7152C606}" type="presOf" srcId="{E5B8E75B-7FB3-46E9-963D-8B1066F3E5DC}" destId="{53EAED00-D7A9-43D3-A2FD-0FC1D7000B73}" srcOrd="0" destOrd="0" presId="urn:microsoft.com/office/officeart/2005/8/layout/hChevron3"/>
    <dgm:cxn modelId="{7687A978-3A40-4A41-A50A-ACB48E4B7C57}" srcId="{B7093819-BC59-4876-A765-2A1BC29D4B57}" destId="{E5B8E75B-7FB3-46E9-963D-8B1066F3E5DC}" srcOrd="1" destOrd="0" parTransId="{C8D93F38-B85A-4BF7-96BD-38577922DFA1}" sibTransId="{D01B882D-0C4C-484C-9854-F4C5EF8B9B80}"/>
    <dgm:cxn modelId="{08F542A3-66FC-468D-BD33-14C6B9D52207}" type="presParOf" srcId="{3ECA9286-72E7-4E72-B877-135B408C00DD}" destId="{C0F597EC-6363-4BBD-A5F3-0E6071C44C7E}" srcOrd="0" destOrd="0" presId="urn:microsoft.com/office/officeart/2005/8/layout/hChevron3"/>
    <dgm:cxn modelId="{9B5C6C04-5764-44AB-979C-0BC8D61FEF48}" type="presParOf" srcId="{3ECA9286-72E7-4E72-B877-135B408C00DD}" destId="{A5686B02-D389-4A20-9C04-D31C881D6CFE}" srcOrd="1" destOrd="0" presId="urn:microsoft.com/office/officeart/2005/8/layout/hChevron3"/>
    <dgm:cxn modelId="{733E153E-4D50-4E09-B059-D4E880F562E0}" type="presParOf" srcId="{3ECA9286-72E7-4E72-B877-135B408C00DD}" destId="{53EAED00-D7A9-43D3-A2FD-0FC1D7000B73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093819-BC59-4876-A765-2A1BC29D4B5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2A2170F-88FC-48AE-A607-FE608E2A18D3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943267">
                <a:shade val="30000"/>
                <a:satMod val="115000"/>
              </a:srgbClr>
            </a:gs>
            <a:gs pos="50000">
              <a:srgbClr val="943267">
                <a:shade val="67500"/>
                <a:satMod val="115000"/>
              </a:srgbClr>
            </a:gs>
            <a:gs pos="100000">
              <a:srgbClr val="943267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>
          <a:noFill/>
        </a:ln>
      </dgm:spPr>
      <dgm:t>
        <a:bodyPr rtlCol="0" anchor="ctr"/>
        <a:lstStyle/>
        <a:p>
          <a:pPr marL="0" algn="l" defTabSz="914400" rtl="0" eaLnBrk="1" latinLnBrk="0" hangingPunct="1"/>
          <a:r>
            <a:rPr lang="en-US" sz="2400" kern="1200">
              <a:solidFill>
                <a:schemeClr val="lt1"/>
              </a:solidFill>
              <a:latin typeface="Aptos (Body)"/>
              <a:ea typeface="+mn-ea"/>
              <a:cs typeface="+mn-cs"/>
            </a:rPr>
            <a:t>Events</a:t>
          </a:r>
          <a:r>
            <a:rPr lang="en-US" sz="1800" kern="1200">
              <a:solidFill>
                <a:schemeClr val="lt1"/>
              </a:solidFill>
              <a:latin typeface="Aptos (Body)"/>
              <a:ea typeface="+mn-ea"/>
              <a:cs typeface="+mn-cs"/>
            </a:rPr>
            <a:t>	</a:t>
          </a:r>
        </a:p>
      </dgm:t>
    </dgm:pt>
    <dgm:pt modelId="{64EAD22C-E964-498D-A5F3-06598506A804}" type="parTrans" cxnId="{C0E9CB6B-143B-42E3-A19C-CB9047509439}">
      <dgm:prSet/>
      <dgm:spPr/>
      <dgm:t>
        <a:bodyPr/>
        <a:lstStyle/>
        <a:p>
          <a:endParaRPr lang="en-US"/>
        </a:p>
      </dgm:t>
    </dgm:pt>
    <dgm:pt modelId="{B4AECA11-3FBF-41E7-8774-5EA26A977BEC}" type="sibTrans" cxnId="{C0E9CB6B-143B-42E3-A19C-CB9047509439}">
      <dgm:prSet/>
      <dgm:spPr/>
      <dgm:t>
        <a:bodyPr/>
        <a:lstStyle/>
        <a:p>
          <a:endParaRPr lang="en-US"/>
        </a:p>
      </dgm:t>
    </dgm:pt>
    <dgm:pt modelId="{E5B8E75B-7FB3-46E9-963D-8B1066F3E5DC}">
      <dgm:prSet phldrT="[Text]" custT="1"/>
      <dgm:spPr/>
      <dgm:t>
        <a:bodyPr/>
        <a:lstStyle/>
        <a:p>
          <a:r>
            <a:rPr lang="en-US" sz="2400"/>
            <a:t>Meetings or conferences</a:t>
          </a:r>
        </a:p>
      </dgm:t>
    </dgm:pt>
    <dgm:pt modelId="{C8D93F38-B85A-4BF7-96BD-38577922DFA1}" type="parTrans" cxnId="{7687A978-3A40-4A41-A50A-ACB48E4B7C57}">
      <dgm:prSet/>
      <dgm:spPr/>
      <dgm:t>
        <a:bodyPr/>
        <a:lstStyle/>
        <a:p>
          <a:endParaRPr lang="en-US"/>
        </a:p>
      </dgm:t>
    </dgm:pt>
    <dgm:pt modelId="{D01B882D-0C4C-484C-9854-F4C5EF8B9B80}" type="sibTrans" cxnId="{7687A978-3A40-4A41-A50A-ACB48E4B7C57}">
      <dgm:prSet/>
      <dgm:spPr/>
      <dgm:t>
        <a:bodyPr/>
        <a:lstStyle/>
        <a:p>
          <a:endParaRPr lang="en-US"/>
        </a:p>
      </dgm:t>
    </dgm:pt>
    <dgm:pt modelId="{3ECA9286-72E7-4E72-B877-135B408C00DD}" type="pres">
      <dgm:prSet presAssocID="{B7093819-BC59-4876-A765-2A1BC29D4B57}" presName="Name0" presStyleCnt="0">
        <dgm:presLayoutVars>
          <dgm:dir/>
          <dgm:resizeHandles val="exact"/>
        </dgm:presLayoutVars>
      </dgm:prSet>
      <dgm:spPr/>
    </dgm:pt>
    <dgm:pt modelId="{C0F597EC-6363-4BBD-A5F3-0E6071C44C7E}" type="pres">
      <dgm:prSet presAssocID="{12A2170F-88FC-48AE-A607-FE608E2A18D3}" presName="parTxOnly" presStyleLbl="node1" presStyleIdx="0" presStyleCnt="2">
        <dgm:presLayoutVars>
          <dgm:bulletEnabled val="1"/>
        </dgm:presLayoutVars>
      </dgm:prSet>
      <dgm:spPr>
        <a:xfrm>
          <a:off x="8694" y="0"/>
          <a:ext cx="6173023" cy="653141"/>
        </a:xfrm>
        <a:prstGeom prst="homePlate">
          <a:avLst/>
        </a:prstGeom>
      </dgm:spPr>
    </dgm:pt>
    <dgm:pt modelId="{A5686B02-D389-4A20-9C04-D31C881D6CFE}" type="pres">
      <dgm:prSet presAssocID="{B4AECA11-3FBF-41E7-8774-5EA26A977BEC}" presName="parSpace" presStyleCnt="0"/>
      <dgm:spPr/>
    </dgm:pt>
    <dgm:pt modelId="{53EAED00-D7A9-43D3-A2FD-0FC1D7000B73}" type="pres">
      <dgm:prSet presAssocID="{E5B8E75B-7FB3-46E9-963D-8B1066F3E5DC}" presName="parTxOnly" presStyleLbl="node1" presStyleIdx="1" presStyleCnt="2">
        <dgm:presLayoutVars>
          <dgm:bulletEnabled val="1"/>
        </dgm:presLayoutVars>
      </dgm:prSet>
      <dgm:spPr/>
    </dgm:pt>
  </dgm:ptLst>
  <dgm:cxnLst>
    <dgm:cxn modelId="{BD93A216-15A6-4D25-8A23-83DCA46E44EA}" type="presOf" srcId="{B7093819-BC59-4876-A765-2A1BC29D4B57}" destId="{3ECA9286-72E7-4E72-B877-135B408C00DD}" srcOrd="0" destOrd="0" presId="urn:microsoft.com/office/officeart/2005/8/layout/hChevron3"/>
    <dgm:cxn modelId="{E04F4F3C-E6A5-41C9-8259-D9C47D1F78C4}" type="presOf" srcId="{12A2170F-88FC-48AE-A607-FE608E2A18D3}" destId="{C0F597EC-6363-4BBD-A5F3-0E6071C44C7E}" srcOrd="0" destOrd="0" presId="urn:microsoft.com/office/officeart/2005/8/layout/hChevron3"/>
    <dgm:cxn modelId="{C0E9CB6B-143B-42E3-A19C-CB9047509439}" srcId="{B7093819-BC59-4876-A765-2A1BC29D4B57}" destId="{12A2170F-88FC-48AE-A607-FE608E2A18D3}" srcOrd="0" destOrd="0" parTransId="{64EAD22C-E964-498D-A5F3-06598506A804}" sibTransId="{B4AECA11-3FBF-41E7-8774-5EA26A977BEC}"/>
    <dgm:cxn modelId="{77ABE756-A0A0-4102-BADD-E60C7152C606}" type="presOf" srcId="{E5B8E75B-7FB3-46E9-963D-8B1066F3E5DC}" destId="{53EAED00-D7A9-43D3-A2FD-0FC1D7000B73}" srcOrd="0" destOrd="0" presId="urn:microsoft.com/office/officeart/2005/8/layout/hChevron3"/>
    <dgm:cxn modelId="{7687A978-3A40-4A41-A50A-ACB48E4B7C57}" srcId="{B7093819-BC59-4876-A765-2A1BC29D4B57}" destId="{E5B8E75B-7FB3-46E9-963D-8B1066F3E5DC}" srcOrd="1" destOrd="0" parTransId="{C8D93F38-B85A-4BF7-96BD-38577922DFA1}" sibTransId="{D01B882D-0C4C-484C-9854-F4C5EF8B9B80}"/>
    <dgm:cxn modelId="{08F542A3-66FC-468D-BD33-14C6B9D52207}" type="presParOf" srcId="{3ECA9286-72E7-4E72-B877-135B408C00DD}" destId="{C0F597EC-6363-4BBD-A5F3-0E6071C44C7E}" srcOrd="0" destOrd="0" presId="urn:microsoft.com/office/officeart/2005/8/layout/hChevron3"/>
    <dgm:cxn modelId="{9B5C6C04-5764-44AB-979C-0BC8D61FEF48}" type="presParOf" srcId="{3ECA9286-72E7-4E72-B877-135B408C00DD}" destId="{A5686B02-D389-4A20-9C04-D31C881D6CFE}" srcOrd="1" destOrd="0" presId="urn:microsoft.com/office/officeart/2005/8/layout/hChevron3"/>
    <dgm:cxn modelId="{733E153E-4D50-4E09-B059-D4E880F562E0}" type="presParOf" srcId="{3ECA9286-72E7-4E72-B877-135B408C00DD}" destId="{53EAED00-D7A9-43D3-A2FD-0FC1D7000B73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597EC-6363-4BBD-A5F3-0E6071C44C7E}">
      <dsp:nvSpPr>
        <dsp:cNvPr id="0" name=""/>
        <dsp:cNvSpPr/>
      </dsp:nvSpPr>
      <dsp:spPr>
        <a:xfrm>
          <a:off x="8694" y="0"/>
          <a:ext cx="6173023" cy="653141"/>
        </a:xfrm>
        <a:prstGeom prst="homePlate">
          <a:avLst/>
        </a:prstGeom>
        <a:gradFill flip="none" rotWithShape="1">
          <a:gsLst>
            <a:gs pos="0">
              <a:srgbClr val="943267">
                <a:shade val="30000"/>
                <a:satMod val="115000"/>
              </a:srgbClr>
            </a:gs>
            <a:gs pos="50000">
              <a:srgbClr val="943267">
                <a:shade val="67500"/>
                <a:satMod val="115000"/>
              </a:srgbClr>
            </a:gs>
            <a:gs pos="100000">
              <a:srgbClr val="943267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w="1905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rtlCol="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lt1"/>
              </a:solidFill>
              <a:latin typeface="Aptos (Body)"/>
              <a:ea typeface="+mn-ea"/>
              <a:cs typeface="+mn-cs"/>
            </a:rPr>
            <a:t>Reservations and Appointments</a:t>
          </a:r>
        </a:p>
      </dsp:txBody>
      <dsp:txXfrm>
        <a:off x="8694" y="0"/>
        <a:ext cx="6009738" cy="653141"/>
      </dsp:txXfrm>
    </dsp:sp>
    <dsp:sp modelId="{53EAED00-D7A9-43D3-A2FD-0FC1D7000B73}">
      <dsp:nvSpPr>
        <dsp:cNvPr id="0" name=""/>
        <dsp:cNvSpPr/>
      </dsp:nvSpPr>
      <dsp:spPr>
        <a:xfrm>
          <a:off x="4955807" y="0"/>
          <a:ext cx="6173023" cy="6531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Treatments and activities</a:t>
          </a:r>
        </a:p>
      </dsp:txBody>
      <dsp:txXfrm>
        <a:off x="5282378" y="0"/>
        <a:ext cx="5519882" cy="6531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597EC-6363-4BBD-A5F3-0E6071C44C7E}">
      <dsp:nvSpPr>
        <dsp:cNvPr id="0" name=""/>
        <dsp:cNvSpPr/>
      </dsp:nvSpPr>
      <dsp:spPr>
        <a:xfrm>
          <a:off x="8694" y="0"/>
          <a:ext cx="6173023" cy="653141"/>
        </a:xfrm>
        <a:prstGeom prst="homePlate">
          <a:avLst/>
        </a:prstGeom>
        <a:gradFill flip="none" rotWithShape="1">
          <a:gsLst>
            <a:gs pos="0">
              <a:srgbClr val="943267">
                <a:shade val="30000"/>
                <a:satMod val="115000"/>
              </a:srgbClr>
            </a:gs>
            <a:gs pos="50000">
              <a:srgbClr val="943267">
                <a:shade val="67500"/>
                <a:satMod val="115000"/>
              </a:srgbClr>
            </a:gs>
            <a:gs pos="100000">
              <a:srgbClr val="943267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w="1905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rtlCol="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Ticketing and A</a:t>
          </a:r>
          <a:r>
            <a:rPr lang="en-US" sz="2400" kern="1200">
              <a:solidFill>
                <a:schemeClr val="lt1"/>
              </a:solidFill>
              <a:latin typeface="Aptos (Body)"/>
              <a:ea typeface="+mn-ea"/>
              <a:cs typeface="+mn-cs"/>
            </a:rPr>
            <a:t>ccess</a:t>
          </a:r>
          <a:r>
            <a:rPr lang="en-US" sz="2400" kern="1200"/>
            <a:t> control</a:t>
          </a:r>
        </a:p>
      </dsp:txBody>
      <dsp:txXfrm>
        <a:off x="8694" y="0"/>
        <a:ext cx="6009738" cy="653141"/>
      </dsp:txXfrm>
    </dsp:sp>
    <dsp:sp modelId="{53EAED00-D7A9-43D3-A2FD-0FC1D7000B73}">
      <dsp:nvSpPr>
        <dsp:cNvPr id="0" name=""/>
        <dsp:cNvSpPr/>
      </dsp:nvSpPr>
      <dsp:spPr>
        <a:xfrm>
          <a:off x="4947113" y="0"/>
          <a:ext cx="6173023" cy="6531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Access to baths, stadium or museums</a:t>
          </a:r>
        </a:p>
      </dsp:txBody>
      <dsp:txXfrm>
        <a:off x="5273684" y="0"/>
        <a:ext cx="5519882" cy="6531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597EC-6363-4BBD-A5F3-0E6071C44C7E}">
      <dsp:nvSpPr>
        <dsp:cNvPr id="0" name=""/>
        <dsp:cNvSpPr/>
      </dsp:nvSpPr>
      <dsp:spPr>
        <a:xfrm>
          <a:off x="8694" y="0"/>
          <a:ext cx="6173023" cy="653141"/>
        </a:xfrm>
        <a:prstGeom prst="homePlate">
          <a:avLst/>
        </a:prstGeom>
        <a:gradFill flip="none" rotWithShape="1">
          <a:gsLst>
            <a:gs pos="0">
              <a:srgbClr val="943267">
                <a:shade val="30000"/>
                <a:satMod val="115000"/>
              </a:srgbClr>
            </a:gs>
            <a:gs pos="50000">
              <a:srgbClr val="943267">
                <a:shade val="67500"/>
                <a:satMod val="115000"/>
              </a:srgbClr>
            </a:gs>
            <a:gs pos="100000">
              <a:srgbClr val="943267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w="1905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rtlCol="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lt1"/>
              </a:solidFill>
              <a:latin typeface="Aptos (Body)"/>
              <a:ea typeface="+mn-ea"/>
              <a:cs typeface="+mn-cs"/>
            </a:rPr>
            <a:t>Classes and Courses</a:t>
          </a:r>
        </a:p>
      </dsp:txBody>
      <dsp:txXfrm>
        <a:off x="8694" y="0"/>
        <a:ext cx="6009738" cy="653141"/>
      </dsp:txXfrm>
    </dsp:sp>
    <dsp:sp modelId="{53EAED00-D7A9-43D3-A2FD-0FC1D7000B73}">
      <dsp:nvSpPr>
        <dsp:cNvPr id="0" name=""/>
        <dsp:cNvSpPr/>
      </dsp:nvSpPr>
      <dsp:spPr>
        <a:xfrm>
          <a:off x="4947113" y="0"/>
          <a:ext cx="6173023" cy="6531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Yoga classes or cooking course</a:t>
          </a:r>
        </a:p>
      </dsp:txBody>
      <dsp:txXfrm>
        <a:off x="5273684" y="0"/>
        <a:ext cx="5519882" cy="6531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597EC-6363-4BBD-A5F3-0E6071C44C7E}">
      <dsp:nvSpPr>
        <dsp:cNvPr id="0" name=""/>
        <dsp:cNvSpPr/>
      </dsp:nvSpPr>
      <dsp:spPr>
        <a:xfrm>
          <a:off x="8694" y="0"/>
          <a:ext cx="6173023" cy="653141"/>
        </a:xfrm>
        <a:prstGeom prst="homePlate">
          <a:avLst/>
        </a:prstGeom>
        <a:gradFill flip="none" rotWithShape="1">
          <a:gsLst>
            <a:gs pos="0">
              <a:srgbClr val="943267">
                <a:shade val="30000"/>
                <a:satMod val="115000"/>
              </a:srgbClr>
            </a:gs>
            <a:gs pos="50000">
              <a:srgbClr val="943267">
                <a:shade val="67500"/>
                <a:satMod val="115000"/>
              </a:srgbClr>
            </a:gs>
            <a:gs pos="100000">
              <a:srgbClr val="943267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w="1905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rtlCol="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prstClr val="white"/>
              </a:solidFill>
              <a:latin typeface="Aptos (Body)"/>
              <a:ea typeface="+mn-ea"/>
              <a:cs typeface="+mn-cs"/>
            </a:rPr>
            <a:t>Rentals</a:t>
          </a:r>
          <a:r>
            <a:rPr lang="en-US" sz="1800" kern="1200">
              <a:solidFill>
                <a:schemeClr val="lt1"/>
              </a:solidFill>
              <a:latin typeface="Aptos (Body)"/>
              <a:ea typeface="+mn-ea"/>
              <a:cs typeface="+mn-cs"/>
            </a:rPr>
            <a:t>	</a:t>
          </a:r>
        </a:p>
      </dsp:txBody>
      <dsp:txXfrm>
        <a:off x="8694" y="0"/>
        <a:ext cx="6009738" cy="653141"/>
      </dsp:txXfrm>
    </dsp:sp>
    <dsp:sp modelId="{53EAED00-D7A9-43D3-A2FD-0FC1D7000B73}">
      <dsp:nvSpPr>
        <dsp:cNvPr id="0" name=""/>
        <dsp:cNvSpPr/>
      </dsp:nvSpPr>
      <dsp:spPr>
        <a:xfrm>
          <a:off x="4947113" y="0"/>
          <a:ext cx="6173023" cy="6531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Rent a bike, boat or equipment</a:t>
          </a:r>
        </a:p>
      </dsp:txBody>
      <dsp:txXfrm>
        <a:off x="5273684" y="0"/>
        <a:ext cx="5519882" cy="6531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597EC-6363-4BBD-A5F3-0E6071C44C7E}">
      <dsp:nvSpPr>
        <dsp:cNvPr id="0" name=""/>
        <dsp:cNvSpPr/>
      </dsp:nvSpPr>
      <dsp:spPr>
        <a:xfrm>
          <a:off x="8694" y="0"/>
          <a:ext cx="6173023" cy="653141"/>
        </a:xfrm>
        <a:prstGeom prst="homePlate">
          <a:avLst/>
        </a:prstGeom>
        <a:gradFill flip="none" rotWithShape="1">
          <a:gsLst>
            <a:gs pos="0">
              <a:srgbClr val="943267">
                <a:shade val="30000"/>
                <a:satMod val="115000"/>
              </a:srgbClr>
            </a:gs>
            <a:gs pos="50000">
              <a:srgbClr val="943267">
                <a:shade val="67500"/>
                <a:satMod val="115000"/>
              </a:srgbClr>
            </a:gs>
            <a:gs pos="100000">
              <a:srgbClr val="943267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w="1905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rtlCol="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lt1"/>
              </a:solidFill>
              <a:latin typeface="Aptos (Body)"/>
              <a:ea typeface="+mn-ea"/>
              <a:cs typeface="+mn-cs"/>
            </a:rPr>
            <a:t>Memberships and Subscriptions	</a:t>
          </a:r>
        </a:p>
      </dsp:txBody>
      <dsp:txXfrm>
        <a:off x="8694" y="0"/>
        <a:ext cx="6009738" cy="653141"/>
      </dsp:txXfrm>
    </dsp:sp>
    <dsp:sp modelId="{53EAED00-D7A9-43D3-A2FD-0FC1D7000B73}">
      <dsp:nvSpPr>
        <dsp:cNvPr id="0" name=""/>
        <dsp:cNvSpPr/>
      </dsp:nvSpPr>
      <dsp:spPr>
        <a:xfrm>
          <a:off x="4947113" y="0"/>
          <a:ext cx="6173023" cy="6531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Gym or SPA memberships</a:t>
          </a:r>
        </a:p>
      </dsp:txBody>
      <dsp:txXfrm>
        <a:off x="5273684" y="0"/>
        <a:ext cx="5519882" cy="6531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597EC-6363-4BBD-A5F3-0E6071C44C7E}">
      <dsp:nvSpPr>
        <dsp:cNvPr id="0" name=""/>
        <dsp:cNvSpPr/>
      </dsp:nvSpPr>
      <dsp:spPr>
        <a:xfrm>
          <a:off x="8694" y="0"/>
          <a:ext cx="6173023" cy="653141"/>
        </a:xfrm>
        <a:prstGeom prst="homePlate">
          <a:avLst/>
        </a:prstGeom>
        <a:gradFill flip="none" rotWithShape="1">
          <a:gsLst>
            <a:gs pos="0">
              <a:srgbClr val="943267">
                <a:shade val="30000"/>
                <a:satMod val="115000"/>
              </a:srgbClr>
            </a:gs>
            <a:gs pos="50000">
              <a:srgbClr val="943267">
                <a:shade val="67500"/>
                <a:satMod val="115000"/>
              </a:srgbClr>
            </a:gs>
            <a:gs pos="100000">
              <a:srgbClr val="943267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w="1905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rtlCol="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lt1"/>
              </a:solidFill>
              <a:latin typeface="Aptos (Body)"/>
              <a:ea typeface="+mn-ea"/>
              <a:cs typeface="+mn-cs"/>
            </a:rPr>
            <a:t>Events</a:t>
          </a:r>
          <a:r>
            <a:rPr lang="en-US" sz="1800" kern="1200">
              <a:solidFill>
                <a:schemeClr val="lt1"/>
              </a:solidFill>
              <a:latin typeface="Aptos (Body)"/>
              <a:ea typeface="+mn-ea"/>
              <a:cs typeface="+mn-cs"/>
            </a:rPr>
            <a:t>	</a:t>
          </a:r>
        </a:p>
      </dsp:txBody>
      <dsp:txXfrm>
        <a:off x="8694" y="0"/>
        <a:ext cx="6009738" cy="653141"/>
      </dsp:txXfrm>
    </dsp:sp>
    <dsp:sp modelId="{53EAED00-D7A9-43D3-A2FD-0FC1D7000B73}">
      <dsp:nvSpPr>
        <dsp:cNvPr id="0" name=""/>
        <dsp:cNvSpPr/>
      </dsp:nvSpPr>
      <dsp:spPr>
        <a:xfrm>
          <a:off x="4947113" y="0"/>
          <a:ext cx="6173023" cy="6531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Meetings or conferences</a:t>
          </a:r>
        </a:p>
      </dsp:txBody>
      <dsp:txXfrm>
        <a:off x="5273684" y="0"/>
        <a:ext cx="5519882" cy="653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05/21/2025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50328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5F7EC-797E-FE89-5EE7-0550207D0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2D6AE-5E0E-1491-4DBC-09FF450DD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612FA6-7C02-E27C-69D4-A33D7C3CA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0A268-657F-3984-BCBE-36702A9CC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75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EC6C7-BFA0-61E4-34C8-41D7964F2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264E2C-C50E-F6EB-53FF-3AA2DEDC2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363FC5-643C-8E96-8E32-3295C2A58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62360-E3AC-DB89-6E50-989C58A40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014A2-902C-4ED4-92DE-0C414AC70B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21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1FE6C-1F4F-AF3E-513B-7D671942D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91C3AB-3426-AB22-9B06-D91766A20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BE7A6C-C784-7771-43F2-13A4F1930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BAF67-BBDE-F7CF-6B5C-8718C578E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06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4C8E3-5B5A-FB35-19E2-033143F37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0E9034-79CD-6334-4587-6501CC6131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5D0AFB-9D9C-6C53-5A10-5EA452E9C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856F5-D2BA-9A3C-991E-F32A2F34A4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93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F121C-6BCB-07A8-2FF6-34F9F31A1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FDE7E-8E28-5AF8-F28C-3C8AA7B955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C7BBE-3C37-E9B6-55C4-C0736C679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3639B-584B-1153-E3BC-1153F220D3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56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8BE36-19B3-382B-C77E-EF85FA213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0DD79-E2ED-AC99-F5F2-183FCD0270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E38A9-44C7-4546-CC24-6C2305E7F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D1E6E-5FAA-FAB6-032D-92D1DDAAC5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71806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387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80DC1-4CE8-5565-9DF6-19BA1533D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727135-31F2-4B9D-41E1-56B330213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DA232E-BD79-2441-DA1F-7188943B2F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0A9B1-EB53-7D61-674E-15A43961F2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81289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17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D7C8B-DF31-9957-FEA1-40F93122D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D61254-4F0B-B355-4EB8-23345FA08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AAA1E4-0BE8-0288-D672-D17374EC1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228B8-1BA7-E036-3132-99EC58205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A371-CE5D-4767-8308-F8449AC509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46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040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A97D6-7E81-5A33-CD70-8F4230AC6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3FE3E5-8606-4A9D-EAA0-569DD72BC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12ABC1-985B-C7B9-7393-85282D47C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E533F-1C04-1A32-DB18-16E7D31189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77165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91042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9967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9678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35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9540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2D530-5BC8-CF8B-925F-9AF3EC909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14C08E-1846-2FA1-A9BF-223664CFD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5FC4B0-1452-F6CD-8745-E7957A817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E5A1D-6B4D-8261-3570-F56D43B95D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44541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4486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220825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703B4-35EA-600D-5270-B88534DE8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27A302-D450-8497-126D-41F49BCD30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FF0549-E730-C5A5-20DD-3C4A5CFB34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A59C9-7F6C-5A8E-E62A-981B98213E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08948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54843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EBA58-D078-173A-C846-8293B451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00C602-3E8A-6D6E-F277-2EBCB19A0B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538B9C-0F1D-D46A-0FF6-B104B2630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2CBD7-9BBE-8222-9A1C-CF7665B516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48844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3199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5714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44251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72094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28600">
              <a:lnSpc>
                <a:spcPct val="90000"/>
              </a:lnSpc>
              <a:spcBef>
                <a:spcPts val="12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62267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8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png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38198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91749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3901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12961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26897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4239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322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97940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97149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63486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42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844711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89805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28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33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40249572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70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6286801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881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6074272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527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32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149FA4-C0C5-F8E0-78F3-9CA531910A0C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3B32C-BC91-3D0C-C231-72691342136E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23466961-4040-493F-0747-E678FDDA25E2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D2C64F9-DE35-54CA-DDC1-14F28085ADE4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23F9B-7960-B2C0-8983-60BB191E6915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32C5A4-4D3D-CBC9-9CA1-70797959E240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B2623C-0452-2E02-9583-14A5D84277DA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6D5B70-0F5A-5B1F-1940-BA0B04044EBC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2132ED49-4431-43F1-05E3-82ED71965D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771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414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258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79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70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102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000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954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846673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59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29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574BE25-1D57-9D25-DB2F-BF913CE4B57D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E7BE3C-E0E2-5114-96C6-534F98251DA9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Freeform 29">
            <a:extLst>
              <a:ext uri="{FF2B5EF4-FFF2-40B4-BE49-F238E27FC236}">
                <a16:creationId xmlns:a16="http://schemas.microsoft.com/office/drawing/2014/main" id="{476BF6D4-3ECB-3D3E-0A40-F95CC3CBCA9A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BED43B-CB56-53BE-A78B-221D4C5D6152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1FD7F2-EC2E-89CE-A0D6-2747DFD169A3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22E4E5-A21F-BC0C-DEC0-85A02072DCCF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FFF45B-6443-DE81-4D29-FA21CED374CF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72611C-6A7A-D4EC-2191-7FF58E63108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D1367E-3CD5-D77C-BA59-A5D97839D977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6F878688-2D38-BEB9-70C7-55E64E8EB0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734C36-34AF-9BFE-9690-7A84E2F1ED33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6754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02774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71632050"/>
      </p:ext>
    </p:extLst>
  </p:cSld>
  <p:clrMapOvr>
    <a:masterClrMapping/>
  </p:clrMapOvr>
  <p:transition spd="slow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5922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742647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9680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15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675223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03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694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0116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30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39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3350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776536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001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569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215448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6184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7793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279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967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655954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608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29" Type="http://schemas.openxmlformats.org/officeDocument/2006/relationships/theme" Target="../theme/theme9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31" Type="http://schemas.openxmlformats.org/officeDocument/2006/relationships/image" Target="../media/image2.emf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  <p:sldLayoutId id="2147483832" r:id="rId9"/>
    <p:sldLayoutId id="2147483833" r:id="rId10"/>
    <p:sldLayoutId id="2147483837" r:id="rId11"/>
    <p:sldLayoutId id="2147483778" r:id="rId12"/>
    <p:sldLayoutId id="2147483705" r:id="rId13"/>
    <p:sldLayoutId id="2147483649" r:id="rId14"/>
    <p:sldLayoutId id="2147483787" r:id="rId15"/>
    <p:sldLayoutId id="2147483792" r:id="rId16"/>
    <p:sldLayoutId id="2147483783" r:id="rId17"/>
    <p:sldLayoutId id="2147483784" r:id="rId18"/>
    <p:sldLayoutId id="2147483786" r:id="rId19"/>
    <p:sldLayoutId id="2147483788" r:id="rId20"/>
    <p:sldLayoutId id="2147483763" r:id="rId21"/>
    <p:sldLayoutId id="2147483785" r:id="rId22"/>
    <p:sldLayoutId id="2147483839" r:id="rId23"/>
    <p:sldLayoutId id="2147483840" r:id="rId24"/>
    <p:sldLayoutId id="2147483843" r:id="rId25"/>
    <p:sldLayoutId id="2147483847" r:id="rId26"/>
    <p:sldLayoutId id="214748384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  <p:sldLayoutId id="2147483826" r:id="rId16"/>
    <p:sldLayoutId id="2147483827" r:id="rId17"/>
    <p:sldLayoutId id="214748382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  <p:sldLayoutId id="214748384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7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4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  <p:sldLayoutId id="2147483893" r:id="rId25"/>
    <p:sldLayoutId id="2147483894" r:id="rId26"/>
    <p:sldLayoutId id="2147483895" r:id="rId27"/>
    <p:sldLayoutId id="214748389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13" Type="http://schemas.openxmlformats.org/officeDocument/2006/relationships/image" Target="../media/image108.png"/><Relationship Id="rId3" Type="http://schemas.openxmlformats.org/officeDocument/2006/relationships/image" Target="../media/image81.png"/><Relationship Id="rId7" Type="http://schemas.openxmlformats.org/officeDocument/2006/relationships/image" Target="../media/image103.png"/><Relationship Id="rId12" Type="http://schemas.openxmlformats.org/officeDocument/2006/relationships/image" Target="../media/image10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2.svg"/><Relationship Id="rId11" Type="http://schemas.openxmlformats.org/officeDocument/2006/relationships/image" Target="../media/image106.png"/><Relationship Id="rId5" Type="http://schemas.openxmlformats.org/officeDocument/2006/relationships/image" Target="../media/image101.png"/><Relationship Id="rId10" Type="http://schemas.openxmlformats.org/officeDocument/2006/relationships/image" Target="../media/image105.svg"/><Relationship Id="rId4" Type="http://schemas.openxmlformats.org/officeDocument/2006/relationships/image" Target="../media/image89.svg"/><Relationship Id="rId9" Type="http://schemas.openxmlformats.org/officeDocument/2006/relationships/image" Target="../media/image79.png"/><Relationship Id="rId14" Type="http://schemas.openxmlformats.org/officeDocument/2006/relationships/image" Target="../media/image10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notesSlide" Target="../notesSlides/notesSlide1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view?r=eyJrIjoiN2JkYTM1ZDQtMWYxMi00NDhhLWE0NzAtZGJmYzg2ZmY1YzY4IiwidCI6ImJhZWY2MGNjLWVjZjctNDZkMC04MjZkLWYwMGIzODllODA2NCIsImMiOjh9" TargetMode="External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hyperlink" Target="https://www.lsretail.com/customers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5.sv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svg"/><Relationship Id="rId4" Type="http://schemas.openxmlformats.org/officeDocument/2006/relationships/image" Target="../media/image123.svg"/><Relationship Id="rId9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18" Type="http://schemas.openxmlformats.org/officeDocument/2006/relationships/image" Target="../media/image85.png"/><Relationship Id="rId3" Type="http://schemas.openxmlformats.org/officeDocument/2006/relationships/image" Target="../media/image72.png"/><Relationship Id="rId21" Type="http://schemas.openxmlformats.org/officeDocument/2006/relationships/image" Target="../media/image88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openxmlformats.org/officeDocument/2006/relationships/image" Target="../media/image8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19.svg"/><Relationship Id="rId15" Type="http://schemas.openxmlformats.org/officeDocument/2006/relationships/image" Target="../media/image82.svg"/><Relationship Id="rId10" Type="http://schemas.openxmlformats.org/officeDocument/2006/relationships/image" Target="../media/image77.png"/><Relationship Id="rId19" Type="http://schemas.openxmlformats.org/officeDocument/2006/relationships/image" Target="../media/image86.svg"/><Relationship Id="rId4" Type="http://schemas.openxmlformats.org/officeDocument/2006/relationships/image" Target="../media/image18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svg"/><Relationship Id="rId3" Type="http://schemas.openxmlformats.org/officeDocument/2006/relationships/image" Target="../media/image72.png"/><Relationship Id="rId7" Type="http://schemas.openxmlformats.org/officeDocument/2006/relationships/image" Target="../media/image91.svg"/><Relationship Id="rId12" Type="http://schemas.openxmlformats.org/officeDocument/2006/relationships/image" Target="../media/image96.png"/><Relationship Id="rId17" Type="http://schemas.openxmlformats.org/officeDocument/2006/relationships/image" Target="../media/image100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5" Type="http://schemas.openxmlformats.org/officeDocument/2006/relationships/image" Target="../media/image99.svg"/><Relationship Id="rId10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93.svg"/><Relationship Id="rId14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yellow rectangular sign with boats in the water&#10;&#10;AI-generated content may be incorrect.">
            <a:extLst>
              <a:ext uri="{FF2B5EF4-FFF2-40B4-BE49-F238E27FC236}">
                <a16:creationId xmlns:a16="http://schemas.microsoft.com/office/drawing/2014/main" id="{F3C88772-6B72-2C37-7325-5087E2780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50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06BB3C1-FE15-A30A-0B39-2B42DBC23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51125" y="3575527"/>
            <a:ext cx="3291751" cy="118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5215E7-7B9F-7021-AB58-494C52F1D72D}"/>
              </a:ext>
            </a:extLst>
          </p:cNvPr>
          <p:cNvSpPr txBox="1"/>
          <p:nvPr/>
        </p:nvSpPr>
        <p:spPr>
          <a:xfrm>
            <a:off x="4441333" y="4075587"/>
            <a:ext cx="3299889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Central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21A50D8-3A35-A0C2-C405-8E02B1214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453999" y="2591035"/>
            <a:ext cx="2460001" cy="118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EE884E-F91E-41E4-C336-D68AA7ED28C9}"/>
              </a:ext>
            </a:extLst>
          </p:cNvPr>
          <p:cNvSpPr txBox="1"/>
          <p:nvPr/>
        </p:nvSpPr>
        <p:spPr>
          <a:xfrm>
            <a:off x="4450152" y="3082052"/>
            <a:ext cx="2456003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Pay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249A1DC-F88F-3B85-5B40-C64EB05A88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914000" y="2591035"/>
            <a:ext cx="828876" cy="1180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97B157-B76A-AFA5-6F8C-4B32027FED2F}"/>
              </a:ext>
            </a:extLst>
          </p:cNvPr>
          <p:cNvSpPr txBox="1"/>
          <p:nvPr/>
        </p:nvSpPr>
        <p:spPr>
          <a:xfrm>
            <a:off x="6927573" y="3082052"/>
            <a:ext cx="813650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PMS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A3330403-443C-F8C7-787F-F8A61A58E0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450152" y="2090626"/>
            <a:ext cx="3291751" cy="687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1EB721-D847-31BC-71B7-CC77FE118D79}"/>
              </a:ext>
            </a:extLst>
          </p:cNvPr>
          <p:cNvSpPr txBox="1"/>
          <p:nvPr/>
        </p:nvSpPr>
        <p:spPr>
          <a:xfrm>
            <a:off x="4450153" y="2337242"/>
            <a:ext cx="3291070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36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Bookings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5AA93700-D929-914D-D595-D00C1AEA4E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451125" y="1598046"/>
            <a:ext cx="1638000" cy="6797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3280C4-FB4E-4365-FBF1-668F6F4C0525}"/>
              </a:ext>
            </a:extLst>
          </p:cNvPr>
          <p:cNvSpPr txBox="1"/>
          <p:nvPr/>
        </p:nvSpPr>
        <p:spPr>
          <a:xfrm>
            <a:off x="4441334" y="1843156"/>
            <a:ext cx="1654666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KDS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0BC4DE5E-7597-7AF8-34C7-F0BE828767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089805" y="1097017"/>
            <a:ext cx="1652097" cy="1180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1DFF10-67D0-005E-C5DA-25627F481CDC}"/>
              </a:ext>
            </a:extLst>
          </p:cNvPr>
          <p:cNvSpPr txBox="1"/>
          <p:nvPr/>
        </p:nvSpPr>
        <p:spPr>
          <a:xfrm>
            <a:off x="6089126" y="1571389"/>
            <a:ext cx="1652097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Analytics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6C06439-CA6A-6C3E-CE17-CB9283DA4E55}"/>
              </a:ext>
            </a:extLst>
          </p:cNvPr>
          <p:cNvSpPr/>
          <p:nvPr/>
        </p:nvSpPr>
        <p:spPr>
          <a:xfrm>
            <a:off x="4455033" y="1094388"/>
            <a:ext cx="3295688" cy="3666510"/>
          </a:xfrm>
          <a:custGeom>
            <a:avLst/>
            <a:gdLst>
              <a:gd name="connsiteX0" fmla="*/ 1823859 w 3295688"/>
              <a:gd name="connsiteY0" fmla="*/ 0 h 3666510"/>
              <a:gd name="connsiteX1" fmla="*/ 2280691 w 3295688"/>
              <a:gd name="connsiteY1" fmla="*/ 0 h 3666510"/>
              <a:gd name="connsiteX2" fmla="*/ 2305442 w 3295688"/>
              <a:gd name="connsiteY2" fmla="*/ 24600 h 3666510"/>
              <a:gd name="connsiteX3" fmla="*/ 2305442 w 3295688"/>
              <a:gd name="connsiteY3" fmla="*/ 180318 h 3666510"/>
              <a:gd name="connsiteX4" fmla="*/ 2624352 w 3295688"/>
              <a:gd name="connsiteY4" fmla="*/ 180318 h 3666510"/>
              <a:gd name="connsiteX5" fmla="*/ 2624352 w 3295688"/>
              <a:gd name="connsiteY5" fmla="*/ 24600 h 3666510"/>
              <a:gd name="connsiteX6" fmla="*/ 2649103 w 3295688"/>
              <a:gd name="connsiteY6" fmla="*/ 0 h 3666510"/>
              <a:gd name="connsiteX7" fmla="*/ 3105936 w 3295688"/>
              <a:gd name="connsiteY7" fmla="*/ 0 h 3666510"/>
              <a:gd name="connsiteX8" fmla="*/ 3130686 w 3295688"/>
              <a:gd name="connsiteY8" fmla="*/ 24600 h 3666510"/>
              <a:gd name="connsiteX9" fmla="*/ 3130686 w 3295688"/>
              <a:gd name="connsiteY9" fmla="*/ 180318 h 3666510"/>
              <a:gd name="connsiteX10" fmla="*/ 3265391 w 3295688"/>
              <a:gd name="connsiteY10" fmla="*/ 180318 h 3666510"/>
              <a:gd name="connsiteX11" fmla="*/ 3290141 w 3295688"/>
              <a:gd name="connsiteY11" fmla="*/ 204918 h 3666510"/>
              <a:gd name="connsiteX12" fmla="*/ 3290141 w 3295688"/>
              <a:gd name="connsiteY12" fmla="*/ 1180800 h 3666510"/>
              <a:gd name="connsiteX13" fmla="*/ 3283412 w 3295688"/>
              <a:gd name="connsiteY13" fmla="*/ 1180800 h 3666510"/>
              <a:gd name="connsiteX14" fmla="*/ 3287482 w 3295688"/>
              <a:gd name="connsiteY14" fmla="*/ 1182490 h 3666510"/>
              <a:gd name="connsiteX15" fmla="*/ 3294715 w 3295688"/>
              <a:gd name="connsiteY15" fmla="*/ 1200013 h 3666510"/>
              <a:gd name="connsiteX16" fmla="*/ 3294715 w 3295688"/>
              <a:gd name="connsiteY16" fmla="*/ 1679103 h 3666510"/>
              <a:gd name="connsiteX17" fmla="*/ 3281768 w 3295688"/>
              <a:gd name="connsiteY17" fmla="*/ 1679103 h 3666510"/>
              <a:gd name="connsiteX18" fmla="*/ 3287731 w 3295688"/>
              <a:gd name="connsiteY18" fmla="*/ 1681539 h 3666510"/>
              <a:gd name="connsiteX19" fmla="*/ 3295030 w 3295688"/>
              <a:gd name="connsiteY19" fmla="*/ 1698936 h 3666510"/>
              <a:gd name="connsiteX20" fmla="*/ 3295030 w 3295688"/>
              <a:gd name="connsiteY20" fmla="*/ 2674818 h 3666510"/>
              <a:gd name="connsiteX21" fmla="*/ 3291614 w 3295688"/>
              <a:gd name="connsiteY21" fmla="*/ 2674818 h 3666510"/>
              <a:gd name="connsiteX22" fmla="*/ 3295688 w 3295688"/>
              <a:gd name="connsiteY22" fmla="*/ 2684678 h 3666510"/>
              <a:gd name="connsiteX23" fmla="*/ 3295688 w 3295688"/>
              <a:gd name="connsiteY23" fmla="*/ 3666510 h 3666510"/>
              <a:gd name="connsiteX24" fmla="*/ 973 w 3295688"/>
              <a:gd name="connsiteY24" fmla="*/ 3666510 h 3666510"/>
              <a:gd name="connsiteX25" fmla="*/ 973 w 3295688"/>
              <a:gd name="connsiteY25" fmla="*/ 2684678 h 3666510"/>
              <a:gd name="connsiteX26" fmla="*/ 5048 w 3295688"/>
              <a:gd name="connsiteY26" fmla="*/ 2674818 h 3666510"/>
              <a:gd name="connsiteX27" fmla="*/ 3847 w 3295688"/>
              <a:gd name="connsiteY27" fmla="*/ 2674818 h 3666510"/>
              <a:gd name="connsiteX28" fmla="*/ 3847 w 3295688"/>
              <a:gd name="connsiteY28" fmla="*/ 1698936 h 3666510"/>
              <a:gd name="connsiteX29" fmla="*/ 11051 w 3295688"/>
              <a:gd name="connsiteY29" fmla="*/ 1681539 h 3666510"/>
              <a:gd name="connsiteX30" fmla="*/ 16935 w 3295688"/>
              <a:gd name="connsiteY30" fmla="*/ 1679103 h 3666510"/>
              <a:gd name="connsiteX31" fmla="*/ 0 w 3295688"/>
              <a:gd name="connsiteY31" fmla="*/ 1679103 h 3666510"/>
              <a:gd name="connsiteX32" fmla="*/ 0 w 3295688"/>
              <a:gd name="connsiteY32" fmla="*/ 1200013 h 3666510"/>
              <a:gd name="connsiteX33" fmla="*/ 7234 w 3295688"/>
              <a:gd name="connsiteY33" fmla="*/ 1182490 h 3666510"/>
              <a:gd name="connsiteX34" fmla="*/ 16317 w 3295688"/>
              <a:gd name="connsiteY34" fmla="*/ 1178718 h 3666510"/>
              <a:gd name="connsiteX35" fmla="*/ 973 w 3295688"/>
              <a:gd name="connsiteY35" fmla="*/ 1178718 h 3666510"/>
              <a:gd name="connsiteX36" fmla="*/ 973 w 3295688"/>
              <a:gd name="connsiteY36" fmla="*/ 705083 h 3666510"/>
              <a:gd name="connsiteX37" fmla="*/ 25512 w 3295688"/>
              <a:gd name="connsiteY37" fmla="*/ 680587 h 3666510"/>
              <a:gd name="connsiteX38" fmla="*/ 159068 w 3295688"/>
              <a:gd name="connsiteY38" fmla="*/ 680587 h 3666510"/>
              <a:gd name="connsiteX39" fmla="*/ 159068 w 3295688"/>
              <a:gd name="connsiteY39" fmla="*/ 525525 h 3666510"/>
              <a:gd name="connsiteX40" fmla="*/ 183607 w 3295688"/>
              <a:gd name="connsiteY40" fmla="*/ 501029 h 3666510"/>
              <a:gd name="connsiteX41" fmla="*/ 636542 w 3295688"/>
              <a:gd name="connsiteY41" fmla="*/ 501029 h 3666510"/>
              <a:gd name="connsiteX42" fmla="*/ 661081 w 3295688"/>
              <a:gd name="connsiteY42" fmla="*/ 525525 h 3666510"/>
              <a:gd name="connsiteX43" fmla="*/ 661081 w 3295688"/>
              <a:gd name="connsiteY43" fmla="*/ 680587 h 3666510"/>
              <a:gd name="connsiteX44" fmla="*/ 814537 w 3295688"/>
              <a:gd name="connsiteY44" fmla="*/ 680587 h 3666510"/>
              <a:gd name="connsiteX45" fmla="*/ 814537 w 3295688"/>
              <a:gd name="connsiteY45" fmla="*/ 678661 h 3666510"/>
              <a:gd name="connsiteX46" fmla="*/ 977270 w 3295688"/>
              <a:gd name="connsiteY46" fmla="*/ 678661 h 3666510"/>
              <a:gd name="connsiteX47" fmla="*/ 977270 w 3295688"/>
              <a:gd name="connsiteY47" fmla="*/ 525525 h 3666510"/>
              <a:gd name="connsiteX48" fmla="*/ 1001809 w 3295688"/>
              <a:gd name="connsiteY48" fmla="*/ 501029 h 3666510"/>
              <a:gd name="connsiteX49" fmla="*/ 1454744 w 3295688"/>
              <a:gd name="connsiteY49" fmla="*/ 501029 h 3666510"/>
              <a:gd name="connsiteX50" fmla="*/ 1479283 w 3295688"/>
              <a:gd name="connsiteY50" fmla="*/ 525525 h 3666510"/>
              <a:gd name="connsiteX51" fmla="*/ 1479283 w 3295688"/>
              <a:gd name="connsiteY51" fmla="*/ 678661 h 3666510"/>
              <a:gd name="connsiteX52" fmla="*/ 1639653 w 3295688"/>
              <a:gd name="connsiteY52" fmla="*/ 678661 h 3666510"/>
              <a:gd name="connsiteX53" fmla="*/ 1639653 w 3295688"/>
              <a:gd name="connsiteY53" fmla="*/ 204918 h 3666510"/>
              <a:gd name="connsiteX54" fmla="*/ 1664404 w 3295688"/>
              <a:gd name="connsiteY54" fmla="*/ 180318 h 3666510"/>
              <a:gd name="connsiteX55" fmla="*/ 1799108 w 3295688"/>
              <a:gd name="connsiteY55" fmla="*/ 180318 h 3666510"/>
              <a:gd name="connsiteX56" fmla="*/ 1799108 w 3295688"/>
              <a:gd name="connsiteY56" fmla="*/ 24600 h 3666510"/>
              <a:gd name="connsiteX57" fmla="*/ 1823859 w 3295688"/>
              <a:gd name="connsiteY57" fmla="*/ 0 h 36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295688" h="3666510">
                <a:moveTo>
                  <a:pt x="1823859" y="0"/>
                </a:moveTo>
                <a:lnTo>
                  <a:pt x="2280691" y="0"/>
                </a:lnTo>
                <a:cubicBezTo>
                  <a:pt x="2294366" y="0"/>
                  <a:pt x="2305442" y="11009"/>
                  <a:pt x="2305442" y="24600"/>
                </a:cubicBezTo>
                <a:lnTo>
                  <a:pt x="2305442" y="180318"/>
                </a:lnTo>
                <a:lnTo>
                  <a:pt x="2624352" y="180318"/>
                </a:lnTo>
                <a:lnTo>
                  <a:pt x="2624352" y="24600"/>
                </a:lnTo>
                <a:cubicBezTo>
                  <a:pt x="2624352" y="11009"/>
                  <a:pt x="2635428" y="0"/>
                  <a:pt x="2649103" y="0"/>
                </a:cubicBezTo>
                <a:lnTo>
                  <a:pt x="3105936" y="0"/>
                </a:lnTo>
                <a:cubicBezTo>
                  <a:pt x="3119610" y="0"/>
                  <a:pt x="3130686" y="11009"/>
                  <a:pt x="3130686" y="24600"/>
                </a:cubicBezTo>
                <a:lnTo>
                  <a:pt x="3130686" y="180318"/>
                </a:lnTo>
                <a:lnTo>
                  <a:pt x="3265391" y="180318"/>
                </a:lnTo>
                <a:cubicBezTo>
                  <a:pt x="3279065" y="180318"/>
                  <a:pt x="3290141" y="191327"/>
                  <a:pt x="3290141" y="204918"/>
                </a:cubicBezTo>
                <a:lnTo>
                  <a:pt x="3290141" y="1180800"/>
                </a:lnTo>
                <a:lnTo>
                  <a:pt x="3283412" y="1180800"/>
                </a:lnTo>
                <a:lnTo>
                  <a:pt x="3287482" y="1182490"/>
                </a:lnTo>
                <a:cubicBezTo>
                  <a:pt x="3291952" y="1186973"/>
                  <a:pt x="3294715" y="1193168"/>
                  <a:pt x="3294715" y="1200013"/>
                </a:cubicBezTo>
                <a:lnTo>
                  <a:pt x="3294715" y="1679103"/>
                </a:lnTo>
                <a:lnTo>
                  <a:pt x="3281768" y="1679103"/>
                </a:lnTo>
                <a:lnTo>
                  <a:pt x="3287731" y="1681539"/>
                </a:lnTo>
                <a:cubicBezTo>
                  <a:pt x="3292241" y="1685990"/>
                  <a:pt x="3295030" y="1692140"/>
                  <a:pt x="3295030" y="1698936"/>
                </a:cubicBezTo>
                <a:lnTo>
                  <a:pt x="3295030" y="2674818"/>
                </a:lnTo>
                <a:lnTo>
                  <a:pt x="3291614" y="2674818"/>
                </a:lnTo>
                <a:lnTo>
                  <a:pt x="3295688" y="2684678"/>
                </a:lnTo>
                <a:lnTo>
                  <a:pt x="3295688" y="3666510"/>
                </a:lnTo>
                <a:lnTo>
                  <a:pt x="973" y="3666510"/>
                </a:lnTo>
                <a:lnTo>
                  <a:pt x="973" y="2684678"/>
                </a:lnTo>
                <a:lnTo>
                  <a:pt x="5048" y="2674818"/>
                </a:lnTo>
                <a:lnTo>
                  <a:pt x="3847" y="2674818"/>
                </a:lnTo>
                <a:lnTo>
                  <a:pt x="3847" y="1698936"/>
                </a:lnTo>
                <a:cubicBezTo>
                  <a:pt x="3847" y="1692140"/>
                  <a:pt x="6600" y="1685990"/>
                  <a:pt x="11051" y="1681539"/>
                </a:cubicBezTo>
                <a:lnTo>
                  <a:pt x="16935" y="1679103"/>
                </a:lnTo>
                <a:lnTo>
                  <a:pt x="0" y="1679103"/>
                </a:lnTo>
                <a:lnTo>
                  <a:pt x="0" y="1200013"/>
                </a:lnTo>
                <a:cubicBezTo>
                  <a:pt x="0" y="1193168"/>
                  <a:pt x="2764" y="1186973"/>
                  <a:pt x="7234" y="1182490"/>
                </a:cubicBezTo>
                <a:lnTo>
                  <a:pt x="16317" y="1178718"/>
                </a:lnTo>
                <a:lnTo>
                  <a:pt x="973" y="1178718"/>
                </a:lnTo>
                <a:lnTo>
                  <a:pt x="973" y="705083"/>
                </a:lnTo>
                <a:cubicBezTo>
                  <a:pt x="973" y="691549"/>
                  <a:pt x="11954" y="680587"/>
                  <a:pt x="25512" y="680587"/>
                </a:cubicBezTo>
                <a:lnTo>
                  <a:pt x="159068" y="680587"/>
                </a:lnTo>
                <a:lnTo>
                  <a:pt x="159068" y="525525"/>
                </a:lnTo>
                <a:cubicBezTo>
                  <a:pt x="159068" y="511991"/>
                  <a:pt x="170049" y="501029"/>
                  <a:pt x="183607" y="501029"/>
                </a:cubicBezTo>
                <a:lnTo>
                  <a:pt x="636542" y="501029"/>
                </a:lnTo>
                <a:cubicBezTo>
                  <a:pt x="650100" y="501029"/>
                  <a:pt x="661081" y="511991"/>
                  <a:pt x="661081" y="525525"/>
                </a:cubicBezTo>
                <a:lnTo>
                  <a:pt x="661081" y="680587"/>
                </a:lnTo>
                <a:lnTo>
                  <a:pt x="814537" y="680587"/>
                </a:lnTo>
                <a:lnTo>
                  <a:pt x="814537" y="678661"/>
                </a:lnTo>
                <a:lnTo>
                  <a:pt x="977270" y="678661"/>
                </a:lnTo>
                <a:lnTo>
                  <a:pt x="977270" y="525525"/>
                </a:lnTo>
                <a:cubicBezTo>
                  <a:pt x="977270" y="511991"/>
                  <a:pt x="988251" y="501029"/>
                  <a:pt x="1001809" y="501029"/>
                </a:cubicBezTo>
                <a:lnTo>
                  <a:pt x="1454744" y="501029"/>
                </a:lnTo>
                <a:cubicBezTo>
                  <a:pt x="1468302" y="501029"/>
                  <a:pt x="1479283" y="511991"/>
                  <a:pt x="1479283" y="525525"/>
                </a:cubicBezTo>
                <a:lnTo>
                  <a:pt x="1479283" y="678661"/>
                </a:lnTo>
                <a:lnTo>
                  <a:pt x="1639653" y="678661"/>
                </a:lnTo>
                <a:lnTo>
                  <a:pt x="1639653" y="204918"/>
                </a:lnTo>
                <a:cubicBezTo>
                  <a:pt x="1639653" y="191327"/>
                  <a:pt x="1650729" y="180318"/>
                  <a:pt x="1664404" y="180318"/>
                </a:cubicBezTo>
                <a:lnTo>
                  <a:pt x="1799108" y="180318"/>
                </a:lnTo>
                <a:lnTo>
                  <a:pt x="1799108" y="24600"/>
                </a:lnTo>
                <a:cubicBezTo>
                  <a:pt x="1799108" y="11009"/>
                  <a:pt x="1810184" y="0"/>
                  <a:pt x="1823859" y="0"/>
                </a:cubicBezTo>
                <a:close/>
              </a:path>
            </a:pathLst>
          </a:custGeom>
          <a:solidFill>
            <a:srgbClr val="5C3E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CDFC1C-6542-48C7-C39B-6F4BC33F8F5D}"/>
              </a:ext>
            </a:extLst>
          </p:cNvPr>
          <p:cNvSpPr txBox="1"/>
          <p:nvPr/>
        </p:nvSpPr>
        <p:spPr>
          <a:xfrm>
            <a:off x="4449125" y="2782669"/>
            <a:ext cx="3291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 single system</a:t>
            </a:r>
            <a:endParaRPr lang="en-IS" b="1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omputer screen and tablet with a tablet and a tablet&#10;&#10;AI-generated content may be incorrect.">
            <a:extLst>
              <a:ext uri="{FF2B5EF4-FFF2-40B4-BE49-F238E27FC236}">
                <a16:creationId xmlns:a16="http://schemas.microsoft.com/office/drawing/2014/main" id="{2C0EA9EB-C5E9-A407-E732-CCC3188BCA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0921"/>
            <a:ext cx="12213306" cy="6869985"/>
          </a:xfr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9F9B83-68EA-2FD6-6A1E-C24705636A4E}"/>
              </a:ext>
            </a:extLst>
          </p:cNvPr>
          <p:cNvSpPr txBox="1">
            <a:spLocks/>
          </p:cNvSpPr>
          <p:nvPr/>
        </p:nvSpPr>
        <p:spPr>
          <a:xfrm>
            <a:off x="2287587" y="2243137"/>
            <a:ext cx="7630136" cy="7228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>
                <a:solidFill>
                  <a:srgbClr val="351C5C"/>
                </a:solidFill>
                <a:latin typeface="Aptos ExtraBold"/>
              </a:rPr>
              <a:t>A leading end-to-end solution</a:t>
            </a:r>
            <a:endParaRPr lang="en-IS" sz="4000">
              <a:solidFill>
                <a:srgbClr val="351C5C"/>
              </a:solidFill>
              <a:latin typeface="Apto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00022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EE96F-B6CD-4039-78EA-37A8918BC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A3545-7D8C-3ED8-0EBF-10F75E2E3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3" y="843557"/>
            <a:ext cx="5211023" cy="692589"/>
          </a:xfrm>
        </p:spPr>
        <p:txBody>
          <a:bodyPr anchor="t">
            <a:noAutofit/>
          </a:bodyPr>
          <a:lstStyle/>
          <a:p>
            <a:r>
              <a:rPr lang="en-US" sz="2800"/>
              <a:t>Add-on to manage reservations, appointments, ticketing and other activities</a:t>
            </a:r>
            <a:br>
              <a:rPr lang="en-US" sz="2800"/>
            </a:br>
            <a:endParaRPr lang="en-US" sz="2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7FC21C-BA89-2C63-D822-44CA3B364A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943" y="2392478"/>
            <a:ext cx="5211024" cy="3621965"/>
          </a:xfrm>
        </p:spPr>
        <p:txBody>
          <a:bodyPr lIns="91440" tIns="45720" rIns="91440" bIns="45720" anchor="t">
            <a:normAutofit/>
          </a:bodyPr>
          <a:lstStyle/>
          <a:p>
            <a:pPr marL="0" indent="0" fontAlgn="base">
              <a:buNone/>
            </a:pPr>
            <a:r>
              <a:rPr lang="en-US" sz="1800">
                <a:latin typeface="Aptos Light"/>
              </a:rPr>
              <a:t>Bookings for LS Central is a </a:t>
            </a:r>
            <a:r>
              <a:rPr lang="en-US" sz="1800" b="1">
                <a:solidFill>
                  <a:srgbClr val="EFBC6E"/>
                </a:solidFill>
                <a:latin typeface="Aptos SemiBold"/>
              </a:rPr>
              <a:t>reservation management software that extends LS Central</a:t>
            </a:r>
            <a:r>
              <a:rPr lang="en-US" sz="1800">
                <a:latin typeface="Aptos Light"/>
              </a:rPr>
              <a:t>, letting you manage reservations, appointments, and additional services alongside all your other sales.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US" sz="1800">
                <a:latin typeface="Aptos Light"/>
              </a:rPr>
              <a:t>You don’t need to use multiple different systems that leave room for error or costly mistakes. </a:t>
            </a:r>
          </a:p>
          <a:p>
            <a:pPr marL="0" indent="0" fontAlgn="base">
              <a:buNone/>
            </a:pPr>
            <a:r>
              <a:rPr lang="en-US" sz="1800">
                <a:latin typeface="Aptos Light"/>
              </a:rPr>
              <a:t>With Bookings for LS Central, you can offer a </a:t>
            </a:r>
            <a:r>
              <a:rPr lang="en-US" sz="1800" b="1">
                <a:solidFill>
                  <a:srgbClr val="EFBC6E"/>
                </a:solidFill>
                <a:latin typeface="Aptos SemiBold"/>
              </a:rPr>
              <a:t>diverse range of services</a:t>
            </a:r>
            <a:r>
              <a:rPr lang="en-US" sz="1800">
                <a:latin typeface="Aptos Light"/>
              </a:rPr>
              <a:t> to your customers, create new bookings, make reservations, and </a:t>
            </a:r>
            <a:r>
              <a:rPr lang="en-US" sz="1800" b="1">
                <a:solidFill>
                  <a:srgbClr val="EFBC6E"/>
                </a:solidFill>
                <a:latin typeface="Aptos SemiBold"/>
              </a:rPr>
              <a:t>manage your day-to-day</a:t>
            </a:r>
            <a:r>
              <a:rPr lang="en-US" sz="1800" b="1">
                <a:latin typeface="Aptos SemiBold"/>
              </a:rPr>
              <a:t> </a:t>
            </a:r>
            <a:r>
              <a:rPr lang="en-US" sz="1800">
                <a:latin typeface="Aptos Light"/>
              </a:rPr>
              <a:t>with just </a:t>
            </a:r>
            <a:r>
              <a:rPr lang="en-US" sz="1800" b="1">
                <a:solidFill>
                  <a:srgbClr val="EFBC6E"/>
                </a:solidFill>
                <a:latin typeface="Aptos SemiBold"/>
              </a:rPr>
              <a:t>one</a:t>
            </a:r>
            <a:r>
              <a:rPr lang="en-US" sz="1800" b="1">
                <a:latin typeface="Aptos SemiBold"/>
              </a:rPr>
              <a:t>,</a:t>
            </a:r>
            <a:r>
              <a:rPr lang="en-US" sz="1800" b="1">
                <a:solidFill>
                  <a:srgbClr val="EFBC6E"/>
                </a:solidFill>
                <a:latin typeface="Aptos SemiBold"/>
              </a:rPr>
              <a:t> easy to use software platform</a:t>
            </a:r>
            <a:r>
              <a:rPr lang="en-US" sz="1800">
                <a:latin typeface="Aptos Light"/>
              </a:rPr>
              <a:t>, keeping your business on track and your customers happy.</a:t>
            </a:r>
          </a:p>
        </p:txBody>
      </p:sp>
      <p:pic>
        <p:nvPicPr>
          <p:cNvPr id="6" name="Picture Placeholder 5" descr="A person in a black apron using a tablet&#10;&#10;AI-generated content may be incorrect.">
            <a:extLst>
              <a:ext uri="{FF2B5EF4-FFF2-40B4-BE49-F238E27FC236}">
                <a16:creationId xmlns:a16="http://schemas.microsoft.com/office/drawing/2014/main" id="{2FEBF6EB-F3D2-89F8-2B1B-4AC16D85A9D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901" r="129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01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F4BA8-5744-C11C-5C92-6D8B4A836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252D4EF-502B-34AF-5B2F-1420FDB93F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2912995"/>
              </p:ext>
            </p:extLst>
          </p:nvPr>
        </p:nvGraphicFramePr>
        <p:xfrm>
          <a:off x="683984" y="1328059"/>
          <a:ext cx="11128831" cy="653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77D37C4-CF37-2EEE-129F-D9BA285F5F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6161406"/>
              </p:ext>
            </p:extLst>
          </p:nvPr>
        </p:nvGraphicFramePr>
        <p:xfrm>
          <a:off x="683984" y="2188031"/>
          <a:ext cx="11128831" cy="653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3931E7B-52E4-4D1D-756B-6DA5B77FE9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4479415"/>
              </p:ext>
            </p:extLst>
          </p:nvPr>
        </p:nvGraphicFramePr>
        <p:xfrm>
          <a:off x="683983" y="3048003"/>
          <a:ext cx="11128831" cy="653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8899982-EBEC-0DAC-2271-19A146ACF6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0492808"/>
              </p:ext>
            </p:extLst>
          </p:nvPr>
        </p:nvGraphicFramePr>
        <p:xfrm>
          <a:off x="683983" y="3907975"/>
          <a:ext cx="11128831" cy="653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F5F3949-DBFB-D5F6-CDEA-0156F81B5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7024059"/>
              </p:ext>
            </p:extLst>
          </p:nvPr>
        </p:nvGraphicFramePr>
        <p:xfrm>
          <a:off x="683983" y="4767947"/>
          <a:ext cx="11128831" cy="653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BC7AB0E-8685-C2A7-DC1E-6F82917B25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9820791"/>
              </p:ext>
            </p:extLst>
          </p:nvPr>
        </p:nvGraphicFramePr>
        <p:xfrm>
          <a:off x="683983" y="5627919"/>
          <a:ext cx="11128831" cy="653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8" name="Title 3">
            <a:extLst>
              <a:ext uri="{FF2B5EF4-FFF2-40B4-BE49-F238E27FC236}">
                <a16:creationId xmlns:a16="http://schemas.microsoft.com/office/drawing/2014/main" id="{82C5F0F9-5CE8-CDA0-9889-2200451C4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88" y="315279"/>
            <a:ext cx="6638262" cy="588637"/>
          </a:xfrm>
        </p:spPr>
        <p:txBody>
          <a:bodyPr anchor="t">
            <a:normAutofit fontScale="90000"/>
          </a:bodyPr>
          <a:lstStyle/>
          <a:p>
            <a:r>
              <a:rPr lang="en-GB">
                <a:latin typeface="Aptos ExtraBold" panose="020B0004020202020204" pitchFamily="34" charset="0"/>
              </a:rPr>
              <a:t>List of functionality</a:t>
            </a:r>
          </a:p>
        </p:txBody>
      </p:sp>
    </p:spTree>
    <p:extLst>
      <p:ext uri="{BB962C8B-B14F-4D97-AF65-F5344CB8AC3E}">
        <p14:creationId xmlns:p14="http://schemas.microsoft.com/office/powerpoint/2010/main" val="292088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13691-4630-34AA-D67A-B40E5284C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F73C1-60F8-02CB-ECB5-9172054F5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sz="4100">
                <a:solidFill>
                  <a:srgbClr val="351C5C"/>
                </a:solidFill>
              </a:rPr>
              <a:t>Resource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04312-9C86-219D-68B4-354411974F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732" y="1266738"/>
            <a:ext cx="4157270" cy="4585887"/>
          </a:xfrm>
        </p:spPr>
        <p:txBody>
          <a:bodyPr>
            <a:normAutofit/>
          </a:bodyPr>
          <a:lstStyle/>
          <a:p>
            <a:r>
              <a:rPr lang="en-US"/>
              <a:t>Human, Equipment, Locations and other</a:t>
            </a:r>
          </a:p>
          <a:p>
            <a:r>
              <a:rPr lang="en-US"/>
              <a:t>Product capabilities, priorities and preferences</a:t>
            </a:r>
          </a:p>
          <a:p>
            <a:r>
              <a:rPr lang="en-US"/>
              <a:t>Availability management based on:</a:t>
            </a:r>
          </a:p>
          <a:p>
            <a:pPr marL="742950" lvl="2" indent="-285750">
              <a:spcBef>
                <a:spcPts val="1000"/>
              </a:spcBef>
              <a:buFont typeface="Wingdings" pitchFamily="2" charset="2"/>
              <a:buChar char="ü"/>
            </a:pPr>
            <a:r>
              <a:rPr lang="en-US" sz="1600">
                <a:solidFill>
                  <a:schemeClr val="bg1"/>
                </a:solidFill>
                <a:latin typeface="Aptos Light" panose="020B0004020202020204" pitchFamily="34" charset="0"/>
              </a:rPr>
              <a:t>Schedules </a:t>
            </a:r>
          </a:p>
          <a:p>
            <a:pPr marL="742950" lvl="2" indent="-285750">
              <a:spcBef>
                <a:spcPts val="1000"/>
              </a:spcBef>
              <a:buFont typeface="Wingdings" pitchFamily="2" charset="2"/>
              <a:buChar char="ü"/>
            </a:pPr>
            <a:r>
              <a:rPr lang="en-US" sz="1600">
                <a:solidFill>
                  <a:schemeClr val="bg1"/>
                </a:solidFill>
                <a:latin typeface="Aptos Light" panose="020B0004020202020204" pitchFamily="34" charset="0"/>
              </a:rPr>
              <a:t>Opening hours</a:t>
            </a:r>
          </a:p>
          <a:p>
            <a:pPr marL="742950" lvl="2" indent="-285750">
              <a:spcBef>
                <a:spcPts val="1000"/>
              </a:spcBef>
              <a:buFont typeface="Wingdings" pitchFamily="2" charset="2"/>
              <a:buChar char="ü"/>
            </a:pPr>
            <a:r>
              <a:rPr lang="en-US" sz="1600">
                <a:solidFill>
                  <a:schemeClr val="bg1"/>
                </a:solidFill>
                <a:latin typeface="Aptos Light" panose="020B0004020202020204" pitchFamily="34" charset="0"/>
              </a:rPr>
              <a:t>Staff management roster</a:t>
            </a:r>
          </a:p>
          <a:p>
            <a:pPr marL="742950" lvl="2" indent="-285750">
              <a:spcBef>
                <a:spcPts val="1000"/>
              </a:spcBef>
              <a:buFont typeface="Wingdings" pitchFamily="2" charset="2"/>
              <a:buChar char="ü"/>
            </a:pPr>
            <a:r>
              <a:rPr lang="en-US" sz="1600">
                <a:solidFill>
                  <a:schemeClr val="bg1"/>
                </a:solidFill>
                <a:latin typeface="Aptos Light" panose="020B0004020202020204" pitchFamily="34" charset="0"/>
              </a:rPr>
              <a:t>Fixed quantity</a:t>
            </a:r>
          </a:p>
          <a:p>
            <a:pPr marL="742950" lvl="2" indent="-285750">
              <a:spcBef>
                <a:spcPts val="1000"/>
              </a:spcBef>
              <a:buFont typeface="Wingdings" pitchFamily="2" charset="2"/>
              <a:buChar char="ü"/>
            </a:pPr>
            <a:r>
              <a:rPr lang="en-US" sz="1600">
                <a:solidFill>
                  <a:schemeClr val="bg1"/>
                </a:solidFill>
                <a:latin typeface="Aptos Light" panose="020B0004020202020204" pitchFamily="34" charset="0"/>
              </a:rPr>
              <a:t>Externally provided</a:t>
            </a:r>
          </a:p>
          <a:p>
            <a:pPr marL="228600" lvl="1">
              <a:spcBef>
                <a:spcPts val="1000"/>
              </a:spcBef>
            </a:pPr>
            <a:r>
              <a:rPr lang="en-US" sz="2000">
                <a:solidFill>
                  <a:schemeClr val="bg1"/>
                </a:solidFill>
                <a:latin typeface="Aptos Light" panose="020B0004020202020204" pitchFamily="34" charset="0"/>
              </a:rPr>
              <a:t>Resource availability matrix</a:t>
            </a:r>
          </a:p>
        </p:txBody>
      </p:sp>
      <p:pic>
        <p:nvPicPr>
          <p:cNvPr id="6" name="Picture 5" descr="A person looking at a tablet&#10;&#10;AI-generated content may be incorrect.">
            <a:extLst>
              <a:ext uri="{FF2B5EF4-FFF2-40B4-BE49-F238E27FC236}">
                <a16:creationId xmlns:a16="http://schemas.microsoft.com/office/drawing/2014/main" id="{E52696D1-9379-2018-081A-476E7FD43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143" y="458657"/>
            <a:ext cx="5088392" cy="627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0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CCF92-AB9A-B98C-1C93-E5B9387CB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4D8D5D-A393-2EB2-F042-C146FAAF2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noProof="0">
                <a:solidFill>
                  <a:srgbClr val="351C5C"/>
                </a:solidFill>
                <a:latin typeface="Aptos ExtraBold"/>
                <a:cs typeface="Segoe UI"/>
              </a:rPr>
              <a:t>Bookings M</a:t>
            </a:r>
            <a:r>
              <a:rPr lang="en-US" b="0" err="1">
                <a:solidFill>
                  <a:srgbClr val="351C5C"/>
                </a:solidFill>
                <a:latin typeface="Aptos ExtraBold"/>
                <a:cs typeface="Segoe UI"/>
              </a:rPr>
              <a:t>atrix</a:t>
            </a:r>
            <a:endParaRPr lang="en-US" b="0" noProof="0">
              <a:solidFill>
                <a:srgbClr val="351C5C"/>
              </a:solidFill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E732103-E66E-E21E-6628-2026F2ECF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94" y="1083973"/>
            <a:ext cx="10527792" cy="46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8FD48-814D-883A-8B1E-3731A524E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9C4FC-E4C0-C367-BC36-1229F51B1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2" y="1271566"/>
            <a:ext cx="6465753" cy="5544152"/>
          </a:xfrm>
        </p:spPr>
        <p:txBody>
          <a:bodyPr>
            <a:normAutofit/>
          </a:bodyPr>
          <a:lstStyle/>
          <a:p>
            <a:r>
              <a:rPr lang="en-US" sz="2400" b="1">
                <a:latin typeface="Aptos SemiBold" panose="020B0004020202020204" pitchFamily="34" charset="0"/>
              </a:rPr>
              <a:t>Combine multiple products and activities into packages </a:t>
            </a:r>
          </a:p>
          <a:p>
            <a:r>
              <a:rPr lang="en-US" sz="2400" b="1">
                <a:latin typeface="Aptos SemiBold" panose="020B0004020202020204" pitchFamily="34" charset="0"/>
              </a:rPr>
              <a:t>Posting revenues for included products and services to different revenue centers </a:t>
            </a:r>
          </a:p>
          <a:p>
            <a:r>
              <a:rPr lang="en-US" sz="2400" b="1">
                <a:latin typeface="Aptos SemiBold" panose="020B0004020202020204" pitchFamily="34" charset="0"/>
              </a:rPr>
              <a:t>Package setup can include allowances</a:t>
            </a:r>
          </a:p>
          <a:p>
            <a:pPr marL="457200" lvl="1" indent="0">
              <a:buNone/>
            </a:pPr>
            <a:r>
              <a:rPr lang="en-US"/>
              <a:t>The allowance functionality supports:</a:t>
            </a:r>
          </a:p>
          <a:p>
            <a:pPr lvl="2">
              <a:buFont typeface="System Font Regular"/>
              <a:buChar char="-"/>
            </a:pPr>
            <a:r>
              <a:rPr lang="en-US"/>
              <a:t>Certain products are included in the package</a:t>
            </a:r>
          </a:p>
          <a:p>
            <a:pPr lvl="2">
              <a:buFont typeface="System Font Regular"/>
              <a:buChar char="-"/>
            </a:pPr>
            <a:r>
              <a:rPr lang="en-US"/>
              <a:t>Multiple choice allowance on guest reservation</a:t>
            </a:r>
          </a:p>
          <a:p>
            <a:pPr lvl="2">
              <a:buFont typeface="System Font Regular"/>
              <a:buChar char="-"/>
            </a:pPr>
            <a:r>
              <a:rPr lang="en-US"/>
              <a:t>Actual consumption and inventory tracking</a:t>
            </a:r>
          </a:p>
          <a:p>
            <a:pPr lvl="2">
              <a:buFont typeface="System Font Regular"/>
              <a:buChar char="-"/>
            </a:pPr>
            <a:r>
              <a:rPr lang="en-US"/>
              <a:t>Visibility for related allowances on POS for staff members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FC8D3-03D6-8EBD-F447-D30B563F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10385927" cy="692589"/>
          </a:xfrm>
        </p:spPr>
        <p:txBody>
          <a:bodyPr anchor="t">
            <a:normAutofit/>
          </a:bodyPr>
          <a:lstStyle/>
          <a:p>
            <a:r>
              <a:rPr lang="en-US" sz="4100"/>
              <a:t>Package offers</a:t>
            </a:r>
          </a:p>
        </p:txBody>
      </p:sp>
      <p:pic>
        <p:nvPicPr>
          <p:cNvPr id="7" name="Picture Placeholder 6" descr="A person holding a tablet and showing a person something on the screen&#10;&#10;AI-generated content may be incorrect.">
            <a:extLst>
              <a:ext uri="{FF2B5EF4-FFF2-40B4-BE49-F238E27FC236}">
                <a16:creationId xmlns:a16="http://schemas.microsoft.com/office/drawing/2014/main" id="{8E0A0A4A-7054-26DA-7AE4-ECA8A22A140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8415" r="1783"/>
          <a:stretch/>
        </p:blipFill>
        <p:spPr>
          <a:xfrm>
            <a:off x="7126939" y="1234035"/>
            <a:ext cx="4686638" cy="5226010"/>
          </a:xfrm>
        </p:spPr>
      </p:pic>
    </p:spTree>
    <p:extLst>
      <p:ext uri="{BB962C8B-B14F-4D97-AF65-F5344CB8AC3E}">
        <p14:creationId xmlns:p14="http://schemas.microsoft.com/office/powerpoint/2010/main" val="348579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A72A0-CF11-3DA4-EA49-FA807845F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37C99E26-98D4-DB52-F689-6CB3C8B801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45548" r="19032"/>
          <a:stretch/>
        </p:blipFill>
        <p:spPr>
          <a:xfrm>
            <a:off x="6358534" y="1197696"/>
            <a:ext cx="5428158" cy="510661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8FA754-C466-405B-9EDB-B3EDE4A9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351C5C"/>
                </a:solidFill>
              </a:rPr>
              <a:t>Open Web API for 3</a:t>
            </a:r>
            <a:r>
              <a:rPr lang="en-US" baseline="30000">
                <a:solidFill>
                  <a:srgbClr val="351C5C"/>
                </a:solidFill>
              </a:rPr>
              <a:t>rd</a:t>
            </a:r>
            <a:r>
              <a:rPr lang="en-US">
                <a:solidFill>
                  <a:srgbClr val="351C5C"/>
                </a:solidFill>
              </a:rPr>
              <a:t> party integrations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D16D83-EE99-B87D-281A-D20537B02E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A451A21-723A-EE40-D266-B9943F49DA68}"/>
              </a:ext>
            </a:extLst>
          </p:cNvPr>
          <p:cNvSpPr txBox="1">
            <a:spLocks/>
          </p:cNvSpPr>
          <p:nvPr/>
        </p:nvSpPr>
        <p:spPr>
          <a:xfrm>
            <a:off x="420278" y="1304857"/>
            <a:ext cx="4431421" cy="5321853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s-IS" sz="2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SOAP/REST Web API </a:t>
            </a:r>
          </a:p>
          <a:p>
            <a:pPr marL="347472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A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4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Upload</a:t>
            </a:r>
            <a:r>
              <a:rPr kumimoji="0" lang="is-IS" sz="2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 </a:t>
            </a:r>
            <a:r>
              <a:rPr kumimoji="0" lang="is-IS" sz="24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products</a:t>
            </a:r>
            <a:endParaRPr kumimoji="0" lang="is-IS" sz="24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 panose="020B0004020202020204" pitchFamily="34" charset="0"/>
            </a:endParaRPr>
          </a:p>
          <a:p>
            <a:pPr marL="347472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A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Get </a:t>
            </a:r>
            <a:r>
              <a:rPr kumimoji="0" lang="is-IS" sz="24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availability</a:t>
            </a:r>
            <a:endParaRPr kumimoji="0" lang="is-IS" sz="24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 panose="020B0004020202020204" pitchFamily="34" charset="0"/>
            </a:endParaRPr>
          </a:p>
          <a:p>
            <a:pPr marL="347472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A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Book </a:t>
            </a:r>
            <a:r>
              <a:rPr kumimoji="0" lang="is-IS" sz="24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and</a:t>
            </a:r>
            <a:r>
              <a:rPr kumimoji="0" lang="is-IS" sz="2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 </a:t>
            </a:r>
            <a:r>
              <a:rPr kumimoji="0" lang="is-IS" sz="24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cancel</a:t>
            </a:r>
            <a:r>
              <a:rPr kumimoji="0" lang="is-IS" sz="2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 </a:t>
            </a:r>
            <a:r>
              <a:rPr kumimoji="0" lang="is-IS" sz="24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activity</a:t>
            </a:r>
            <a:endParaRPr kumimoji="0" lang="is-IS" sz="24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 panose="020B0004020202020204" pitchFamily="34" charset="0"/>
            </a:endParaRPr>
          </a:p>
          <a:p>
            <a:pPr marL="347472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A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4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Sell</a:t>
            </a:r>
            <a:r>
              <a:rPr kumimoji="0" lang="is-IS" sz="2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 </a:t>
            </a:r>
            <a:r>
              <a:rPr kumimoji="0" lang="is-IS" sz="24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and</a:t>
            </a:r>
            <a:r>
              <a:rPr kumimoji="0" lang="is-IS" sz="2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 </a:t>
            </a:r>
            <a:r>
              <a:rPr kumimoji="0" lang="is-IS" sz="24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cancel</a:t>
            </a:r>
            <a:r>
              <a:rPr kumimoji="0" lang="is-IS" sz="2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 </a:t>
            </a:r>
            <a:r>
              <a:rPr kumimoji="0" lang="is-IS" sz="24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memberships</a:t>
            </a:r>
            <a:endParaRPr kumimoji="0" lang="is-IS" sz="24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 panose="020B0004020202020204" pitchFamily="34" charset="0"/>
            </a:endParaRPr>
          </a:p>
          <a:p>
            <a:pPr marL="347472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A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s-IS" sz="2400">
                <a:solidFill>
                  <a:srgbClr val="351C5C"/>
                </a:solidFill>
                <a:latin typeface="Aptos Light" panose="020B0004020202020204" pitchFamily="34" charset="0"/>
              </a:rPr>
              <a:t>Update </a:t>
            </a:r>
            <a:r>
              <a:rPr lang="is-IS" sz="2400" err="1">
                <a:solidFill>
                  <a:srgbClr val="351C5C"/>
                </a:solidFill>
                <a:latin typeface="Aptos Light" panose="020B0004020202020204" pitchFamily="34" charset="0"/>
              </a:rPr>
              <a:t>reservation</a:t>
            </a:r>
            <a:r>
              <a:rPr lang="is-IS" sz="2400">
                <a:solidFill>
                  <a:srgbClr val="351C5C"/>
                </a:solidFill>
                <a:latin typeface="Aptos Light" panose="020B0004020202020204" pitchFamily="34" charset="0"/>
              </a:rPr>
              <a:t> </a:t>
            </a:r>
            <a:r>
              <a:rPr lang="is-IS" sz="2400" err="1">
                <a:solidFill>
                  <a:srgbClr val="351C5C"/>
                </a:solidFill>
                <a:latin typeface="Aptos Light" panose="020B0004020202020204" pitchFamily="34" charset="0"/>
              </a:rPr>
              <a:t>details</a:t>
            </a:r>
            <a:endParaRPr lang="is-IS" sz="2400">
              <a:solidFill>
                <a:srgbClr val="351C5C"/>
              </a:solidFill>
              <a:latin typeface="Aptos Light" panose="020B0004020202020204" pitchFamily="34" charset="0"/>
            </a:endParaRPr>
          </a:p>
          <a:p>
            <a:pPr marL="347472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A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4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Reservation</a:t>
            </a:r>
            <a:r>
              <a:rPr kumimoji="0" lang="is-IS" sz="2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 </a:t>
            </a:r>
            <a:r>
              <a:rPr kumimoji="0" lang="is-IS" sz="24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tokens</a:t>
            </a:r>
            <a:endParaRPr kumimoji="0" lang="is-IS" sz="24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 panose="020B0004020202020204" pitchFamily="34" charset="0"/>
            </a:endParaRPr>
          </a:p>
          <a:p>
            <a:pPr marL="347472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A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s-IS" sz="2400">
                <a:solidFill>
                  <a:srgbClr val="351C5C"/>
                </a:solidFill>
                <a:latin typeface="Aptos Light" panose="020B0004020202020204" pitchFamily="34" charset="0"/>
              </a:rPr>
              <a:t>Book </a:t>
            </a:r>
            <a:r>
              <a:rPr lang="is-IS" sz="2400" err="1">
                <a:solidFill>
                  <a:srgbClr val="351C5C"/>
                </a:solidFill>
                <a:latin typeface="Aptos Light" panose="020B0004020202020204" pitchFamily="34" charset="0"/>
              </a:rPr>
              <a:t>and</a:t>
            </a:r>
            <a:r>
              <a:rPr lang="is-IS" sz="2400">
                <a:solidFill>
                  <a:srgbClr val="351C5C"/>
                </a:solidFill>
                <a:latin typeface="Aptos Light" panose="020B0004020202020204" pitchFamily="34" charset="0"/>
              </a:rPr>
              <a:t> </a:t>
            </a:r>
            <a:r>
              <a:rPr lang="is-IS" sz="2400" err="1">
                <a:solidFill>
                  <a:srgbClr val="351C5C"/>
                </a:solidFill>
                <a:latin typeface="Aptos Light" panose="020B0004020202020204" pitchFamily="34" charset="0"/>
              </a:rPr>
              <a:t>cancel</a:t>
            </a:r>
            <a:r>
              <a:rPr lang="is-IS" sz="2400">
                <a:solidFill>
                  <a:srgbClr val="351C5C"/>
                </a:solidFill>
                <a:latin typeface="Aptos Light" panose="020B0004020202020204" pitchFamily="34" charset="0"/>
              </a:rPr>
              <a:t> </a:t>
            </a:r>
            <a:r>
              <a:rPr lang="is-IS" sz="2400" err="1">
                <a:solidFill>
                  <a:srgbClr val="351C5C"/>
                </a:solidFill>
                <a:latin typeface="Aptos Light" panose="020B0004020202020204" pitchFamily="34" charset="0"/>
              </a:rPr>
              <a:t>groups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 panose="020B0004020202020204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1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E893B-889A-319F-F4B1-2B74BDA9D43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351C5C"/>
                </a:solidFill>
              </a:rPr>
              <a:t>Point of Sale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028449C-230A-5F35-559E-99FEA3C016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Create and managing reservations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Sell/book additional activities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2500" b="1">
                <a:solidFill>
                  <a:srgbClr val="351C5C"/>
                </a:solidFill>
                <a:latin typeface="Aptos Light" panose="020B0004020202020204" pitchFamily="34" charset="0"/>
              </a:rPr>
              <a:t>Rescheduling and cancelling activities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 panose="020B00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Assign and return rental units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defRPr/>
            </a:pPr>
            <a:r>
              <a:rPr lang="is-IS" sz="2500" b="1" err="1">
                <a:solidFill>
                  <a:srgbClr val="351C5C"/>
                </a:solidFill>
              </a:rPr>
              <a:t>Manage</a:t>
            </a: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 Memberships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Check and consume allowances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</a:rPr>
              <a:t>Take payment for reservations</a:t>
            </a:r>
          </a:p>
          <a:p>
            <a:pPr marL="0" indent="0">
              <a:buNone/>
            </a:pPr>
            <a:endParaRPr lang="en-US" sz="2500">
              <a:solidFill>
                <a:srgbClr val="351C5C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CB74706-0AA2-6D0B-3E64-D4525E7001CE}"/>
              </a:ext>
            </a:extLst>
          </p:cNvPr>
          <p:cNvSpPr txBox="1">
            <a:spLocks/>
          </p:cNvSpPr>
          <p:nvPr/>
        </p:nvSpPr>
        <p:spPr>
          <a:xfrm>
            <a:off x="215032" y="964879"/>
            <a:ext cx="4974294" cy="5543520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3D8C"/>
              </a:solidFill>
              <a:effectLst/>
              <a:uLnTx/>
              <a:uFillTx/>
              <a:latin typeface="Aptos Light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78ECC3-69A4-5557-C24E-2B8AA6D6F7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438" y="1624879"/>
            <a:ext cx="6110046" cy="33158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85758B4-BBAD-CF4F-2E64-8E66AD939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52" y="1861457"/>
            <a:ext cx="5330736" cy="2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9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F92FD-10F0-8E85-BB17-9E832356D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3E1FDB-5A1A-D2A2-CEC0-EA09D75FADDD}"/>
              </a:ext>
            </a:extLst>
          </p:cNvPr>
          <p:cNvSpPr/>
          <p:nvPr/>
        </p:nvSpPr>
        <p:spPr>
          <a:xfrm>
            <a:off x="-3742" y="0"/>
            <a:ext cx="12192000" cy="6858000"/>
          </a:xfrm>
          <a:prstGeom prst="rect">
            <a:avLst/>
          </a:prstGeom>
          <a:solidFill>
            <a:srgbClr val="F6F9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546359-C956-959F-664B-A17122B1494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351C5C"/>
                </a:solidFill>
              </a:rPr>
              <a:t>Bookings Host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EBD9F06-7437-8E30-3641-AFAEE82B912C}"/>
              </a:ext>
            </a:extLst>
          </p:cNvPr>
          <p:cNvSpPr txBox="1">
            <a:spLocks/>
          </p:cNvSpPr>
          <p:nvPr/>
        </p:nvSpPr>
        <p:spPr>
          <a:xfrm>
            <a:off x="215032" y="964879"/>
            <a:ext cx="4974294" cy="5543520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3D8C"/>
              </a:solidFill>
              <a:effectLst/>
              <a:uLnTx/>
              <a:uFillTx/>
              <a:latin typeface="Aptos Light" panose="020B00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3DFF03B-0144-93EB-3F62-9F49263D5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84" y="901781"/>
            <a:ext cx="10842941" cy="569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9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4DC75D-3A2B-ACCB-C08B-12B945DF0E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 anchorCtr="0"/>
          <a:lstStyle/>
          <a:p>
            <a:r>
              <a:rPr lang="en-US" sz="3600">
                <a:latin typeface="Aptos ExtraBold"/>
                <a:cs typeface="Segoe UI"/>
              </a:rPr>
              <a:t>Bookings for retailers</a:t>
            </a:r>
            <a:endParaRPr lang="en-US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56AC2-2684-60AD-20D0-A6060FADFA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 anchorCtr="0"/>
          <a:lstStyle/>
          <a:p>
            <a:r>
              <a:rPr lang="en-US" sz="2200">
                <a:latin typeface="Aptos"/>
              </a:rPr>
              <a:t>Enhance your retail business with value-added services using Bookings for LS Central</a:t>
            </a:r>
            <a:endParaRPr lang="en-US" sz="2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DFB8AE-D2E8-BCF1-ACF6-B37280243A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 anchorCtr="0"/>
          <a:lstStyle/>
          <a:p>
            <a:r>
              <a:rPr lang="en-US"/>
              <a:t>Gígja Eyjólfsdóttir</a:t>
            </a:r>
          </a:p>
          <a:p>
            <a:r>
              <a:rPr lang="en-US">
                <a:latin typeface="Aptos"/>
              </a:rPr>
              <a:t>Daniel Ong</a:t>
            </a:r>
          </a:p>
        </p:txBody>
      </p:sp>
    </p:spTree>
    <p:extLst>
      <p:ext uri="{BB962C8B-B14F-4D97-AF65-F5344CB8AC3E}">
        <p14:creationId xmlns:p14="http://schemas.microsoft.com/office/powerpoint/2010/main" val="381220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610182-35E5-3A50-2870-95D3FB38F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997" y="363341"/>
            <a:ext cx="11058712" cy="5886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0">
                <a:solidFill>
                  <a:srgbClr val="351C5C"/>
                </a:solidFill>
                <a:latin typeface="Aptos ExtraBold" panose="020B0004020202020204" pitchFamily="34" charset="0"/>
              </a:rPr>
              <a:t>Reservation Panel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5A6A1-D62D-C59A-C7B8-182436690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97" y="1077238"/>
            <a:ext cx="10606005" cy="51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3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7DFA0-7279-800D-238E-7223542BE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B7C4-53EF-0483-A862-4F74D28F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Bookings Reports - Microsoft Power BI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4483E-A688-E98B-FBEF-14FBB027D05B}"/>
              </a:ext>
            </a:extLst>
          </p:cNvPr>
          <p:cNvSpPr txBox="1"/>
          <p:nvPr/>
        </p:nvSpPr>
        <p:spPr>
          <a:xfrm>
            <a:off x="389572" y="6239656"/>
            <a:ext cx="178988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</a:t>
            </a:r>
            <a:r>
              <a:rPr kumimoji="0" lang="en-GB" sz="1800" b="0" i="0" u="sng" strike="noStrike" kern="1200" cap="none" spc="0" normalizeH="0" baseline="0" noProof="0" err="1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PowerBI</a:t>
            </a: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2" name="Graphic 11">
            <a:hlinkClick r:id="rId4"/>
            <a:extLst>
              <a:ext uri="{FF2B5EF4-FFF2-40B4-BE49-F238E27FC236}">
                <a16:creationId xmlns:a16="http://schemas.microsoft.com/office/drawing/2014/main" id="{BE2F0D34-B66D-538C-8363-6224687D86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26305" y="6410472"/>
            <a:ext cx="355583" cy="355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46D9B-5643-7353-A2F3-8D0BEF6AFC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3310" y="1297458"/>
            <a:ext cx="9005380" cy="455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4ADCA-687F-357D-412D-362CAB8B7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4A165CA-0B3A-B2A1-E8D2-5EC0DE0F8B45}"/>
              </a:ext>
            </a:extLst>
          </p:cNvPr>
          <p:cNvSpPr/>
          <p:nvPr/>
        </p:nvSpPr>
        <p:spPr>
          <a:xfrm>
            <a:off x="8776952" y="3908738"/>
            <a:ext cx="3181082" cy="2801155"/>
          </a:xfrm>
          <a:prstGeom prst="roundRect">
            <a:avLst>
              <a:gd name="adj" fmla="val 6092"/>
            </a:avLst>
          </a:pr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FD01550-1E88-250F-C9B5-A4F7AB5E9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4674" y="4097101"/>
            <a:ext cx="1372258" cy="137225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AAAE7B3-1B54-6A72-DE33-34584E142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4274" y="1397218"/>
            <a:ext cx="1372258" cy="13722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32AD566-E1A4-E66B-EEF0-912C95E042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05478" y="1397218"/>
            <a:ext cx="1372258" cy="1372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4AD18E-EE4C-8FFB-8DDB-3A99A02684FD}"/>
              </a:ext>
            </a:extLst>
          </p:cNvPr>
          <p:cNvSpPr txBox="1"/>
          <p:nvPr/>
        </p:nvSpPr>
        <p:spPr>
          <a:xfrm>
            <a:off x="6758676" y="2857559"/>
            <a:ext cx="2332248" cy="66412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/>
            <a:r>
              <a:rPr lang="en-US" b="1">
                <a:solidFill>
                  <a:srgbClr val="5B3D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Cafes, restaurants and other food service businesses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9CDFC9-7F0E-EDC7-934B-625958F2E772}"/>
              </a:ext>
            </a:extLst>
          </p:cNvPr>
          <p:cNvSpPr txBox="1"/>
          <p:nvPr/>
        </p:nvSpPr>
        <p:spPr>
          <a:xfrm>
            <a:off x="3357628" y="2857560"/>
            <a:ext cx="2667958" cy="66412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/>
            <a:r>
              <a:rPr lang="en-US" b="1">
                <a:solidFill>
                  <a:srgbClr val="5B3D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Hotels, resorts, spas, gyms and other hospitality businesses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3730D6-7B2C-FD1C-6685-3A55F69E23C6}"/>
              </a:ext>
            </a:extLst>
          </p:cNvPr>
          <p:cNvSpPr txBox="1"/>
          <p:nvPr/>
        </p:nvSpPr>
        <p:spPr>
          <a:xfrm>
            <a:off x="4734776" y="5512715"/>
            <a:ext cx="2792054" cy="80798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/>
            <a:r>
              <a:rPr lang="en-US" b="1">
                <a:solidFill>
                  <a:srgbClr val="5B3D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Pharmacies that offer appointments, consultations and more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0EB085-86CF-DF56-38ED-2DAFB41F91A1}"/>
              </a:ext>
            </a:extLst>
          </p:cNvPr>
          <p:cNvSpPr txBox="1"/>
          <p:nvPr/>
        </p:nvSpPr>
        <p:spPr>
          <a:xfrm>
            <a:off x="467458" y="5432106"/>
            <a:ext cx="3538020" cy="137225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ctr"/>
            <a:r>
              <a:rPr lang="en-US" b="1">
                <a:solidFill>
                  <a:srgbClr val="5B3D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Amusement parks, museums, stadiums or other businesses that offer ticketing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24C554-B569-60C8-366E-EC807FEFBDF8}"/>
              </a:ext>
            </a:extLst>
          </p:cNvPr>
          <p:cNvSpPr txBox="1"/>
          <p:nvPr/>
        </p:nvSpPr>
        <p:spPr>
          <a:xfrm>
            <a:off x="988541" y="362361"/>
            <a:ext cx="99463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351C5C"/>
                </a:solidFill>
                <a:latin typeface="Aptos ExtraBold" panose="020B0004020202020204" pitchFamily="34" charset="0"/>
              </a:rPr>
              <a:t>Who can benefit from using our solutions?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AB24D0DD-44F7-2E81-404B-F9CF339FED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75924" y="4110859"/>
            <a:ext cx="1372258" cy="13722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D5C427-456D-37A1-2657-2B991E678357}"/>
              </a:ext>
            </a:extLst>
          </p:cNvPr>
          <p:cNvSpPr txBox="1"/>
          <p:nvPr/>
        </p:nvSpPr>
        <p:spPr>
          <a:xfrm>
            <a:off x="8827204" y="5527787"/>
            <a:ext cx="3069699" cy="88221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/>
            <a:r>
              <a:rPr lang="en-US" b="1">
                <a:solidFill>
                  <a:srgbClr val="5B3D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Retailers that offer rentals, appointments shopping and other services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CD27D1C-DE21-B252-0138-569E67A826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49382" y="4097101"/>
            <a:ext cx="1254279" cy="115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3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42AAB5-9480-F166-D6EA-B83A38805B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8690" y="2888584"/>
            <a:ext cx="6169978" cy="674702"/>
          </a:xfrm>
        </p:spPr>
        <p:txBody>
          <a:bodyPr/>
          <a:lstStyle/>
          <a:p>
            <a:r>
              <a:rPr lang="en-US" sz="5400">
                <a:solidFill>
                  <a:srgbClr val="EFBC6E"/>
                </a:solidFill>
              </a:rPr>
              <a:t>Customer stories</a:t>
            </a:r>
            <a:endParaRPr lang="en-MY" sz="5400">
              <a:solidFill>
                <a:srgbClr val="EFBC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7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104936E-3AA3-1F3C-FFE5-7A12AAF539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12224" y="1528583"/>
            <a:ext cx="6638261" cy="5544152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0" i="1" cap="all">
                <a:solidFill>
                  <a:srgbClr val="333333"/>
                </a:solidFill>
                <a:effectLst/>
                <a:latin typeface="+mn-lt"/>
              </a:rPr>
              <a:t>Canada's largest salon chain with over 115 locations across the country </a:t>
            </a:r>
            <a:endParaRPr lang="en-US" sz="2000" b="0" i="1" cap="all">
              <a:solidFill>
                <a:srgbClr val="6057C1"/>
              </a:solidFill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F56A5-7D28-26EF-F657-87F74C95528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86173" y="2725511"/>
            <a:ext cx="6564312" cy="5545138"/>
          </a:xfrm>
          <a:prstGeom prst="rect">
            <a:avLst/>
          </a:prstGeo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>
                <a:solidFill>
                  <a:srgbClr val="333333"/>
                </a:solidFill>
              </a:rPr>
              <a:t>H</a:t>
            </a:r>
            <a:r>
              <a:rPr lang="en-US" sz="2000" b="0" i="0">
                <a:solidFill>
                  <a:srgbClr val="333333"/>
                </a:solidFill>
                <a:effectLst/>
              </a:rPr>
              <a:t>air and beauty products from over 70 brands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b="0" i="0">
                <a:solidFill>
                  <a:srgbClr val="333333"/>
                </a:solidFill>
                <a:effectLst/>
              </a:rPr>
              <a:t>Inclusive service menu, providing genderless haircuts and services</a:t>
            </a:r>
            <a:endParaRPr lang="en-US" sz="2000">
              <a:solidFill>
                <a:srgbClr val="333333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2000">
                <a:solidFill>
                  <a:srgbClr val="333333"/>
                </a:solidFill>
              </a:rPr>
              <a:t>Online store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b="0" i="0">
                <a:solidFill>
                  <a:srgbClr val="333333"/>
                </a:solidFill>
                <a:effectLst/>
              </a:rPr>
              <a:t>Online booking services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>
                <a:solidFill>
                  <a:srgbClr val="333333"/>
                </a:solidFill>
              </a:rPr>
              <a:t>Membership management</a:t>
            </a:r>
            <a:endParaRPr lang="en-US" sz="2000" b="0" i="0">
              <a:solidFill>
                <a:srgbClr val="333333"/>
              </a:solidFill>
              <a:effectLst/>
            </a:endParaRPr>
          </a:p>
          <a:p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9" name="Mynd 8">
            <a:extLst>
              <a:ext uri="{FF2B5EF4-FFF2-40B4-BE49-F238E27FC236}">
                <a16:creationId xmlns:a16="http://schemas.microsoft.com/office/drawing/2014/main" id="{DAE13436-C796-5A67-821C-89F5777F6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257" y="363326"/>
            <a:ext cx="3870144" cy="835437"/>
          </a:xfrm>
          <a:prstGeom prst="rect">
            <a:avLst/>
          </a:prstGeom>
        </p:spPr>
      </p:pic>
      <p:pic>
        <p:nvPicPr>
          <p:cNvPr id="6" name="Picture Placeholder 5" descr="A counter with a screen on it&#10;&#10;AI-generated content may be incorrect.">
            <a:extLst>
              <a:ext uri="{FF2B5EF4-FFF2-40B4-BE49-F238E27FC236}">
                <a16:creationId xmlns:a16="http://schemas.microsoft.com/office/drawing/2014/main" id="{3454FCC1-4D34-D596-5F13-DB1C9A22B50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36" r="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6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FC6C71C-0AD6-22E2-3C03-880CE34F1B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599" r="5599"/>
          <a:stretch/>
        </p:blipFill>
        <p:spPr>
          <a:xfrm>
            <a:off x="442376" y="1710037"/>
            <a:ext cx="5989198" cy="4063484"/>
          </a:xfr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9C7783-15BE-CC92-515D-F2E398AA22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3083" y="1710036"/>
            <a:ext cx="4998281" cy="4943733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ptos" panose="020B0004020202020204" pitchFamily="34" charset="0"/>
                <a:cs typeface="Segoe UI"/>
              </a:rPr>
              <a:t>Family-owned retail chain brand within the chain; </a:t>
            </a:r>
            <a:r>
              <a:rPr lang="en-US" b="1">
                <a:latin typeface="Aptos" panose="020B0004020202020204" pitchFamily="34" charset="0"/>
                <a:cs typeface="Segoe UI"/>
              </a:rPr>
              <a:t>Pet Family</a:t>
            </a:r>
          </a:p>
          <a:p>
            <a:r>
              <a:rPr lang="en-US">
                <a:latin typeface="Aptos Display"/>
                <a:cs typeface="Segoe UI"/>
              </a:rPr>
              <a:t>Located in the UK</a:t>
            </a:r>
            <a:endParaRPr lang="en-US">
              <a:latin typeface="Aptos Display"/>
            </a:endParaRPr>
          </a:p>
          <a:p>
            <a:r>
              <a:rPr lang="en-GB">
                <a:latin typeface="Aptos Display"/>
                <a:cs typeface="Segoe UI"/>
              </a:rPr>
              <a:t>Focus on quality food and services for pets </a:t>
            </a:r>
          </a:p>
          <a:p>
            <a:r>
              <a:rPr lang="en-US">
                <a:latin typeface="Aptos" panose="020B0004020202020204" pitchFamily="34" charset="0"/>
                <a:cs typeface="Segoe UI"/>
              </a:rPr>
              <a:t>Implemented Business Central and LS Central for retail</a:t>
            </a:r>
          </a:p>
          <a:p>
            <a:pPr lvl="1"/>
            <a:r>
              <a:rPr lang="en-US">
                <a:latin typeface="Aptos" panose="020B0004020202020204" pitchFamily="34" charset="0"/>
                <a:cs typeface="Segoe UI"/>
              </a:rPr>
              <a:t>Roll-out was finalized in 6 weeks, </a:t>
            </a:r>
            <a:r>
              <a:rPr lang="en-US" b="1">
                <a:latin typeface="Aptos" panose="020B0004020202020204" pitchFamily="34" charset="0"/>
                <a:cs typeface="Segoe UI"/>
              </a:rPr>
              <a:t>without</a:t>
            </a:r>
            <a:r>
              <a:rPr lang="en-US">
                <a:latin typeface="Aptos" panose="020B0004020202020204" pitchFamily="34" charset="0"/>
                <a:cs typeface="Segoe UI"/>
              </a:rPr>
              <a:t> consultants going onsite </a:t>
            </a:r>
            <a:endParaRPr lang="en-US">
              <a:latin typeface="Aptos" panose="020B0004020202020204" pitchFamily="34" charset="0"/>
            </a:endParaRPr>
          </a:p>
          <a:p>
            <a:pPr lvl="2">
              <a:buFont typeface="System Font Regular"/>
              <a:buChar char="-"/>
            </a:pPr>
            <a:r>
              <a:rPr lang="en-US">
                <a:latin typeface="Aptos" panose="020B0004020202020204" pitchFamily="34" charset="0"/>
                <a:cs typeface="Segoe UI"/>
              </a:rPr>
              <a:t>160+ stores (326 POSs)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C26401-6411-70B5-AB42-BEFEDE69F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11073" cy="977985"/>
          </a:xfrm>
        </p:spPr>
        <p:txBody>
          <a:bodyPr anchor="t">
            <a:normAutofit/>
          </a:bodyPr>
          <a:lstStyle/>
          <a:p>
            <a:r>
              <a:rPr lang="en-GB">
                <a:latin typeface="Aptos"/>
                <a:cs typeface="Segoe UI"/>
              </a:rPr>
              <a:t>Pets Corner</a:t>
            </a:r>
            <a:endParaRPr lang="en-GB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1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39A3D2E-3750-26A7-FAFF-42B14A122C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550D7A-678A-B9A8-A9B6-C5C18F1651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2C8A32-BD01-D580-A1FC-92E95E9C5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51C5C"/>
                </a:solidFill>
              </a:rPr>
              <a:t>Dogwood – Pet Grooming SPA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AEFE1-2EF4-213E-4BE1-EB7644BE2C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84974" cy="554415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>
                <a:solidFill>
                  <a:schemeClr val="tx1"/>
                </a:solidFill>
                <a:latin typeface="Aptos" panose="020B0004020202020204" pitchFamily="34" charset="0"/>
              </a:rPr>
              <a:t>About 50 Dogwood stores that offer pet treatments</a:t>
            </a:r>
          </a:p>
          <a:p>
            <a:pPr marL="0" indent="0">
              <a:buNone/>
            </a:pPr>
            <a:r>
              <a:rPr lang="en-US" sz="2400" b="1">
                <a:solidFill>
                  <a:schemeClr val="tx1"/>
                </a:solidFill>
                <a:latin typeface="Aptos" panose="020B0004020202020204" pitchFamily="34" charset="0"/>
              </a:rPr>
              <a:t>They offer about 10.000 monthly appointments and needed a system to:</a:t>
            </a:r>
          </a:p>
          <a:p>
            <a:pPr lvl="2">
              <a:buFont typeface="System Font Regular"/>
              <a:buChar char="-"/>
            </a:pPr>
            <a:r>
              <a:rPr lang="en-US">
                <a:solidFill>
                  <a:schemeClr val="tx1"/>
                </a:solidFill>
                <a:latin typeface="Aptos" panose="020B0004020202020204" pitchFamily="34" charset="0"/>
              </a:rPr>
              <a:t>Make appointments </a:t>
            </a:r>
          </a:p>
          <a:p>
            <a:pPr lvl="2">
              <a:buFont typeface="System Font Regular"/>
              <a:buChar char="-"/>
            </a:pPr>
            <a:r>
              <a:rPr lang="en-US">
                <a:solidFill>
                  <a:schemeClr val="tx1"/>
                </a:solidFill>
                <a:latin typeface="Aptos" panose="020B0004020202020204" pitchFamily="34" charset="0"/>
              </a:rPr>
              <a:t>Reserve resources</a:t>
            </a:r>
          </a:p>
          <a:p>
            <a:pPr lvl="2">
              <a:buFont typeface="System Font Regular"/>
              <a:buChar char="-"/>
            </a:pPr>
            <a:r>
              <a:rPr lang="en-US">
                <a:solidFill>
                  <a:schemeClr val="tx1"/>
                </a:solidFill>
                <a:latin typeface="Aptos" panose="020B0004020202020204" pitchFamily="34" charset="0"/>
              </a:rPr>
              <a:t>Add comments and preferences for their customers</a:t>
            </a:r>
          </a:p>
          <a:p>
            <a:pPr lvl="2"/>
            <a:endParaRPr lang="en-US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  <a:latin typeface="Aptos" panose="020B0004020202020204" pitchFamily="34" charset="0"/>
              </a:rPr>
              <a:t>Implemented following modules:</a:t>
            </a:r>
            <a:endParaRPr lang="en-US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Aptos" panose="020B0004020202020204" pitchFamily="34" charset="0"/>
              </a:rPr>
              <a:t>Bookings for LS Central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ptos" panose="020B0004020202020204" pitchFamily="34" charset="0"/>
              </a:rPr>
              <a:t>Member Management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ptos" panose="020B0004020202020204" pitchFamily="34" charset="0"/>
              </a:rPr>
              <a:t>Staff Management</a:t>
            </a:r>
          </a:p>
          <a:p>
            <a:pPr lvl="1"/>
            <a:endParaRPr lang="en-US">
              <a:solidFill>
                <a:srgbClr val="351C5C"/>
              </a:solidFill>
              <a:latin typeface="Aptos" panose="020B0004020202020204" pitchFamily="34" charset="0"/>
            </a:endParaRPr>
          </a:p>
          <a:p>
            <a:endParaRPr lang="en-US" sz="2400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74343-9C45-32A0-6E08-A87CB00B4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DE96E-CCB1-C81C-4176-0B9CDDB8EC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8690" y="2888584"/>
            <a:ext cx="6169978" cy="674702"/>
          </a:xfrm>
        </p:spPr>
        <p:txBody>
          <a:bodyPr lIns="91440" tIns="45720" rIns="91440" bIns="45720" anchor="t" anchorCtr="0"/>
          <a:lstStyle/>
          <a:p>
            <a:r>
              <a:rPr lang="en-US" sz="7200">
                <a:solidFill>
                  <a:srgbClr val="EFBC6E"/>
                </a:solidFill>
                <a:latin typeface="Aptos"/>
              </a:rPr>
              <a:t>DEMO</a:t>
            </a:r>
            <a:endParaRPr lang="en-MY" sz="7200">
              <a:solidFill>
                <a:srgbClr val="EFBC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473C6-3AEE-1C3E-FC47-BA798CB23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9F434A-7F5F-2191-E70D-C5E8F1A8C0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8690" y="2888584"/>
            <a:ext cx="6169978" cy="674702"/>
          </a:xfrm>
        </p:spPr>
        <p:txBody>
          <a:bodyPr lIns="91440" tIns="45720" rIns="91440" bIns="45720" anchor="t" anchorCtr="0"/>
          <a:lstStyle/>
          <a:p>
            <a:r>
              <a:rPr lang="en-US" sz="5400">
                <a:solidFill>
                  <a:srgbClr val="EFBC6E"/>
                </a:solidFill>
                <a:latin typeface="Aptos"/>
              </a:rPr>
              <a:t>New features &amp; roadmap</a:t>
            </a:r>
            <a:endParaRPr lang="en-MY" sz="5400">
              <a:solidFill>
                <a:srgbClr val="EFBC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166913-8AEA-1410-2D8A-3A59F2291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Bookings v26</a:t>
            </a:r>
          </a:p>
        </p:txBody>
      </p:sp>
      <p:pic>
        <p:nvPicPr>
          <p:cNvPr id="3" name="Picture Placeholder 2" descr="A person holding a clipboard and talking on the phone&#10;&#10;AI-generated content may be incorrect.">
            <a:extLst>
              <a:ext uri="{FF2B5EF4-FFF2-40B4-BE49-F238E27FC236}">
                <a16:creationId xmlns:a16="http://schemas.microsoft.com/office/drawing/2014/main" id="{32788951-F61A-FF6F-D42E-37421B1D88D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8168" r="23008"/>
          <a:stretch/>
        </p:blipFill>
        <p:spPr>
          <a:xfrm>
            <a:off x="0" y="154546"/>
            <a:ext cx="4935828" cy="6703454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AAEBA6-0258-11BF-A2E0-183F96A9CF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>
                <a:latin typeface="+mn-lt"/>
              </a:rPr>
              <a:t>Reservation management</a:t>
            </a:r>
          </a:p>
          <a:p>
            <a:pPr lvl="1"/>
            <a:r>
              <a:rPr lang="en-US"/>
              <a:t>BC customer prices</a:t>
            </a:r>
          </a:p>
          <a:p>
            <a:pPr lvl="1"/>
            <a:r>
              <a:rPr lang="en-US"/>
              <a:t>Course schedule enhancements</a:t>
            </a:r>
          </a:p>
          <a:p>
            <a:pPr lvl="1"/>
            <a:r>
              <a:rPr lang="en-US"/>
              <a:t>General enhancements</a:t>
            </a:r>
          </a:p>
          <a:p>
            <a:pPr marL="0" indent="0">
              <a:buNone/>
            </a:pPr>
            <a:r>
              <a:rPr lang="en-US" b="1">
                <a:latin typeface="+mn-lt"/>
              </a:rPr>
              <a:t>Bookings POS</a:t>
            </a:r>
          </a:p>
          <a:p>
            <a:pPr lvl="1"/>
            <a:r>
              <a:rPr lang="en-US"/>
              <a:t>New group reservation process</a:t>
            </a:r>
          </a:p>
          <a:p>
            <a:pPr lvl="1"/>
            <a:r>
              <a:rPr lang="en-US"/>
              <a:t>Better overview of group reservations and activities</a:t>
            </a:r>
          </a:p>
          <a:p>
            <a:pPr marL="0" indent="0">
              <a:buNone/>
            </a:pPr>
            <a:r>
              <a:rPr lang="en-US" b="1">
                <a:latin typeface="+mn-lt"/>
              </a:rPr>
              <a:t>Bookings matrix</a:t>
            </a:r>
          </a:p>
          <a:p>
            <a:pPr lvl="1"/>
            <a:r>
              <a:rPr lang="en-GB"/>
              <a:t>Easily change duration of an appointment</a:t>
            </a:r>
          </a:p>
          <a:p>
            <a:pPr lvl="1"/>
            <a:r>
              <a:rPr lang="en-GB"/>
              <a:t>Show and indicator on the cell next to an appointment that another appointment can be added or adding a participant to a course</a:t>
            </a:r>
          </a:p>
        </p:txBody>
      </p:sp>
    </p:spTree>
    <p:extLst>
      <p:ext uri="{BB962C8B-B14F-4D97-AF65-F5344CB8AC3E}">
        <p14:creationId xmlns:p14="http://schemas.microsoft.com/office/powerpoint/2010/main" val="3184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104849-4A59-F5D8-B435-2BDEC26F8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/>
              <a:t>Our journey today…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002722-7974-227C-5823-6ED471F92C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9307" y="1220663"/>
            <a:ext cx="6563404" cy="553487"/>
          </a:xfr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tIns="45720" rIns="91440" bIns="45720" anchor="ctr" anchorCtr="0"/>
          <a:lstStyle/>
          <a:p>
            <a:r>
              <a:rPr lang="en-US">
                <a:solidFill>
                  <a:srgbClr val="351C5C"/>
                </a:solidFill>
              </a:rPr>
              <a:t>Why Appointment Shopping? 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5410CE-6F56-00FA-612D-BFF8A5EE3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9307" y="1883667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 b="1"/>
              <a:t>Introduction to Bookings for LS Central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7FA5D-A9B9-712F-04B2-55748BFAA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9307" y="2546671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 b="1"/>
              <a:t>Benefits of using the module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74692A-7B53-656B-A9FB-C55E153476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09307" y="3209675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 b="1"/>
              <a:t>Customer success stories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F6A5B5-97F9-98DE-3230-6586B16C10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9307" y="3872679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 b="1"/>
              <a:t>New Features and Road Map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A11A69-3DCD-ABEE-B8B6-E767D98B0C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09307" y="4535683"/>
            <a:ext cx="6563404" cy="553487"/>
          </a:xfrm>
        </p:spPr>
        <p:txBody>
          <a:bodyPr lIns="274320" tIns="45720" rIns="91440" bIns="4572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OHBT initiative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D393BD-F644-BABC-596F-03D0F02EEF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09307" y="5198687"/>
            <a:ext cx="6563404" cy="553487"/>
          </a:xfrm>
        </p:spPr>
        <p:txBody>
          <a:bodyPr/>
          <a:lstStyle/>
          <a:p>
            <a:r>
              <a:rPr lang="en-US" b="1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5275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D2EB5-E0A9-A97C-5178-BFA572AB2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Bookings v27</a:t>
            </a:r>
          </a:p>
        </p:txBody>
      </p:sp>
      <p:pic>
        <p:nvPicPr>
          <p:cNvPr id="6" name="Picture Placeholder 5" descr="A person in a hair salon using a tablet&#10;&#10;AI-generated content may be incorrect.">
            <a:extLst>
              <a:ext uri="{FF2B5EF4-FFF2-40B4-BE49-F238E27FC236}">
                <a16:creationId xmlns:a16="http://schemas.microsoft.com/office/drawing/2014/main" id="{F52971EE-BEA0-EC0F-C802-4A862B7A0B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3692" r="369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B24BA-0B69-5D4E-BD5C-9E366C034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 Light"/>
              </a:rPr>
              <a:t>Access device framework</a:t>
            </a:r>
          </a:p>
          <a:p>
            <a:r>
              <a:rPr lang="en-US">
                <a:latin typeface="Aptos Light"/>
              </a:rPr>
              <a:t>Waiver management for members, products and reservations</a:t>
            </a:r>
          </a:p>
          <a:p>
            <a:r>
              <a:rPr lang="en-US">
                <a:latin typeface="Aptos Light"/>
              </a:rPr>
              <a:t>Matrix enhancements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Matrix search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Show waiting list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Product view</a:t>
            </a:r>
          </a:p>
          <a:p>
            <a:r>
              <a:rPr lang="en-US">
                <a:latin typeface="Aptos Light"/>
              </a:rPr>
              <a:t>Rentals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Multiple rental units support</a:t>
            </a:r>
          </a:p>
        </p:txBody>
      </p:sp>
    </p:spTree>
    <p:extLst>
      <p:ext uri="{BB962C8B-B14F-4D97-AF65-F5344CB8AC3E}">
        <p14:creationId xmlns:p14="http://schemas.microsoft.com/office/powerpoint/2010/main" val="204859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8A3D0-6514-48B5-0D08-4A3DB2B6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2F821BA-B303-BE65-BA44-EBB5B09219C8}"/>
              </a:ext>
            </a:extLst>
          </p:cNvPr>
          <p:cNvSpPr/>
          <p:nvPr/>
        </p:nvSpPr>
        <p:spPr>
          <a:xfrm>
            <a:off x="1296413" y="1896733"/>
            <a:ext cx="9637486" cy="1371600"/>
          </a:xfrm>
          <a:prstGeom prst="roundRect">
            <a:avLst>
              <a:gd name="adj" fmla="val 5313"/>
            </a:avLst>
          </a:prstGeom>
          <a:solidFill>
            <a:srgbClr val="351C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DAFB9B-3221-9156-F772-69A59ECC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>
                <a:solidFill>
                  <a:srgbClr val="943167"/>
                </a:solidFill>
              </a:rPr>
              <a:t>One Hotel &amp; Booking Team Initiative 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1A894A-3409-8713-7D5C-0FA759C868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9250" y="3671042"/>
            <a:ext cx="10319325" cy="554415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ptos" panose="020B0004020202020204" pitchFamily="34" charset="0"/>
                <a:cs typeface="Segoe UI"/>
              </a:rPr>
              <a:t>How?</a:t>
            </a:r>
          </a:p>
          <a:p>
            <a:r>
              <a:rPr lang="en-US" sz="2000">
                <a:latin typeface="Aptos" panose="020B0004020202020204" pitchFamily="34" charset="0"/>
                <a:cs typeface="Segoe UI"/>
              </a:rPr>
              <a:t>Form a virtual team with </a:t>
            </a:r>
            <a:r>
              <a:rPr lang="en-US" sz="2000" b="1">
                <a:latin typeface="Aptos" panose="020B0004020202020204" pitchFamily="34" charset="0"/>
                <a:cs typeface="Segoe UI"/>
              </a:rPr>
              <a:t>focus</a:t>
            </a:r>
            <a:r>
              <a:rPr lang="en-US" sz="2000">
                <a:latin typeface="Aptos" panose="020B0004020202020204" pitchFamily="34" charset="0"/>
                <a:cs typeface="Segoe UI"/>
              </a:rPr>
              <a:t> on the Hotels and Bookings modules</a:t>
            </a:r>
          </a:p>
          <a:p>
            <a:r>
              <a:rPr lang="en-US" sz="2000">
                <a:latin typeface="Aptos" panose="020B0004020202020204" pitchFamily="34" charset="0"/>
                <a:cs typeface="Segoe UI"/>
              </a:rPr>
              <a:t>Identify our </a:t>
            </a:r>
            <a:r>
              <a:rPr lang="en-US" sz="2000" b="1">
                <a:latin typeface="Aptos" panose="020B0004020202020204" pitchFamily="34" charset="0"/>
                <a:cs typeface="Segoe UI"/>
              </a:rPr>
              <a:t>customer profile </a:t>
            </a:r>
            <a:r>
              <a:rPr lang="en-US" sz="2000">
                <a:latin typeface="Aptos" panose="020B0004020202020204" pitchFamily="34" charset="0"/>
                <a:cs typeface="Segoe UI"/>
              </a:rPr>
              <a:t>and set goals and KPIs</a:t>
            </a:r>
            <a:endParaRPr lang="en-US" sz="2000">
              <a:latin typeface="Aptos" panose="020B0004020202020204" pitchFamily="34" charset="0"/>
            </a:endParaRPr>
          </a:p>
          <a:p>
            <a:r>
              <a:rPr lang="en-US" sz="2000">
                <a:latin typeface="Aptos" panose="020B0004020202020204" pitchFamily="34" charset="0"/>
                <a:cs typeface="Segoe UI"/>
              </a:rPr>
              <a:t>Focus on enhancements and features based on </a:t>
            </a:r>
            <a:r>
              <a:rPr lang="en-US" sz="2000" b="1">
                <a:latin typeface="Aptos" panose="020B0004020202020204" pitchFamily="34" charset="0"/>
                <a:cs typeface="Segoe UI"/>
              </a:rPr>
              <a:t>feedback from customers </a:t>
            </a:r>
            <a:r>
              <a:rPr lang="en-US" sz="2000">
                <a:latin typeface="Aptos" panose="020B0004020202020204" pitchFamily="34" charset="0"/>
                <a:cs typeface="Segoe UI"/>
              </a:rPr>
              <a:t>and partners.</a:t>
            </a:r>
            <a:endParaRPr lang="en-US" sz="2000" b="1">
              <a:latin typeface="Aptos" panose="020B0004020202020204" pitchFamily="34" charset="0"/>
              <a:cs typeface="Segoe UI"/>
            </a:endParaRPr>
          </a:p>
          <a:p>
            <a:r>
              <a:rPr lang="en-US" sz="2000" b="1">
                <a:solidFill>
                  <a:srgbClr val="111111"/>
                </a:solidFill>
                <a:latin typeface="Aptos" panose="020B0004020202020204" pitchFamily="34" charset="0"/>
                <a:cs typeface="Segoe UI"/>
              </a:rPr>
              <a:t>Streamline</a:t>
            </a:r>
            <a:r>
              <a:rPr lang="en-US" sz="2000">
                <a:solidFill>
                  <a:srgbClr val="111111"/>
                </a:solidFill>
                <a:latin typeface="Aptos" panose="020B0004020202020204" pitchFamily="34" charset="0"/>
                <a:cs typeface="Segoe UI"/>
              </a:rPr>
              <a:t> internal processes </a:t>
            </a:r>
          </a:p>
          <a:p>
            <a:r>
              <a:rPr lang="en-US" sz="2000">
                <a:solidFill>
                  <a:srgbClr val="111111"/>
                </a:solidFill>
                <a:latin typeface="Aptos" panose="020B0004020202020204" pitchFamily="34" charset="0"/>
                <a:cs typeface="Segoe UI"/>
              </a:rPr>
              <a:t>Enhance the service offerings and </a:t>
            </a:r>
            <a:r>
              <a:rPr lang="en-US" sz="2000" b="1">
                <a:solidFill>
                  <a:srgbClr val="111111"/>
                </a:solidFill>
                <a:latin typeface="Aptos" panose="020B0004020202020204" pitchFamily="34" charset="0"/>
                <a:cs typeface="Segoe UI"/>
              </a:rPr>
              <a:t>improve </a:t>
            </a:r>
            <a:r>
              <a:rPr lang="en-US" sz="2000">
                <a:solidFill>
                  <a:srgbClr val="111111"/>
                </a:solidFill>
                <a:latin typeface="Aptos" panose="020B0004020202020204" pitchFamily="34" charset="0"/>
                <a:cs typeface="Segoe UI"/>
              </a:rPr>
              <a:t>the products. </a:t>
            </a:r>
          </a:p>
          <a:p>
            <a:pPr marL="457200" lvl="1" indent="0">
              <a:buNone/>
            </a:pPr>
            <a:endParaRPr lang="en-US" sz="2000">
              <a:latin typeface="Aptos" panose="020B00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B2C8AC9-56F4-7C0D-4098-EE34E3C49C12}"/>
              </a:ext>
            </a:extLst>
          </p:cNvPr>
          <p:cNvSpPr txBox="1">
            <a:spLocks/>
          </p:cNvSpPr>
          <p:nvPr/>
        </p:nvSpPr>
        <p:spPr>
          <a:xfrm>
            <a:off x="1354897" y="1707827"/>
            <a:ext cx="9520518" cy="17743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>
              <a:solidFill>
                <a:srgbClr val="111111"/>
              </a:solidFill>
              <a:latin typeface="Aptos" panose="020B0004020202020204" pitchFamily="34" charset="0"/>
              <a:cs typeface="Segoe UI"/>
            </a:endParaRPr>
          </a:p>
          <a:p>
            <a:pPr marL="457200" lvl="1" indent="0" algn="ctr">
              <a:buNone/>
            </a:pPr>
            <a:r>
              <a:rPr lang="en-US" sz="2800" b="1" i="1">
                <a:solidFill>
                  <a:srgbClr val="EFBC6E"/>
                </a:solidFill>
                <a:latin typeface="Aptos" panose="020B0004020202020204" pitchFamily="34" charset="0"/>
                <a:cs typeface="Segoe UI"/>
              </a:rPr>
              <a:t>Maximize LS Retail's opportunities and ensure delivery of top-notch solutions to our customers</a:t>
            </a:r>
            <a:endParaRPr lang="en-US" sz="2800" b="1" i="1">
              <a:solidFill>
                <a:srgbClr val="EFBC6E"/>
              </a:solidFill>
              <a:latin typeface="Aptos" panose="020B0004020202020204" pitchFamily="34" charset="0"/>
            </a:endParaRPr>
          </a:p>
          <a:p>
            <a:pPr marL="457200" lvl="1" indent="0">
              <a:buNone/>
            </a:pPr>
            <a:endParaRPr lang="en-US" sz="2000">
              <a:latin typeface="Aptos" panose="020B0004020202020204" pitchFamily="34" charset="0"/>
            </a:endParaRPr>
          </a:p>
          <a:p>
            <a:pPr lvl="1"/>
            <a:endParaRPr lang="en-US" sz="200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3A1640-2BFF-9CB4-B21B-A8962AEF2432}"/>
              </a:ext>
            </a:extLst>
          </p:cNvPr>
          <p:cNvSpPr txBox="1"/>
          <p:nvPr/>
        </p:nvSpPr>
        <p:spPr>
          <a:xfrm>
            <a:off x="5709557" y="1024164"/>
            <a:ext cx="95068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16600" b="1">
                <a:solidFill>
                  <a:srgbClr val="EFBC6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9516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241386-962F-A135-4F20-F916AA0136A6}"/>
              </a:ext>
            </a:extLst>
          </p:cNvPr>
          <p:cNvSpPr txBox="1"/>
          <p:nvPr/>
        </p:nvSpPr>
        <p:spPr>
          <a:xfrm>
            <a:off x="3763027" y="2941279"/>
            <a:ext cx="50213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Generate graphic(s) for appointment shopping</a:t>
            </a:r>
          </a:p>
        </p:txBody>
      </p:sp>
      <p:pic>
        <p:nvPicPr>
          <p:cNvPr id="4" name="Picture 3" descr="A person standing next to a computer&#10;&#10;AI-generated content may be incorrect.">
            <a:extLst>
              <a:ext uri="{FF2B5EF4-FFF2-40B4-BE49-F238E27FC236}">
                <a16:creationId xmlns:a16="http://schemas.microsoft.com/office/drawing/2014/main" id="{030E998F-9A74-4E11-CDD1-473966DDA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098" y="-212650"/>
            <a:ext cx="12762613" cy="7657568"/>
          </a:xfrm>
          <a:prstGeom prst="rect">
            <a:avLst/>
          </a:prstGeom>
        </p:spPr>
      </p:pic>
      <p:pic>
        <p:nvPicPr>
          <p:cNvPr id="6" name="Picture 5" descr="A logo of a company&#10;&#10;AI-generated content may be incorrect.">
            <a:extLst>
              <a:ext uri="{FF2B5EF4-FFF2-40B4-BE49-F238E27FC236}">
                <a16:creationId xmlns:a16="http://schemas.microsoft.com/office/drawing/2014/main" id="{A8BEF986-00E3-4316-C8D5-E7C5BB69A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221" y="1181434"/>
            <a:ext cx="2501557" cy="144086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395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35D95-06F4-9B89-D856-E0703B6E5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351C5C"/>
                </a:solidFill>
                <a:latin typeface="Aptos ExtraBold"/>
                <a:cs typeface="Segoe UI"/>
              </a:rPr>
              <a:t>Why appointment shopping?</a:t>
            </a:r>
            <a:endParaRPr lang="en-US">
              <a:solidFill>
                <a:srgbClr val="351C5C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17E13-6671-BEE9-5FB7-9C7DFC6DD1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9090788" cy="554415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>
                <a:solidFill>
                  <a:srgbClr val="351C5C"/>
                </a:solidFill>
              </a:rPr>
              <a:t>Consumers determine when and how they desire to interact/engage with brands.</a:t>
            </a:r>
          </a:p>
          <a:p>
            <a:pPr>
              <a:spcAft>
                <a:spcPts val="1200"/>
              </a:spcAft>
            </a:pPr>
            <a:r>
              <a:rPr lang="en-US">
                <a:solidFill>
                  <a:srgbClr val="351C5C"/>
                </a:solidFill>
              </a:rPr>
              <a:t>It offers an exclusive and unique shopping experience with high-touch services. </a:t>
            </a:r>
          </a:p>
          <a:p>
            <a:pPr>
              <a:spcAft>
                <a:spcPts val="1200"/>
              </a:spcAft>
            </a:pPr>
            <a:r>
              <a:rPr lang="en-US">
                <a:solidFill>
                  <a:srgbClr val="351C5C"/>
                </a:solidFill>
              </a:rPr>
              <a:t>It creates a more comfortable shopping environments without unwanted disturbance.</a:t>
            </a:r>
          </a:p>
          <a:p>
            <a:pPr>
              <a:spcAft>
                <a:spcPts val="1200"/>
              </a:spcAft>
            </a:pPr>
            <a:endParaRPr lang="en-US">
              <a:solidFill>
                <a:srgbClr val="351C5C"/>
              </a:solidFill>
            </a:endParaRPr>
          </a:p>
          <a:p>
            <a:pPr>
              <a:spcAft>
                <a:spcPts val="1200"/>
              </a:spcAft>
            </a:pPr>
            <a:endParaRPr lang="en-US">
              <a:solidFill>
                <a:srgbClr val="351C5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8B1D0-4162-C13F-FC2E-3550F17E4A62}"/>
              </a:ext>
            </a:extLst>
          </p:cNvPr>
          <p:cNvSpPr txBox="1"/>
          <p:nvPr/>
        </p:nvSpPr>
        <p:spPr>
          <a:xfrm>
            <a:off x="2928134" y="4540713"/>
            <a:ext cx="6945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EFBC6E"/>
                </a:solidFill>
              </a:rPr>
              <a:t>IT CAN BE VERY </a:t>
            </a:r>
            <a:r>
              <a:rPr lang="en-US" sz="3600" b="1" i="1">
                <a:solidFill>
                  <a:srgbClr val="D24A74"/>
                </a:solidFill>
              </a:rPr>
              <a:t>IMPACTFUL.</a:t>
            </a:r>
            <a:endParaRPr lang="en-MY" sz="3600" b="1" i="1">
              <a:solidFill>
                <a:srgbClr val="D24A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AB580-8F52-31BD-1D9C-65363C2B8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and grey background&#10;&#10;AI-generated content may be incorrect.">
            <a:extLst>
              <a:ext uri="{FF2B5EF4-FFF2-40B4-BE49-F238E27FC236}">
                <a16:creationId xmlns:a16="http://schemas.microsoft.com/office/drawing/2014/main" id="{1A31F6A7-882A-FBCF-0D10-5DD9FA813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276" y="-56387"/>
            <a:ext cx="12300552" cy="6921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F62C7D-9FCB-C173-FB4C-DF1BCDC6C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351C5C"/>
                </a:solidFill>
              </a:rPr>
              <a:t>According to studies/reports…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47F92-A861-2FE5-E406-758025CE3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535635"/>
            <a:ext cx="4282043" cy="1400962"/>
          </a:xfrm>
        </p:spPr>
        <p:txBody>
          <a:bodyPr lIns="91440" tIns="45720" rIns="91440" bIns="45720" anchor="t"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>
                <a:solidFill>
                  <a:srgbClr val="351C5C"/>
                </a:solidFill>
                <a:latin typeface="Aptos Light"/>
              </a:rPr>
              <a:t>About </a:t>
            </a:r>
            <a:r>
              <a:rPr lang="en-US" sz="2400" b="1">
                <a:solidFill>
                  <a:srgbClr val="351C5C"/>
                </a:solidFill>
                <a:latin typeface="Aptos SemiBold" panose="020B0004020202020204" pitchFamily="34" charset="0"/>
              </a:rPr>
              <a:t>50% </a:t>
            </a:r>
            <a:r>
              <a:rPr lang="en-US" sz="2400">
                <a:solidFill>
                  <a:srgbClr val="351C5C"/>
                </a:solidFill>
                <a:latin typeface="Aptos Light"/>
              </a:rPr>
              <a:t>of consumers find the option to schedule/book a time for in-store shopping largely relevant </a:t>
            </a:r>
            <a:r>
              <a:rPr lang="en-US" sz="2400" i="1">
                <a:solidFill>
                  <a:srgbClr val="351C5C"/>
                </a:solidFill>
              </a:rPr>
              <a:t>(Shopify, 2022). </a:t>
            </a:r>
            <a:endParaRPr lang="en-US" sz="2400">
              <a:solidFill>
                <a:srgbClr val="351C5C"/>
              </a:solidFill>
            </a:endParaRPr>
          </a:p>
          <a:p>
            <a:pPr>
              <a:spcAft>
                <a:spcPts val="1200"/>
              </a:spcAft>
            </a:pPr>
            <a:endParaRPr lang="en-US" sz="2400">
              <a:solidFill>
                <a:srgbClr val="351C5C"/>
              </a:solidFill>
            </a:endParaRPr>
          </a:p>
        </p:txBody>
      </p:sp>
      <p:pic>
        <p:nvPicPr>
          <p:cNvPr id="11" name="Picture 10" descr="A blu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613EE141-117A-B4B3-7D9F-EC125A057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501" y="3438236"/>
            <a:ext cx="947130" cy="2895902"/>
          </a:xfrm>
          <a:prstGeom prst="rect">
            <a:avLst/>
          </a:prstGeom>
        </p:spPr>
      </p:pic>
      <p:pic>
        <p:nvPicPr>
          <p:cNvPr id="13" name="Picture 12" descr="A blu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BF3D3A75-FF4E-4096-987B-3E211C70F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523" y="2908602"/>
            <a:ext cx="885036" cy="3425536"/>
          </a:xfrm>
          <a:prstGeom prst="rect">
            <a:avLst/>
          </a:prstGeom>
        </p:spPr>
      </p:pic>
      <p:pic>
        <p:nvPicPr>
          <p:cNvPr id="15" name="Picture 14" descr="A blu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B0F738E2-E512-DBBD-5460-96CAF315E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1066" y="2678545"/>
            <a:ext cx="904412" cy="36555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7BB634-BCBB-0054-9D98-83ACEB7B5FE8}"/>
              </a:ext>
            </a:extLst>
          </p:cNvPr>
          <p:cNvSpPr/>
          <p:nvPr/>
        </p:nvSpPr>
        <p:spPr>
          <a:xfrm>
            <a:off x="159391" y="1638903"/>
            <a:ext cx="180900" cy="180900"/>
          </a:xfrm>
          <a:prstGeom prst="rect">
            <a:avLst/>
          </a:prstGeom>
          <a:solidFill>
            <a:srgbClr val="6CCF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47590A-2D0A-2B72-C710-0DE18FC9CE74}"/>
              </a:ext>
            </a:extLst>
          </p:cNvPr>
          <p:cNvSpPr/>
          <p:nvPr/>
        </p:nvSpPr>
        <p:spPr>
          <a:xfrm>
            <a:off x="159391" y="3223644"/>
            <a:ext cx="180900" cy="180900"/>
          </a:xfrm>
          <a:prstGeom prst="rect">
            <a:avLst/>
          </a:prstGeom>
          <a:solidFill>
            <a:srgbClr val="2B95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solidFill>
                <a:srgbClr val="2B95DA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B8F7805-9295-F01B-8A90-7381A3C827AE}"/>
              </a:ext>
            </a:extLst>
          </p:cNvPr>
          <p:cNvSpPr txBox="1">
            <a:spLocks/>
          </p:cNvSpPr>
          <p:nvPr/>
        </p:nvSpPr>
        <p:spPr>
          <a:xfrm>
            <a:off x="340291" y="3146321"/>
            <a:ext cx="4548732" cy="14009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400" b="1">
                <a:solidFill>
                  <a:srgbClr val="351C5C"/>
                </a:solidFill>
                <a:latin typeface="Aptos SemiBold" panose="020B0004020202020204" pitchFamily="34" charset="0"/>
              </a:rPr>
              <a:t>64.8% </a:t>
            </a:r>
            <a:r>
              <a:rPr lang="en-US" sz="2400">
                <a:solidFill>
                  <a:srgbClr val="351C5C"/>
                </a:solidFill>
                <a:latin typeface="Aptos Light"/>
              </a:rPr>
              <a:t>of millennial respondents made in-person appointments on </a:t>
            </a:r>
            <a:r>
              <a:rPr lang="en-US" sz="2400" i="1" u="sng">
                <a:solidFill>
                  <a:srgbClr val="351C5C"/>
                </a:solidFill>
                <a:latin typeface="Aptos Light"/>
              </a:rPr>
              <a:t>average one to two times annually</a:t>
            </a:r>
            <a:r>
              <a:rPr lang="en-US" sz="2400">
                <a:solidFill>
                  <a:srgbClr val="351C5C"/>
                </a:solidFill>
                <a:latin typeface="Aptos Light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Aptos Light"/>
              </a:rPr>
              <a:t>prior to the pandemic</a:t>
            </a:r>
            <a:r>
              <a:rPr lang="en-US" sz="2400" b="1">
                <a:solidFill>
                  <a:srgbClr val="351C5C"/>
                </a:solidFill>
                <a:latin typeface="Aptos Light"/>
              </a:rPr>
              <a:t> </a:t>
            </a:r>
            <a:br>
              <a:rPr lang="en-US" sz="2400" b="1">
                <a:solidFill>
                  <a:srgbClr val="351C5C"/>
                </a:solidFill>
                <a:latin typeface="Aptos Light"/>
              </a:rPr>
            </a:br>
            <a:r>
              <a:rPr lang="en-US" sz="2400" i="1">
                <a:solidFill>
                  <a:srgbClr val="351C5C"/>
                </a:solidFill>
              </a:rPr>
              <a:t>(Shopify, 2022).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B543FF-B586-9115-1EEE-5BFDD4522D2B}"/>
              </a:ext>
            </a:extLst>
          </p:cNvPr>
          <p:cNvSpPr/>
          <p:nvPr/>
        </p:nvSpPr>
        <p:spPr>
          <a:xfrm>
            <a:off x="159391" y="5010499"/>
            <a:ext cx="180900" cy="180900"/>
          </a:xfrm>
          <a:prstGeom prst="rect">
            <a:avLst/>
          </a:prstGeom>
          <a:solidFill>
            <a:srgbClr val="0F4A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solidFill>
                <a:srgbClr val="0F4A80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927C8FE-62CD-9146-63BA-C8F07CC77BC7}"/>
              </a:ext>
            </a:extLst>
          </p:cNvPr>
          <p:cNvSpPr txBox="1">
            <a:spLocks/>
          </p:cNvSpPr>
          <p:nvPr/>
        </p:nvSpPr>
        <p:spPr>
          <a:xfrm>
            <a:off x="340291" y="4933176"/>
            <a:ext cx="4382711" cy="14009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400" b="1">
                <a:solidFill>
                  <a:srgbClr val="351C5C"/>
                </a:solidFill>
                <a:latin typeface="Aptos SemiBold" panose="020B0004020202020204" pitchFamily="34" charset="0"/>
              </a:rPr>
              <a:t>68% </a:t>
            </a:r>
            <a:r>
              <a:rPr lang="en-US" sz="2400">
                <a:solidFill>
                  <a:srgbClr val="351C5C"/>
                </a:solidFill>
              </a:rPr>
              <a:t>of customers prefer businesses that offer online appointment booking </a:t>
            </a:r>
            <a:r>
              <a:rPr lang="en-US" sz="2400" i="1">
                <a:solidFill>
                  <a:srgbClr val="351C5C"/>
                </a:solidFill>
              </a:rPr>
              <a:t>(Verified Market Research, 2024). </a:t>
            </a:r>
          </a:p>
        </p:txBody>
      </p:sp>
    </p:spTree>
    <p:extLst>
      <p:ext uri="{BB962C8B-B14F-4D97-AF65-F5344CB8AC3E}">
        <p14:creationId xmlns:p14="http://schemas.microsoft.com/office/powerpoint/2010/main" val="418294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 animBg="1"/>
      <p:bldP spid="19" grpId="0" animBg="1"/>
      <p:bldP spid="20" grpId="0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ppointment Scheduling Software Market is estimated to grow at a CAGR 13.10% &amp; reach USD 891 Mn by the end of 2031 ">
            <a:extLst>
              <a:ext uri="{FF2B5EF4-FFF2-40B4-BE49-F238E27FC236}">
                <a16:creationId xmlns:a16="http://schemas.microsoft.com/office/drawing/2014/main" id="{2AC38EDE-10AD-B50F-D60E-BCD73F87E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4964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BB1F2-A50F-A475-DF98-94B72ED92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2A5A8ADB-2AC7-9868-8A8D-1AB6B43E14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14A1EF-61DD-BD9F-DF0B-DBE7A4528312}"/>
              </a:ext>
            </a:extLst>
          </p:cNvPr>
          <p:cNvSpPr txBox="1"/>
          <p:nvPr/>
        </p:nvSpPr>
        <p:spPr>
          <a:xfrm>
            <a:off x="523030" y="674989"/>
            <a:ext cx="4729106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rgbClr val="EFBC6E"/>
                </a:solidFill>
                <a:latin typeface="Aptos"/>
                <a:ea typeface="Segoe UI Black"/>
                <a:cs typeface="Segoe UI"/>
              </a:rPr>
              <a:t>LS Central extends</a:t>
            </a:r>
            <a:endParaRPr lang="en-US">
              <a:solidFill>
                <a:srgbClr val="000000"/>
              </a:solidFill>
              <a:latin typeface="Aptos"/>
              <a:ea typeface="Segoe UI Black"/>
              <a:cs typeface="Segoe UI"/>
            </a:endParaRPr>
          </a:p>
          <a:p>
            <a:r>
              <a:rPr lang="en-US" sz="2800" b="1">
                <a:solidFill>
                  <a:srgbClr val="EFBC6E"/>
                </a:solidFill>
                <a:latin typeface="Aptos"/>
                <a:ea typeface="Segoe UI Black"/>
                <a:cs typeface="Segoe UI"/>
              </a:rPr>
              <a:t>Microsoft Dynamics 365</a:t>
            </a:r>
            <a:br>
              <a:rPr lang="en-US" sz="2800" b="1"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en-US" sz="2800" b="1">
                <a:solidFill>
                  <a:srgbClr val="EFBC6E"/>
                </a:solidFill>
                <a:latin typeface="Aptos"/>
                <a:ea typeface="Segoe UI Black"/>
                <a:cs typeface="Segoe UI"/>
              </a:rPr>
              <a:t>Business Central</a:t>
            </a:r>
            <a:endParaRPr lang="en-US"/>
          </a:p>
          <a:p>
            <a:endParaRPr lang="en-US" sz="2800" b="1">
              <a:solidFill>
                <a:srgbClr val="EFBC6E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EFBC6E"/>
                </a:solidFill>
                <a:latin typeface="Aptos"/>
                <a:cs typeface="Segoe UI"/>
              </a:rPr>
              <a:t>Modular development framework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EFBC6E"/>
                </a:solidFill>
                <a:latin typeface="Aptos"/>
                <a:cs typeface="Segoe UI"/>
              </a:rPr>
              <a:t>Ability to extend functionality without impacting base code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EFBC6E"/>
                </a:solidFill>
                <a:latin typeface="Aptos"/>
                <a:cs typeface="Segoe UI"/>
              </a:rPr>
              <a:t>Built for upgradability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EFBC6E"/>
                </a:solidFill>
                <a:latin typeface="Aptos"/>
                <a:cs typeface="Segoe UI"/>
              </a:rPr>
              <a:t>Microsoft AppSource marketplace</a:t>
            </a:r>
          </a:p>
          <a:p>
            <a:br>
              <a:rPr lang="en-US" sz="2400"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2400" b="1">
                <a:solidFill>
                  <a:srgbClr val="EFBC6E"/>
                </a:solidFill>
                <a:latin typeface="Aptos"/>
                <a:ea typeface="Segoe UI Black"/>
                <a:cs typeface="Segoe UI Semibold"/>
              </a:rPr>
              <a:t>You can choose what you need and stay current with new features and compliance.</a:t>
            </a:r>
            <a:endParaRPr lang="en-IS" sz="2800" b="1">
              <a:solidFill>
                <a:srgbClr val="EFBC6E"/>
              </a:solidFill>
              <a:latin typeface="Aptos"/>
              <a:ea typeface="Segoe UI Black"/>
              <a:cs typeface="Segoe UI Semibold"/>
            </a:endParaRPr>
          </a:p>
        </p:txBody>
      </p:sp>
      <p:pic>
        <p:nvPicPr>
          <p:cNvPr id="6" name="Graphic 5">
            <a:hlinkClick r:id="" action="ppaction://noaction"/>
            <a:extLst>
              <a:ext uri="{FF2B5EF4-FFF2-40B4-BE49-F238E27FC236}">
                <a16:creationId xmlns:a16="http://schemas.microsoft.com/office/drawing/2014/main" id="{4FD9D0BC-65EC-69F0-A8F0-948D666C75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E16D998-1EA3-DDA6-C9CA-936DD5EF4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236537" y="1756148"/>
            <a:ext cx="1154048" cy="7394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435FA7-1CD3-B6D0-A1BB-B93C7D64AAB4}"/>
              </a:ext>
            </a:extLst>
          </p:cNvPr>
          <p:cNvSpPr txBox="1"/>
          <p:nvPr/>
        </p:nvSpPr>
        <p:spPr>
          <a:xfrm>
            <a:off x="9236537" y="2031294"/>
            <a:ext cx="1154048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Analytics</a:t>
            </a:r>
            <a:endParaRPr lang="en-IS" b="1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148418C3-07D4-87CA-FA17-C5F086A880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87865" y="1742795"/>
            <a:ext cx="1014293" cy="739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06390A-5564-3FAC-63AE-BF26273F2980}"/>
              </a:ext>
            </a:extLst>
          </p:cNvPr>
          <p:cNvSpPr txBox="1"/>
          <p:nvPr/>
        </p:nvSpPr>
        <p:spPr>
          <a:xfrm>
            <a:off x="7328851" y="2017519"/>
            <a:ext cx="1097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Bookings</a:t>
            </a:r>
            <a:endParaRPr lang="en-IS" sz="1600" b="1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956C9527-83E8-DF2D-2611-F4048D0B70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454580" y="1744357"/>
            <a:ext cx="714287" cy="7394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FD802E-78B4-0A22-A217-7D2710864E71}"/>
              </a:ext>
            </a:extLst>
          </p:cNvPr>
          <p:cNvSpPr txBox="1"/>
          <p:nvPr/>
        </p:nvSpPr>
        <p:spPr>
          <a:xfrm>
            <a:off x="8433004" y="2030485"/>
            <a:ext cx="73586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"/>
                <a:cs typeface="Segoe UI"/>
              </a:rPr>
              <a:t>Hotels</a:t>
            </a:r>
            <a:endParaRPr lang="en-US" sz="1400" b="1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2B70263C-939F-0F08-EFF6-63F947127E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387866" y="2569943"/>
            <a:ext cx="3030531" cy="687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4DEF4B-EBCF-1FEF-B061-6C24FE14BBD2}"/>
              </a:ext>
            </a:extLst>
          </p:cNvPr>
          <p:cNvSpPr txBox="1"/>
          <p:nvPr/>
        </p:nvSpPr>
        <p:spPr>
          <a:xfrm>
            <a:off x="7701106" y="2829007"/>
            <a:ext cx="2374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</a:t>
            </a: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 integrated tools</a:t>
            </a:r>
            <a:endParaRPr lang="en-IS" b="1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58E675E-DA17-91D6-0DA8-C39EB0B4E1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7401045" y="3456381"/>
            <a:ext cx="3017352" cy="11880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882CF577-24C1-3132-27BA-F268E221DAFE}"/>
              </a:ext>
            </a:extLst>
          </p:cNvPr>
          <p:cNvGrpSpPr/>
          <p:nvPr/>
        </p:nvGrpSpPr>
        <p:grpSpPr>
          <a:xfrm>
            <a:off x="7401044" y="3766792"/>
            <a:ext cx="3017353" cy="812976"/>
            <a:chOff x="7401044" y="3766792"/>
            <a:chExt cx="3017353" cy="81297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0E8A98-1A14-DD18-76E9-F65A4B89306C}"/>
                </a:ext>
              </a:extLst>
            </p:cNvPr>
            <p:cNvSpPr txBox="1"/>
            <p:nvPr/>
          </p:nvSpPr>
          <p:spPr>
            <a:xfrm>
              <a:off x="7401045" y="3766792"/>
              <a:ext cx="3017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ptos" panose="020B0004020202020204" pitchFamily="34" charset="0"/>
                </a:rPr>
                <a:t>LS Central Localizations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45F230-42AE-B3C2-D58C-3ACA1572C8CC}"/>
                </a:ext>
              </a:extLst>
            </p:cNvPr>
            <p:cNvSpPr txBox="1"/>
            <p:nvPr/>
          </p:nvSpPr>
          <p:spPr>
            <a:xfrm>
              <a:off x="7401045" y="4210436"/>
              <a:ext cx="3017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ptos" panose="020B0004020202020204" pitchFamily="34" charset="0"/>
                </a:rPr>
                <a:t>LS Central System App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61906F9-7DE5-097C-21EC-3B8A328EFF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1044" y="4155544"/>
              <a:ext cx="3017352" cy="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38A3F92-A2D1-06BD-160D-F3C2179CE286}"/>
              </a:ext>
            </a:extLst>
          </p:cNvPr>
          <p:cNvGrpSpPr/>
          <p:nvPr/>
        </p:nvGrpSpPr>
        <p:grpSpPr>
          <a:xfrm>
            <a:off x="10483402" y="3473823"/>
            <a:ext cx="1361431" cy="1177052"/>
            <a:chOff x="10483402" y="3473823"/>
            <a:chExt cx="1361431" cy="1177052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3D03DB1C-0A95-FD4B-5DE4-5092BA8C8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24983"/>
            <a:stretch/>
          </p:blipFill>
          <p:spPr>
            <a:xfrm>
              <a:off x="10483402" y="3963275"/>
              <a:ext cx="1361429" cy="68760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8E0FB0-2782-84E7-04EB-CDD46BBF8727}"/>
                </a:ext>
              </a:extLst>
            </p:cNvPr>
            <p:cNvGrpSpPr/>
            <p:nvPr/>
          </p:nvGrpSpPr>
          <p:grpSpPr>
            <a:xfrm>
              <a:off x="10483403" y="3473823"/>
              <a:ext cx="1361430" cy="1026554"/>
              <a:chOff x="9344168" y="2578185"/>
              <a:chExt cx="1724327" cy="1026554"/>
            </a:xfrm>
          </p:grpSpPr>
          <p:pic>
            <p:nvPicPr>
              <p:cNvPr id="23" name="Picture 6">
                <a:extLst>
                  <a:ext uri="{FF2B5EF4-FFF2-40B4-BE49-F238E27FC236}">
                    <a16:creationId xmlns:a16="http://schemas.microsoft.com/office/drawing/2014/main" id="{CA24F809-DE24-5B51-A90B-EBE01F9CD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 r="24983"/>
              <a:stretch/>
            </p:blipFill>
            <p:spPr>
              <a:xfrm>
                <a:off x="9344168" y="2578185"/>
                <a:ext cx="1724326" cy="68760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F6BA1B3-9A9F-23DA-503B-674261219D18}"/>
                  </a:ext>
                </a:extLst>
              </p:cNvPr>
              <p:cNvSpPr txBox="1"/>
              <p:nvPr/>
            </p:nvSpPr>
            <p:spPr>
              <a:xfrm>
                <a:off x="9344169" y="2958408"/>
                <a:ext cx="17243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  <a:latin typeface="Aptos" panose="020B0004020202020204" pitchFamily="34" charset="0"/>
                    <a:cs typeface="Segoe UI" panose="020B0502040204020203" pitchFamily="34" charset="0"/>
                  </a:rPr>
                  <a:t>AppSource add-ons</a:t>
                </a:r>
                <a:endParaRPr lang="en-IS" b="1">
                  <a:solidFill>
                    <a:schemeClr val="bg1"/>
                  </a:solidFill>
                  <a:latin typeface="Aptos" panose="020B0004020202020204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8CAF52-3FC7-ACE6-E7E2-ECC9682E75AC}"/>
              </a:ext>
            </a:extLst>
          </p:cNvPr>
          <p:cNvGrpSpPr/>
          <p:nvPr/>
        </p:nvGrpSpPr>
        <p:grpSpPr>
          <a:xfrm>
            <a:off x="6101620" y="3471608"/>
            <a:ext cx="1221240" cy="1179270"/>
            <a:chOff x="6101620" y="3471608"/>
            <a:chExt cx="1221240" cy="1179270"/>
          </a:xfrm>
        </p:grpSpPr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15188F52-73E3-4284-4F97-7980EBFC8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r="20141"/>
            <a:stretch/>
          </p:blipFill>
          <p:spPr>
            <a:xfrm>
              <a:off x="6101620" y="3471608"/>
              <a:ext cx="1221240" cy="687600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756300DF-F0A1-CEAA-9E0C-868F90315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r="20152"/>
            <a:stretch/>
          </p:blipFill>
          <p:spPr>
            <a:xfrm>
              <a:off x="6101620" y="3854046"/>
              <a:ext cx="1221240" cy="79683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69A6B3-CA17-66D7-98DF-9538DDF3365D}"/>
                </a:ext>
              </a:extLst>
            </p:cNvPr>
            <p:cNvSpPr txBox="1"/>
            <p:nvPr/>
          </p:nvSpPr>
          <p:spPr>
            <a:xfrm>
              <a:off x="6147412" y="3719121"/>
              <a:ext cx="1142082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ptos"/>
                  <a:cs typeface="Segoe UI"/>
                </a:rPr>
                <a:t>Modul enhance-</a:t>
              </a:r>
              <a:r>
                <a:rPr lang="en-US" sz="1600" b="1" err="1">
                  <a:solidFill>
                    <a:schemeClr val="bg1"/>
                  </a:solidFill>
                  <a:latin typeface="Aptos"/>
                  <a:cs typeface="Segoe UI"/>
                </a:rPr>
                <a:t>ments</a:t>
              </a:r>
              <a:endParaRPr lang="en-IS" sz="1600" b="1" err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943273-FE10-A516-581E-DF114E1FE1BE}"/>
              </a:ext>
            </a:extLst>
          </p:cNvPr>
          <p:cNvGrpSpPr/>
          <p:nvPr/>
        </p:nvGrpSpPr>
        <p:grpSpPr>
          <a:xfrm>
            <a:off x="6096000" y="4825077"/>
            <a:ext cx="5748831" cy="1191161"/>
            <a:chOff x="6939865" y="4825077"/>
            <a:chExt cx="4937626" cy="11911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B371AD-02B6-70ED-63A2-3DE76D67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6939865" y="4828238"/>
              <a:ext cx="3291751" cy="1188000"/>
            </a:xfrm>
            <a:prstGeom prst="rect">
              <a:avLst/>
            </a:prstGeom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66E1E323-4E33-64C3-AB50-62CB820DA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585740" y="4825077"/>
              <a:ext cx="3291751" cy="11880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A778E54-49D5-5D6E-12CD-530E8CF75CB0}"/>
              </a:ext>
            </a:extLst>
          </p:cNvPr>
          <p:cNvGrpSpPr/>
          <p:nvPr/>
        </p:nvGrpSpPr>
        <p:grpSpPr>
          <a:xfrm>
            <a:off x="7244872" y="5091723"/>
            <a:ext cx="3291751" cy="926695"/>
            <a:chOff x="7252648" y="5122825"/>
            <a:chExt cx="3291751" cy="9266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0B8368-3726-FD01-DAE7-2E713D97C32D}"/>
                </a:ext>
              </a:extLst>
            </p:cNvPr>
            <p:cNvSpPr txBox="1"/>
            <p:nvPr/>
          </p:nvSpPr>
          <p:spPr>
            <a:xfrm>
              <a:off x="7744942" y="5122825"/>
              <a:ext cx="2409310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Aptos"/>
                </a:rPr>
                <a:t>Microsoft Dynamics</a:t>
              </a:r>
              <a:endParaRPr lang="en-US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59DE83-C442-BC79-9D59-DCC6E37CC286}"/>
                </a:ext>
              </a:extLst>
            </p:cNvPr>
            <p:cNvSpPr txBox="1"/>
            <p:nvPr/>
          </p:nvSpPr>
          <p:spPr>
            <a:xfrm>
              <a:off x="7252648" y="5403189"/>
              <a:ext cx="3291751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ptos"/>
                </a:rPr>
                <a:t>365 Business Central System App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5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63DEB647-95FF-E5F1-C330-43D21CC96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CD621BD-06C0-3FE5-FB4E-9AB62B7AD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939865" y="4828238"/>
            <a:ext cx="3291751" cy="11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503ADB-0105-4F12-83F4-D02A24ED13F5}"/>
              </a:ext>
            </a:extLst>
          </p:cNvPr>
          <p:cNvSpPr txBox="1"/>
          <p:nvPr/>
        </p:nvSpPr>
        <p:spPr>
          <a:xfrm>
            <a:off x="6939865" y="5321414"/>
            <a:ext cx="3291750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Retail </a:t>
            </a:r>
            <a:endParaRPr lang="en-IS" b="1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10555EF-555F-578C-DCBC-F7FB3B1A4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891457" y="3132824"/>
            <a:ext cx="2460001" cy="118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9A4EC2-A248-310C-D431-3CEAA2E54BB7}"/>
              </a:ext>
            </a:extLst>
          </p:cNvPr>
          <p:cNvSpPr txBox="1"/>
          <p:nvPr/>
        </p:nvSpPr>
        <p:spPr>
          <a:xfrm>
            <a:off x="8891457" y="3590585"/>
            <a:ext cx="2460001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Pay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6DBC9F3-C37D-C6F0-F313-D57AA4F500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837565" y="799927"/>
            <a:ext cx="819225" cy="1191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375D52-66DD-0061-266B-278EF7D6E840}"/>
              </a:ext>
            </a:extLst>
          </p:cNvPr>
          <p:cNvSpPr txBox="1"/>
          <p:nvPr/>
        </p:nvSpPr>
        <p:spPr>
          <a:xfrm>
            <a:off x="5837565" y="1204947"/>
            <a:ext cx="81922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S" sz="1600" b="1">
                <a:solidFill>
                  <a:schemeClr val="bg1"/>
                </a:solidFill>
                <a:latin typeface="Aptos"/>
                <a:cs typeface="Segoe UI"/>
              </a:rPr>
              <a:t>Hotel</a:t>
            </a:r>
            <a:r>
              <a:rPr lang="en-US" sz="1600" b="1">
                <a:solidFill>
                  <a:schemeClr val="bg1"/>
                </a:solidFill>
                <a:latin typeface="Aptos"/>
                <a:cs typeface="Segoe UI"/>
              </a:rPr>
              <a:t>s</a:t>
            </a:r>
            <a:endParaRPr lang="en-IS" sz="1600" b="1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D58B1518-A55E-0254-80F0-933B3A7EB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293030" y="1806048"/>
            <a:ext cx="3305450" cy="68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82FF25-68C2-722F-9604-4610F110661E}"/>
              </a:ext>
            </a:extLst>
          </p:cNvPr>
          <p:cNvSpPr txBox="1"/>
          <p:nvPr/>
        </p:nvSpPr>
        <p:spPr>
          <a:xfrm>
            <a:off x="8479971" y="2031793"/>
            <a:ext cx="2871487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Bookings</a:t>
            </a:r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A9960B85-15A9-54CC-D0EB-AAA194C535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537823" y="618711"/>
            <a:ext cx="1656866" cy="687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79D8D5-B8D1-FFF2-2379-55D0E9C464F9}"/>
              </a:ext>
            </a:extLst>
          </p:cNvPr>
          <p:cNvSpPr txBox="1"/>
          <p:nvPr/>
        </p:nvSpPr>
        <p:spPr>
          <a:xfrm>
            <a:off x="7537823" y="862865"/>
            <a:ext cx="1656866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KDS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8F23EC-C34A-10E2-9AED-188A6ECE29D4}"/>
              </a:ext>
            </a:extLst>
          </p:cNvPr>
          <p:cNvSpPr txBox="1"/>
          <p:nvPr/>
        </p:nvSpPr>
        <p:spPr>
          <a:xfrm>
            <a:off x="584760" y="3573201"/>
            <a:ext cx="4569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effectLst/>
                <a:latin typeface="Aptos Light" panose="020B0004020202020204" pitchFamily="34" charset="0"/>
                <a:cs typeface="Segoe UI" panose="020B0502040204020203" pitchFamily="34" charset="0"/>
              </a:rPr>
              <a:t>Expand the system with more functionality when needed – no complex integration required, as it’s designed to work together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E536D4-582F-2123-EC08-9F31EE99EC90}"/>
              </a:ext>
            </a:extLst>
          </p:cNvPr>
          <p:cNvSpPr txBox="1"/>
          <p:nvPr/>
        </p:nvSpPr>
        <p:spPr>
          <a:xfrm>
            <a:off x="584760" y="628233"/>
            <a:ext cx="38021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6C36F"/>
                </a:solidFill>
                <a:latin typeface="Aptos ExtraBold" panose="020B0004020202020204" pitchFamily="34" charset="0"/>
                <a:cs typeface="Segoe UI" panose="020B0502040204020203" pitchFamily="34" charset="0"/>
              </a:rPr>
              <a:t>Add more functionality when needed</a:t>
            </a:r>
            <a:endParaRPr lang="en-IS" sz="4400" b="1">
              <a:solidFill>
                <a:srgbClr val="F6C36F"/>
              </a:solidFill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C044FCD9-628E-FAC7-92C3-6F26926CB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358551" y="2819129"/>
            <a:ext cx="1640000" cy="11808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0F72BC7-5FF8-B693-632A-CCEA162C3341}"/>
              </a:ext>
            </a:extLst>
          </p:cNvPr>
          <p:cNvSpPr txBox="1"/>
          <p:nvPr/>
        </p:nvSpPr>
        <p:spPr>
          <a:xfrm>
            <a:off x="6358552" y="3268527"/>
            <a:ext cx="1639999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Analytics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C9F8E519-A491-8A77-A3B7-4E08D0319C6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8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4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6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7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8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9.xml><?xml version="1.0" encoding="utf-8"?>
<a:theme xmlns:a="http://schemas.openxmlformats.org/drawingml/2006/main" name="1_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9" ma:contentTypeDescription="Create a new document." ma:contentTypeScope="" ma:versionID="6e6f3b56cc56c503fcce58ae2a67b2fa">
  <xsd:schema xmlns:xsd="http://www.w3.org/2001/XMLSchema" xmlns:xs="http://www.w3.org/2001/XMLSchema" xmlns:p="http://schemas.microsoft.com/office/2006/metadata/properties" xmlns:ns1="http://schemas.microsoft.com/sharepoint/v3" xmlns:ns2="0ec22545-32f7-47c8-afbd-c0084660662b" xmlns:ns3="a1a525c2-d4eb-46fe-9b09-8f8634d7947d" targetNamespace="http://schemas.microsoft.com/office/2006/metadata/properties" ma:root="true" ma:fieldsID="b3fd29f3ccb8796c7fd1ee90f202cb79" ns1:_="" ns2:_="" ns3:_="">
    <xsd:import namespace="http://schemas.microsoft.com/sharepoint/v3"/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B43043D-C5B0-4678-B71E-5EDB206F05A0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a1a525c2-d4eb-46fe-9b09-8f8634d7947d"/>
    <ds:schemaRef ds:uri="0ec22545-32f7-47c8-afbd-c0084660662b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1</TotalTime>
  <Words>998</Words>
  <Application>Microsoft Office PowerPoint</Application>
  <PresentationFormat>Widescreen</PresentationFormat>
  <Paragraphs>206</Paragraphs>
  <Slides>32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Aptos</vt:lpstr>
      <vt:lpstr>Aptos (Body)</vt:lpstr>
      <vt:lpstr>Aptos Black</vt:lpstr>
      <vt:lpstr>Aptos Display</vt:lpstr>
      <vt:lpstr>Aptos ExtraBold</vt:lpstr>
      <vt:lpstr>Aptos Light</vt:lpstr>
      <vt:lpstr>Aptos SemiBold</vt:lpstr>
      <vt:lpstr>Arial</vt:lpstr>
      <vt:lpstr>Calibri</vt:lpstr>
      <vt:lpstr>Segoe UI</vt:lpstr>
      <vt:lpstr>System Font Regular</vt:lpstr>
      <vt:lpstr>Wingdings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Eggplant slides</vt:lpstr>
      <vt:lpstr>1_cX25 slides</vt:lpstr>
      <vt:lpstr>PowerPoint Presentation</vt:lpstr>
      <vt:lpstr>PowerPoint Presentation</vt:lpstr>
      <vt:lpstr>PowerPoint Presentation</vt:lpstr>
      <vt:lpstr>PowerPoint Presentation</vt:lpstr>
      <vt:lpstr>Why appointment shopping?</vt:lpstr>
      <vt:lpstr>According to studies/reports…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Add-on to manage reservations, appointments, ticketing and other activities </vt:lpstr>
      <vt:lpstr>List of functionality</vt:lpstr>
      <vt:lpstr>Resource management</vt:lpstr>
      <vt:lpstr>Bookings Matrix</vt:lpstr>
      <vt:lpstr>Package offers</vt:lpstr>
      <vt:lpstr>Open Web API for 3rd party integrations</vt:lpstr>
      <vt:lpstr>Point of Sale</vt:lpstr>
      <vt:lpstr>Bookings Host</vt:lpstr>
      <vt:lpstr>Reservation Panel </vt:lpstr>
      <vt:lpstr>Bookings Reports - Microsoft Power BI </vt:lpstr>
      <vt:lpstr>PowerPoint Presentation</vt:lpstr>
      <vt:lpstr>PowerPoint Presentation</vt:lpstr>
      <vt:lpstr>PowerPoint Presentation</vt:lpstr>
      <vt:lpstr>Pets Corner</vt:lpstr>
      <vt:lpstr>Dogwood – Pet Grooming SPA</vt:lpstr>
      <vt:lpstr>PowerPoint Presentation</vt:lpstr>
      <vt:lpstr>PowerPoint Presentation</vt:lpstr>
      <vt:lpstr>Bookings v26</vt:lpstr>
      <vt:lpstr>Bookings v27</vt:lpstr>
      <vt:lpstr>One Hotel &amp; Booking Team Initiative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2</cp:revision>
  <dcterms:created xsi:type="dcterms:W3CDTF">2024-11-13T15:03:21Z</dcterms:created>
  <dcterms:modified xsi:type="dcterms:W3CDTF">2025-05-21T10:23:24Z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