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6_51DFDE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130.xml" ContentType="application/vnd.openxmlformats-officedocument.presentationml.slide+xml"/>
  <Override PartName="/ppt/slides/slide240.xml" ContentType="application/vnd.openxmlformats-officedocument.presentationml.slide+xml"/>
  <Override PartName="/ppt/slides/slide220.xml" ContentType="application/vnd.openxmlformats-officedocument.presentationml.slide+xml"/>
  <Override PartName="/ppt/notesSlides/notesSlide130.xml" ContentType="application/vnd.openxmlformats-officedocument.presentationml.notesSlide+xml"/>
  <Override PartName="/ppt/slideLayouts/slideLayout150.xml" ContentType="application/vnd.openxmlformats-officedocument.presentationml.slideLayout+xml"/>
  <Override PartName="/ppt/notesSlides/notesSlide240.xml" ContentType="application/vnd.openxmlformats-officedocument.presentationml.notesSlide+xml"/>
  <Override PartName="/ppt/notesSlides/notesSlide220.xml" ContentType="application/vnd.openxmlformats-officedocument.presentationml.notesSlide+xml"/>
  <Override PartName="/ppt/notesMasters/notesMaster10.xml" ContentType="application/vnd.openxmlformats-officedocument.presentationml.notesMaster+xml"/>
  <Override PartName="/ppt/slideMasters/slideMaster30.xml" ContentType="application/vnd.openxmlformats-officedocument.presentationml.slideMaster+xml"/>
  <Override PartName="/ppt/theme/theme80.xml" ContentType="application/vnd.openxmlformats-officedocument.theme+xml"/>
  <Override PartName="/ppt/slideLayouts/slideLayout190.xml" ContentType="application/vnd.openxmlformats-officedocument.presentationml.slideLayout+xml"/>
  <Override PartName="/ppt/slideLayouts/slideLayout240.xml" ContentType="application/vnd.openxmlformats-officedocument.presentationml.slideLayout+xml"/>
  <Override PartName="/ppt/slideLayouts/slideLayout290.xml" ContentType="application/vnd.openxmlformats-officedocument.presentationml.slideLayout+xml"/>
  <Override PartName="/ppt/slideLayouts/slideLayout140.xml" ContentType="application/vnd.openxmlformats-officedocument.presentationml.slideLayout+xml"/>
  <Override PartName="/ppt/slideLayouts/slideLayout18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130.xml" ContentType="application/vnd.openxmlformats-officedocument.presentationml.slideLayout+xml"/>
  <Override PartName="/ppt/slideLayouts/slideLayout270.xml" ContentType="application/vnd.openxmlformats-officedocument.presentationml.slideLayout+xml"/>
  <Override PartName="/ppt/theme/theme30.xml" ContentType="application/vnd.openxmlformats-officedocument.theme+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20.xml" ContentType="application/vnd.openxmlformats-officedocument.presentationml.slideLayout+xml"/>
  <Override PartName="/ppt/slideLayouts/slideLayout160.xml" ContentType="application/vnd.openxmlformats-officedocument.presentationml.slideLayout+xml"/>
  <Override PartName="/ppt/slideLayouts/slideLayout260.xml" ContentType="application/vnd.openxmlformats-officedocument.presentationml.slideLayout+xml"/>
  <Override PartName="/ppt/slideLayouts/slideLayout210.xml" ContentType="application/vnd.openxmlformats-officedocument.presentationml.slideLayout+xml"/>
  <Override PartName="/ppt/slideLayouts/slideLayout300.xml" ContentType="application/vnd.openxmlformats-officedocument.presentationml.slideLayout+xml"/>
  <Override PartName="/ppt/slideLayouts/slideLayout200.xml" ContentType="application/vnd.openxmlformats-officedocument.presentationml.slideLayout+xml"/>
  <Override PartName="/ppt/slideLayouts/slideLayout2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12" r:id="rId5"/>
    <p:sldMasterId id="2147483681" r:id="rId6"/>
    <p:sldMasterId id="2147483723" r:id="rId7"/>
    <p:sldMasterId id="2147483735" r:id="rId8"/>
    <p:sldMasterId id="2147483745" r:id="rId9"/>
    <p:sldMasterId id="2147483794" r:id="rId10"/>
  </p:sldMasterIdLst>
  <p:notesMasterIdLst>
    <p:notesMasterId r:id="rId41"/>
  </p:notesMasterIdLst>
  <p:sldIdLst>
    <p:sldId id="305" r:id="rId11"/>
    <p:sldId id="306" r:id="rId12"/>
    <p:sldId id="331" r:id="rId13"/>
    <p:sldId id="346" r:id="rId14"/>
    <p:sldId id="347" r:id="rId15"/>
    <p:sldId id="351" r:id="rId16"/>
    <p:sldId id="340" r:id="rId17"/>
    <p:sldId id="342" r:id="rId18"/>
    <p:sldId id="343" r:id="rId19"/>
    <p:sldId id="341" r:id="rId20"/>
    <p:sldId id="329" r:id="rId21"/>
    <p:sldId id="344" r:id="rId22"/>
    <p:sldId id="336" r:id="rId23"/>
    <p:sldId id="2146845890" r:id="rId24"/>
    <p:sldId id="335" r:id="rId25"/>
    <p:sldId id="326" r:id="rId26"/>
    <p:sldId id="2146845882" r:id="rId27"/>
    <p:sldId id="419" r:id="rId28"/>
    <p:sldId id="427" r:id="rId29"/>
    <p:sldId id="2146845883" r:id="rId30"/>
    <p:sldId id="2146845891" r:id="rId31"/>
    <p:sldId id="334" r:id="rId32"/>
    <p:sldId id="2146845893" r:id="rId33"/>
    <p:sldId id="338" r:id="rId34"/>
    <p:sldId id="2146845887" r:id="rId35"/>
    <p:sldId id="307" r:id="rId36"/>
    <p:sldId id="2146845977" r:id="rId37"/>
    <p:sldId id="349" r:id="rId38"/>
    <p:sldId id="303" r:id="rId39"/>
    <p:sldId id="299" r:id="rId40"/>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1C262E7-DE63-B246-933C-2C733FBD6C9C}">
          <p14:sldIdLst>
            <p14:sldId id="305"/>
          </p14:sldIdLst>
        </p14:section>
        <p14:section name="Agenda" id="{AF41CA73-6FBA-4897-80BA-710131DBF9E9}">
          <p14:sldIdLst>
            <p14:sldId id="306"/>
          </p14:sldIdLst>
        </p14:section>
        <p14:section name="Streamlining" id="{08197E73-7F87-4842-AC4A-FC17DF429E50}">
          <p14:sldIdLst>
            <p14:sldId id="331"/>
          </p14:sldIdLst>
        </p14:section>
        <p14:section name="Get Started" id="{88C09B83-5ACE-4033-A0DF-CE9909DBC523}">
          <p14:sldIdLst>
            <p14:sldId id="346"/>
            <p14:sldId id="347"/>
            <p14:sldId id="351"/>
          </p14:sldIdLst>
        </p14:section>
        <p14:section name="Presentation" id="{433624E6-7CF3-40A4-933E-AD8EB9EFDBDB}">
          <p14:sldIdLst>
            <p14:sldId id="340"/>
            <p14:sldId id="342"/>
            <p14:sldId id="343"/>
            <p14:sldId id="341"/>
          </p14:sldIdLst>
        </p14:section>
        <p14:section name="Upgrade - Main" id="{763F9596-5ABE-4DC1-B310-BB259AC4B7AC}">
          <p14:sldIdLst>
            <p14:sldId id="329"/>
          </p14:sldIdLst>
        </p14:section>
        <p14:section name="Re-implementation - Main" id="{ED042B79-D550-4681-A413-50CB70DCD45A}">
          <p14:sldIdLst>
            <p14:sldId id="344"/>
          </p14:sldIdLst>
        </p14:section>
        <p14:section name="Stage 1" id="{E674A115-D917-491F-BFD5-B298E09F74AA}">
          <p14:sldIdLst>
            <p14:sldId id="336"/>
            <p14:sldId id="2146845890"/>
            <p14:sldId id="335"/>
            <p14:sldId id="326"/>
            <p14:sldId id="2146845882"/>
            <p14:sldId id="419"/>
            <p14:sldId id="427"/>
            <p14:sldId id="2146845883"/>
            <p14:sldId id="2146845891"/>
          </p14:sldIdLst>
        </p14:section>
        <p14:section name="Stage 2" id="{D59F45E4-45ED-4CEA-9A20-434603FCFC08}">
          <p14:sldIdLst>
            <p14:sldId id="334"/>
            <p14:sldId id="2146845893"/>
          </p14:sldIdLst>
        </p14:section>
        <p14:section name="Stage 3" id="{FF1160D4-C100-4353-AE91-8740254714C7}">
          <p14:sldIdLst>
            <p14:sldId id="338"/>
            <p14:sldId id="2146845887"/>
          </p14:sldIdLst>
        </p14:section>
        <p14:section name="Takeaways" id="{C7A15AF7-F533-4217-B711-2D5081CD5E8C}">
          <p14:sldIdLst>
            <p14:sldId id="307"/>
          </p14:sldIdLst>
        </p14:section>
        <p14:section name="Remaining Slides" id="{3FD8FC0A-458B-491D-B42C-3B5E0DEEE8C2}">
          <p14:sldIdLst>
            <p14:sldId id="2146845977"/>
            <p14:sldId id="349"/>
            <p14:sldId id="303"/>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84812D-FAE5-F75D-B1ED-0843B6ACB5DD}" name="Ricardo Moinhos" initials="R" userId="S::ricardomo@lsretail.com::5043ba23-3ebb-477f-9075-c886aae2f68c" providerId="AD"/>
  <p188:author id="{0E34466F-2C0F-52FE-7AA7-B238C2E86E5F}" name="Annemarie Jonsson" initials="AJ" userId="S::annemariejo@lsretail.com::86d7589d-a0bc-4346-95de-34c96a39f7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BDC9"/>
    <a:srgbClr val="01BCB5"/>
    <a:srgbClr val="341F5A"/>
    <a:srgbClr val="351C5C"/>
    <a:srgbClr val="F7F5F9"/>
    <a:srgbClr val="BABAE6"/>
    <a:srgbClr val="6E63D6"/>
    <a:srgbClr val="118890"/>
    <a:srgbClr val="403FA4"/>
    <a:srgbClr val="75A8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18" autoAdjust="0"/>
    <p:restoredTop sz="56056" autoAdjust="0"/>
  </p:normalViewPr>
  <p:slideViewPr>
    <p:cSldViewPr snapToGrid="0">
      <p:cViewPr varScale="1">
        <p:scale>
          <a:sx n="62" d="100"/>
          <a:sy n="62" d="100"/>
        </p:scale>
        <p:origin x="199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orn Jonsson" userId="0ba677ab-dff8-4d69-911d-adef4ed2de49" providerId="ADAL" clId="{1DE204E6-B175-4739-9D4D-D9681E5BA3F6}"/>
    <pc:docChg chg="custSel delSld modSld modSection">
      <pc:chgData name="Bjorn Jonsson" userId="0ba677ab-dff8-4d69-911d-adef4ed2de49" providerId="ADAL" clId="{1DE204E6-B175-4739-9D4D-D9681E5BA3F6}" dt="2025-05-21T10:02:13.408" v="64" actId="6549"/>
      <pc:docMkLst>
        <pc:docMk/>
      </pc:docMkLst>
      <pc:sldChg chg="modSp mod modNotes">
        <pc:chgData name="Bjorn Jonsson" userId="0ba677ab-dff8-4d69-911d-adef4ed2de49" providerId="ADAL" clId="{1DE204E6-B175-4739-9D4D-D9681E5BA3F6}" dt="2025-05-21T10:02:13.408" v="64" actId="6549"/>
        <pc:sldMkLst>
          <pc:docMk/>
          <pc:sldMk cId="929868157" sldId="305"/>
        </pc:sldMkLst>
        <pc:spChg chg="mod">
          <ac:chgData name="Bjorn Jonsson" userId="0ba677ab-dff8-4d69-911d-adef4ed2de49" providerId="ADAL" clId="{1DE204E6-B175-4739-9D4D-D9681E5BA3F6}" dt="2025-05-21T10:02:13.408" v="64" actId="6549"/>
          <ac:spMkLst>
            <pc:docMk/>
            <pc:sldMk cId="929868157" sldId="305"/>
            <ac:spMk id="5" creationId="{EFD8E7D3-EE3C-57CD-8E00-19F25D2BF23A}"/>
          </ac:spMkLst>
        </pc:spChg>
      </pc:sldChg>
      <pc:sldChg chg="modNotes">
        <pc:chgData name="Bjorn Jonsson" userId="0ba677ab-dff8-4d69-911d-adef4ed2de49" providerId="ADAL" clId="{1DE204E6-B175-4739-9D4D-D9681E5BA3F6}" dt="2025-05-19T22:49:45.861" v="4" actId="368"/>
        <pc:sldMkLst>
          <pc:docMk/>
          <pc:sldMk cId="3380487458" sldId="306"/>
        </pc:sldMkLst>
      </pc:sldChg>
      <pc:sldChg chg="modNotes">
        <pc:chgData name="Bjorn Jonsson" userId="0ba677ab-dff8-4d69-911d-adef4ed2de49" providerId="ADAL" clId="{1DE204E6-B175-4739-9D4D-D9681E5BA3F6}" dt="2025-05-19T22:49:46.006" v="52" actId="368"/>
        <pc:sldMkLst>
          <pc:docMk/>
          <pc:sldMk cId="2077969765" sldId="307"/>
        </pc:sldMkLst>
      </pc:sldChg>
      <pc:sldChg chg="modNotes">
        <pc:chgData name="Bjorn Jonsson" userId="0ba677ab-dff8-4d69-911d-adef4ed2de49" providerId="ADAL" clId="{1DE204E6-B175-4739-9D4D-D9681E5BA3F6}" dt="2025-05-19T22:49:45.962" v="32" actId="368"/>
        <pc:sldMkLst>
          <pc:docMk/>
          <pc:sldMk cId="3841907207" sldId="326"/>
        </pc:sldMkLst>
      </pc:sldChg>
      <pc:sldChg chg="modNotes">
        <pc:chgData name="Bjorn Jonsson" userId="0ba677ab-dff8-4d69-911d-adef4ed2de49" providerId="ADAL" clId="{1DE204E6-B175-4739-9D4D-D9681E5BA3F6}" dt="2025-05-19T22:49:45.939" v="22" actId="368"/>
        <pc:sldMkLst>
          <pc:docMk/>
          <pc:sldMk cId="1932981798" sldId="329"/>
        </pc:sldMkLst>
      </pc:sldChg>
      <pc:sldChg chg="modNotes">
        <pc:chgData name="Bjorn Jonsson" userId="0ba677ab-dff8-4d69-911d-adef4ed2de49" providerId="ADAL" clId="{1DE204E6-B175-4739-9D4D-D9681E5BA3F6}" dt="2025-05-19T22:49:45.880" v="6" actId="368"/>
        <pc:sldMkLst>
          <pc:docMk/>
          <pc:sldMk cId="166808512" sldId="331"/>
        </pc:sldMkLst>
      </pc:sldChg>
      <pc:sldChg chg="del">
        <pc:chgData name="Bjorn Jonsson" userId="0ba677ab-dff8-4d69-911d-adef4ed2de49" providerId="ADAL" clId="{1DE204E6-B175-4739-9D4D-D9681E5BA3F6}" dt="2025-05-19T22:49:23.292" v="0" actId="47"/>
        <pc:sldMkLst>
          <pc:docMk/>
          <pc:sldMk cId="2185769746" sldId="333"/>
        </pc:sldMkLst>
      </pc:sldChg>
      <pc:sldChg chg="modNotes">
        <pc:chgData name="Bjorn Jonsson" userId="0ba677ab-dff8-4d69-911d-adef4ed2de49" providerId="ADAL" clId="{1DE204E6-B175-4739-9D4D-D9681E5BA3F6}" dt="2025-05-19T22:49:45.988" v="44" actId="368"/>
        <pc:sldMkLst>
          <pc:docMk/>
          <pc:sldMk cId="134657687" sldId="334"/>
        </pc:sldMkLst>
      </pc:sldChg>
      <pc:sldChg chg="modNotes">
        <pc:chgData name="Bjorn Jonsson" userId="0ba677ab-dff8-4d69-911d-adef4ed2de49" providerId="ADAL" clId="{1DE204E6-B175-4739-9D4D-D9681E5BA3F6}" dt="2025-05-19T22:49:45.957" v="30" actId="368"/>
        <pc:sldMkLst>
          <pc:docMk/>
          <pc:sldMk cId="1293459580" sldId="335"/>
        </pc:sldMkLst>
      </pc:sldChg>
      <pc:sldChg chg="modNotes">
        <pc:chgData name="Bjorn Jonsson" userId="0ba677ab-dff8-4d69-911d-adef4ed2de49" providerId="ADAL" clId="{1DE204E6-B175-4739-9D4D-D9681E5BA3F6}" dt="2025-05-19T22:49:45.949" v="26" actId="368"/>
        <pc:sldMkLst>
          <pc:docMk/>
          <pc:sldMk cId="2647999801" sldId="336"/>
        </pc:sldMkLst>
      </pc:sldChg>
      <pc:sldChg chg="modNotes">
        <pc:chgData name="Bjorn Jonsson" userId="0ba677ab-dff8-4d69-911d-adef4ed2de49" providerId="ADAL" clId="{1DE204E6-B175-4739-9D4D-D9681E5BA3F6}" dt="2025-05-19T22:49:45.997" v="48" actId="368"/>
        <pc:sldMkLst>
          <pc:docMk/>
          <pc:sldMk cId="438800263" sldId="338"/>
        </pc:sldMkLst>
      </pc:sldChg>
      <pc:sldChg chg="modNotes">
        <pc:chgData name="Bjorn Jonsson" userId="0ba677ab-dff8-4d69-911d-adef4ed2de49" providerId="ADAL" clId="{1DE204E6-B175-4739-9D4D-D9681E5BA3F6}" dt="2025-05-19T22:49:45.921" v="14" actId="368"/>
        <pc:sldMkLst>
          <pc:docMk/>
          <pc:sldMk cId="1159372316" sldId="340"/>
        </pc:sldMkLst>
      </pc:sldChg>
      <pc:sldChg chg="modNotes">
        <pc:chgData name="Bjorn Jonsson" userId="0ba677ab-dff8-4d69-911d-adef4ed2de49" providerId="ADAL" clId="{1DE204E6-B175-4739-9D4D-D9681E5BA3F6}" dt="2025-05-19T22:49:45.935" v="20" actId="368"/>
        <pc:sldMkLst>
          <pc:docMk/>
          <pc:sldMk cId="2631119240" sldId="341"/>
        </pc:sldMkLst>
      </pc:sldChg>
      <pc:sldChg chg="modNotes">
        <pc:chgData name="Bjorn Jonsson" userId="0ba677ab-dff8-4d69-911d-adef4ed2de49" providerId="ADAL" clId="{1DE204E6-B175-4739-9D4D-D9681E5BA3F6}" dt="2025-05-19T22:49:45.925" v="16" actId="368"/>
        <pc:sldMkLst>
          <pc:docMk/>
          <pc:sldMk cId="85851630" sldId="342"/>
        </pc:sldMkLst>
      </pc:sldChg>
      <pc:sldChg chg="modNotes">
        <pc:chgData name="Bjorn Jonsson" userId="0ba677ab-dff8-4d69-911d-adef4ed2de49" providerId="ADAL" clId="{1DE204E6-B175-4739-9D4D-D9681E5BA3F6}" dt="2025-05-19T22:49:45.932" v="18" actId="368"/>
        <pc:sldMkLst>
          <pc:docMk/>
          <pc:sldMk cId="2908659669" sldId="343"/>
        </pc:sldMkLst>
      </pc:sldChg>
      <pc:sldChg chg="modNotes">
        <pc:chgData name="Bjorn Jonsson" userId="0ba677ab-dff8-4d69-911d-adef4ed2de49" providerId="ADAL" clId="{1DE204E6-B175-4739-9D4D-D9681E5BA3F6}" dt="2025-05-19T22:49:45.945" v="24" actId="368"/>
        <pc:sldMkLst>
          <pc:docMk/>
          <pc:sldMk cId="3825210229" sldId="344"/>
        </pc:sldMkLst>
      </pc:sldChg>
      <pc:sldChg chg="modNotes">
        <pc:chgData name="Bjorn Jonsson" userId="0ba677ab-dff8-4d69-911d-adef4ed2de49" providerId="ADAL" clId="{1DE204E6-B175-4739-9D4D-D9681E5BA3F6}" dt="2025-05-19T22:49:45.899" v="8" actId="368"/>
        <pc:sldMkLst>
          <pc:docMk/>
          <pc:sldMk cId="3454896623" sldId="346"/>
        </pc:sldMkLst>
      </pc:sldChg>
      <pc:sldChg chg="modNotes">
        <pc:chgData name="Bjorn Jonsson" userId="0ba677ab-dff8-4d69-911d-adef4ed2de49" providerId="ADAL" clId="{1DE204E6-B175-4739-9D4D-D9681E5BA3F6}" dt="2025-05-19T22:49:45.907" v="10" actId="368"/>
        <pc:sldMkLst>
          <pc:docMk/>
          <pc:sldMk cId="1702106606" sldId="347"/>
        </pc:sldMkLst>
      </pc:sldChg>
      <pc:sldChg chg="modNotes">
        <pc:chgData name="Bjorn Jonsson" userId="0ba677ab-dff8-4d69-911d-adef4ed2de49" providerId="ADAL" clId="{1DE204E6-B175-4739-9D4D-D9681E5BA3F6}" dt="2025-05-19T22:49:46.014" v="56" actId="368"/>
        <pc:sldMkLst>
          <pc:docMk/>
          <pc:sldMk cId="3647262585" sldId="349"/>
        </pc:sldMkLst>
      </pc:sldChg>
      <pc:sldChg chg="modNotes">
        <pc:chgData name="Bjorn Jonsson" userId="0ba677ab-dff8-4d69-911d-adef4ed2de49" providerId="ADAL" clId="{1DE204E6-B175-4739-9D4D-D9681E5BA3F6}" dt="2025-05-19T22:49:45.915" v="12" actId="368"/>
        <pc:sldMkLst>
          <pc:docMk/>
          <pc:sldMk cId="3737847247" sldId="351"/>
        </pc:sldMkLst>
      </pc:sldChg>
      <pc:sldChg chg="modNotes">
        <pc:chgData name="Bjorn Jonsson" userId="0ba677ab-dff8-4d69-911d-adef4ed2de49" providerId="ADAL" clId="{1DE204E6-B175-4739-9D4D-D9681E5BA3F6}" dt="2025-05-19T22:49:45.970" v="36" actId="368"/>
        <pc:sldMkLst>
          <pc:docMk/>
          <pc:sldMk cId="3694371100" sldId="419"/>
        </pc:sldMkLst>
      </pc:sldChg>
      <pc:sldChg chg="modNotes">
        <pc:chgData name="Bjorn Jonsson" userId="0ba677ab-dff8-4d69-911d-adef4ed2de49" providerId="ADAL" clId="{1DE204E6-B175-4739-9D4D-D9681E5BA3F6}" dt="2025-05-19T22:49:45.973" v="38" actId="368"/>
        <pc:sldMkLst>
          <pc:docMk/>
          <pc:sldMk cId="1044881585" sldId="427"/>
        </pc:sldMkLst>
      </pc:sldChg>
      <pc:sldChg chg="modNotes">
        <pc:chgData name="Bjorn Jonsson" userId="0ba677ab-dff8-4d69-911d-adef4ed2de49" providerId="ADAL" clId="{1DE204E6-B175-4739-9D4D-D9681E5BA3F6}" dt="2025-05-19T22:49:45.966" v="34" actId="368"/>
        <pc:sldMkLst>
          <pc:docMk/>
          <pc:sldMk cId="2576540322" sldId="2146845882"/>
        </pc:sldMkLst>
      </pc:sldChg>
      <pc:sldChg chg="modNotes">
        <pc:chgData name="Bjorn Jonsson" userId="0ba677ab-dff8-4d69-911d-adef4ed2de49" providerId="ADAL" clId="{1DE204E6-B175-4739-9D4D-D9681E5BA3F6}" dt="2025-05-19T22:49:45.979" v="40" actId="368"/>
        <pc:sldMkLst>
          <pc:docMk/>
          <pc:sldMk cId="2741103642" sldId="2146845883"/>
        </pc:sldMkLst>
      </pc:sldChg>
      <pc:sldChg chg="modNotes">
        <pc:chgData name="Bjorn Jonsson" userId="0ba677ab-dff8-4d69-911d-adef4ed2de49" providerId="ADAL" clId="{1DE204E6-B175-4739-9D4D-D9681E5BA3F6}" dt="2025-05-19T22:49:46.001" v="50" actId="368"/>
        <pc:sldMkLst>
          <pc:docMk/>
          <pc:sldMk cId="1182724323" sldId="2146845887"/>
        </pc:sldMkLst>
      </pc:sldChg>
      <pc:sldChg chg="modNotes">
        <pc:chgData name="Bjorn Jonsson" userId="0ba677ab-dff8-4d69-911d-adef4ed2de49" providerId="ADAL" clId="{1DE204E6-B175-4739-9D4D-D9681E5BA3F6}" dt="2025-05-19T22:49:45.953" v="28" actId="368"/>
        <pc:sldMkLst>
          <pc:docMk/>
          <pc:sldMk cId="2952143504" sldId="2146845890"/>
        </pc:sldMkLst>
      </pc:sldChg>
      <pc:sldChg chg="modNotes">
        <pc:chgData name="Bjorn Jonsson" userId="0ba677ab-dff8-4d69-911d-adef4ed2de49" providerId="ADAL" clId="{1DE204E6-B175-4739-9D4D-D9681E5BA3F6}" dt="2025-05-19T22:49:45.983" v="42" actId="368"/>
        <pc:sldMkLst>
          <pc:docMk/>
          <pc:sldMk cId="3821671073" sldId="2146845891"/>
        </pc:sldMkLst>
      </pc:sldChg>
      <pc:sldChg chg="modNotes">
        <pc:chgData name="Bjorn Jonsson" userId="0ba677ab-dff8-4d69-911d-adef4ed2de49" providerId="ADAL" clId="{1DE204E6-B175-4739-9D4D-D9681E5BA3F6}" dt="2025-05-19T22:49:45.992" v="46" actId="368"/>
        <pc:sldMkLst>
          <pc:docMk/>
          <pc:sldMk cId="2840607443" sldId="2146845893"/>
        </pc:sldMkLst>
      </pc:sldChg>
      <pc:sldChg chg="modNotes">
        <pc:chgData name="Bjorn Jonsson" userId="0ba677ab-dff8-4d69-911d-adef4ed2de49" providerId="ADAL" clId="{1DE204E6-B175-4739-9D4D-D9681E5BA3F6}" dt="2025-05-19T22:49:46.009" v="54" actId="368"/>
        <pc:sldMkLst>
          <pc:docMk/>
          <pc:sldMk cId="3983697233" sldId="2146845977"/>
        </pc:sldMkLst>
      </pc:sldChg>
      <pc:sldMasterChg chg="delSldLayout">
        <pc:chgData name="Bjorn Jonsson" userId="0ba677ab-dff8-4d69-911d-adef4ed2de49" providerId="ADAL" clId="{1DE204E6-B175-4739-9D4D-D9681E5BA3F6}" dt="2025-05-19T22:49:23.292" v="0" actId="47"/>
        <pc:sldMasterMkLst>
          <pc:docMk/>
          <pc:sldMasterMk cId="517126417" sldId="2147483681"/>
        </pc:sldMasterMkLst>
        <pc:sldLayoutChg chg="del">
          <pc:chgData name="Bjorn Jonsson" userId="0ba677ab-dff8-4d69-911d-adef4ed2de49" providerId="ADAL" clId="{1DE204E6-B175-4739-9D4D-D9681E5BA3F6}" dt="2025-05-19T22:49:23.292" v="0" actId="47"/>
          <pc:sldLayoutMkLst>
            <pc:docMk/>
            <pc:sldMasterMk cId="517126417" sldId="2147483681"/>
            <pc:sldLayoutMk cId="3255757196" sldId="2147483829"/>
          </pc:sldLayoutMkLst>
        </pc:sldLayoutChg>
      </pc:sldMasterChg>
    </pc:docChg>
  </pc:docChgLst>
</pc:chgInfo>
</file>

<file path=ppt/comments/modernComment_156_51DFDEE.xml><?xml version="1.0" encoding="utf-8"?>
<p188:cmLst xmlns:a="http://schemas.openxmlformats.org/drawingml/2006/main" xmlns:r="http://schemas.openxmlformats.org/officeDocument/2006/relationships" xmlns:p188="http://schemas.microsoft.com/office/powerpoint/2018/8/main">
  <p188:cm id="{B9224C30-20DC-48AE-91E5-D38D34ADE918}" authorId="{0E84812D-FAE5-F75D-B1ED-0843B6ACB5DD}" created="2025-03-07T11:50:01.282">
    <pc:sldMkLst xmlns:pc="http://schemas.microsoft.com/office/powerpoint/2013/main/command">
      <pc:docMk/>
      <pc:sldMk cId="85851630" sldId="342"/>
    </pc:sldMkLst>
    <p188:txBody>
      <a:bodyPr/>
      <a:lstStyle/>
      <a:p>
        <a:r>
          <a:rPr lang="en-US"/>
          <a:t>Get some comments from:
https://lsretail365-my.sharepoint.com/:p:/g/personal/ricardomo_lsretail_com/ESfWFOI0dRxAjSB_wjGwJfgBrkqmatZbOoIvZ7dUlH-YIg?e=Up8A7O&amp;nav=eyJzSWQiOjI3MSwiY0lkIjo0MTc5NTc3MTcwfQ</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8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05/21/2025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04/24/2025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0.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0.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a:t>
            </a:fld>
            <a:endParaRPr lang="en-IS"/>
          </a:p>
        </p:txBody>
      </p:sp>
    </p:spTree>
    <p:extLst>
      <p:ext uri="{BB962C8B-B14F-4D97-AF65-F5344CB8AC3E}">
        <p14:creationId xmlns:p14="http://schemas.microsoft.com/office/powerpoint/2010/main" val="296043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7028-A0A4-587B-CD6A-A1C55E3F3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AAC2F-1C8C-A78E-EB1A-C7221127D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C6FB2-74D7-9F71-FCE7-1D4D16961D47}"/>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69442219-FEAA-1612-6633-A5C2B957596B}"/>
              </a:ext>
            </a:extLst>
          </p:cNvPr>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246633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A8B64-6492-F978-F782-8B42E1B5F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77C3B-5EDE-83EA-4488-224EA4DA1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5FF16-C97B-963F-70D5-65B686FA36F6}"/>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0C70C63E-AE36-29FC-19B9-DBB5995C9AEF}"/>
              </a:ext>
            </a:extLst>
          </p:cNvPr>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327195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029E8-9DB4-009B-3873-7AD0D080F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74755-9394-2548-3727-7FA3289D5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5B47A-3324-FA78-264B-6218B4B69772}"/>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4F2D290A-EE8B-58A1-7E34-60AC29524E92}"/>
              </a:ext>
            </a:extLst>
          </p:cNvPr>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73607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96E0E-7539-E7C3-5F05-FE85C59C8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3C3B1-63EB-B14D-8B0F-456CEAEEB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8BCAA-6CBE-F511-FF8B-D562AFBBAE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BD3B5B-10B3-71A7-C008-2E8814825BCB}"/>
              </a:ext>
            </a:extLst>
          </p:cNvPr>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7351012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96E0E-7539-E7C3-5F05-FE85C59C8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3C3B1-63EB-B14D-8B0F-456CEAEEB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8BCAA-6CBE-F511-FF8B-D562AFBBAE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I’ve already explained why we believe that you should go through the migration process.</a:t>
            </a:r>
            <a:endParaRPr lang="en-US" i="1"/>
          </a:p>
          <a:p>
            <a:endParaRPr lang="en-US" i="1"/>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Objective:</a:t>
            </a:r>
            <a:endParaRPr lang="en-US" i="1"/>
          </a:p>
          <a:p>
            <a:r>
              <a:rPr lang="en-US" i="1"/>
              <a:t>Stage 1 looks very similar to an upgrade.</a:t>
            </a:r>
          </a:p>
          <a:p>
            <a:r>
              <a:rPr lang="en-US" i="1"/>
              <a:t>The key distinction lies in its emphasis on data.</a:t>
            </a:r>
          </a:p>
          <a:p>
            <a:r>
              <a:rPr lang="en-US" i="1"/>
              <a:t>As mentioned before, our recommendation is to go through this migration process to migrate the data to the latest version table schema.</a:t>
            </a:r>
          </a:p>
          <a:p>
            <a:r>
              <a:rPr lang="en-US" i="1"/>
              <a:t>The goal is to cherry pick some of the data (not only but mostly setup/master data) and export it from the migrated database to an on-premises database that will contain the data to be migrated to SaaS.</a:t>
            </a:r>
          </a:p>
          <a:p>
            <a:endParaRPr lang="en-US" i="1"/>
          </a:p>
          <a:p>
            <a:r>
              <a:rPr lang="en-US" i="1"/>
              <a:t>Doing the data upgrade to the latest version allows a smooth migration process of data at Stage 2.</a:t>
            </a:r>
          </a:p>
          <a:p>
            <a:endParaRPr lang="en-US" i="1"/>
          </a:p>
          <a:p>
            <a:r>
              <a:rPr lang="en-US" b="1" i="1"/>
              <a:t>Idea:</a:t>
            </a:r>
            <a:r>
              <a:rPr lang="en-US" i="1"/>
              <a:t> Why going through Stage 1 when re-implementing? Not only because of the process of migrating some existing data but also sell the idea of converting the database to latest version, without any customizations, to enable the customer to test it or for the purpose of a demo, with the customer data.</a:t>
            </a:r>
          </a:p>
          <a:p>
            <a:endParaRPr lang="en-US" b="1"/>
          </a:p>
        </p:txBody>
      </p:sp>
      <p:sp>
        <p:nvSpPr>
          <p:cNvPr id="4" name="Slide Number Placeholder 3">
            <a:extLst>
              <a:ext uri="{FF2B5EF4-FFF2-40B4-BE49-F238E27FC236}">
                <a16:creationId xmlns:a16="http://schemas.microsoft.com/office/drawing/2014/main" id="{DBBD3B5B-10B3-71A7-C008-2E8814825BCB}"/>
              </a:ext>
            </a:extLst>
          </p:cNvPr>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735101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B5EED-FF68-2427-B8EF-DB768F51A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8959A-43EA-FD11-9981-C5D41A4EB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EAC7D-C762-B298-7DEE-BC0F89D51DFF}"/>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4C6B1D3B-69C4-A466-906F-E86BD7C2425D}"/>
              </a:ext>
            </a:extLst>
          </p:cNvPr>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3060414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DB8F-5890-40ED-9612-5EA50E3EA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E725A-CBBE-FAE5-26F5-6B719C12B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2DE9E-4369-0397-5857-B6C02204C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B633CC8C-447E-11A2-956C-F6A4A0B2C0D6}"/>
              </a:ext>
            </a:extLst>
          </p:cNvPr>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34401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95EBF-190D-2CDE-9AC6-E932A98B0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81305-6211-9BCA-CD8C-A2C3C2FF7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A4D6F-923F-8615-CE77-27356B1A18E5}"/>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3CF77F29-6AEF-4584-FAE0-8C2342E212DF}"/>
              </a:ext>
            </a:extLst>
          </p:cNvPr>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323843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C536DC-C322-4F38-9965-3F34BDB5B5D7}" type="slidenum">
              <a:rPr lang="en-DE" smtClean="0"/>
              <a:t>17</a:t>
            </a:fld>
            <a:endParaRPr lang="en-DE"/>
          </a:p>
        </p:txBody>
      </p:sp>
    </p:spTree>
    <p:extLst>
      <p:ext uri="{BB962C8B-B14F-4D97-AF65-F5344CB8AC3E}">
        <p14:creationId xmlns:p14="http://schemas.microsoft.com/office/powerpoint/2010/main" val="4136346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18</a:t>
            </a:fld>
            <a:endParaRPr lang="en-US"/>
          </a:p>
        </p:txBody>
      </p:sp>
    </p:spTree>
    <p:extLst>
      <p:ext uri="{BB962C8B-B14F-4D97-AF65-F5344CB8AC3E}">
        <p14:creationId xmlns:p14="http://schemas.microsoft.com/office/powerpoint/2010/main" val="180651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191900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145629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C0E7-1181-5D18-460E-A0FC41AF3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48F08-A369-2D7A-7DF5-883D42C8D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14117-BACA-5CFA-2047-6AC1450B4804}"/>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FE82AC2C-80AF-F6F9-55CF-1E3520034556}"/>
              </a:ext>
            </a:extLst>
          </p:cNvPr>
          <p:cNvSpPr>
            <a:spLocks noGrp="1"/>
          </p:cNvSpPr>
          <p:nvPr>
            <p:ph type="sldNum" sz="quarter" idx="5"/>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953278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55561-2C1D-0B23-16F9-5B38610CB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3F0B8-2CB9-C2E1-43A8-02A5C1F50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26538-98EE-FF61-A323-E52DBCC94E77}"/>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8816AE58-0862-9CEE-B060-E6A84F9DD221}"/>
              </a:ext>
            </a:extLst>
          </p:cNvPr>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341099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6D690-57EE-28EA-CAE6-6AC92E684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97036-450E-990A-8520-0F445EE40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49E77-4CD0-26E6-CD6C-BEB27CB552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CF3F94E-A972-AAFC-09B9-42657CB838D1}"/>
              </a:ext>
            </a:extLst>
          </p:cNvPr>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99406919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6D690-57EE-28EA-CAE6-6AC92E684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97036-450E-990A-8520-0F445EE40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49E77-4CD0-26E6-CD6C-BEB27CB552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And this was the 1</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st</a:t>
            </a:r>
            <a:r>
              <a:rPr lang="en-US" sz="1800" kern="100">
                <a:effectLst/>
                <a:latin typeface="Aptos" panose="020B0004020202020204" pitchFamily="34" charset="0"/>
                <a:ea typeface="Aptos" panose="020B0004020202020204" pitchFamily="34" charset="0"/>
                <a:cs typeface="Times New Roman" panose="02020603050405020304" pitchFamily="18" charset="0"/>
              </a:rPr>
              <a:t> stage of a re-implementation and we have explained before why we believe that it’s worth it to go through this data migration process, to have both original and newer database with the same table schema, to ease the data migration process for master and setup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Second stage is about cherry picking the data from the migrated database and move it to the clean on-premises database.</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And our recommendation is to use Data Director to replicate the data, and the reason is because we believe that it’s going to faster to do it this way, not only if you’re familiar to Data Director, but also because we have some ideas on how to improve this process and make it easier for you.</a:t>
            </a:r>
          </a:p>
          <a:p>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Objective:</a:t>
            </a:r>
            <a:endParaRPr lang="en-US" b="1" i="1"/>
          </a:p>
          <a:p>
            <a:r>
              <a:rPr lang="en-US" b="1" i="1"/>
              <a:t>Share the new feature to ease the maintenance of </a:t>
            </a:r>
            <a:r>
              <a:rPr lang="en-US" b="1" i="1" err="1"/>
              <a:t>subjobs</a:t>
            </a:r>
            <a:r>
              <a:rPr lang="en-US" b="1" i="1"/>
              <a:t>.</a:t>
            </a:r>
          </a:p>
        </p:txBody>
      </p:sp>
      <p:sp>
        <p:nvSpPr>
          <p:cNvPr id="4" name="Slide Number Placeholder 3">
            <a:extLst>
              <a:ext uri="{FF2B5EF4-FFF2-40B4-BE49-F238E27FC236}">
                <a16:creationId xmlns:a16="http://schemas.microsoft.com/office/drawing/2014/main" id="{4CF3F94E-A972-AAFC-09B9-42657CB838D1}"/>
              </a:ext>
            </a:extLst>
          </p:cNvPr>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994069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1047950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F076-D216-A4AE-2FC9-1CB9EC6C0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4323C-85BE-2B02-D82F-29912C810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3685C-9117-AD6A-0515-885E428AD6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9C9D3-54DA-1667-1DC1-8A8DA10E9907}"/>
              </a:ext>
            </a:extLst>
          </p:cNvPr>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199049033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F076-D216-A4AE-2FC9-1CB9EC6C0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4323C-85BE-2B02-D82F-29912C810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3685C-9117-AD6A-0515-885E428AD658}"/>
              </a:ext>
            </a:extLst>
          </p:cNvPr>
          <p:cNvSpPr>
            <a:spLocks noGrp="1"/>
          </p:cNvSpPr>
          <p:nvPr>
            <p:ph type="body" idx="1"/>
          </p:nvPr>
        </p:nvSpPr>
        <p:spPr/>
        <p:txBody>
          <a:bodyPr/>
          <a:lstStyle/>
          <a:p>
            <a:pPr algn="l" latinLnBrk="0">
              <a:lnSpc>
                <a:spcPts val="1500"/>
              </a:lnSpc>
              <a:buNone/>
            </a:pPr>
            <a:r>
              <a:rPr lang="en-US" b="0" i="0">
                <a:solidFill>
                  <a:srgbClr val="323130"/>
                </a:solidFill>
                <a:effectLst/>
                <a:latin typeface="Segoe UI" panose="020B0502040204020203" pitchFamily="34" charset="0"/>
              </a:rPr>
              <a:t>And next step is to move the data to SAS using the Cloud migration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Arial" panose="020B0604020202020204" pitchFamily="34" charset="0"/>
              </a:rPr>
              <a:t>This is the </a:t>
            </a:r>
            <a:r>
              <a:rPr lang="en-US" sz="1200" b="1">
                <a:effectLst/>
                <a:latin typeface="Segoe UI" panose="020B0502040204020203" pitchFamily="34" charset="0"/>
                <a:ea typeface="Arial" panose="020B0604020202020204" pitchFamily="34" charset="0"/>
              </a:rPr>
              <a:t>tool provided by Microsoft </a:t>
            </a:r>
            <a:r>
              <a:rPr lang="en-US" sz="1200">
                <a:effectLst/>
                <a:latin typeface="Segoe UI" panose="020B0502040204020203" pitchFamily="34" charset="0"/>
                <a:ea typeface="Arial" panose="020B0604020202020204" pitchFamily="34" charset="0"/>
              </a:rPr>
              <a:t>that </a:t>
            </a:r>
            <a:r>
              <a:rPr lang="en-US" sz="1200" b="1">
                <a:effectLst/>
                <a:latin typeface="Segoe UI" panose="020B0502040204020203" pitchFamily="34" charset="0"/>
                <a:ea typeface="Arial" panose="020B0604020202020204" pitchFamily="34" charset="0"/>
              </a:rPr>
              <a:t>you will be using for both full migration and re-implementation</a:t>
            </a:r>
            <a:r>
              <a:rPr lang="en-US" sz="1200">
                <a:effectLst/>
                <a:latin typeface="Segoe UI" panose="020B0502040204020203" pitchFamily="34" charset="0"/>
                <a:ea typeface="Arial" panose="020B0604020202020204" pitchFamily="34" charset="0"/>
              </a:rPr>
              <a:t>, to migrate your solution from an on-premises environment to SaaS.</a:t>
            </a:r>
          </a:p>
          <a:p>
            <a:endParaRPr lang="en-US" b="1"/>
          </a:p>
        </p:txBody>
      </p:sp>
      <p:sp>
        <p:nvSpPr>
          <p:cNvPr id="4" name="Slide Number Placeholder 3">
            <a:extLst>
              <a:ext uri="{FF2B5EF4-FFF2-40B4-BE49-F238E27FC236}">
                <a16:creationId xmlns:a16="http://schemas.microsoft.com/office/drawing/2014/main" id="{ACB9C9D3-54DA-1667-1DC1-8A8DA10E9907}"/>
              </a:ext>
            </a:extLst>
          </p:cNvPr>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1990490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67F18-011B-A5FE-658D-1B871C2E1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BC688-A5D2-AF0C-D2E0-480BDE6C9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DC8D0-6C0D-6955-9059-395D33B5B5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647A506-EAF1-317F-49E5-A43643DCD792}"/>
              </a:ext>
            </a:extLst>
          </p:cNvPr>
          <p:cNvSpPr>
            <a:spLocks noGrp="1"/>
          </p:cNvSpPr>
          <p:nvPr>
            <p:ph type="sldNum" sz="quarter" idx="5"/>
          </p:nvPr>
        </p:nvSpPr>
        <p:spPr/>
        <p:txBody>
          <a:bodyPr/>
          <a:lstStyle/>
          <a:p>
            <a:fld id="{6EC0F3B0-CF07-094F-A91C-5EC470E32D7F}" type="slidenum">
              <a:rPr lang="en-IS" smtClean="0"/>
              <a:t>25</a:t>
            </a:fld>
            <a:endParaRPr lang="en-IS"/>
          </a:p>
        </p:txBody>
      </p:sp>
    </p:spTree>
    <p:extLst>
      <p:ext uri="{BB962C8B-B14F-4D97-AF65-F5344CB8AC3E}">
        <p14:creationId xmlns:p14="http://schemas.microsoft.com/office/powerpoint/2010/main" val="1160872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26</a:t>
            </a:fld>
            <a:endParaRPr lang="en-IS"/>
          </a:p>
        </p:txBody>
      </p:sp>
    </p:spTree>
    <p:extLst>
      <p:ext uri="{BB962C8B-B14F-4D97-AF65-F5344CB8AC3E}">
        <p14:creationId xmlns:p14="http://schemas.microsoft.com/office/powerpoint/2010/main" val="3642555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27</a:t>
            </a:fld>
            <a:endParaRPr lang="en-IS"/>
          </a:p>
        </p:txBody>
      </p:sp>
    </p:spTree>
    <p:extLst>
      <p:ext uri="{BB962C8B-B14F-4D97-AF65-F5344CB8AC3E}">
        <p14:creationId xmlns:p14="http://schemas.microsoft.com/office/powerpoint/2010/main" val="4039219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9672-9650-F09D-9880-0441CD6D0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5C8EE-B11D-7105-C185-CEE9ECC56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CD25B-A54D-97EA-BF34-EA652705EAA2}"/>
              </a:ext>
            </a:extLst>
          </p:cNvPr>
          <p:cNvSpPr>
            <a:spLocks noGrp="1"/>
          </p:cNvSpPr>
          <p:nvPr>
            <p:ph type="body" idx="1"/>
          </p:nvPr>
        </p:nvSpPr>
        <p:spPr/>
        <p:txBody>
          <a:bodyPr/>
          <a:lstStyle/>
          <a:p>
            <a:pPr marL="26035" lv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F149FDB-99ED-5A05-3C44-E8016D526A2C}"/>
              </a:ext>
            </a:extLst>
          </p:cNvPr>
          <p:cNvSpPr>
            <a:spLocks noGrp="1"/>
          </p:cNvSpPr>
          <p:nvPr>
            <p:ph type="sldNum" sz="quarter" idx="5"/>
          </p:nvPr>
        </p:nvSpPr>
        <p:spPr/>
        <p:txBody>
          <a:bodyPr/>
          <a:lstStyle/>
          <a:p>
            <a:fld id="{6EC0F3B0-CF07-094F-A91C-5EC470E32D7F}" type="slidenum">
              <a:rPr lang="en-IS" smtClean="0"/>
              <a:t>28</a:t>
            </a:fld>
            <a:endParaRPr lang="en-IS"/>
          </a:p>
        </p:txBody>
      </p:sp>
    </p:spTree>
    <p:extLst>
      <p:ext uri="{BB962C8B-B14F-4D97-AF65-F5344CB8AC3E}">
        <p14:creationId xmlns:p14="http://schemas.microsoft.com/office/powerpoint/2010/main" val="2969976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30</a:t>
            </a:fld>
            <a:endParaRPr lang="en-IS"/>
          </a:p>
        </p:txBody>
      </p:sp>
    </p:spTree>
    <p:extLst>
      <p:ext uri="{BB962C8B-B14F-4D97-AF65-F5344CB8AC3E}">
        <p14:creationId xmlns:p14="http://schemas.microsoft.com/office/powerpoint/2010/main" val="345645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9627-CE00-4A2F-087D-745DD5932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55352-8CF6-3ADC-BF4E-0D199B018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CA51C-173D-00E1-6907-5B14E0F96B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BAA839-CDB5-77C1-076E-DB8879C5432E}"/>
              </a:ext>
            </a:extLst>
          </p:cNvPr>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393338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95D0B-BA61-C5CA-B59E-515C8DE23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8BDEB-8538-75E6-0B74-1465E0E3D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45D6B-9B44-3CF2-B376-8CDF4DDEF9EB}"/>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714C7881-7D55-270B-C981-72665C7B44F8}"/>
              </a:ext>
            </a:extLst>
          </p:cNvPr>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57475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A32E4-179E-C2C1-6D99-5BFDA1F62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BCAFD-03EC-2C15-A7C9-C43C2361F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4582A-911B-6445-ABD6-87D787A3F5A3}"/>
              </a:ext>
            </a:extLst>
          </p:cNvPr>
          <p:cNvSpPr>
            <a:spLocks noGrp="1"/>
          </p:cNvSpPr>
          <p:nvPr>
            <p:ph type="body" idx="1"/>
          </p:nvPr>
        </p:nvSpPr>
        <p:spPr/>
        <p:txBody>
          <a:bodyPr/>
          <a:lstStyle/>
          <a:p>
            <a:pPr marL="207010" lvl="0" indent="-180975">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D3C2584-1212-3936-6FBB-FF4C9B5DBF48}"/>
              </a:ext>
            </a:extLst>
          </p:cNvPr>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329901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057F-E71F-BEEB-D6C5-2A88B21B1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5F773-804F-01C4-BF76-E5DB7163E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BC4B3-EBD2-CB2B-BE72-C5DAF7D5B820}"/>
              </a:ext>
            </a:extLst>
          </p:cNvPr>
          <p:cNvSpPr>
            <a:spLocks noGrp="1"/>
          </p:cNvSpPr>
          <p:nvPr>
            <p:ph type="body" idx="1"/>
          </p:nvPr>
        </p:nvSpPr>
        <p:spPr/>
        <p:txBody>
          <a:bodyPr/>
          <a:lstStyle/>
          <a:p>
            <a:pPr marL="0" marR="0">
              <a:lnSpc>
                <a:spcPct val="115000"/>
              </a:lnSpc>
              <a:spcAft>
                <a:spcPts val="800"/>
              </a:spcAft>
              <a:buNone/>
            </a:pPr>
            <a:endParaRPr lang="en-US"/>
          </a:p>
        </p:txBody>
      </p:sp>
      <p:sp>
        <p:nvSpPr>
          <p:cNvPr id="4" name="Slide Number Placeholder 3">
            <a:extLst>
              <a:ext uri="{FF2B5EF4-FFF2-40B4-BE49-F238E27FC236}">
                <a16:creationId xmlns:a16="http://schemas.microsoft.com/office/drawing/2014/main" id="{02BF92F6-46C3-9D12-32BF-3EB7ACFFE1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999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0521-8A8B-4709-A8DF-917BEA899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0180D-CD26-A456-4F11-CC939DF85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DD9D3-1E43-C50E-D7D5-DC6E2BF307ED}"/>
              </a:ext>
            </a:extLst>
          </p:cNvPr>
          <p:cNvSpPr>
            <a:spLocks noGrp="1"/>
          </p:cNvSpPr>
          <p:nvPr>
            <p:ph type="body" idx="1"/>
          </p:nvPr>
        </p:nvSpPr>
        <p:spPr/>
        <p:txBody>
          <a:bodyPr/>
          <a:lstStyle/>
          <a:p>
            <a:pPr marL="0" marR="0">
              <a:lnSpc>
                <a:spcPct val="115000"/>
              </a:lnSpc>
              <a:spcAft>
                <a:spcPts val="800"/>
              </a:spcAft>
              <a:buNone/>
            </a:pPr>
            <a:endParaRPr lang="en-US" dirty="0"/>
          </a:p>
        </p:txBody>
      </p:sp>
      <p:sp>
        <p:nvSpPr>
          <p:cNvPr id="4" name="Slide Number Placeholder 3">
            <a:extLst>
              <a:ext uri="{FF2B5EF4-FFF2-40B4-BE49-F238E27FC236}">
                <a16:creationId xmlns:a16="http://schemas.microsoft.com/office/drawing/2014/main" id="{F5EECB82-0DFE-FA6C-9F75-F4154C597E00}"/>
              </a:ext>
            </a:extLst>
          </p:cNvPr>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407243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58D5F-8153-B14C-08B7-81A343E25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4C581-D9C4-B307-BB44-0FE5DF706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92C4-1ACB-BAB4-8016-78660CB5BF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C78F29-2C08-2D7A-D1AF-8071FFD5BC2F}"/>
              </a:ext>
            </a:extLst>
          </p:cNvPr>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186181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4E5A-6CA3-6665-5302-2841B89CF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6DF1A-206C-B366-7556-CBE32790F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69475-3037-0BA5-8D01-CD8208B6A7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97F59E-4794-6D60-3012-6AAD79E61BF7}"/>
              </a:ext>
            </a:extLst>
          </p:cNvPr>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782435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0.png"/><Relationship Id="rId1" Type="http://schemas.openxmlformats.org/officeDocument/2006/relationships/slideMaster" Target="../slideMasters/slideMaster30.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0.png"/><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0.png"/><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60.svg"/><Relationship Id="rId2" Type="http://schemas.openxmlformats.org/officeDocument/2006/relationships/image" Target="../media/image350.png"/><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70.svg"/><Relationship Id="rId2" Type="http://schemas.openxmlformats.org/officeDocument/2006/relationships/image" Target="../media/image260.png"/><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02725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03503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17618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64260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9400797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940079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1334516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133451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endParaRPr lang="en-IS"/>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Presenter name</a:t>
            </a:r>
            <a:endParaRPr lang="en-IS"/>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Job title</a:t>
            </a:r>
            <a:endParaRPr lang="en-IS"/>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30303364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endParaRPr lang="en-IS"/>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Presenter name</a:t>
            </a:r>
            <a:endParaRPr lang="en-IS"/>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Job title</a:t>
            </a:r>
            <a:endParaRPr lang="en-IS"/>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303033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268080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575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01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56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65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967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109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94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58011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35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07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709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661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871347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22283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694236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01311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524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7F5F9"/>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2"/>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232640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83691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975477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7318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216666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83746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3949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7126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471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775943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836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5"/>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830057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 name="Group 1">
            <a:extLst>
              <a:ext uri="{FF2B5EF4-FFF2-40B4-BE49-F238E27FC236}">
                <a16:creationId xmlns:a16="http://schemas.microsoft.com/office/drawing/2014/main" id="{3F745B4A-93F3-BC30-4AA7-145C55B125B6}"/>
              </a:ext>
            </a:extLst>
          </p:cNvPr>
          <p:cNvGrpSpPr/>
          <p:nvPr userDrawn="1"/>
        </p:nvGrpSpPr>
        <p:grpSpPr>
          <a:xfrm>
            <a:off x="-25399" y="308170"/>
            <a:ext cx="6844834" cy="6574228"/>
            <a:chOff x="0" y="332566"/>
            <a:chExt cx="6794035" cy="6525435"/>
          </a:xfrm>
        </p:grpSpPr>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4544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421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1096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6774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783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224217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002176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1"/>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676613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152020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7260835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529117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35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67400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240.xml"/><Relationship Id="rId18" Type="http://schemas.openxmlformats.org/officeDocument/2006/relationships/slideLayout" Target="../slideLayouts/slideLayout290.xml"/><Relationship Id="rId3" Type="http://schemas.openxmlformats.org/officeDocument/2006/relationships/slideLayout" Target="../slideLayouts/slideLayout140.xml"/><Relationship Id="rId21" Type="http://schemas.openxmlformats.org/officeDocument/2006/relationships/image" Target="../media/image1.emf"/><Relationship Id="rId7" Type="http://schemas.openxmlformats.org/officeDocument/2006/relationships/slideLayout" Target="../slideLayouts/slideLayout180.xml"/><Relationship Id="rId12" Type="http://schemas.openxmlformats.org/officeDocument/2006/relationships/slideLayout" Target="../slideLayouts/slideLayout230.xml"/><Relationship Id="rId17" Type="http://schemas.openxmlformats.org/officeDocument/2006/relationships/slideLayout" Target="../slideLayouts/slideLayout280.xml"/><Relationship Id="rId2" Type="http://schemas.openxmlformats.org/officeDocument/2006/relationships/slideLayout" Target="../slideLayouts/slideLayout130.xml"/><Relationship Id="rId16" Type="http://schemas.openxmlformats.org/officeDocument/2006/relationships/slideLayout" Target="../slideLayouts/slideLayout270.xml"/><Relationship Id="rId20" Type="http://schemas.openxmlformats.org/officeDocument/2006/relationships/theme" Target="../theme/theme30.xml"/><Relationship Id="rId1" Type="http://schemas.openxmlformats.org/officeDocument/2006/relationships/slideLayout" Target="../slideLayouts/slideLayout120.xml"/><Relationship Id="rId6" Type="http://schemas.openxmlformats.org/officeDocument/2006/relationships/slideLayout" Target="../slideLayouts/slideLayout170.xml"/><Relationship Id="rId11" Type="http://schemas.openxmlformats.org/officeDocument/2006/relationships/slideLayout" Target="../slideLayouts/slideLayout220.xml"/><Relationship Id="rId5" Type="http://schemas.openxmlformats.org/officeDocument/2006/relationships/slideLayout" Target="../slideLayouts/slideLayout160.xml"/><Relationship Id="rId15" Type="http://schemas.openxmlformats.org/officeDocument/2006/relationships/slideLayout" Target="../slideLayouts/slideLayout260.xml"/><Relationship Id="rId10" Type="http://schemas.openxmlformats.org/officeDocument/2006/relationships/slideLayout" Target="../slideLayouts/slideLayout210.xml"/><Relationship Id="rId19" Type="http://schemas.openxmlformats.org/officeDocument/2006/relationships/slideLayout" Target="../slideLayouts/slideLayout300.xml"/><Relationship Id="rId4" Type="http://schemas.openxmlformats.org/officeDocument/2006/relationships/slideLayout" Target="../slideLayouts/slideLayout150.xml"/><Relationship Id="rId9" Type="http://schemas.openxmlformats.org/officeDocument/2006/relationships/slideLayout" Target="../slideLayouts/slideLayout200.xml"/><Relationship Id="rId14" Type="http://schemas.openxmlformats.org/officeDocument/2006/relationships/slideLayout" Target="../slideLayouts/slideLayout250.xml"/><Relationship Id="rId22"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emf"/><Relationship Id="rId2" Type="http://schemas.openxmlformats.org/officeDocument/2006/relationships/slideLayout" Target="../slideLayouts/slideLayout31.xml"/><Relationship Id="rId16"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emf"/><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emf"/><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emf"/><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2.emf"/><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4318B-F3E5-959E-CB7B-A718F3F6EB43}"/>
              </a:ext>
            </a:extLst>
          </p:cNvPr>
          <p:cNvPicPr>
            <a:picLocks noChangeAspect="1"/>
          </p:cNvPicPr>
          <p:nvPr userDrawn="1"/>
        </p:nvPicPr>
        <p:blipFill>
          <a:blip r:embed="rId10"/>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824A9E99-C149-EA2C-17F7-2F17697CE64F}"/>
              </a:ext>
            </a:extLst>
          </p:cNvPr>
          <p:cNvPicPr>
            <a:picLocks noChangeAspect="1"/>
          </p:cNvPicPr>
          <p:nvPr userDrawn="1"/>
        </p:nvPicPr>
        <p:blipFill>
          <a:blip r:embed="rId11"/>
          <a:stretch>
            <a:fillRect/>
          </a:stretch>
        </p:blipFill>
        <p:spPr>
          <a:xfrm>
            <a:off x="12237762" y="0"/>
            <a:ext cx="78871" cy="6858000"/>
          </a:xfrm>
          <a:prstGeom prst="rect">
            <a:avLst/>
          </a:prstGeom>
        </p:spPr>
      </p:pic>
    </p:spTree>
    <p:extLst>
      <p:ext uri="{BB962C8B-B14F-4D97-AF65-F5344CB8AC3E}">
        <p14:creationId xmlns:p14="http://schemas.microsoft.com/office/powerpoint/2010/main" val="512143757"/>
      </p:ext>
    </p:extLst>
  </p:cSld>
  <p:clrMap bg1="lt1" tx1="dk1" bg2="lt2" tx2="dk2" accent1="accent1" accent2="accent2" accent3="accent3" accent4="accent4" accent5="accent5" accent6="accent6" hlink="hlink" folHlink="folHlink"/>
  <p:sldLayoutIdLst>
    <p:sldLayoutId id="2147483824" r:id="rId1"/>
    <p:sldLayoutId id="2147483817" r:id="rId2"/>
    <p:sldLayoutId id="2147483821" r:id="rId3"/>
    <p:sldLayoutId id="2147483818" r:id="rId4"/>
    <p:sldLayoutId id="2147483822" r:id="rId5"/>
    <p:sldLayoutId id="2147483820" r:id="rId6"/>
    <p:sldLayoutId id="2147483823" r:id="rId7"/>
    <p:sldLayoutId id="214748382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165817498"/>
      </p:ext>
    </p:extLst>
  </p:cSld>
  <p:clrMap bg1="lt1" tx1="dk1" bg2="lt2" tx2="dk2" accent1="accent1" accent2="accent2" accent3="accent3" accent4="accent4" accent5="accent5" accent6="accent6" hlink="hlink" folHlink="folHlink"/>
  <p:sldLayoutIdLst>
    <p:sldLayoutId id="2147483813" r:id="rId1"/>
    <p:sldLayoutId id="2147483815" r:id="rId2"/>
    <p:sldLayoutId id="21474838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20"/>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21"/>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26" r:id="rId16"/>
    <p:sldLayoutId id="2147483827" r:id="rId17"/>
    <p:sldLayoutId id="2147483828" r:id="rId18"/>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2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22"/>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26" r:id="rId16"/>
    <p:sldLayoutId id="2147483827" r:id="rId17"/>
    <p:sldLayoutId id="2147483828" r:id="rId18"/>
    <p:sldLayoutId id="2147483829" r:id="rId19"/>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image" Target="../media/image64.png"/><Relationship Id="rId7" Type="http://schemas.openxmlformats.org/officeDocument/2006/relationships/image" Target="../media/image69.png"/><Relationship Id="rId12" Type="http://schemas.openxmlformats.org/officeDocument/2006/relationships/slide" Target="slide220.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7.sv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slide" Target="slide240.xml"/><Relationship Id="rId4" Type="http://schemas.openxmlformats.org/officeDocument/2006/relationships/image" Target="../media/image65.sv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5.svg"/></Relationships>
</file>

<file path=ppt/slides/_rels/slide13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30.xml"/><Relationship Id="rId1" Type="http://schemas.openxmlformats.org/officeDocument/2006/relationships/slideLayout" Target="../slideLayouts/slideLayout150.xml"/><Relationship Id="rId4" Type="http://schemas.openxmlformats.org/officeDocument/2006/relationships/image" Target="../media/image65.sv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7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5.svg"/></Relationships>
</file>

<file path=ppt/slides/_rels/slide22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220.xml"/><Relationship Id="rId1" Type="http://schemas.openxmlformats.org/officeDocument/2006/relationships/slideLayout" Target="../slideLayouts/slideLayout150.xml"/><Relationship Id="rId5" Type="http://schemas.openxmlformats.org/officeDocument/2006/relationships/image" Target="../media/image70.png"/><Relationship Id="rId4"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4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240.xml"/><Relationship Id="rId1" Type="http://schemas.openxmlformats.org/officeDocument/2006/relationships/slideLayout" Target="../slideLayouts/slideLayout150.xml"/><Relationship Id="rId6" Type="http://schemas.openxmlformats.org/officeDocument/2006/relationships/image" Target="../media/image67.svg"/><Relationship Id="rId5" Type="http://schemas.openxmlformats.org/officeDocument/2006/relationships/image" Target="../media/image660.png"/><Relationship Id="rId4" Type="http://schemas.openxmlformats.org/officeDocument/2006/relationships/image" Target="../media/image65.sv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helplscentralimplement.lsretail.com/Content/Running%20the%20cloud%20migration%20tool.htm?Highlight=cloud%20migration%20tool" TargetMode="External"/><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learn.microsoft.com/en-us/dynamics365/business-central/dev-itpro/administration/migrate-dat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94.pn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dynamics365/business-central/dev-itpro/upgrade/upgrading-to-business-central" TargetMode="Externa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hyperlink" Target="https://www.yammer.com/dynamicsnavdev/#/threads/inGroup?type=in_group&amp;feedId=48311992320" TargetMode="External"/><Relationship Id="rId5" Type="http://schemas.openxmlformats.org/officeDocument/2006/relationships/hyperlink" Target="https://portal.lsretail.com/products/ls-central/saas-resources/" TargetMode="External"/><Relationship Id="rId4" Type="http://schemas.openxmlformats.org/officeDocument/2006/relationships/hyperlink" Target="https://help.lscentral.lsretail.com/Content/Implementation-Guide/LS-Central-SaaS.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learn.microsoft.com/en-us/dynamics365/business-central/dev-itpro/upgrade/upgrading-to-business-central"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s://help.lscentral.lsretail.com/Content/Implementation-Guide/LS-Central-SaaS.htm"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portal.lsretail.com/products/ls-central/saas-resources/" TargetMode="External"/><Relationship Id="rId7" Type="http://schemas.openxmlformats.org/officeDocument/2006/relationships/image" Target="../media/image61.sv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sv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56_51DFDEE.xm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A55BB6-08F5-BCE4-6EC9-5CA110F52067}"/>
              </a:ext>
            </a:extLst>
          </p:cNvPr>
          <p:cNvSpPr>
            <a:spLocks noGrp="1"/>
          </p:cNvSpPr>
          <p:nvPr>
            <p:ph type="body" sz="quarter" idx="10"/>
          </p:nvPr>
        </p:nvSpPr>
        <p:spPr/>
        <p:txBody>
          <a:bodyPr lIns="91440" tIns="45720" rIns="91440" bIns="45720" anchor="t" anchorCtr="0"/>
          <a:lstStyle/>
          <a:p>
            <a:r>
              <a:rPr lang="en-US" sz="3200"/>
              <a:t>The customers’ road to SaaS</a:t>
            </a:r>
            <a:endParaRPr lang="en-US"/>
          </a:p>
        </p:txBody>
      </p:sp>
      <p:sp>
        <p:nvSpPr>
          <p:cNvPr id="3" name="Text Placeholder 2">
            <a:extLst>
              <a:ext uri="{FF2B5EF4-FFF2-40B4-BE49-F238E27FC236}">
                <a16:creationId xmlns:a16="http://schemas.microsoft.com/office/drawing/2014/main" id="{30E69CD6-9159-C6F5-E012-75C65AA6B6A9}"/>
              </a:ext>
            </a:extLst>
          </p:cNvPr>
          <p:cNvSpPr>
            <a:spLocks noGrp="1"/>
          </p:cNvSpPr>
          <p:nvPr>
            <p:ph type="body" sz="quarter" idx="11"/>
          </p:nvPr>
        </p:nvSpPr>
        <p:spPr>
          <a:xfrm>
            <a:off x="353064" y="3311775"/>
            <a:ext cx="4857026" cy="1839191"/>
          </a:xfrm>
        </p:spPr>
        <p:txBody>
          <a:bodyPr lIns="91440" tIns="45720" rIns="91440" bIns="45720" anchor="ctr" anchorCtr="0"/>
          <a:lstStyle/>
          <a:p>
            <a:r>
              <a:rPr lang="en-US">
                <a:latin typeface="Aptos"/>
              </a:rPr>
              <a:t>How to migrate your customer to SaaS</a:t>
            </a:r>
          </a:p>
          <a:p>
            <a:r>
              <a:rPr lang="en-US" sz="2400" b="0">
                <a:solidFill>
                  <a:srgbClr val="6E63D6"/>
                </a:solidFill>
                <a:latin typeface="Aptos"/>
              </a:rPr>
              <a:t>LS Retail's recommended approach</a:t>
            </a:r>
            <a:endParaRPr lang="en-US" sz="2400" b="0">
              <a:solidFill>
                <a:srgbClr val="6E63D6"/>
              </a:solidFill>
            </a:endParaRPr>
          </a:p>
        </p:txBody>
      </p:sp>
      <p:sp>
        <p:nvSpPr>
          <p:cNvPr id="5" name="Text Placeholder 4">
            <a:extLst>
              <a:ext uri="{FF2B5EF4-FFF2-40B4-BE49-F238E27FC236}">
                <a16:creationId xmlns:a16="http://schemas.microsoft.com/office/drawing/2014/main" id="{EFD8E7D3-EE3C-57CD-8E00-19F25D2BF23A}"/>
              </a:ext>
            </a:extLst>
          </p:cNvPr>
          <p:cNvSpPr>
            <a:spLocks noGrp="1"/>
          </p:cNvSpPr>
          <p:nvPr>
            <p:ph type="body" sz="quarter" idx="12"/>
          </p:nvPr>
        </p:nvSpPr>
        <p:spPr>
          <a:xfrm>
            <a:off x="425105" y="5896420"/>
            <a:ext cx="5155888" cy="1061244"/>
          </a:xfrm>
        </p:spPr>
        <p:txBody>
          <a:bodyPr lIns="91440" tIns="45720" rIns="91440" bIns="45720" anchor="ctr" anchorCtr="0"/>
          <a:lstStyle/>
          <a:p>
            <a:r>
              <a:rPr lang="en-US">
                <a:latin typeface="Aptos"/>
              </a:rPr>
              <a:t>Bjarni </a:t>
            </a:r>
            <a:r>
              <a:rPr lang="en-US" dirty="0">
                <a:latin typeface="Aptos"/>
              </a:rPr>
              <a:t>Asmundsson and Matthias Matthiasson</a:t>
            </a:r>
            <a:endParaRPr lang="en-US" dirty="0"/>
          </a:p>
          <a:p>
            <a:endParaRPr lang="en-US" dirty="0"/>
          </a:p>
        </p:txBody>
      </p:sp>
    </p:spTree>
    <p:extLst>
      <p:ext uri="{BB962C8B-B14F-4D97-AF65-F5344CB8AC3E}">
        <p14:creationId xmlns:p14="http://schemas.microsoft.com/office/powerpoint/2010/main" val="929868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9EBE-422D-30A8-DEB9-13EE8DEDD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A3BDE-EF41-422B-493C-676600732DC1}"/>
              </a:ext>
            </a:extLst>
          </p:cNvPr>
          <p:cNvSpPr>
            <a:spLocks noGrp="1"/>
          </p:cNvSpPr>
          <p:nvPr>
            <p:ph type="title" idx="4294967295"/>
          </p:nvPr>
        </p:nvSpPr>
        <p:spPr>
          <a:xfrm>
            <a:off x="187890" y="212725"/>
            <a:ext cx="9795897" cy="587375"/>
          </a:xfrm>
          <a:prstGeom prst="rect">
            <a:avLst/>
          </a:prstGeom>
          <a:noFill/>
        </p:spPr>
        <p:txBody>
          <a:bodyPr lIns="91440" tIns="45720" rIns="91440" bIns="45720" anchor="t">
            <a:normAutofit/>
          </a:bodyPr>
          <a:lstStyle/>
          <a:p>
            <a:r>
              <a:rPr lang="en-US" sz="2800" dirty="0">
                <a:solidFill>
                  <a:srgbClr val="341F5A"/>
                </a:solidFill>
                <a:latin typeface="Aptos ExtraBold"/>
                <a:cs typeface="Segoe UI"/>
              </a:rPr>
              <a:t>Full upgrade / re-implementation – Comparison overview</a:t>
            </a:r>
          </a:p>
        </p:txBody>
      </p:sp>
      <p:sp>
        <p:nvSpPr>
          <p:cNvPr id="6" name="Text Placeholder 2">
            <a:extLst>
              <a:ext uri="{FF2B5EF4-FFF2-40B4-BE49-F238E27FC236}">
                <a16:creationId xmlns:a16="http://schemas.microsoft.com/office/drawing/2014/main" id="{9673BCFF-2064-74A9-9EDA-F419BE05DD47}"/>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aphicFrame>
        <p:nvGraphicFramePr>
          <p:cNvPr id="7" name="Table 6">
            <a:extLst>
              <a:ext uri="{FF2B5EF4-FFF2-40B4-BE49-F238E27FC236}">
                <a16:creationId xmlns:a16="http://schemas.microsoft.com/office/drawing/2014/main" id="{095F0A62-04E3-E2FB-4279-60DB5E756DF3}"/>
              </a:ext>
            </a:extLst>
          </p:cNvPr>
          <p:cNvGraphicFramePr>
            <a:graphicFrameLocks noGrp="1"/>
          </p:cNvGraphicFramePr>
          <p:nvPr>
            <p:extLst>
              <p:ext uri="{D42A27DB-BD31-4B8C-83A1-F6EECF244321}">
                <p14:modId xmlns:p14="http://schemas.microsoft.com/office/powerpoint/2010/main" val="1327222432"/>
              </p:ext>
            </p:extLst>
          </p:nvPr>
        </p:nvGraphicFramePr>
        <p:xfrm>
          <a:off x="187891" y="962525"/>
          <a:ext cx="11484278" cy="5562346"/>
        </p:xfrm>
        <a:graphic>
          <a:graphicData uri="http://schemas.openxmlformats.org/drawingml/2006/table">
            <a:tbl>
              <a:tblPr firstRow="1" firstCol="1" bandRow="1">
                <a:tableStyleId>{00A15C55-8517-42AA-B614-E9B94910E393}</a:tableStyleId>
              </a:tblPr>
              <a:tblGrid>
                <a:gridCol w="2044586">
                  <a:extLst>
                    <a:ext uri="{9D8B030D-6E8A-4147-A177-3AD203B41FA5}">
                      <a16:colId xmlns:a16="http://schemas.microsoft.com/office/drawing/2014/main" val="352268186"/>
                    </a:ext>
                  </a:extLst>
                </a:gridCol>
                <a:gridCol w="3138552">
                  <a:extLst>
                    <a:ext uri="{9D8B030D-6E8A-4147-A177-3AD203B41FA5}">
                      <a16:colId xmlns:a16="http://schemas.microsoft.com/office/drawing/2014/main" val="2143547208"/>
                    </a:ext>
                  </a:extLst>
                </a:gridCol>
                <a:gridCol w="3138552">
                  <a:extLst>
                    <a:ext uri="{9D8B030D-6E8A-4147-A177-3AD203B41FA5}">
                      <a16:colId xmlns:a16="http://schemas.microsoft.com/office/drawing/2014/main" val="1480598092"/>
                    </a:ext>
                  </a:extLst>
                </a:gridCol>
                <a:gridCol w="3162588">
                  <a:extLst>
                    <a:ext uri="{9D8B030D-6E8A-4147-A177-3AD203B41FA5}">
                      <a16:colId xmlns:a16="http://schemas.microsoft.com/office/drawing/2014/main" val="2567093945"/>
                    </a:ext>
                  </a:extLst>
                </a:gridCol>
              </a:tblGrid>
              <a:tr h="344280">
                <a:tc>
                  <a:txBody>
                    <a:bodyPr/>
                    <a:lstStyle/>
                    <a:p>
                      <a:endParaRPr lang="en-US" sz="1600" dirty="0"/>
                    </a:p>
                  </a:txBody>
                  <a:tcPr>
                    <a:solidFill>
                      <a:srgbClr val="341F5A"/>
                    </a:solidFill>
                  </a:tcPr>
                </a:tc>
                <a:tc>
                  <a:txBody>
                    <a:bodyPr/>
                    <a:lstStyle/>
                    <a:p>
                      <a:r>
                        <a:rPr lang="en-US" sz="1600" dirty="0"/>
                        <a:t>Full upgrade</a:t>
                      </a:r>
                    </a:p>
                  </a:txBody>
                  <a:tcPr>
                    <a:solidFill>
                      <a:srgbClr val="341F5A"/>
                    </a:solidFill>
                  </a:tcPr>
                </a:tc>
                <a:tc gridSpan="2">
                  <a:txBody>
                    <a:bodyPr/>
                    <a:lstStyle/>
                    <a:p>
                      <a:pPr algn="ctr"/>
                      <a:r>
                        <a:rPr lang="en-US" sz="1600"/>
                        <a:t>Re-implementation</a:t>
                      </a:r>
                    </a:p>
                  </a:txBody>
                  <a:tcPr>
                    <a:solidFill>
                      <a:srgbClr val="341F5A"/>
                    </a:solidFill>
                  </a:tcPr>
                </a:tc>
                <a:tc hMerge="1">
                  <a:txBody>
                    <a:bodyPr/>
                    <a:lstStyle/>
                    <a:p>
                      <a:endParaRPr lang="en-US" sz="1600"/>
                    </a:p>
                  </a:txBody>
                  <a:tcPr>
                    <a:solidFill>
                      <a:srgbClr val="00BCB5"/>
                    </a:solidFill>
                  </a:tcPr>
                </a:tc>
                <a:extLst>
                  <a:ext uri="{0D108BD9-81ED-4DB2-BD59-A6C34878D82A}">
                    <a16:rowId xmlns:a16="http://schemas.microsoft.com/office/drawing/2014/main" val="3668508338"/>
                  </a:ext>
                </a:extLst>
              </a:tr>
              <a:tr h="1165857">
                <a:tc>
                  <a:txBody>
                    <a:bodyPr/>
                    <a:lstStyle/>
                    <a:p>
                      <a:r>
                        <a:rPr lang="en-US" sz="1600"/>
                        <a:t>What to migrate</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t>All data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mn-lt"/>
                        </a:rPr>
                        <a:t>All existing extensions/features</a:t>
                      </a:r>
                    </a:p>
                  </a:txBody>
                  <a:tcPr>
                    <a:solidFill>
                      <a:srgbClr val="BABAE6"/>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Opening balances and master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Selected historical data for replenishment purposes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mn-lt"/>
                        </a:rPr>
                        <a:t>Focused on must-have customizations</a:t>
                      </a:r>
                    </a:p>
                  </a:txBody>
                  <a:tcPr>
                    <a:solidFill>
                      <a:srgbClr val="BABAE6"/>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mn-lt"/>
                      </a:endParaRPr>
                    </a:p>
                  </a:txBody>
                  <a:tcPr/>
                </a:tc>
                <a:extLst>
                  <a:ext uri="{0D108BD9-81ED-4DB2-BD59-A6C34878D82A}">
                    <a16:rowId xmlns:a16="http://schemas.microsoft.com/office/drawing/2014/main" val="1799274820"/>
                  </a:ext>
                </a:extLst>
              </a:tr>
              <a:tr h="1444845">
                <a:tc>
                  <a:txBody>
                    <a:bodyPr/>
                    <a:lstStyle/>
                    <a:p>
                      <a:r>
                        <a:rPr lang="en-US" sz="1600"/>
                        <a:t>Applies to</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latin typeface="+mn-lt"/>
                        </a:rPr>
                        <a:t>LS Central 18/19 or later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latin typeface="+mn-lt"/>
                        </a:rPr>
                        <a:t>On-premises database </a:t>
                      </a:r>
                      <a:r>
                        <a:rPr lang="en-US" sz="1600" b="1" u="sng" dirty="0">
                          <a:solidFill>
                            <a:schemeClr val="bg1"/>
                          </a:solidFill>
                          <a:latin typeface="+mn-lt"/>
                        </a:rPr>
                        <a:t>smaller </a:t>
                      </a:r>
                      <a:r>
                        <a:rPr lang="en-US" sz="1600" b="1" dirty="0">
                          <a:solidFill>
                            <a:schemeClr val="bg1"/>
                          </a:solidFill>
                          <a:latin typeface="+mn-lt"/>
                        </a:rPr>
                        <a:t>than </a:t>
                      </a:r>
                      <a:r>
                        <a:rPr lang="en-US" sz="1600" b="1" dirty="0">
                          <a:solidFill>
                            <a:srgbClr val="EFBC6E"/>
                          </a:solidFill>
                          <a:latin typeface="+mn-lt"/>
                        </a:rPr>
                        <a:t>160 GB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solidFill>
                            <a:schemeClr val="bg1"/>
                          </a:solidFill>
                          <a:latin typeface="+mn-lt"/>
                        </a:rPr>
                        <a:t>Business processes haven’t evolved much.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solidFill>
                            <a:schemeClr val="bg1"/>
                          </a:solidFill>
                          <a:latin typeface="+mn-lt"/>
                        </a:rPr>
                        <a:t>Data is reliable.</a:t>
                      </a:r>
                      <a:endParaRPr lang="en-US" sz="1100" b="0" dirty="0">
                        <a:solidFill>
                          <a:schemeClr val="bg1"/>
                        </a:solidFill>
                        <a:latin typeface="+mn-lt"/>
                      </a:endParaRP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latin typeface="+mn-lt"/>
                        </a:rPr>
                        <a:t>LS NAV 6 (NAV 2009)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solidFill>
                            <a:schemeClr val="bg1"/>
                          </a:solidFill>
                          <a:latin typeface="+mn-lt"/>
                        </a:rPr>
                        <a:t>up 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latin typeface="+mn-lt"/>
                        </a:rPr>
                        <a:t>LS Central 14 (BC 14)</a:t>
                      </a: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latin typeface="+mn-lt"/>
                        </a:rPr>
                        <a:t>LS Central 15 onwards.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chemeClr val="bg1"/>
                          </a:solidFill>
                          <a:latin typeface="+mn-lt"/>
                        </a:rPr>
                        <a:t>On-premises database </a:t>
                      </a:r>
                      <a:r>
                        <a:rPr lang="en-US" sz="1600" b="1" u="sng" dirty="0">
                          <a:solidFill>
                            <a:schemeClr val="bg1"/>
                          </a:solidFill>
                          <a:latin typeface="+mn-lt"/>
                        </a:rPr>
                        <a:t>larger</a:t>
                      </a:r>
                      <a:r>
                        <a:rPr lang="en-US" sz="1600" b="1" dirty="0">
                          <a:solidFill>
                            <a:schemeClr val="bg1"/>
                          </a:solidFill>
                          <a:latin typeface="+mn-lt"/>
                        </a:rPr>
                        <a:t> than </a:t>
                      </a:r>
                      <a:r>
                        <a:rPr lang="en-US" sz="1600" b="1" dirty="0">
                          <a:solidFill>
                            <a:srgbClr val="EFBC6E"/>
                          </a:solidFill>
                          <a:latin typeface="+mn-lt"/>
                        </a:rPr>
                        <a:t>160 GB</a:t>
                      </a:r>
                    </a:p>
                  </a:txBody>
                  <a:tcPr>
                    <a:solidFill>
                      <a:srgbClr val="6E63D6"/>
                    </a:solidFill>
                  </a:tcPr>
                </a:tc>
                <a:extLst>
                  <a:ext uri="{0D108BD9-81ED-4DB2-BD59-A6C34878D82A}">
                    <a16:rowId xmlns:a16="http://schemas.microsoft.com/office/drawing/2014/main" val="881791938"/>
                  </a:ext>
                </a:extLst>
              </a:tr>
              <a:tr h="1362068">
                <a:tc>
                  <a:txBody>
                    <a:bodyPr/>
                    <a:lstStyle/>
                    <a:p>
                      <a:r>
                        <a:rPr lang="en-US" sz="1600"/>
                        <a:t>Code migration</a:t>
                      </a:r>
                    </a:p>
                  </a:txBody>
                  <a:tcPr>
                    <a:solidFill>
                      <a:srgbClr val="341F5A"/>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latin typeface="+mn-lt"/>
                        </a:rPr>
                        <a:t>Uplift all extensions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latin typeface="+mn-lt"/>
                        </a:rPr>
                        <a:t>to latest version</a:t>
                      </a:r>
                    </a:p>
                  </a:txBody>
                  <a:tcPr anchor="ct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Non-extension based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Convert custom code from C/AL to 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Move custom code to extensions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Legacy reports to RDLC/Word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latin typeface="+mn-lt"/>
                      </a:endParaRP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latin typeface="+mn-lt"/>
                        </a:rPr>
                        <a:t>Extension based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Existing extensions should be reusable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Obsoleted tables/fields in custom extensions needs to be reviewed</a:t>
                      </a:r>
                      <a:endParaRPr lang="en-US" sz="105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Handle LS Central objects renaming in v17.5</a:t>
                      </a:r>
                      <a:endParaRPr lang="en-US" sz="1600">
                        <a:latin typeface="+mn-lt"/>
                      </a:endParaRPr>
                    </a:p>
                  </a:txBody>
                  <a:tcPr>
                    <a:solidFill>
                      <a:srgbClr val="BABAE6"/>
                    </a:solidFill>
                  </a:tcPr>
                </a:tc>
                <a:extLst>
                  <a:ext uri="{0D108BD9-81ED-4DB2-BD59-A6C34878D82A}">
                    <a16:rowId xmlns:a16="http://schemas.microsoft.com/office/drawing/2014/main" val="422483134"/>
                  </a:ext>
                </a:extLst>
              </a:tr>
              <a:tr h="1227101">
                <a:tc>
                  <a:txBody>
                    <a:bodyPr/>
                    <a:lstStyle/>
                    <a:p>
                      <a:r>
                        <a:rPr lang="en-US" sz="1600"/>
                        <a:t>Data migration</a:t>
                      </a:r>
                    </a:p>
                  </a:txBody>
                  <a:tcPr>
                    <a:solidFill>
                      <a:srgbClr val="341F5A"/>
                    </a:solidFill>
                  </a:tcPr>
                </a:tc>
                <a:tc vMerge="1">
                  <a:txBody>
                    <a:bodyPr/>
                    <a:lstStyle/>
                    <a:p>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mn-lt"/>
                        </a:rPr>
                        <a:t>Migrate from LS NAV 6 (NAV 2009) or later to LS Central 26 following MS Upgrade guidelines supported by LS Central migration tool.</a:t>
                      </a:r>
                      <a:endParaRPr lang="en-US" sz="160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mn-lt"/>
                        </a:rPr>
                        <a:t>Use Data Director (or Config. Packages/SQL scripts) to cherry-pick data from migrated database to empty LS Central 26 database on-premises</a:t>
                      </a:r>
                    </a:p>
                  </a:txBody>
                  <a:tcPr>
                    <a:solidFill>
                      <a:srgbClr val="6E63D6"/>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mn-lt"/>
                      </a:endParaRPr>
                    </a:p>
                  </a:txBody>
                  <a:tcPr/>
                </a:tc>
                <a:extLst>
                  <a:ext uri="{0D108BD9-81ED-4DB2-BD59-A6C34878D82A}">
                    <a16:rowId xmlns:a16="http://schemas.microsoft.com/office/drawing/2014/main" val="4029801016"/>
                  </a:ext>
                </a:extLst>
              </a:tr>
            </a:tbl>
          </a:graphicData>
        </a:graphic>
      </p:graphicFrame>
    </p:spTree>
    <p:extLst>
      <p:ext uri="{BB962C8B-B14F-4D97-AF65-F5344CB8AC3E}">
        <p14:creationId xmlns:p14="http://schemas.microsoft.com/office/powerpoint/2010/main" val="263111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35BBB-90EE-ED55-65A4-CFE3D3DF07E2}"/>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11ABF6C4-B9C3-5657-D1DF-FC077042F8C1}"/>
              </a:ext>
            </a:extLst>
          </p:cNvPr>
          <p:cNvSpPr>
            <a:spLocks/>
          </p:cNvSpPr>
          <p:nvPr/>
        </p:nvSpPr>
        <p:spPr>
          <a:xfrm>
            <a:off x="-1" y="1638385"/>
            <a:ext cx="6502702" cy="5219616"/>
          </a:xfrm>
          <a:prstGeom prst="rect">
            <a:avLst/>
          </a:prstGeom>
          <a:solidFill>
            <a:srgbClr val="BABAE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F5A1204-E370-1A16-85C7-BB51B49358F0}"/>
              </a:ext>
            </a:extLst>
          </p:cNvPr>
          <p:cNvSpPr/>
          <p:nvPr/>
        </p:nvSpPr>
        <p:spPr>
          <a:xfrm>
            <a:off x="6743700" y="1638384"/>
            <a:ext cx="5448299" cy="5219616"/>
          </a:xfrm>
          <a:prstGeom prst="rect">
            <a:avLst/>
          </a:prstGeom>
          <a:solidFill>
            <a:srgbClr val="BABAE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19A1F-F295-FA60-5559-32AD29768D91}"/>
              </a:ext>
            </a:extLst>
          </p:cNvPr>
          <p:cNvSpPr>
            <a:spLocks noGrp="1"/>
          </p:cNvSpPr>
          <p:nvPr>
            <p:ph type="title" idx="4294967295"/>
          </p:nvPr>
        </p:nvSpPr>
        <p:spPr>
          <a:xfrm>
            <a:off x="0" y="212725"/>
            <a:ext cx="11485563" cy="587375"/>
          </a:xfrm>
          <a:prstGeom prst="rect">
            <a:avLst/>
          </a:prstGeom>
        </p:spPr>
        <p:txBody>
          <a:bodyPr lIns="91440" tIns="45720" rIns="91440" bIns="45720" anchor="t">
            <a:normAutofit/>
          </a:bodyPr>
          <a:lstStyle/>
          <a:p>
            <a:r>
              <a:rPr lang="en-US" sz="2800" b="0" dirty="0">
                <a:latin typeface="Aptos ExtraBold"/>
                <a:cs typeface="Segoe UI"/>
              </a:rPr>
              <a:t>Technical migration overview</a:t>
            </a:r>
            <a:endParaRPr lang="en-US" sz="2800" dirty="0">
              <a:latin typeface="Aptos ExtraBold"/>
              <a:cs typeface="Segoe UI"/>
            </a:endParaRPr>
          </a:p>
        </p:txBody>
      </p:sp>
      <p:sp>
        <p:nvSpPr>
          <p:cNvPr id="6" name="Text Placeholder 2">
            <a:extLst>
              <a:ext uri="{FF2B5EF4-FFF2-40B4-BE49-F238E27FC236}">
                <a16:creationId xmlns:a16="http://schemas.microsoft.com/office/drawing/2014/main" id="{C4EF9617-C44E-5FD4-EE06-C19CC648FBDF}"/>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27E8DC0E-09E0-A0B1-89DC-13811B05BB48}"/>
              </a:ext>
            </a:extLst>
          </p:cNvPr>
          <p:cNvGrpSpPr/>
          <p:nvPr/>
        </p:nvGrpSpPr>
        <p:grpSpPr>
          <a:xfrm>
            <a:off x="187891" y="3728065"/>
            <a:ext cx="1272684" cy="1373361"/>
            <a:chOff x="-109325" y="1736426"/>
            <a:chExt cx="1272684" cy="1373361"/>
          </a:xfrm>
        </p:grpSpPr>
        <p:pic>
          <p:nvPicPr>
            <p:cNvPr id="4" name="Graphic 3">
              <a:extLst>
                <a:ext uri="{FF2B5EF4-FFF2-40B4-BE49-F238E27FC236}">
                  <a16:creationId xmlns:a16="http://schemas.microsoft.com/office/drawing/2014/main" id="{7BECCBAB-9502-9F1C-EE77-C2F125BC0A6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1995" y="1736426"/>
              <a:ext cx="520289" cy="520289"/>
            </a:xfrm>
            <a:prstGeom prst="rect">
              <a:avLst/>
            </a:prstGeom>
          </p:spPr>
        </p:pic>
        <p:sp>
          <p:nvSpPr>
            <p:cNvPr id="8" name="TextBox 7">
              <a:extLst>
                <a:ext uri="{FF2B5EF4-FFF2-40B4-BE49-F238E27FC236}">
                  <a16:creationId xmlns:a16="http://schemas.microsoft.com/office/drawing/2014/main" id="{34E04AC4-270A-8E65-BDB5-3D8C6CA58D71}"/>
                </a:ext>
              </a:extLst>
            </p:cNvPr>
            <p:cNvSpPr txBox="1"/>
            <p:nvPr/>
          </p:nvSpPr>
          <p:spPr>
            <a:xfrm>
              <a:off x="-109325" y="2278790"/>
              <a:ext cx="1272684" cy="830997"/>
            </a:xfrm>
            <a:prstGeom prst="rect">
              <a:avLst/>
            </a:prstGeom>
            <a:noFill/>
          </p:spPr>
          <p:txBody>
            <a:bodyPr wrap="square" rtlCol="0">
              <a:spAutoFit/>
            </a:bodyPr>
            <a:lstStyle/>
            <a:p>
              <a:pPr algn="ctr"/>
              <a:r>
                <a:rPr lang="en-US" sz="1600" b="1" dirty="0"/>
                <a:t>Source</a:t>
              </a:r>
            </a:p>
            <a:p>
              <a:pPr algn="ctr"/>
              <a:r>
                <a:rPr lang="en-US" sz="1600" b="1" dirty="0"/>
                <a:t>LS Central database</a:t>
              </a:r>
            </a:p>
          </p:txBody>
        </p:sp>
      </p:grpSp>
      <p:cxnSp>
        <p:nvCxnSpPr>
          <p:cNvPr id="33" name="Straight Arrow Connector 19">
            <a:extLst>
              <a:ext uri="{FF2B5EF4-FFF2-40B4-BE49-F238E27FC236}">
                <a16:creationId xmlns:a16="http://schemas.microsoft.com/office/drawing/2014/main" id="{CB22C286-DA7F-2128-ABCB-9FE95ECEC91A}"/>
              </a:ext>
            </a:extLst>
          </p:cNvPr>
          <p:cNvCxnSpPr>
            <a:cxnSpLocks/>
            <a:stCxn id="4" idx="3"/>
          </p:cNvCxnSpPr>
          <p:nvPr/>
        </p:nvCxnSpPr>
        <p:spPr>
          <a:xfrm>
            <a:off x="1129500" y="3988210"/>
            <a:ext cx="4032947" cy="0"/>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D5FE637-B2C6-CCB3-0161-C653CDF74FC7}"/>
              </a:ext>
            </a:extLst>
          </p:cNvPr>
          <p:cNvSpPr txBox="1"/>
          <p:nvPr/>
        </p:nvSpPr>
        <p:spPr>
          <a:xfrm>
            <a:off x="2325407" y="3011838"/>
            <a:ext cx="1841573" cy="830997"/>
          </a:xfrm>
          <a:prstGeom prst="rect">
            <a:avLst/>
          </a:prstGeom>
          <a:noFill/>
        </p:spPr>
        <p:txBody>
          <a:bodyPr wrap="square">
            <a:spAutoFit/>
          </a:bodyPr>
          <a:lstStyle/>
          <a:p>
            <a:pPr algn="ctr"/>
            <a:r>
              <a:rPr lang="en-US" sz="1600" b="1"/>
              <a:t>Uplift all extensions to latest versions</a:t>
            </a:r>
          </a:p>
        </p:txBody>
      </p:sp>
      <p:grpSp>
        <p:nvGrpSpPr>
          <p:cNvPr id="50" name="Group 49">
            <a:extLst>
              <a:ext uri="{FF2B5EF4-FFF2-40B4-BE49-F238E27FC236}">
                <a16:creationId xmlns:a16="http://schemas.microsoft.com/office/drawing/2014/main" id="{EC6B9CFD-CAB5-AC41-4116-15829F3C42A5}"/>
              </a:ext>
            </a:extLst>
          </p:cNvPr>
          <p:cNvGrpSpPr/>
          <p:nvPr/>
        </p:nvGrpSpPr>
        <p:grpSpPr>
          <a:xfrm>
            <a:off x="4354356" y="3728065"/>
            <a:ext cx="2148345" cy="1138697"/>
            <a:chOff x="1220482" y="1623595"/>
            <a:chExt cx="2148345" cy="1138697"/>
          </a:xfrm>
        </p:grpSpPr>
        <p:pic>
          <p:nvPicPr>
            <p:cNvPr id="18" name="Graphic 17">
              <a:extLst>
                <a:ext uri="{FF2B5EF4-FFF2-40B4-BE49-F238E27FC236}">
                  <a16:creationId xmlns:a16="http://schemas.microsoft.com/office/drawing/2014/main" id="{3DB9F5E5-109A-5259-C54D-0FEEC78BB6F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28573" y="1623595"/>
              <a:ext cx="520289" cy="520289"/>
            </a:xfrm>
            <a:prstGeom prst="rect">
              <a:avLst/>
            </a:prstGeom>
          </p:spPr>
        </p:pic>
        <p:sp>
          <p:nvSpPr>
            <p:cNvPr id="43" name="TextBox 42">
              <a:extLst>
                <a:ext uri="{FF2B5EF4-FFF2-40B4-BE49-F238E27FC236}">
                  <a16:creationId xmlns:a16="http://schemas.microsoft.com/office/drawing/2014/main" id="{C9DB0806-16B5-178A-412C-601E8034F93B}"/>
                </a:ext>
              </a:extLst>
            </p:cNvPr>
            <p:cNvSpPr txBox="1"/>
            <p:nvPr/>
          </p:nvSpPr>
          <p:spPr>
            <a:xfrm>
              <a:off x="1220482" y="2177517"/>
              <a:ext cx="2148345" cy="584775"/>
            </a:xfrm>
            <a:prstGeom prst="rect">
              <a:avLst/>
            </a:prstGeom>
            <a:noFill/>
          </p:spPr>
          <p:txBody>
            <a:bodyPr wrap="square" rtlCol="0">
              <a:spAutoFit/>
            </a:bodyPr>
            <a:lstStyle/>
            <a:p>
              <a:pPr algn="ctr"/>
              <a:r>
                <a:rPr lang="en-US" sz="1600" b="1"/>
                <a:t>Uplifted database</a:t>
              </a:r>
            </a:p>
            <a:p>
              <a:pPr algn="ctr"/>
              <a:r>
                <a:rPr lang="en-US" sz="1600" b="1"/>
                <a:t>LS Central 26</a:t>
              </a:r>
            </a:p>
          </p:txBody>
        </p:sp>
      </p:grpSp>
      <p:grpSp>
        <p:nvGrpSpPr>
          <p:cNvPr id="20" name="Group 19">
            <a:extLst>
              <a:ext uri="{FF2B5EF4-FFF2-40B4-BE49-F238E27FC236}">
                <a16:creationId xmlns:a16="http://schemas.microsoft.com/office/drawing/2014/main" id="{24953A10-2E5B-BA77-84BB-369D9CD48DCF}"/>
              </a:ext>
            </a:extLst>
          </p:cNvPr>
          <p:cNvGrpSpPr/>
          <p:nvPr/>
        </p:nvGrpSpPr>
        <p:grpSpPr>
          <a:xfrm>
            <a:off x="53442" y="980790"/>
            <a:ext cx="6449497" cy="528851"/>
            <a:chOff x="323850" y="1593871"/>
            <a:chExt cx="6272070" cy="528851"/>
          </a:xfrm>
        </p:grpSpPr>
        <p:cxnSp>
          <p:nvCxnSpPr>
            <p:cNvPr id="16" name="Straight Connector 15">
              <a:extLst>
                <a:ext uri="{FF2B5EF4-FFF2-40B4-BE49-F238E27FC236}">
                  <a16:creationId xmlns:a16="http://schemas.microsoft.com/office/drawing/2014/main" id="{2C5C8A45-2E05-0A91-3324-5761881631D6}"/>
                </a:ext>
              </a:extLst>
            </p:cNvPr>
            <p:cNvCxnSpPr>
              <a:cxnSpLocks/>
            </p:cNvCxnSpPr>
            <p:nvPr/>
          </p:nvCxnSpPr>
          <p:spPr>
            <a:xfrm>
              <a:off x="323850" y="2122722"/>
              <a:ext cx="6272070"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CA612C7-41C4-7A22-825F-A3108E258559}"/>
                </a:ext>
              </a:extLst>
            </p:cNvPr>
            <p:cNvSpPr txBox="1"/>
            <p:nvPr/>
          </p:nvSpPr>
          <p:spPr>
            <a:xfrm>
              <a:off x="2476202" y="1593871"/>
              <a:ext cx="1967364" cy="400110"/>
            </a:xfrm>
            <a:prstGeom prst="rect">
              <a:avLst/>
            </a:prstGeom>
            <a:noFill/>
          </p:spPr>
          <p:txBody>
            <a:bodyPr wrap="square" rtlCol="0">
              <a:spAutoFit/>
            </a:bodyPr>
            <a:lstStyle/>
            <a:p>
              <a:pPr algn="ctr"/>
              <a:r>
                <a:rPr lang="en-US" sz="2000" b="1">
                  <a:solidFill>
                    <a:srgbClr val="341F5A"/>
                  </a:solidFill>
                </a:rPr>
                <a:t>Stage 1</a:t>
              </a:r>
            </a:p>
          </p:txBody>
        </p:sp>
      </p:grpSp>
      <p:grpSp>
        <p:nvGrpSpPr>
          <p:cNvPr id="21" name="Group 20">
            <a:extLst>
              <a:ext uri="{FF2B5EF4-FFF2-40B4-BE49-F238E27FC236}">
                <a16:creationId xmlns:a16="http://schemas.microsoft.com/office/drawing/2014/main" id="{1AF4302E-31B7-2935-F15E-309A5FEE9E1E}"/>
              </a:ext>
            </a:extLst>
          </p:cNvPr>
          <p:cNvGrpSpPr/>
          <p:nvPr/>
        </p:nvGrpSpPr>
        <p:grpSpPr>
          <a:xfrm>
            <a:off x="10066453" y="3720978"/>
            <a:ext cx="1191673" cy="1260549"/>
            <a:chOff x="7914626" y="3484951"/>
            <a:chExt cx="1191673" cy="1260549"/>
          </a:xfrm>
        </p:grpSpPr>
        <p:grpSp>
          <p:nvGrpSpPr>
            <p:cNvPr id="22" name="Group 21">
              <a:extLst>
                <a:ext uri="{FF2B5EF4-FFF2-40B4-BE49-F238E27FC236}">
                  <a16:creationId xmlns:a16="http://schemas.microsoft.com/office/drawing/2014/main" id="{CD897817-38BC-3483-B2C1-D4BAB996CE82}"/>
                </a:ext>
              </a:extLst>
            </p:cNvPr>
            <p:cNvGrpSpPr/>
            <p:nvPr/>
          </p:nvGrpSpPr>
          <p:grpSpPr>
            <a:xfrm>
              <a:off x="7914626" y="3484951"/>
              <a:ext cx="1191673" cy="1260549"/>
              <a:chOff x="7116743" y="2284801"/>
              <a:chExt cx="1191673" cy="1260549"/>
            </a:xfrm>
          </p:grpSpPr>
          <p:pic>
            <p:nvPicPr>
              <p:cNvPr id="27" name="Graphic 26">
                <a:extLst>
                  <a:ext uri="{FF2B5EF4-FFF2-40B4-BE49-F238E27FC236}">
                    <a16:creationId xmlns:a16="http://schemas.microsoft.com/office/drawing/2014/main" id="{DFBA261A-DFE2-C975-0981-CE01C02230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8" name="TextBox 27">
                <a:extLst>
                  <a:ext uri="{FF2B5EF4-FFF2-40B4-BE49-F238E27FC236}">
                    <a16:creationId xmlns:a16="http://schemas.microsoft.com/office/drawing/2014/main" id="{DBC63DBB-C56D-5C68-A095-85A5CA3F09CE}"/>
                  </a:ext>
                </a:extLst>
              </p:cNvPr>
              <p:cNvSpPr txBox="1"/>
              <p:nvPr/>
            </p:nvSpPr>
            <p:spPr>
              <a:xfrm>
                <a:off x="7116743" y="2960575"/>
                <a:ext cx="1191673" cy="584775"/>
              </a:xfrm>
              <a:prstGeom prst="rect">
                <a:avLst/>
              </a:prstGeom>
              <a:noFill/>
            </p:spPr>
            <p:txBody>
              <a:bodyPr wrap="none" rtlCol="0">
                <a:spAutoFit/>
              </a:bodyPr>
              <a:lstStyle/>
              <a:p>
                <a:pPr algn="ctr"/>
                <a:r>
                  <a:rPr lang="en-US" sz="1600" b="1"/>
                  <a:t>LS Central </a:t>
                </a:r>
              </a:p>
              <a:p>
                <a:pPr algn="ctr"/>
                <a:r>
                  <a:rPr lang="en-US" sz="1600" b="1"/>
                  <a:t>SaaS</a:t>
                </a:r>
              </a:p>
            </p:txBody>
          </p:sp>
        </p:grpSp>
        <p:pic>
          <p:nvPicPr>
            <p:cNvPr id="26" name="Graphic 25" descr="Cloud with solid fill">
              <a:extLst>
                <a:ext uri="{FF2B5EF4-FFF2-40B4-BE49-F238E27FC236}">
                  <a16:creationId xmlns:a16="http://schemas.microsoft.com/office/drawing/2014/main" id="{AC5893C0-258B-3F3F-4069-763DDF8457B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grpSp>
        <p:nvGrpSpPr>
          <p:cNvPr id="37" name="Group 36">
            <a:extLst>
              <a:ext uri="{FF2B5EF4-FFF2-40B4-BE49-F238E27FC236}">
                <a16:creationId xmlns:a16="http://schemas.microsoft.com/office/drawing/2014/main" id="{C0EDA6BD-ED37-B486-C7D1-156E14314D64}"/>
              </a:ext>
            </a:extLst>
          </p:cNvPr>
          <p:cNvGrpSpPr/>
          <p:nvPr/>
        </p:nvGrpSpPr>
        <p:grpSpPr>
          <a:xfrm>
            <a:off x="6743700" y="980790"/>
            <a:ext cx="5394857" cy="528851"/>
            <a:chOff x="1504136" y="1593871"/>
            <a:chExt cx="5015221" cy="528851"/>
          </a:xfrm>
        </p:grpSpPr>
        <p:cxnSp>
          <p:nvCxnSpPr>
            <p:cNvPr id="39" name="Straight Connector 38">
              <a:extLst>
                <a:ext uri="{FF2B5EF4-FFF2-40B4-BE49-F238E27FC236}">
                  <a16:creationId xmlns:a16="http://schemas.microsoft.com/office/drawing/2014/main" id="{63D33B1F-BF92-3ACD-FEA4-8418158F29D3}"/>
                </a:ext>
              </a:extLst>
            </p:cNvPr>
            <p:cNvCxnSpPr>
              <a:cxnSpLocks/>
            </p:cNvCxnSpPr>
            <p:nvPr/>
          </p:nvCxnSpPr>
          <p:spPr>
            <a:xfrm>
              <a:off x="1504136" y="2122722"/>
              <a:ext cx="5015221"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5A93592-C890-B9D5-C00E-AECA7CF1DE26}"/>
                </a:ext>
              </a:extLst>
            </p:cNvPr>
            <p:cNvSpPr txBox="1"/>
            <p:nvPr/>
          </p:nvSpPr>
          <p:spPr>
            <a:xfrm>
              <a:off x="3225035" y="1593871"/>
              <a:ext cx="1631102" cy="400110"/>
            </a:xfrm>
            <a:prstGeom prst="rect">
              <a:avLst/>
            </a:prstGeom>
            <a:noFill/>
          </p:spPr>
          <p:txBody>
            <a:bodyPr wrap="square" rtlCol="0">
              <a:spAutoFit/>
            </a:bodyPr>
            <a:lstStyle/>
            <a:p>
              <a:pPr algn="ctr"/>
              <a:r>
                <a:rPr lang="en-US" sz="2000" b="1">
                  <a:solidFill>
                    <a:srgbClr val="341F5A"/>
                  </a:solidFill>
                </a:rPr>
                <a:t>Stage 2</a:t>
              </a:r>
            </a:p>
          </p:txBody>
        </p:sp>
      </p:grpSp>
      <p:cxnSp>
        <p:nvCxnSpPr>
          <p:cNvPr id="59" name="Straight Arrow Connector 19">
            <a:extLst>
              <a:ext uri="{FF2B5EF4-FFF2-40B4-BE49-F238E27FC236}">
                <a16:creationId xmlns:a16="http://schemas.microsoft.com/office/drawing/2014/main" id="{13C3D8AB-B17C-76E6-92EB-61BAF7FD71B0}"/>
              </a:ext>
            </a:extLst>
          </p:cNvPr>
          <p:cNvCxnSpPr>
            <a:cxnSpLocks/>
            <a:endCxn id="27" idx="1"/>
          </p:cNvCxnSpPr>
          <p:nvPr/>
        </p:nvCxnSpPr>
        <p:spPr>
          <a:xfrm flipV="1">
            <a:off x="5682736" y="3981123"/>
            <a:ext cx="4719410" cy="7087"/>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75C3388-BF27-0F0A-2AF3-09D515E2E259}"/>
              </a:ext>
            </a:extLst>
          </p:cNvPr>
          <p:cNvSpPr txBox="1"/>
          <p:nvPr/>
        </p:nvSpPr>
        <p:spPr>
          <a:xfrm>
            <a:off x="7365010" y="3011838"/>
            <a:ext cx="2308329" cy="830997"/>
          </a:xfrm>
          <a:prstGeom prst="rect">
            <a:avLst/>
          </a:prstGeom>
          <a:noFill/>
        </p:spPr>
        <p:txBody>
          <a:bodyPr wrap="square" rtlCol="0">
            <a:spAutoFit/>
          </a:bodyPr>
          <a:lstStyle/>
          <a:p>
            <a:pPr algn="ctr"/>
            <a:r>
              <a:rPr lang="en-US" sz="1600" b="1"/>
              <a:t>Use MS Cloud Migration Tool to move the data to SaaS</a:t>
            </a:r>
          </a:p>
        </p:txBody>
      </p:sp>
      <p:sp>
        <p:nvSpPr>
          <p:cNvPr id="90" name="Title 1">
            <a:extLst>
              <a:ext uri="{FF2B5EF4-FFF2-40B4-BE49-F238E27FC236}">
                <a16:creationId xmlns:a16="http://schemas.microsoft.com/office/drawing/2014/main" id="{CD919BD1-08BD-DA93-DC37-9E489CA6BE41}"/>
              </a:ext>
            </a:extLst>
          </p:cNvPr>
          <p:cNvSpPr txBox="1">
            <a:spLocks/>
          </p:cNvSpPr>
          <p:nvPr/>
        </p:nvSpPr>
        <p:spPr>
          <a:xfrm>
            <a:off x="340291" y="212186"/>
            <a:ext cx="11484279" cy="5886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sz="2800" b="0" dirty="0">
                <a:solidFill>
                  <a:srgbClr val="341F5A"/>
                </a:solidFill>
                <a:latin typeface="Aptos ExtraBold"/>
                <a:cs typeface="Segoe UI"/>
              </a:rPr>
              <a:t>Full upgrade – Technical overview</a:t>
            </a:r>
            <a:endParaRPr lang="en-US" sz="2800" dirty="0">
              <a:solidFill>
                <a:srgbClr val="341F5A"/>
              </a:solidFill>
              <a:latin typeface="Aptos ExtraBold"/>
              <a:cs typeface="Segoe UI"/>
            </a:endParaRPr>
          </a:p>
        </p:txBody>
      </p:sp>
    </p:spTree>
    <p:extLst>
      <p:ext uri="{BB962C8B-B14F-4D97-AF65-F5344CB8AC3E}">
        <p14:creationId xmlns:p14="http://schemas.microsoft.com/office/powerpoint/2010/main" val="193298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C6DC-5C0F-CEB5-50F2-2D4F0B469428}"/>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260F2C12-DAEE-41C5-0EB5-1DB24315BD35}"/>
              </a:ext>
            </a:extLst>
          </p:cNvPr>
          <p:cNvSpPr/>
          <p:nvPr/>
        </p:nvSpPr>
        <p:spPr>
          <a:xfrm>
            <a:off x="-1" y="1646369"/>
            <a:ext cx="4213511" cy="5211631"/>
          </a:xfrm>
          <a:prstGeom prst="rect">
            <a:avLst/>
          </a:prstGeom>
          <a:solidFill>
            <a:srgbClr val="BABAE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41FC34A-BF9C-8353-F8EE-DE59AABA8B37}"/>
              </a:ext>
            </a:extLst>
          </p:cNvPr>
          <p:cNvSpPr/>
          <p:nvPr/>
        </p:nvSpPr>
        <p:spPr>
          <a:xfrm>
            <a:off x="8977637" y="1646369"/>
            <a:ext cx="3240856" cy="5211631"/>
          </a:xfrm>
          <a:prstGeom prst="rect">
            <a:avLst/>
          </a:pr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AEA43AD-C4AB-2EBB-22DD-691D08D78044}"/>
              </a:ext>
            </a:extLst>
          </p:cNvPr>
          <p:cNvSpPr/>
          <p:nvPr/>
        </p:nvSpPr>
        <p:spPr>
          <a:xfrm>
            <a:off x="4323517" y="1646369"/>
            <a:ext cx="4544113" cy="5211631"/>
          </a:xfrm>
          <a:prstGeom prst="rect">
            <a:avLst/>
          </a:prstGeom>
          <a:solidFill>
            <a:srgbClr val="6E63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1B8A6F-4F1C-3C78-07CC-D09BBE72A62F}"/>
              </a:ext>
            </a:extLst>
          </p:cNvPr>
          <p:cNvSpPr>
            <a:spLocks noGrp="1"/>
          </p:cNvSpPr>
          <p:nvPr>
            <p:ph type="title" idx="4294967295"/>
          </p:nvPr>
        </p:nvSpPr>
        <p:spPr>
          <a:xfrm>
            <a:off x="0" y="212725"/>
            <a:ext cx="11485563" cy="587375"/>
          </a:xfrm>
          <a:prstGeom prst="rect">
            <a:avLst/>
          </a:prstGeom>
        </p:spPr>
        <p:txBody>
          <a:bodyPr lIns="91440" tIns="45720" rIns="91440" bIns="45720" anchor="t">
            <a:normAutofit/>
          </a:bodyPr>
          <a:lstStyle/>
          <a:p>
            <a:r>
              <a:rPr lang="en-US" sz="2800" b="0">
                <a:latin typeface="Aptos ExtraBold"/>
                <a:cs typeface="Segoe UI"/>
              </a:rPr>
              <a:t>Technical migration overview</a:t>
            </a:r>
            <a:endParaRPr lang="en-US" sz="2800">
              <a:latin typeface="Aptos ExtraBold"/>
              <a:cs typeface="Segoe UI"/>
            </a:endParaRPr>
          </a:p>
        </p:txBody>
      </p:sp>
      <p:sp>
        <p:nvSpPr>
          <p:cNvPr id="6" name="Text Placeholder 2">
            <a:extLst>
              <a:ext uri="{FF2B5EF4-FFF2-40B4-BE49-F238E27FC236}">
                <a16:creationId xmlns:a16="http://schemas.microsoft.com/office/drawing/2014/main" id="{8F0AAF95-F488-5C81-A2CE-283DC0552E0A}"/>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25" name="Straight Arrow Connector 19">
            <a:extLst>
              <a:ext uri="{FF2B5EF4-FFF2-40B4-BE49-F238E27FC236}">
                <a16:creationId xmlns:a16="http://schemas.microsoft.com/office/drawing/2014/main" id="{B0986F8E-676D-B3F7-844D-91D6A3CBBB31}"/>
              </a:ext>
            </a:extLst>
          </p:cNvPr>
          <p:cNvCxnSpPr>
            <a:cxnSpLocks/>
          </p:cNvCxnSpPr>
          <p:nvPr/>
        </p:nvCxnSpPr>
        <p:spPr>
          <a:xfrm flipV="1">
            <a:off x="7252803" y="3717071"/>
            <a:ext cx="752180" cy="8785"/>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4FE73EA-B870-7B9E-4C16-305AAC3D09C6}"/>
              </a:ext>
            </a:extLst>
          </p:cNvPr>
          <p:cNvSpPr txBox="1"/>
          <p:nvPr/>
        </p:nvSpPr>
        <p:spPr>
          <a:xfrm>
            <a:off x="4319759" y="3128898"/>
            <a:ext cx="979710" cy="400110"/>
          </a:xfrm>
          <a:prstGeom prst="rect">
            <a:avLst/>
          </a:prstGeom>
          <a:noFill/>
        </p:spPr>
        <p:txBody>
          <a:bodyPr wrap="square" rtlCol="0">
            <a:spAutoFit/>
          </a:bodyPr>
          <a:lstStyle/>
          <a:p>
            <a:pPr algn="ctr"/>
            <a:r>
              <a:rPr lang="en-US" sz="1000" b="1" dirty="0"/>
              <a:t>Partial Data</a:t>
            </a:r>
          </a:p>
          <a:p>
            <a:pPr algn="ctr"/>
            <a:r>
              <a:rPr lang="en-US" sz="1000" b="1" dirty="0"/>
              <a:t>Migration</a:t>
            </a:r>
          </a:p>
        </p:txBody>
      </p:sp>
      <p:cxnSp>
        <p:nvCxnSpPr>
          <p:cNvPr id="32" name="Straight Arrow Connector 19">
            <a:extLst>
              <a:ext uri="{FF2B5EF4-FFF2-40B4-BE49-F238E27FC236}">
                <a16:creationId xmlns:a16="http://schemas.microsoft.com/office/drawing/2014/main" id="{9A0F4E3D-A573-4752-3B13-7D307D07AF97}"/>
              </a:ext>
            </a:extLst>
          </p:cNvPr>
          <p:cNvCxnSpPr>
            <a:cxnSpLocks/>
            <a:stCxn id="18" idx="3"/>
          </p:cNvCxnSpPr>
          <p:nvPr/>
        </p:nvCxnSpPr>
        <p:spPr>
          <a:xfrm flipV="1">
            <a:off x="4049757" y="3725857"/>
            <a:ext cx="1491323" cy="134"/>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A7F321C-6A76-863E-E625-467993578B1B}"/>
              </a:ext>
            </a:extLst>
          </p:cNvPr>
          <p:cNvGrpSpPr/>
          <p:nvPr/>
        </p:nvGrpSpPr>
        <p:grpSpPr>
          <a:xfrm>
            <a:off x="53442" y="3465846"/>
            <a:ext cx="1117155" cy="1345795"/>
            <a:chOff x="4900" y="1736426"/>
            <a:chExt cx="1117155" cy="1345795"/>
          </a:xfrm>
        </p:grpSpPr>
        <p:pic>
          <p:nvPicPr>
            <p:cNvPr id="4" name="Graphic 3">
              <a:extLst>
                <a:ext uri="{FF2B5EF4-FFF2-40B4-BE49-F238E27FC236}">
                  <a16:creationId xmlns:a16="http://schemas.microsoft.com/office/drawing/2014/main" id="{21A529C8-B65C-6FAA-87D3-44C3D3ECC0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1995" y="1736426"/>
              <a:ext cx="520289" cy="520289"/>
            </a:xfrm>
            <a:prstGeom prst="rect">
              <a:avLst/>
            </a:prstGeom>
          </p:spPr>
        </p:pic>
        <p:sp>
          <p:nvSpPr>
            <p:cNvPr id="8" name="TextBox 7">
              <a:extLst>
                <a:ext uri="{FF2B5EF4-FFF2-40B4-BE49-F238E27FC236}">
                  <a16:creationId xmlns:a16="http://schemas.microsoft.com/office/drawing/2014/main" id="{25328042-3B34-717A-C33C-370D9069DD2E}"/>
                </a:ext>
              </a:extLst>
            </p:cNvPr>
            <p:cNvSpPr txBox="1"/>
            <p:nvPr/>
          </p:nvSpPr>
          <p:spPr>
            <a:xfrm>
              <a:off x="4900" y="2251224"/>
              <a:ext cx="1117155" cy="830997"/>
            </a:xfrm>
            <a:prstGeom prst="rect">
              <a:avLst/>
            </a:prstGeom>
            <a:noFill/>
          </p:spPr>
          <p:txBody>
            <a:bodyPr wrap="square" rtlCol="0">
              <a:spAutoFit/>
            </a:bodyPr>
            <a:lstStyle/>
            <a:p>
              <a:pPr algn="ctr"/>
              <a:r>
                <a:rPr lang="en-US" sz="1200" b="1" dirty="0"/>
                <a:t>Source</a:t>
              </a:r>
            </a:p>
            <a:p>
              <a:pPr algn="ctr"/>
              <a:r>
                <a:rPr lang="en-US" sz="1200" b="1" dirty="0"/>
                <a:t>LS NAV/LS Central database</a:t>
              </a:r>
            </a:p>
          </p:txBody>
        </p:sp>
      </p:grpSp>
      <p:cxnSp>
        <p:nvCxnSpPr>
          <p:cNvPr id="33" name="Straight Arrow Connector 19">
            <a:extLst>
              <a:ext uri="{FF2B5EF4-FFF2-40B4-BE49-F238E27FC236}">
                <a16:creationId xmlns:a16="http://schemas.microsoft.com/office/drawing/2014/main" id="{A43D4E13-CBF5-A769-5D4D-9E3B8124953B}"/>
              </a:ext>
            </a:extLst>
          </p:cNvPr>
          <p:cNvCxnSpPr>
            <a:cxnSpLocks/>
            <a:stCxn id="4" idx="0"/>
            <a:endCxn id="18" idx="0"/>
          </p:cNvCxnSpPr>
          <p:nvPr/>
        </p:nvCxnSpPr>
        <p:spPr>
          <a:xfrm rot="5400000" flipH="1" flipV="1">
            <a:off x="2205147" y="1881381"/>
            <a:ext cx="12700" cy="3168931"/>
          </a:xfrm>
          <a:prstGeom prst="curvedConnector3">
            <a:avLst>
              <a:gd name="adj1" fmla="val 1800000"/>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819AE40-3F34-FB4E-6FEE-A38342721F4E}"/>
              </a:ext>
            </a:extLst>
          </p:cNvPr>
          <p:cNvGrpSpPr/>
          <p:nvPr/>
        </p:nvGrpSpPr>
        <p:grpSpPr>
          <a:xfrm>
            <a:off x="1036148" y="3911435"/>
            <a:ext cx="2446218" cy="1900253"/>
            <a:chOff x="-615339" y="1964307"/>
            <a:chExt cx="2768975" cy="1900253"/>
          </a:xfrm>
        </p:grpSpPr>
        <p:sp>
          <p:nvSpPr>
            <p:cNvPr id="17" name="Rectangle: Rounded Corners 16">
              <a:extLst>
                <a:ext uri="{FF2B5EF4-FFF2-40B4-BE49-F238E27FC236}">
                  <a16:creationId xmlns:a16="http://schemas.microsoft.com/office/drawing/2014/main" id="{BE8B2277-1326-EE30-DF87-02E8D8493AF8}"/>
                </a:ext>
              </a:extLst>
            </p:cNvPr>
            <p:cNvSpPr/>
            <p:nvPr/>
          </p:nvSpPr>
          <p:spPr>
            <a:xfrm>
              <a:off x="-324347" y="3188234"/>
              <a:ext cx="2186992" cy="676326"/>
            </a:xfrm>
            <a:prstGeom prst="roundRect">
              <a:avLst/>
            </a:prstGeom>
            <a:solidFill>
              <a:srgbClr val="29B4A9"/>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Can be used to upgrade data from any version from NAV 2009 onwards</a:t>
              </a:r>
            </a:p>
          </p:txBody>
        </p:sp>
        <p:sp>
          <p:nvSpPr>
            <p:cNvPr id="38" name="TextBox 37">
              <a:extLst>
                <a:ext uri="{FF2B5EF4-FFF2-40B4-BE49-F238E27FC236}">
                  <a16:creationId xmlns:a16="http://schemas.microsoft.com/office/drawing/2014/main" id="{4F5EE191-0200-E602-F8F1-6B514C97283C}"/>
                </a:ext>
              </a:extLst>
            </p:cNvPr>
            <p:cNvSpPr txBox="1"/>
            <p:nvPr/>
          </p:nvSpPr>
          <p:spPr>
            <a:xfrm>
              <a:off x="-615339" y="1964307"/>
              <a:ext cx="2768975" cy="1200329"/>
            </a:xfrm>
            <a:prstGeom prst="rect">
              <a:avLst/>
            </a:prstGeom>
            <a:noFill/>
          </p:spPr>
          <p:txBody>
            <a:bodyPr wrap="square">
              <a:spAutoFit/>
            </a:bodyPr>
            <a:lstStyle/>
            <a:p>
              <a:pPr algn="ctr"/>
              <a:r>
                <a:rPr lang="en-US" sz="1200" b="1" dirty="0"/>
                <a:t>Migration process</a:t>
              </a:r>
            </a:p>
            <a:p>
              <a:pPr algn="ctr"/>
              <a:r>
                <a:rPr lang="en-US" sz="1200" b="1" dirty="0"/>
                <a:t>following MS Migration guidelines.</a:t>
              </a:r>
            </a:p>
            <a:p>
              <a:pPr algn="ctr"/>
              <a:endParaRPr lang="en-US" sz="1200" b="1" dirty="0"/>
            </a:p>
            <a:p>
              <a:pPr algn="ctr"/>
              <a:r>
                <a:rPr lang="en-US" sz="1200" dirty="0"/>
                <a:t>Supported by </a:t>
              </a:r>
              <a:r>
                <a:rPr lang="en-US" sz="1200" b="1" dirty="0"/>
                <a:t>LS Central migration tool</a:t>
              </a:r>
            </a:p>
          </p:txBody>
        </p:sp>
      </p:grpSp>
      <p:grpSp>
        <p:nvGrpSpPr>
          <p:cNvPr id="50" name="Group 49">
            <a:extLst>
              <a:ext uri="{FF2B5EF4-FFF2-40B4-BE49-F238E27FC236}">
                <a16:creationId xmlns:a16="http://schemas.microsoft.com/office/drawing/2014/main" id="{136AADFA-0FCA-4BC4-7FBB-A010A2AEE884}"/>
              </a:ext>
            </a:extLst>
          </p:cNvPr>
          <p:cNvGrpSpPr/>
          <p:nvPr/>
        </p:nvGrpSpPr>
        <p:grpSpPr>
          <a:xfrm>
            <a:off x="3529468" y="3465846"/>
            <a:ext cx="1444395" cy="1148882"/>
            <a:chOff x="2028573" y="1623595"/>
            <a:chExt cx="1444395" cy="1148882"/>
          </a:xfrm>
        </p:grpSpPr>
        <p:pic>
          <p:nvPicPr>
            <p:cNvPr id="18" name="Graphic 17">
              <a:extLst>
                <a:ext uri="{FF2B5EF4-FFF2-40B4-BE49-F238E27FC236}">
                  <a16:creationId xmlns:a16="http://schemas.microsoft.com/office/drawing/2014/main" id="{D9480CF9-F17F-C5E9-60D5-0927C6DC537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28573" y="1623595"/>
              <a:ext cx="520289" cy="520289"/>
            </a:xfrm>
            <a:prstGeom prst="rect">
              <a:avLst/>
            </a:prstGeom>
          </p:spPr>
        </p:pic>
        <p:sp>
          <p:nvSpPr>
            <p:cNvPr id="43" name="TextBox 42">
              <a:extLst>
                <a:ext uri="{FF2B5EF4-FFF2-40B4-BE49-F238E27FC236}">
                  <a16:creationId xmlns:a16="http://schemas.microsoft.com/office/drawing/2014/main" id="{8FFB2192-5C7D-5FFE-1E3C-C6D394E55F1E}"/>
                </a:ext>
              </a:extLst>
            </p:cNvPr>
            <p:cNvSpPr txBox="1"/>
            <p:nvPr/>
          </p:nvSpPr>
          <p:spPr>
            <a:xfrm>
              <a:off x="2045004" y="2172313"/>
              <a:ext cx="1427964" cy="600164"/>
            </a:xfrm>
            <a:prstGeom prst="rect">
              <a:avLst/>
            </a:prstGeom>
            <a:noFill/>
          </p:spPr>
          <p:txBody>
            <a:bodyPr wrap="square" rtlCol="0">
              <a:spAutoFit/>
            </a:bodyPr>
            <a:lstStyle/>
            <a:p>
              <a:r>
                <a:rPr lang="en-US" sz="1100" b="1" dirty="0"/>
                <a:t>Migrated database</a:t>
              </a:r>
            </a:p>
            <a:p>
              <a:pPr marL="171450" indent="-171450">
                <a:buFont typeface="Arial" panose="020B0604020202020204" pitchFamily="34" charset="0"/>
                <a:buChar char="•"/>
              </a:pPr>
              <a:r>
                <a:rPr lang="en-US" sz="1100" b="1" dirty="0"/>
                <a:t>LS Central 26 table schema</a:t>
              </a:r>
            </a:p>
          </p:txBody>
        </p:sp>
      </p:grpSp>
      <p:grpSp>
        <p:nvGrpSpPr>
          <p:cNvPr id="20" name="Group 19">
            <a:extLst>
              <a:ext uri="{FF2B5EF4-FFF2-40B4-BE49-F238E27FC236}">
                <a16:creationId xmlns:a16="http://schemas.microsoft.com/office/drawing/2014/main" id="{4D3824EC-1DD8-5331-A936-371616874898}"/>
              </a:ext>
            </a:extLst>
          </p:cNvPr>
          <p:cNvGrpSpPr/>
          <p:nvPr/>
        </p:nvGrpSpPr>
        <p:grpSpPr>
          <a:xfrm>
            <a:off x="53443" y="988776"/>
            <a:ext cx="4160068" cy="528851"/>
            <a:chOff x="323850" y="1593871"/>
            <a:chExt cx="6272070" cy="528851"/>
          </a:xfrm>
        </p:grpSpPr>
        <p:cxnSp>
          <p:nvCxnSpPr>
            <p:cNvPr id="16" name="Straight Connector 15">
              <a:extLst>
                <a:ext uri="{FF2B5EF4-FFF2-40B4-BE49-F238E27FC236}">
                  <a16:creationId xmlns:a16="http://schemas.microsoft.com/office/drawing/2014/main" id="{F576ACD3-05E8-1DAD-BF87-CA722A9F46E4}"/>
                </a:ext>
              </a:extLst>
            </p:cNvPr>
            <p:cNvCxnSpPr>
              <a:cxnSpLocks/>
            </p:cNvCxnSpPr>
            <p:nvPr/>
          </p:nvCxnSpPr>
          <p:spPr>
            <a:xfrm>
              <a:off x="323850" y="2122722"/>
              <a:ext cx="6272070"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40A2B3-8679-BB9B-5CAF-DCA264EA8610}"/>
                </a:ext>
              </a:extLst>
            </p:cNvPr>
            <p:cNvSpPr txBox="1"/>
            <p:nvPr/>
          </p:nvSpPr>
          <p:spPr>
            <a:xfrm>
              <a:off x="2476202" y="1593871"/>
              <a:ext cx="1967364" cy="400110"/>
            </a:xfrm>
            <a:prstGeom prst="rect">
              <a:avLst/>
            </a:prstGeom>
            <a:noFill/>
          </p:spPr>
          <p:txBody>
            <a:bodyPr wrap="square" rtlCol="0">
              <a:spAutoFit/>
            </a:bodyPr>
            <a:lstStyle/>
            <a:p>
              <a:pPr algn="ctr"/>
              <a:r>
                <a:rPr lang="en-US" sz="2000" b="1">
                  <a:solidFill>
                    <a:srgbClr val="341F5A"/>
                  </a:solidFill>
                </a:rPr>
                <a:t>Stage 1</a:t>
              </a:r>
            </a:p>
          </p:txBody>
        </p:sp>
      </p:grpSp>
      <p:grpSp>
        <p:nvGrpSpPr>
          <p:cNvPr id="21" name="Group 20">
            <a:extLst>
              <a:ext uri="{FF2B5EF4-FFF2-40B4-BE49-F238E27FC236}">
                <a16:creationId xmlns:a16="http://schemas.microsoft.com/office/drawing/2014/main" id="{49BF3F91-5285-839E-C63B-094FC9AF98AD}"/>
              </a:ext>
            </a:extLst>
          </p:cNvPr>
          <p:cNvGrpSpPr/>
          <p:nvPr/>
        </p:nvGrpSpPr>
        <p:grpSpPr>
          <a:xfrm>
            <a:off x="10283746" y="2871421"/>
            <a:ext cx="1191673" cy="1234808"/>
            <a:chOff x="7914626" y="2905576"/>
            <a:chExt cx="1191673" cy="1234808"/>
          </a:xfrm>
        </p:grpSpPr>
        <p:grpSp>
          <p:nvGrpSpPr>
            <p:cNvPr id="22" name="Group 21">
              <a:extLst>
                <a:ext uri="{FF2B5EF4-FFF2-40B4-BE49-F238E27FC236}">
                  <a16:creationId xmlns:a16="http://schemas.microsoft.com/office/drawing/2014/main" id="{BB4E504C-C419-7B4F-2A87-925BE7212877}"/>
                </a:ext>
              </a:extLst>
            </p:cNvPr>
            <p:cNvGrpSpPr/>
            <p:nvPr/>
          </p:nvGrpSpPr>
          <p:grpSpPr>
            <a:xfrm>
              <a:off x="7914626" y="2905576"/>
              <a:ext cx="1191673" cy="1099664"/>
              <a:chOff x="7116743" y="1705426"/>
              <a:chExt cx="1191673" cy="1099664"/>
            </a:xfrm>
          </p:grpSpPr>
          <p:pic>
            <p:nvPicPr>
              <p:cNvPr id="27" name="Graphic 26">
                <a:extLst>
                  <a:ext uri="{FF2B5EF4-FFF2-40B4-BE49-F238E27FC236}">
                    <a16:creationId xmlns:a16="http://schemas.microsoft.com/office/drawing/2014/main" id="{C52DF62F-16BA-E54A-CB87-998476DF2D7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8" name="TextBox 27">
                <a:extLst>
                  <a:ext uri="{FF2B5EF4-FFF2-40B4-BE49-F238E27FC236}">
                    <a16:creationId xmlns:a16="http://schemas.microsoft.com/office/drawing/2014/main" id="{86A20318-6B40-F302-3ABF-810F603EAA17}"/>
                  </a:ext>
                </a:extLst>
              </p:cNvPr>
              <p:cNvSpPr txBox="1"/>
              <p:nvPr/>
            </p:nvSpPr>
            <p:spPr>
              <a:xfrm>
                <a:off x="7116743" y="1705426"/>
                <a:ext cx="1191673" cy="584775"/>
              </a:xfrm>
              <a:prstGeom prst="rect">
                <a:avLst/>
              </a:prstGeom>
              <a:noFill/>
            </p:spPr>
            <p:txBody>
              <a:bodyPr wrap="none" rtlCol="0">
                <a:spAutoFit/>
              </a:bodyPr>
              <a:lstStyle/>
              <a:p>
                <a:pPr algn="ctr"/>
                <a:r>
                  <a:rPr lang="en-US" sz="1600" b="1">
                    <a:solidFill>
                      <a:schemeClr val="bg1"/>
                    </a:solidFill>
                  </a:rPr>
                  <a:t>LS Central </a:t>
                </a:r>
              </a:p>
              <a:p>
                <a:pPr algn="ctr"/>
                <a:r>
                  <a:rPr lang="en-US" sz="1600" b="1">
                    <a:solidFill>
                      <a:schemeClr val="bg1"/>
                    </a:solidFill>
                  </a:rPr>
                  <a:t>SaaS</a:t>
                </a:r>
              </a:p>
            </p:txBody>
          </p:sp>
        </p:grpSp>
        <p:pic>
          <p:nvPicPr>
            <p:cNvPr id="26" name="Graphic 25" descr="Cloud with solid fill">
              <a:extLst>
                <a:ext uri="{FF2B5EF4-FFF2-40B4-BE49-F238E27FC236}">
                  <a16:creationId xmlns:a16="http://schemas.microsoft.com/office/drawing/2014/main" id="{875B23F2-0789-B6E9-3A55-0F6708895F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grpSp>
        <p:nvGrpSpPr>
          <p:cNvPr id="37" name="Group 36">
            <a:extLst>
              <a:ext uri="{FF2B5EF4-FFF2-40B4-BE49-F238E27FC236}">
                <a16:creationId xmlns:a16="http://schemas.microsoft.com/office/drawing/2014/main" id="{BFC38B49-288B-FC59-70DD-984B64772C41}"/>
              </a:ext>
            </a:extLst>
          </p:cNvPr>
          <p:cNvGrpSpPr/>
          <p:nvPr/>
        </p:nvGrpSpPr>
        <p:grpSpPr>
          <a:xfrm>
            <a:off x="4319759" y="988776"/>
            <a:ext cx="4547872" cy="528851"/>
            <a:chOff x="1504136" y="1593871"/>
            <a:chExt cx="5015221" cy="528851"/>
          </a:xfrm>
        </p:grpSpPr>
        <p:cxnSp>
          <p:nvCxnSpPr>
            <p:cNvPr id="39" name="Straight Connector 38">
              <a:extLst>
                <a:ext uri="{FF2B5EF4-FFF2-40B4-BE49-F238E27FC236}">
                  <a16:creationId xmlns:a16="http://schemas.microsoft.com/office/drawing/2014/main" id="{DED69853-BA48-104F-049B-847B727F3AF0}"/>
                </a:ext>
              </a:extLst>
            </p:cNvPr>
            <p:cNvCxnSpPr>
              <a:cxnSpLocks/>
            </p:cNvCxnSpPr>
            <p:nvPr/>
          </p:nvCxnSpPr>
          <p:spPr>
            <a:xfrm>
              <a:off x="1504136" y="2122722"/>
              <a:ext cx="5015221"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4DFE201-A78E-670E-924B-2078EA2A44A2}"/>
                </a:ext>
              </a:extLst>
            </p:cNvPr>
            <p:cNvSpPr txBox="1"/>
            <p:nvPr/>
          </p:nvSpPr>
          <p:spPr>
            <a:xfrm>
              <a:off x="3225035" y="1593871"/>
              <a:ext cx="1631102" cy="400110"/>
            </a:xfrm>
            <a:prstGeom prst="rect">
              <a:avLst/>
            </a:prstGeom>
            <a:noFill/>
          </p:spPr>
          <p:txBody>
            <a:bodyPr wrap="square" rtlCol="0">
              <a:spAutoFit/>
            </a:bodyPr>
            <a:lstStyle/>
            <a:p>
              <a:pPr algn="ctr"/>
              <a:r>
                <a:rPr lang="en-US" sz="2000" b="1">
                  <a:solidFill>
                    <a:srgbClr val="341F5A"/>
                  </a:solidFill>
                </a:rPr>
                <a:t>Stage 2</a:t>
              </a:r>
            </a:p>
          </p:txBody>
        </p:sp>
      </p:grpSp>
      <p:grpSp>
        <p:nvGrpSpPr>
          <p:cNvPr id="54" name="Group 53">
            <a:extLst>
              <a:ext uri="{FF2B5EF4-FFF2-40B4-BE49-F238E27FC236}">
                <a16:creationId xmlns:a16="http://schemas.microsoft.com/office/drawing/2014/main" id="{B34D1526-7E9A-D1D9-861B-F5AC875B2B78}"/>
              </a:ext>
            </a:extLst>
          </p:cNvPr>
          <p:cNvGrpSpPr/>
          <p:nvPr/>
        </p:nvGrpSpPr>
        <p:grpSpPr>
          <a:xfrm>
            <a:off x="7613964" y="3456926"/>
            <a:ext cx="1263077" cy="1179729"/>
            <a:chOff x="7388727" y="3198837"/>
            <a:chExt cx="1263077" cy="1179729"/>
          </a:xfrm>
        </p:grpSpPr>
        <p:pic>
          <p:nvPicPr>
            <p:cNvPr id="55" name="Graphic 54">
              <a:extLst>
                <a:ext uri="{FF2B5EF4-FFF2-40B4-BE49-F238E27FC236}">
                  <a16:creationId xmlns:a16="http://schemas.microsoft.com/office/drawing/2014/main" id="{B9EA670A-6E77-EA81-BA90-8C0BE9C4797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56" name="TextBox 55">
              <a:extLst>
                <a:ext uri="{FF2B5EF4-FFF2-40B4-BE49-F238E27FC236}">
                  <a16:creationId xmlns:a16="http://schemas.microsoft.com/office/drawing/2014/main" id="{C509872F-6392-D76D-D8DB-FF341CDFEC43}"/>
                </a:ext>
              </a:extLst>
            </p:cNvPr>
            <p:cNvSpPr txBox="1"/>
            <p:nvPr/>
          </p:nvSpPr>
          <p:spPr>
            <a:xfrm>
              <a:off x="7388727" y="3732235"/>
              <a:ext cx="1263077" cy="646331"/>
            </a:xfrm>
            <a:prstGeom prst="rect">
              <a:avLst/>
            </a:prstGeom>
            <a:noFill/>
          </p:spPr>
          <p:txBody>
            <a:bodyPr wrap="square" rtlCol="0">
              <a:spAutoFit/>
            </a:bodyPr>
            <a:lstStyle/>
            <a:p>
              <a:pPr algn="ctr"/>
              <a:r>
                <a:rPr lang="en-US" sz="1200" b="1" dirty="0"/>
                <a:t>Clean</a:t>
              </a:r>
            </a:p>
            <a:p>
              <a:pPr algn="ctr"/>
              <a:r>
                <a:rPr lang="en-US" sz="1200" b="1" dirty="0"/>
                <a:t>LS Central 26</a:t>
              </a:r>
            </a:p>
            <a:p>
              <a:pPr algn="ctr"/>
              <a:r>
                <a:rPr lang="en-US" sz="1200" b="1" dirty="0"/>
                <a:t>on-premises</a:t>
              </a:r>
            </a:p>
          </p:txBody>
        </p:sp>
      </p:grpSp>
      <p:cxnSp>
        <p:nvCxnSpPr>
          <p:cNvPr id="59" name="Straight Arrow Connector 19">
            <a:extLst>
              <a:ext uri="{FF2B5EF4-FFF2-40B4-BE49-F238E27FC236}">
                <a16:creationId xmlns:a16="http://schemas.microsoft.com/office/drawing/2014/main" id="{253CD2C3-4115-7988-794F-EBABC4ED6A73}"/>
              </a:ext>
            </a:extLst>
          </p:cNvPr>
          <p:cNvCxnSpPr>
            <a:cxnSpLocks/>
            <a:endCxn id="27" idx="1"/>
          </p:cNvCxnSpPr>
          <p:nvPr/>
        </p:nvCxnSpPr>
        <p:spPr>
          <a:xfrm flipV="1">
            <a:off x="8525272" y="3710941"/>
            <a:ext cx="2094167" cy="6130"/>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F881D61-A0F4-792E-9EAC-1A0B9653A0B6}"/>
              </a:ext>
            </a:extLst>
          </p:cNvPr>
          <p:cNvGrpSpPr/>
          <p:nvPr/>
        </p:nvGrpSpPr>
        <p:grpSpPr>
          <a:xfrm>
            <a:off x="8973879" y="988776"/>
            <a:ext cx="3164678" cy="528851"/>
            <a:chOff x="1504136" y="1593871"/>
            <a:chExt cx="5015221" cy="528851"/>
          </a:xfrm>
        </p:grpSpPr>
        <p:cxnSp>
          <p:nvCxnSpPr>
            <p:cNvPr id="11" name="Straight Connector 10">
              <a:extLst>
                <a:ext uri="{FF2B5EF4-FFF2-40B4-BE49-F238E27FC236}">
                  <a16:creationId xmlns:a16="http://schemas.microsoft.com/office/drawing/2014/main" id="{4DE734D6-CAF7-CCF9-852C-8F40D2BD248D}"/>
                </a:ext>
              </a:extLst>
            </p:cNvPr>
            <p:cNvCxnSpPr>
              <a:cxnSpLocks/>
            </p:cNvCxnSpPr>
            <p:nvPr/>
          </p:nvCxnSpPr>
          <p:spPr>
            <a:xfrm>
              <a:off x="1504136" y="2122722"/>
              <a:ext cx="5015221"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EBA252-8B61-FFD4-7185-96BFE6AD7C7A}"/>
                </a:ext>
              </a:extLst>
            </p:cNvPr>
            <p:cNvSpPr txBox="1"/>
            <p:nvPr/>
          </p:nvSpPr>
          <p:spPr>
            <a:xfrm>
              <a:off x="3016736" y="1593871"/>
              <a:ext cx="1990019" cy="400110"/>
            </a:xfrm>
            <a:prstGeom prst="rect">
              <a:avLst/>
            </a:prstGeom>
            <a:noFill/>
          </p:spPr>
          <p:txBody>
            <a:bodyPr wrap="square" rtlCol="0">
              <a:spAutoFit/>
            </a:bodyPr>
            <a:lstStyle/>
            <a:p>
              <a:pPr algn="ctr"/>
              <a:r>
                <a:rPr lang="en-US" sz="2000" b="1">
                  <a:solidFill>
                    <a:srgbClr val="341F5A"/>
                  </a:solidFill>
                </a:rPr>
                <a:t>Stage 3</a:t>
              </a:r>
            </a:p>
          </p:txBody>
        </p:sp>
      </p:grpSp>
      <p:sp>
        <p:nvSpPr>
          <p:cNvPr id="88" name="TextBox 87">
            <a:extLst>
              <a:ext uri="{FF2B5EF4-FFF2-40B4-BE49-F238E27FC236}">
                <a16:creationId xmlns:a16="http://schemas.microsoft.com/office/drawing/2014/main" id="{5C3344F0-1E2F-858D-CC42-AFD81837C8A5}"/>
              </a:ext>
            </a:extLst>
          </p:cNvPr>
          <p:cNvSpPr txBox="1"/>
          <p:nvPr/>
        </p:nvSpPr>
        <p:spPr>
          <a:xfrm>
            <a:off x="8945420" y="2966232"/>
            <a:ext cx="1198461" cy="707886"/>
          </a:xfrm>
          <a:prstGeom prst="rect">
            <a:avLst/>
          </a:prstGeom>
          <a:noFill/>
        </p:spPr>
        <p:txBody>
          <a:bodyPr wrap="square" rtlCol="0">
            <a:spAutoFit/>
          </a:bodyPr>
          <a:lstStyle/>
          <a:p>
            <a:pPr algn="ctr"/>
            <a:r>
              <a:rPr lang="en-US" sz="1000" b="1">
                <a:solidFill>
                  <a:schemeClr val="bg1"/>
                </a:solidFill>
              </a:rPr>
              <a:t>Use MS Cloud Migration Tool to move the data to SaaS</a:t>
            </a:r>
          </a:p>
        </p:txBody>
      </p:sp>
      <p:sp>
        <p:nvSpPr>
          <p:cNvPr id="90" name="Title 1">
            <a:extLst>
              <a:ext uri="{FF2B5EF4-FFF2-40B4-BE49-F238E27FC236}">
                <a16:creationId xmlns:a16="http://schemas.microsoft.com/office/drawing/2014/main" id="{ED91E547-F72C-4C12-ED57-B4CD7BB6F3FE}"/>
              </a:ext>
            </a:extLst>
          </p:cNvPr>
          <p:cNvSpPr txBox="1">
            <a:spLocks/>
          </p:cNvSpPr>
          <p:nvPr/>
        </p:nvSpPr>
        <p:spPr>
          <a:xfrm>
            <a:off x="340291" y="212186"/>
            <a:ext cx="11484279" cy="5886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sz="2800" b="0">
                <a:solidFill>
                  <a:srgbClr val="341F5A"/>
                </a:solidFill>
                <a:latin typeface="Aptos ExtraBold"/>
                <a:cs typeface="Segoe UI"/>
              </a:rPr>
              <a:t>Re-implementation - Technical overview</a:t>
            </a:r>
            <a:endParaRPr lang="en-US" sz="2800">
              <a:solidFill>
                <a:srgbClr val="341F5A"/>
              </a:solidFill>
              <a:latin typeface="Aptos ExtraBold"/>
              <a:cs typeface="Segoe UI"/>
            </a:endParaRPr>
          </a:p>
        </p:txBody>
      </p:sp>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1875C4AC-167E-419B-D6CE-082048D4277A}"/>
                  </a:ext>
                </a:extLst>
              </p:cNvPr>
              <p:cNvGraphicFramePr>
                <a:graphicFrameLocks noChangeAspect="1"/>
              </p:cNvGraphicFramePr>
              <p:nvPr>
                <p:extLst>
                  <p:ext uri="{D42A27DB-BD31-4B8C-83A1-F6EECF244321}">
                    <p14:modId xmlns:p14="http://schemas.microsoft.com/office/powerpoint/2010/main" val="3354108356"/>
                  </p:ext>
                </p:extLst>
              </p:nvPr>
            </p:nvGraphicFramePr>
            <p:xfrm>
              <a:off x="-2683" y="2070781"/>
              <a:ext cx="4212505" cy="4529565"/>
            </p:xfrm>
            <a:graphic>
              <a:graphicData uri="http://schemas.microsoft.com/office/powerpoint/2016/sectionzoom">
                <psez:sectionZm>
                  <psez:sectionZmObj sectionId="{E674A115-D917-491F-BFD5-B298E09F74AA}">
                    <psez:zmPr id="{87C9AC83-7A67-4CFA-AF38-B7497C4DECE4}" imageType="cover" transitionDur="1000">
                      <p166:blipFill xmlns:p166="http://schemas.microsoft.com/office/powerpoint/2016/6/main">
                        <a:blip r:embed="rId7"/>
                        <a:stretch>
                          <a:fillRect/>
                        </a:stretch>
                      </p166:blipFill>
                      <p166:spPr xmlns:p166="http://schemas.microsoft.com/office/powerpoint/2016/6/main">
                        <a:xfrm>
                          <a:off x="0" y="0"/>
                          <a:ext cx="4212505" cy="4529565"/>
                        </a:xfrm>
                        <a:prstGeom prst="rect">
                          <a:avLst/>
                        </a:prstGeom>
                        <a:ln w="3175">
                          <a:noFill/>
                        </a:ln>
                      </p166:spPr>
                    </psez:zmPr>
                  </psez:sectionZmObj>
                </psez:sectionZm>
              </a:graphicData>
            </a:graphic>
          </p:graphicFrame>
        </mc:Choice>
        <mc:Fallback xmlns="">
          <p:pic>
            <p:nvPicPr>
              <p:cNvPr id="5" name="Section Zoom 4">
                <a:hlinkClick r:id="rId8" action="ppaction://hlinksldjump"/>
                <a:extLst>
                  <a:ext uri="{FF2B5EF4-FFF2-40B4-BE49-F238E27FC236}">
                    <a16:creationId xmlns:a16="http://schemas.microsoft.com/office/drawing/2014/main" id="{1875C4AC-167E-419B-D6CE-082048D4277A}"/>
                  </a:ext>
                </a:extLst>
              </p:cNvPr>
              <p:cNvPicPr>
                <a:picLocks noGrp="1" noRot="1" noChangeAspect="1" noMove="1" noResize="1" noEditPoints="1" noAdjustHandles="1" noChangeArrowheads="1" noChangeShapeType="1"/>
              </p:cNvPicPr>
              <p:nvPr/>
            </p:nvPicPr>
            <p:blipFill>
              <a:blip r:embed="rId9"/>
              <a:stretch>
                <a:fillRect/>
              </a:stretch>
            </p:blipFill>
            <p:spPr>
              <a:xfrm>
                <a:off x="-2683" y="2070781"/>
                <a:ext cx="4212505" cy="4529565"/>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74DB63FC-4C9B-9DE2-3B26-E5B5C79FD528}"/>
                  </a:ext>
                </a:extLst>
              </p:cNvPr>
              <p:cNvGraphicFramePr>
                <a:graphicFrameLocks noChangeAspect="1"/>
              </p:cNvGraphicFramePr>
              <p:nvPr>
                <p:extLst>
                  <p:ext uri="{D42A27DB-BD31-4B8C-83A1-F6EECF244321}">
                    <p14:modId xmlns:p14="http://schemas.microsoft.com/office/powerpoint/2010/main" val="2042111352"/>
                  </p:ext>
                </p:extLst>
              </p:nvPr>
            </p:nvGraphicFramePr>
            <p:xfrm>
              <a:off x="8988998" y="2465216"/>
              <a:ext cx="3229495" cy="2131452"/>
            </p:xfrm>
            <a:graphic>
              <a:graphicData uri="http://schemas.microsoft.com/office/powerpoint/2016/sectionzoom">
                <psez:sectionZm>
                  <psez:sectionZmObj sectionId="{FF1160D4-C100-4353-AE91-8740254714C7}">
                    <psez:zmPr id="{3CA8783E-4BD9-45BA-BD35-6539C0138DED}" imageType="cover" transitionDur="1000">
                      <p166:blipFill xmlns:p166="http://schemas.microsoft.com/office/powerpoint/2016/6/main">
                        <a:blip r:embed="rId9"/>
                        <a:stretch>
                          <a:fillRect/>
                        </a:stretch>
                      </p166:blipFill>
                      <p166:spPr xmlns:p166="http://schemas.microsoft.com/office/powerpoint/2016/6/main">
                        <a:xfrm>
                          <a:off x="0" y="0"/>
                          <a:ext cx="3229495" cy="2131452"/>
                        </a:xfrm>
                        <a:prstGeom prst="rect">
                          <a:avLst/>
                        </a:prstGeom>
                        <a:ln w="3175">
                          <a:noFill/>
                        </a:ln>
                      </p166:spPr>
                    </psez:zmPr>
                  </psez:sectionZmObj>
                </psez:sectionZm>
              </a:graphicData>
            </a:graphic>
          </p:graphicFrame>
        </mc:Choice>
        <mc:Fallback xmlns="">
          <p:pic>
            <p:nvPicPr>
              <p:cNvPr id="14" name="Section Zoom 13">
                <a:hlinkClick r:id="rId10" action="ppaction://hlinksldjump"/>
                <a:extLst>
                  <a:ext uri="{FF2B5EF4-FFF2-40B4-BE49-F238E27FC236}">
                    <a16:creationId xmlns:a16="http://schemas.microsoft.com/office/drawing/2014/main" id="{74DB63FC-4C9B-9DE2-3B26-E5B5C79FD528}"/>
                  </a:ext>
                </a:extLst>
              </p:cNvPr>
              <p:cNvPicPr>
                <a:picLocks noGrp="1" noRot="1" noChangeAspect="1" noMove="1" noResize="1" noEditPoints="1" noAdjustHandles="1" noChangeArrowheads="1" noChangeShapeType="1"/>
              </p:cNvPicPr>
              <p:nvPr/>
            </p:nvPicPr>
            <p:blipFill>
              <a:blip r:embed="rId9"/>
              <a:stretch>
                <a:fillRect/>
              </a:stretch>
            </p:blipFill>
            <p:spPr>
              <a:xfrm>
                <a:off x="8988998" y="2465216"/>
                <a:ext cx="3229495" cy="2131452"/>
              </a:xfrm>
              <a:prstGeom prst="rect">
                <a:avLst/>
              </a:prstGeom>
              <a:ln w="3175">
                <a:noFill/>
              </a:ln>
            </p:spPr>
          </p:pic>
        </mc:Fallback>
      </mc:AlternateContent>
      <p:grpSp>
        <p:nvGrpSpPr>
          <p:cNvPr id="52" name="Group 51">
            <a:extLst>
              <a:ext uri="{FF2B5EF4-FFF2-40B4-BE49-F238E27FC236}">
                <a16:creationId xmlns:a16="http://schemas.microsoft.com/office/drawing/2014/main" id="{4DAF92B3-9DC1-28DF-491F-9798C594801C}"/>
              </a:ext>
            </a:extLst>
          </p:cNvPr>
          <p:cNvGrpSpPr/>
          <p:nvPr/>
        </p:nvGrpSpPr>
        <p:grpSpPr>
          <a:xfrm>
            <a:off x="5541079" y="3491102"/>
            <a:ext cx="1743619" cy="1198405"/>
            <a:chOff x="5541079" y="3491102"/>
            <a:chExt cx="1743619" cy="1198405"/>
          </a:xfrm>
        </p:grpSpPr>
        <p:grpSp>
          <p:nvGrpSpPr>
            <p:cNvPr id="99" name="Group 98">
              <a:extLst>
                <a:ext uri="{FF2B5EF4-FFF2-40B4-BE49-F238E27FC236}">
                  <a16:creationId xmlns:a16="http://schemas.microsoft.com/office/drawing/2014/main" id="{783D89AD-2BCB-8876-6A20-6DF71658ED33}"/>
                </a:ext>
              </a:extLst>
            </p:cNvPr>
            <p:cNvGrpSpPr/>
            <p:nvPr/>
          </p:nvGrpSpPr>
          <p:grpSpPr>
            <a:xfrm>
              <a:off x="5541079" y="3491102"/>
              <a:ext cx="1743619" cy="1198405"/>
              <a:chOff x="6018669" y="4285342"/>
              <a:chExt cx="1743619" cy="1198405"/>
            </a:xfrm>
          </p:grpSpPr>
          <p:sp>
            <p:nvSpPr>
              <p:cNvPr id="23" name="TextBox 22">
                <a:extLst>
                  <a:ext uri="{FF2B5EF4-FFF2-40B4-BE49-F238E27FC236}">
                    <a16:creationId xmlns:a16="http://schemas.microsoft.com/office/drawing/2014/main" id="{240AC053-9E4F-AE03-E37A-9869473E4559}"/>
                  </a:ext>
                </a:extLst>
              </p:cNvPr>
              <p:cNvSpPr txBox="1"/>
              <p:nvPr/>
            </p:nvSpPr>
            <p:spPr>
              <a:xfrm>
                <a:off x="6018669" y="4775861"/>
                <a:ext cx="1743619" cy="707886"/>
              </a:xfrm>
              <a:prstGeom prst="rect">
                <a:avLst/>
              </a:prstGeom>
              <a:noFill/>
            </p:spPr>
            <p:txBody>
              <a:bodyPr wrap="square" rtlCol="0">
                <a:spAutoFit/>
              </a:bodyPr>
              <a:lstStyle/>
              <a:p>
                <a:pPr marL="171450" indent="-171450">
                  <a:buFont typeface="Arial" panose="020B0604020202020204" pitchFamily="34" charset="0"/>
                  <a:buChar char="•"/>
                </a:pPr>
                <a:r>
                  <a:rPr lang="en-US" sz="1000" b="1" dirty="0"/>
                  <a:t>Cherry-pick tables to be moved to the destination on-premises database</a:t>
                </a:r>
              </a:p>
            </p:txBody>
          </p:sp>
          <p:sp>
            <p:nvSpPr>
              <p:cNvPr id="24" name="Rectangle 23">
                <a:extLst>
                  <a:ext uri="{FF2B5EF4-FFF2-40B4-BE49-F238E27FC236}">
                    <a16:creationId xmlns:a16="http://schemas.microsoft.com/office/drawing/2014/main" id="{D50D9134-5887-BD7C-9A98-7ACA17CD2C0A}"/>
                  </a:ext>
                </a:extLst>
              </p:cNvPr>
              <p:cNvSpPr/>
              <p:nvPr/>
            </p:nvSpPr>
            <p:spPr>
              <a:xfrm>
                <a:off x="6018670" y="4285342"/>
                <a:ext cx="1245336" cy="469509"/>
              </a:xfrm>
              <a:prstGeom prst="rect">
                <a:avLst/>
              </a:prstGeom>
              <a:solidFill>
                <a:srgbClr val="00BCB5"/>
              </a:solidFill>
              <a:ln>
                <a:solidFill>
                  <a:srgbClr val="1388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Move data using Data Director</a:t>
                </a:r>
              </a:p>
            </p:txBody>
          </p:sp>
        </p:grpSp>
        <p:pic>
          <p:nvPicPr>
            <p:cNvPr id="7" name="Picture 6" descr="A blue and white logo&#10;&#10;AI-generated content may be incorrect.">
              <a:extLst>
                <a:ext uri="{FF2B5EF4-FFF2-40B4-BE49-F238E27FC236}">
                  <a16:creationId xmlns:a16="http://schemas.microsoft.com/office/drawing/2014/main" id="{C8A95FD8-42C4-88B5-4382-35980B3C434F}"/>
                </a:ext>
              </a:extLst>
            </p:cNvPr>
            <p:cNvPicPr>
              <a:picLocks noChangeAspect="1"/>
            </p:cNvPicPr>
            <p:nvPr/>
          </p:nvPicPr>
          <p:blipFill>
            <a:blip r:embed="rId11"/>
            <a:stretch>
              <a:fillRect/>
            </a:stretch>
          </p:blipFill>
          <p:spPr>
            <a:xfrm>
              <a:off x="6839139" y="3519024"/>
              <a:ext cx="413664" cy="413664"/>
            </a:xfrm>
            <a:prstGeom prst="rect">
              <a:avLst/>
            </a:prstGeom>
          </p:spPr>
        </p:pic>
      </p:grpSp>
      <p:grpSp>
        <p:nvGrpSpPr>
          <p:cNvPr id="34" name="Group 33">
            <a:extLst>
              <a:ext uri="{FF2B5EF4-FFF2-40B4-BE49-F238E27FC236}">
                <a16:creationId xmlns:a16="http://schemas.microsoft.com/office/drawing/2014/main" id="{3A94EE1F-6C76-63D0-1388-B3A0B9357B0F}"/>
              </a:ext>
            </a:extLst>
          </p:cNvPr>
          <p:cNvGrpSpPr/>
          <p:nvPr/>
        </p:nvGrpSpPr>
        <p:grpSpPr>
          <a:xfrm>
            <a:off x="5474722" y="5323140"/>
            <a:ext cx="1743619" cy="1055841"/>
            <a:chOff x="5474722" y="5323140"/>
            <a:chExt cx="1743619" cy="1055841"/>
          </a:xfrm>
        </p:grpSpPr>
        <p:sp>
          <p:nvSpPr>
            <p:cNvPr id="13" name="Rectangle: Rounded Corners 12">
              <a:extLst>
                <a:ext uri="{FF2B5EF4-FFF2-40B4-BE49-F238E27FC236}">
                  <a16:creationId xmlns:a16="http://schemas.microsoft.com/office/drawing/2014/main" id="{78A445AE-23D5-D70D-239A-526777DC6B14}"/>
                </a:ext>
              </a:extLst>
            </p:cNvPr>
            <p:cNvSpPr/>
            <p:nvPr/>
          </p:nvSpPr>
          <p:spPr>
            <a:xfrm>
              <a:off x="5761170" y="5323140"/>
              <a:ext cx="1170722" cy="325097"/>
            </a:xfrm>
            <a:prstGeom prst="roundRect">
              <a:avLst/>
            </a:prstGeom>
            <a:solidFill>
              <a:srgbClr val="00BCB5"/>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Data review</a:t>
              </a:r>
            </a:p>
          </p:txBody>
        </p:sp>
        <p:sp>
          <p:nvSpPr>
            <p:cNvPr id="15" name="TextBox 14">
              <a:extLst>
                <a:ext uri="{FF2B5EF4-FFF2-40B4-BE49-F238E27FC236}">
                  <a16:creationId xmlns:a16="http://schemas.microsoft.com/office/drawing/2014/main" id="{0A2F91F3-1EDE-ADB3-3016-8BD98CA9701F}"/>
                </a:ext>
              </a:extLst>
            </p:cNvPr>
            <p:cNvSpPr txBox="1"/>
            <p:nvPr/>
          </p:nvSpPr>
          <p:spPr>
            <a:xfrm>
              <a:off x="5474722" y="5671095"/>
              <a:ext cx="1743619" cy="707886"/>
            </a:xfrm>
            <a:prstGeom prst="rect">
              <a:avLst/>
            </a:prstGeom>
            <a:noFill/>
          </p:spPr>
          <p:txBody>
            <a:bodyPr wrap="square" rtlCol="0">
              <a:spAutoFit/>
            </a:bodyPr>
            <a:lstStyle/>
            <a:p>
              <a:pPr algn="ctr"/>
              <a:r>
                <a:rPr lang="en-US" sz="1000" dirty="0"/>
                <a:t>Data review is possible prior to or ahead of moving the data to the destination on-premises database</a:t>
              </a:r>
            </a:p>
          </p:txBody>
        </p:sp>
      </p:grpSp>
      <p:cxnSp>
        <p:nvCxnSpPr>
          <p:cNvPr id="41" name="Straight Arrow Connector 19">
            <a:extLst>
              <a:ext uri="{FF2B5EF4-FFF2-40B4-BE49-F238E27FC236}">
                <a16:creationId xmlns:a16="http://schemas.microsoft.com/office/drawing/2014/main" id="{84066001-1A36-3F85-0B56-486CC38AE97F}"/>
              </a:ext>
            </a:extLst>
          </p:cNvPr>
          <p:cNvCxnSpPr>
            <a:cxnSpLocks/>
          </p:cNvCxnSpPr>
          <p:nvPr/>
        </p:nvCxnSpPr>
        <p:spPr>
          <a:xfrm flipH="1">
            <a:off x="6931892" y="4682420"/>
            <a:ext cx="1368522" cy="803269"/>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19">
            <a:extLst>
              <a:ext uri="{FF2B5EF4-FFF2-40B4-BE49-F238E27FC236}">
                <a16:creationId xmlns:a16="http://schemas.microsoft.com/office/drawing/2014/main" id="{F947A011-625E-E887-32D4-9318AC353B50}"/>
              </a:ext>
            </a:extLst>
          </p:cNvPr>
          <p:cNvCxnSpPr>
            <a:cxnSpLocks/>
          </p:cNvCxnSpPr>
          <p:nvPr/>
        </p:nvCxnSpPr>
        <p:spPr>
          <a:xfrm>
            <a:off x="4548948" y="4649400"/>
            <a:ext cx="1212222" cy="836289"/>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ez="http://schemas.microsoft.com/office/powerpoint/2016/sectionzoom">
        <mc:Choice Requires="psez">
          <p:graphicFrame>
            <p:nvGraphicFramePr>
              <p:cNvPr id="58" name="Section Zoom 57">
                <a:extLst>
                  <a:ext uri="{FF2B5EF4-FFF2-40B4-BE49-F238E27FC236}">
                    <a16:creationId xmlns:a16="http://schemas.microsoft.com/office/drawing/2014/main" id="{8613B9B7-B389-F584-2C2E-466E7A23C87B}"/>
                  </a:ext>
                </a:extLst>
              </p:cNvPr>
              <p:cNvGraphicFramePr>
                <a:graphicFrameLocks noChangeAspect="1"/>
              </p:cNvGraphicFramePr>
              <p:nvPr>
                <p:extLst>
                  <p:ext uri="{D42A27DB-BD31-4B8C-83A1-F6EECF244321}">
                    <p14:modId xmlns:p14="http://schemas.microsoft.com/office/powerpoint/2010/main" val="1512478724"/>
                  </p:ext>
                </p:extLst>
              </p:nvPr>
            </p:nvGraphicFramePr>
            <p:xfrm>
              <a:off x="4314131" y="2130969"/>
              <a:ext cx="4544113" cy="4544113"/>
            </p:xfrm>
            <a:graphic>
              <a:graphicData uri="http://schemas.microsoft.com/office/powerpoint/2016/sectionzoom">
                <psez:sectionZm>
                  <psez:sectionZmObj sectionId="{D59F45E4-45ED-4CEA-9A20-434603FCFC08}">
                    <psez:zmPr id="{404D4515-7F3B-47EA-8C53-9947D9F47CC3}" imageType="cover" transitionDur="1000">
                      <p166:blipFill xmlns:p166="http://schemas.microsoft.com/office/powerpoint/2016/6/main">
                        <a:blip r:embed="rId9"/>
                        <a:stretch>
                          <a:fillRect/>
                        </a:stretch>
                      </p166:blipFill>
                      <p166:spPr xmlns:p166="http://schemas.microsoft.com/office/powerpoint/2016/6/main">
                        <a:xfrm>
                          <a:off x="0" y="0"/>
                          <a:ext cx="4544113" cy="4544113"/>
                        </a:xfrm>
                        <a:prstGeom prst="rect">
                          <a:avLst/>
                        </a:prstGeom>
                        <a:ln w="3175">
                          <a:noFill/>
                        </a:ln>
                      </p166:spPr>
                    </psez:zmPr>
                  </psez:sectionZmObj>
                </psez:sectionZm>
              </a:graphicData>
            </a:graphic>
          </p:graphicFrame>
        </mc:Choice>
        <mc:Fallback xmlns="">
          <p:pic>
            <p:nvPicPr>
              <p:cNvPr id="58" name="Section Zoom 57">
                <a:hlinkClick r:id="rId12" action="ppaction://hlinksldjump"/>
                <a:extLst>
                  <a:ext uri="{FF2B5EF4-FFF2-40B4-BE49-F238E27FC236}">
                    <a16:creationId xmlns:a16="http://schemas.microsoft.com/office/drawing/2014/main" id="{8613B9B7-B389-F584-2C2E-466E7A23C87B}"/>
                  </a:ext>
                </a:extLst>
              </p:cNvPr>
              <p:cNvPicPr>
                <a:picLocks noGrp="1" noRot="1" noChangeAspect="1" noMove="1" noResize="1" noEditPoints="1" noAdjustHandles="1" noChangeArrowheads="1" noChangeShapeType="1"/>
              </p:cNvPicPr>
              <p:nvPr/>
            </p:nvPicPr>
            <p:blipFill>
              <a:blip r:embed="rId9"/>
              <a:stretch>
                <a:fillRect/>
              </a:stretch>
            </p:blipFill>
            <p:spPr>
              <a:xfrm>
                <a:off x="4314131" y="2130969"/>
                <a:ext cx="4544113" cy="4544113"/>
              </a:xfrm>
              <a:prstGeom prst="rect">
                <a:avLst/>
              </a:prstGeom>
              <a:ln w="3175">
                <a:noFill/>
              </a:ln>
            </p:spPr>
          </p:pic>
        </mc:Fallback>
      </mc:AlternateContent>
    </p:spTree>
    <p:extLst>
      <p:ext uri="{BB962C8B-B14F-4D97-AF65-F5344CB8AC3E}">
        <p14:creationId xmlns:p14="http://schemas.microsoft.com/office/powerpoint/2010/main" val="382521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8AFC-836F-6D15-100E-0EB6C50FF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ED700-322B-C5AD-2D72-AE680705CB31}"/>
              </a:ext>
            </a:extLst>
          </p:cNvPr>
          <p:cNvSpPr>
            <a:spLocks noGrp="1"/>
          </p:cNvSpPr>
          <p:nvPr>
            <p:ph type="title"/>
          </p:nvPr>
        </p:nvSpPr>
        <p:spPr/>
        <p:txBody>
          <a:bodyPr lIns="91440" tIns="45720" rIns="91440" bIns="45720" anchor="t">
            <a:normAutofit/>
          </a:bodyPr>
          <a:lstStyle/>
          <a:p>
            <a:r>
              <a:rPr lang="en-US" sz="2800" b="0">
                <a:latin typeface="Aptos ExtraBold"/>
                <a:cs typeface="Segoe UI"/>
              </a:rPr>
              <a:t>Stage 1</a:t>
            </a:r>
            <a:endParaRPr lang="en-US" sz="2800">
              <a:latin typeface="Aptos ExtraBold"/>
              <a:cs typeface="Segoe UI"/>
            </a:endParaRPr>
          </a:p>
        </p:txBody>
      </p:sp>
      <p:sp>
        <p:nvSpPr>
          <p:cNvPr id="6" name="Text Placeholder 2">
            <a:extLst>
              <a:ext uri="{FF2B5EF4-FFF2-40B4-BE49-F238E27FC236}">
                <a16:creationId xmlns:a16="http://schemas.microsoft.com/office/drawing/2014/main" id="{ACEC1FBD-2D47-3EF6-4F86-8E2A8D0053F7}"/>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1475BFF7-3A42-1B84-2209-E8BA998332E9}"/>
              </a:ext>
            </a:extLst>
          </p:cNvPr>
          <p:cNvGrpSpPr/>
          <p:nvPr/>
        </p:nvGrpSpPr>
        <p:grpSpPr>
          <a:xfrm>
            <a:off x="852065" y="2948686"/>
            <a:ext cx="1396612" cy="1604108"/>
            <a:chOff x="-429267" y="1762201"/>
            <a:chExt cx="1396612" cy="1604108"/>
          </a:xfrm>
        </p:grpSpPr>
        <p:pic>
          <p:nvPicPr>
            <p:cNvPr id="4" name="Graphic 3">
              <a:extLst>
                <a:ext uri="{FF2B5EF4-FFF2-40B4-BE49-F238E27FC236}">
                  <a16:creationId xmlns:a16="http://schemas.microsoft.com/office/drawing/2014/main" id="{DF6FD419-386F-903B-9BD2-73E9295822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7056" y="1762201"/>
              <a:ext cx="520289" cy="520289"/>
            </a:xfrm>
            <a:prstGeom prst="rect">
              <a:avLst/>
            </a:prstGeom>
          </p:spPr>
        </p:pic>
        <p:sp>
          <p:nvSpPr>
            <p:cNvPr id="8" name="TextBox 7">
              <a:extLst>
                <a:ext uri="{FF2B5EF4-FFF2-40B4-BE49-F238E27FC236}">
                  <a16:creationId xmlns:a16="http://schemas.microsoft.com/office/drawing/2014/main" id="{75D80265-DA34-4133-B08B-CC344854A735}"/>
                </a:ext>
              </a:extLst>
            </p:cNvPr>
            <p:cNvSpPr txBox="1"/>
            <p:nvPr/>
          </p:nvSpPr>
          <p:spPr>
            <a:xfrm>
              <a:off x="-429267" y="2412202"/>
              <a:ext cx="1396612" cy="954107"/>
            </a:xfrm>
            <a:prstGeom prst="rect">
              <a:avLst/>
            </a:prstGeom>
            <a:noFill/>
          </p:spPr>
          <p:txBody>
            <a:bodyPr wrap="square" rtlCol="0">
              <a:spAutoFit/>
            </a:bodyPr>
            <a:lstStyle/>
            <a:p>
              <a:pPr algn="ctr"/>
              <a:r>
                <a:rPr lang="en-US" sz="1400" b="1" dirty="0"/>
                <a:t>Source</a:t>
              </a:r>
            </a:p>
            <a:p>
              <a:pPr algn="ctr"/>
              <a:r>
                <a:rPr lang="en-US" sz="1400" b="1" dirty="0"/>
                <a:t>LS NAV/LS Central database</a:t>
              </a:r>
            </a:p>
          </p:txBody>
        </p:sp>
      </p:grpSp>
      <p:cxnSp>
        <p:nvCxnSpPr>
          <p:cNvPr id="33" name="Straight Arrow Connector 19">
            <a:extLst>
              <a:ext uri="{FF2B5EF4-FFF2-40B4-BE49-F238E27FC236}">
                <a16:creationId xmlns:a16="http://schemas.microsoft.com/office/drawing/2014/main" id="{025904EF-6D46-C34C-735B-BC1EBD64A992}"/>
              </a:ext>
            </a:extLst>
          </p:cNvPr>
          <p:cNvCxnSpPr>
            <a:cxnSpLocks/>
            <a:stCxn id="4" idx="0"/>
          </p:cNvCxnSpPr>
          <p:nvPr/>
        </p:nvCxnSpPr>
        <p:spPr>
          <a:xfrm rot="16200000" flipH="1">
            <a:off x="5646724" y="-709506"/>
            <a:ext cx="63407" cy="7379791"/>
          </a:xfrm>
          <a:prstGeom prst="curvedConnector4">
            <a:avLst>
              <a:gd name="adj1" fmla="val -360528"/>
              <a:gd name="adj2" fmla="val 51763"/>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512F0CCE-D6F1-F7F9-F379-116AC17B1F03}"/>
              </a:ext>
            </a:extLst>
          </p:cNvPr>
          <p:cNvGrpSpPr/>
          <p:nvPr/>
        </p:nvGrpSpPr>
        <p:grpSpPr>
          <a:xfrm>
            <a:off x="3905967" y="2736091"/>
            <a:ext cx="4048125" cy="1624269"/>
            <a:chOff x="20696" y="1086400"/>
            <a:chExt cx="4582239" cy="1624269"/>
          </a:xfrm>
        </p:grpSpPr>
        <p:sp>
          <p:nvSpPr>
            <p:cNvPr id="17" name="Rectangle: Rounded Corners 16">
              <a:extLst>
                <a:ext uri="{FF2B5EF4-FFF2-40B4-BE49-F238E27FC236}">
                  <a16:creationId xmlns:a16="http://schemas.microsoft.com/office/drawing/2014/main" id="{D24F1545-0B4A-885E-9A35-8770AF898776}"/>
                </a:ext>
              </a:extLst>
            </p:cNvPr>
            <p:cNvSpPr/>
            <p:nvPr/>
          </p:nvSpPr>
          <p:spPr>
            <a:xfrm>
              <a:off x="969118" y="2164440"/>
              <a:ext cx="2685393" cy="546229"/>
            </a:xfrm>
            <a:prstGeom prst="roundRect">
              <a:avLst/>
            </a:prstGeom>
            <a:solidFill>
              <a:srgbClr val="29B4A9"/>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Can be used to upgrade data from any version from NAV 2009 onwards</a:t>
              </a:r>
            </a:p>
          </p:txBody>
        </p:sp>
        <p:sp>
          <p:nvSpPr>
            <p:cNvPr id="38" name="TextBox 37">
              <a:extLst>
                <a:ext uri="{FF2B5EF4-FFF2-40B4-BE49-F238E27FC236}">
                  <a16:creationId xmlns:a16="http://schemas.microsoft.com/office/drawing/2014/main" id="{7943356B-943A-2AAC-51BE-2A48FE8994D9}"/>
                </a:ext>
              </a:extLst>
            </p:cNvPr>
            <p:cNvSpPr txBox="1"/>
            <p:nvPr/>
          </p:nvSpPr>
          <p:spPr>
            <a:xfrm>
              <a:off x="20696" y="1086400"/>
              <a:ext cx="4582239" cy="954107"/>
            </a:xfrm>
            <a:prstGeom prst="rect">
              <a:avLst/>
            </a:prstGeom>
            <a:noFill/>
          </p:spPr>
          <p:txBody>
            <a:bodyPr wrap="square" lIns="91440" tIns="45720" rIns="91440" bIns="45720" anchor="t">
              <a:spAutoFit/>
            </a:bodyPr>
            <a:lstStyle/>
            <a:p>
              <a:pPr algn="ctr"/>
              <a:r>
                <a:rPr lang="en-US" sz="1400" b="1" dirty="0"/>
                <a:t>Migration process</a:t>
              </a:r>
            </a:p>
            <a:p>
              <a:pPr algn="ctr"/>
              <a:r>
                <a:rPr lang="en-US" sz="1400" b="1" dirty="0"/>
                <a:t>following MS Migration guidelines</a:t>
              </a:r>
            </a:p>
            <a:p>
              <a:pPr algn="ctr"/>
              <a:endParaRPr lang="en-US" sz="1400" b="1" dirty="0"/>
            </a:p>
            <a:p>
              <a:pPr algn="ctr"/>
              <a:r>
                <a:rPr lang="en-US" sz="1400" dirty="0"/>
                <a:t>Supported by </a:t>
              </a:r>
              <a:r>
                <a:rPr lang="en-US" sz="1400" b="1" dirty="0"/>
                <a:t>LS Central migration tool</a:t>
              </a:r>
            </a:p>
          </p:txBody>
        </p:sp>
      </p:grpSp>
      <p:grpSp>
        <p:nvGrpSpPr>
          <p:cNvPr id="50" name="Group 49">
            <a:extLst>
              <a:ext uri="{FF2B5EF4-FFF2-40B4-BE49-F238E27FC236}">
                <a16:creationId xmlns:a16="http://schemas.microsoft.com/office/drawing/2014/main" id="{2810AF17-07AC-1502-95F8-A5FA37FF3066}"/>
              </a:ext>
            </a:extLst>
          </p:cNvPr>
          <p:cNvGrpSpPr/>
          <p:nvPr/>
        </p:nvGrpSpPr>
        <p:grpSpPr>
          <a:xfrm>
            <a:off x="8593840" y="3012093"/>
            <a:ext cx="2583428" cy="1361470"/>
            <a:chOff x="2340632" y="1762200"/>
            <a:chExt cx="2583428" cy="1361470"/>
          </a:xfrm>
        </p:grpSpPr>
        <p:pic>
          <p:nvPicPr>
            <p:cNvPr id="18" name="Graphic 17">
              <a:extLst>
                <a:ext uri="{FF2B5EF4-FFF2-40B4-BE49-F238E27FC236}">
                  <a16:creationId xmlns:a16="http://schemas.microsoft.com/office/drawing/2014/main" id="{34A378C0-99F1-7B6E-68CA-524E37C87E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43" name="TextBox 42">
              <a:extLst>
                <a:ext uri="{FF2B5EF4-FFF2-40B4-BE49-F238E27FC236}">
                  <a16:creationId xmlns:a16="http://schemas.microsoft.com/office/drawing/2014/main" id="{1257023A-231E-132B-B4C5-F478C7B9C6C2}"/>
                </a:ext>
              </a:extLst>
            </p:cNvPr>
            <p:cNvSpPr txBox="1"/>
            <p:nvPr/>
          </p:nvSpPr>
          <p:spPr>
            <a:xfrm>
              <a:off x="2340632" y="2600450"/>
              <a:ext cx="2583428" cy="523220"/>
            </a:xfrm>
            <a:prstGeom prst="rect">
              <a:avLst/>
            </a:prstGeom>
            <a:noFill/>
          </p:spPr>
          <p:txBody>
            <a:bodyPr wrap="square" rtlCol="0">
              <a:spAutoFit/>
            </a:bodyPr>
            <a:lstStyle/>
            <a:p>
              <a:r>
                <a:rPr lang="en-US" sz="1400" b="1" dirty="0"/>
                <a:t>Migrated database</a:t>
              </a:r>
            </a:p>
            <a:p>
              <a:pPr marL="171450" indent="-171450">
                <a:buFont typeface="Arial" panose="020B0604020202020204" pitchFamily="34" charset="0"/>
                <a:buChar char="•"/>
              </a:pPr>
              <a:r>
                <a:rPr lang="en-US" sz="1400" b="1" dirty="0"/>
                <a:t>LS Central 26 table schema</a:t>
              </a:r>
            </a:p>
          </p:txBody>
        </p:sp>
      </p:grpSp>
      <p:sp>
        <p:nvSpPr>
          <p:cNvPr id="7" name="TextBox 6">
            <a:extLst>
              <a:ext uri="{FF2B5EF4-FFF2-40B4-BE49-F238E27FC236}">
                <a16:creationId xmlns:a16="http://schemas.microsoft.com/office/drawing/2014/main" id="{7A1FFB91-06B3-7E41-9671-764073485B56}"/>
              </a:ext>
            </a:extLst>
          </p:cNvPr>
          <p:cNvSpPr txBox="1">
            <a:spLocks noGrp="1" noRot="1" noMove="1" noResize="1" noEditPoints="1" noAdjustHandles="1" noChangeArrowheads="1" noChangeShapeType="1"/>
          </p:cNvSpPr>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spTree>
    <p:extLst>
      <p:ext uri="{BB962C8B-B14F-4D97-AF65-F5344CB8AC3E}">
        <p14:creationId xmlns:p14="http://schemas.microsoft.com/office/powerpoint/2010/main" val="26479998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8AFC-836F-6D15-100E-0EB6C50FF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ED700-322B-C5AD-2D72-AE680705CB31}"/>
              </a:ext>
            </a:extLst>
          </p:cNvPr>
          <p:cNvSpPr>
            <a:spLocks noGrp="1"/>
          </p:cNvSpPr>
          <p:nvPr>
            <p:ph type="title"/>
          </p:nvPr>
        </p:nvSpPr>
        <p:spPr/>
        <p:txBody>
          <a:bodyPr lIns="91440" tIns="45720" rIns="91440" bIns="45720" anchor="t">
            <a:normAutofit/>
          </a:bodyPr>
          <a:lstStyle/>
          <a:p>
            <a:r>
              <a:rPr lang="en-US" sz="2800" b="0">
                <a:latin typeface="Aptos ExtraBold"/>
                <a:cs typeface="Segoe UI"/>
              </a:rPr>
              <a:t>Stage 1</a:t>
            </a:r>
            <a:endParaRPr lang="en-US" sz="2800">
              <a:latin typeface="Aptos ExtraBold"/>
              <a:cs typeface="Segoe UI"/>
            </a:endParaRPr>
          </a:p>
        </p:txBody>
      </p:sp>
      <p:sp>
        <p:nvSpPr>
          <p:cNvPr id="6" name="Text Placeholder 2">
            <a:extLst>
              <a:ext uri="{FF2B5EF4-FFF2-40B4-BE49-F238E27FC236}">
                <a16:creationId xmlns:a16="http://schemas.microsoft.com/office/drawing/2014/main" id="{ACEC1FBD-2D47-3EF6-4F86-8E2A8D0053F7}"/>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1475BFF7-3A42-1B84-2209-E8BA998332E9}"/>
              </a:ext>
            </a:extLst>
          </p:cNvPr>
          <p:cNvGrpSpPr/>
          <p:nvPr/>
        </p:nvGrpSpPr>
        <p:grpSpPr>
          <a:xfrm>
            <a:off x="852065" y="2948686"/>
            <a:ext cx="1396612" cy="1604108"/>
            <a:chOff x="-429267" y="1762201"/>
            <a:chExt cx="1396612" cy="1604108"/>
          </a:xfrm>
        </p:grpSpPr>
        <p:pic>
          <p:nvPicPr>
            <p:cNvPr id="4" name="Graphic 3">
              <a:extLst>
                <a:ext uri="{FF2B5EF4-FFF2-40B4-BE49-F238E27FC236}">
                  <a16:creationId xmlns:a16="http://schemas.microsoft.com/office/drawing/2014/main" id="{DF6FD419-386F-903B-9BD2-73E9295822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7056" y="1762201"/>
              <a:ext cx="520289" cy="520289"/>
            </a:xfrm>
            <a:prstGeom prst="rect">
              <a:avLst/>
            </a:prstGeom>
          </p:spPr>
        </p:pic>
        <p:sp>
          <p:nvSpPr>
            <p:cNvPr id="8" name="TextBox 7">
              <a:extLst>
                <a:ext uri="{FF2B5EF4-FFF2-40B4-BE49-F238E27FC236}">
                  <a16:creationId xmlns:a16="http://schemas.microsoft.com/office/drawing/2014/main" id="{75D80265-DA34-4133-B08B-CC344854A735}"/>
                </a:ext>
              </a:extLst>
            </p:cNvPr>
            <p:cNvSpPr txBox="1"/>
            <p:nvPr/>
          </p:nvSpPr>
          <p:spPr>
            <a:xfrm>
              <a:off x="-429267" y="2412202"/>
              <a:ext cx="1396612" cy="954107"/>
            </a:xfrm>
            <a:prstGeom prst="rect">
              <a:avLst/>
            </a:prstGeom>
            <a:noFill/>
          </p:spPr>
          <p:txBody>
            <a:bodyPr wrap="square" rtlCol="0">
              <a:spAutoFit/>
            </a:bodyPr>
            <a:lstStyle/>
            <a:p>
              <a:pPr algn="ctr"/>
              <a:r>
                <a:rPr lang="en-US" sz="1400" b="1"/>
                <a:t>Source</a:t>
              </a:r>
            </a:p>
            <a:p>
              <a:pPr algn="ctr"/>
              <a:r>
                <a:rPr lang="en-US" sz="1400" b="1"/>
                <a:t>LS NAV/LS Central database</a:t>
              </a:r>
            </a:p>
          </p:txBody>
        </p:sp>
      </p:grpSp>
      <p:cxnSp>
        <p:nvCxnSpPr>
          <p:cNvPr id="33" name="Straight Arrow Connector 19">
            <a:extLst>
              <a:ext uri="{FF2B5EF4-FFF2-40B4-BE49-F238E27FC236}">
                <a16:creationId xmlns:a16="http://schemas.microsoft.com/office/drawing/2014/main" id="{025904EF-6D46-C34C-735B-BC1EBD64A992}"/>
              </a:ext>
            </a:extLst>
          </p:cNvPr>
          <p:cNvCxnSpPr>
            <a:cxnSpLocks/>
            <a:stCxn id="4" idx="0"/>
          </p:cNvCxnSpPr>
          <p:nvPr/>
        </p:nvCxnSpPr>
        <p:spPr>
          <a:xfrm rot="16200000" flipH="1">
            <a:off x="5646724" y="-709506"/>
            <a:ext cx="63407" cy="7379791"/>
          </a:xfrm>
          <a:prstGeom prst="curvedConnector4">
            <a:avLst>
              <a:gd name="adj1" fmla="val -360528"/>
              <a:gd name="adj2" fmla="val 51763"/>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512F0CCE-D6F1-F7F9-F379-116AC17B1F03}"/>
              </a:ext>
            </a:extLst>
          </p:cNvPr>
          <p:cNvGrpSpPr/>
          <p:nvPr/>
        </p:nvGrpSpPr>
        <p:grpSpPr>
          <a:xfrm>
            <a:off x="3905967" y="2736091"/>
            <a:ext cx="4048125" cy="1624269"/>
            <a:chOff x="20696" y="1086400"/>
            <a:chExt cx="4582239" cy="1624269"/>
          </a:xfrm>
        </p:grpSpPr>
        <p:sp>
          <p:nvSpPr>
            <p:cNvPr id="17" name="Rectangle: Rounded Corners 16">
              <a:extLst>
                <a:ext uri="{FF2B5EF4-FFF2-40B4-BE49-F238E27FC236}">
                  <a16:creationId xmlns:a16="http://schemas.microsoft.com/office/drawing/2014/main" id="{D24F1545-0B4A-885E-9A35-8770AF898776}"/>
                </a:ext>
              </a:extLst>
            </p:cNvPr>
            <p:cNvSpPr/>
            <p:nvPr/>
          </p:nvSpPr>
          <p:spPr>
            <a:xfrm>
              <a:off x="969118" y="2164440"/>
              <a:ext cx="2685393" cy="546229"/>
            </a:xfrm>
            <a:prstGeom prst="roundRect">
              <a:avLst/>
            </a:prstGeom>
            <a:solidFill>
              <a:srgbClr val="29B4A9"/>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Can be used to upgrade data from any version from NAV 2009 onwards</a:t>
              </a:r>
            </a:p>
          </p:txBody>
        </p:sp>
        <p:sp>
          <p:nvSpPr>
            <p:cNvPr id="38" name="TextBox 37">
              <a:extLst>
                <a:ext uri="{FF2B5EF4-FFF2-40B4-BE49-F238E27FC236}">
                  <a16:creationId xmlns:a16="http://schemas.microsoft.com/office/drawing/2014/main" id="{7943356B-943A-2AAC-51BE-2A48FE8994D9}"/>
                </a:ext>
              </a:extLst>
            </p:cNvPr>
            <p:cNvSpPr txBox="1"/>
            <p:nvPr/>
          </p:nvSpPr>
          <p:spPr>
            <a:xfrm>
              <a:off x="20696" y="1086400"/>
              <a:ext cx="4582239" cy="954107"/>
            </a:xfrm>
            <a:prstGeom prst="rect">
              <a:avLst/>
            </a:prstGeom>
            <a:noFill/>
          </p:spPr>
          <p:txBody>
            <a:bodyPr wrap="square" lIns="91440" tIns="45720" rIns="91440" bIns="45720" anchor="t">
              <a:spAutoFit/>
            </a:bodyPr>
            <a:lstStyle/>
            <a:p>
              <a:pPr algn="ctr"/>
              <a:r>
                <a:rPr lang="en-US" sz="1400" b="1"/>
                <a:t>Migration process</a:t>
              </a:r>
            </a:p>
            <a:p>
              <a:pPr algn="ctr"/>
              <a:r>
                <a:rPr lang="en-US" sz="1400" b="1"/>
                <a:t>following MS Migration guidelines</a:t>
              </a:r>
            </a:p>
            <a:p>
              <a:pPr algn="ctr"/>
              <a:endParaRPr lang="en-US" sz="1400" b="1"/>
            </a:p>
            <a:p>
              <a:pPr algn="ctr"/>
              <a:r>
                <a:rPr lang="en-US" sz="1400"/>
                <a:t>Supported by </a:t>
              </a:r>
              <a:r>
                <a:rPr lang="en-US" sz="1400" b="1"/>
                <a:t>LS Central migration tool</a:t>
              </a:r>
            </a:p>
          </p:txBody>
        </p:sp>
      </p:grpSp>
      <p:grpSp>
        <p:nvGrpSpPr>
          <p:cNvPr id="50" name="Group 49">
            <a:extLst>
              <a:ext uri="{FF2B5EF4-FFF2-40B4-BE49-F238E27FC236}">
                <a16:creationId xmlns:a16="http://schemas.microsoft.com/office/drawing/2014/main" id="{2810AF17-07AC-1502-95F8-A5FA37FF3066}"/>
              </a:ext>
            </a:extLst>
          </p:cNvPr>
          <p:cNvGrpSpPr/>
          <p:nvPr/>
        </p:nvGrpSpPr>
        <p:grpSpPr>
          <a:xfrm>
            <a:off x="8593840" y="3012093"/>
            <a:ext cx="2583428" cy="1361470"/>
            <a:chOff x="2340632" y="1762200"/>
            <a:chExt cx="2583428" cy="1361470"/>
          </a:xfrm>
        </p:grpSpPr>
        <p:pic>
          <p:nvPicPr>
            <p:cNvPr id="18" name="Graphic 17">
              <a:extLst>
                <a:ext uri="{FF2B5EF4-FFF2-40B4-BE49-F238E27FC236}">
                  <a16:creationId xmlns:a16="http://schemas.microsoft.com/office/drawing/2014/main" id="{34A378C0-99F1-7B6E-68CA-524E37C87E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43" name="TextBox 42">
              <a:extLst>
                <a:ext uri="{FF2B5EF4-FFF2-40B4-BE49-F238E27FC236}">
                  <a16:creationId xmlns:a16="http://schemas.microsoft.com/office/drawing/2014/main" id="{1257023A-231E-132B-B4C5-F478C7B9C6C2}"/>
                </a:ext>
              </a:extLst>
            </p:cNvPr>
            <p:cNvSpPr txBox="1"/>
            <p:nvPr/>
          </p:nvSpPr>
          <p:spPr>
            <a:xfrm>
              <a:off x="2340632" y="2600450"/>
              <a:ext cx="2583428" cy="523220"/>
            </a:xfrm>
            <a:prstGeom prst="rect">
              <a:avLst/>
            </a:prstGeom>
            <a:noFill/>
          </p:spPr>
          <p:txBody>
            <a:bodyPr wrap="square" rtlCol="0">
              <a:spAutoFit/>
            </a:bodyPr>
            <a:lstStyle/>
            <a:p>
              <a:r>
                <a:rPr lang="en-US" sz="1400" b="1"/>
                <a:t>Migrated database</a:t>
              </a:r>
            </a:p>
            <a:p>
              <a:pPr marL="171450" indent="-171450">
                <a:buFont typeface="Arial" panose="020B0604020202020204" pitchFamily="34" charset="0"/>
                <a:buChar char="•"/>
              </a:pPr>
              <a:r>
                <a:rPr lang="en-US" sz="1400" b="1"/>
                <a:t>LS Central 26 table schema</a:t>
              </a:r>
            </a:p>
          </p:txBody>
        </p:sp>
      </p:grpSp>
      <p:sp>
        <p:nvSpPr>
          <p:cNvPr id="7" name="TextBox 6">
            <a:extLst>
              <a:ext uri="{FF2B5EF4-FFF2-40B4-BE49-F238E27FC236}">
                <a16:creationId xmlns:a16="http://schemas.microsoft.com/office/drawing/2014/main" id="{7A1FFB91-06B3-7E41-9671-764073485B56}"/>
              </a:ext>
            </a:extLst>
          </p:cNvPr>
          <p:cNvSpPr txBox="1">
            <a:spLocks noGrp="1" noRot="1" noMove="1" noResize="1" noEditPoints="1" noAdjustHandles="1" noChangeArrowheads="1" noChangeShapeType="1"/>
          </p:cNvSpPr>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spTree>
    <p:extLst>
      <p:ext uri="{BB962C8B-B14F-4D97-AF65-F5344CB8AC3E}">
        <p14:creationId xmlns:p14="http://schemas.microsoft.com/office/powerpoint/2010/main" val="2647999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E5AD2-83BA-EEC8-814F-4C04E436B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F85C5-3679-50E6-4615-32A9DF9A20F9}"/>
              </a:ext>
            </a:extLst>
          </p:cNvPr>
          <p:cNvSpPr>
            <a:spLocks noGrp="1"/>
          </p:cNvSpPr>
          <p:nvPr>
            <p:ph type="title"/>
          </p:nvPr>
        </p:nvSpPr>
        <p:spPr/>
        <p:txBody>
          <a:bodyPr lIns="91440" tIns="45720" rIns="91440" bIns="45720" anchor="t">
            <a:normAutofit/>
          </a:bodyPr>
          <a:lstStyle/>
          <a:p>
            <a:r>
              <a:rPr lang="en-US" sz="2800" b="0">
                <a:latin typeface="Aptos ExtraBold"/>
                <a:cs typeface="Segoe UI"/>
              </a:rPr>
              <a:t>Stage 1</a:t>
            </a:r>
            <a:endParaRPr lang="en-US" sz="2800">
              <a:latin typeface="Aptos ExtraBold"/>
              <a:cs typeface="Segoe UI"/>
            </a:endParaRPr>
          </a:p>
        </p:txBody>
      </p:sp>
      <p:sp>
        <p:nvSpPr>
          <p:cNvPr id="6" name="Text Placeholder 2">
            <a:extLst>
              <a:ext uri="{FF2B5EF4-FFF2-40B4-BE49-F238E27FC236}">
                <a16:creationId xmlns:a16="http://schemas.microsoft.com/office/drawing/2014/main" id="{DBD3E225-1A66-1808-F98A-EBC5BD0A61BA}"/>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E43D8154-AE8D-23BD-9330-997FD6EBBDC4}"/>
              </a:ext>
            </a:extLst>
          </p:cNvPr>
          <p:cNvGrpSpPr/>
          <p:nvPr/>
        </p:nvGrpSpPr>
        <p:grpSpPr>
          <a:xfrm>
            <a:off x="852065" y="2948686"/>
            <a:ext cx="1396612" cy="1604109"/>
            <a:chOff x="-429267" y="1762201"/>
            <a:chExt cx="1396612" cy="1604109"/>
          </a:xfrm>
        </p:grpSpPr>
        <p:pic>
          <p:nvPicPr>
            <p:cNvPr id="4" name="Graphic 3">
              <a:extLst>
                <a:ext uri="{FF2B5EF4-FFF2-40B4-BE49-F238E27FC236}">
                  <a16:creationId xmlns:a16="http://schemas.microsoft.com/office/drawing/2014/main" id="{CC39DB6D-D791-A847-CCB6-77892BF83F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7056" y="1762201"/>
              <a:ext cx="520289" cy="520289"/>
            </a:xfrm>
            <a:prstGeom prst="rect">
              <a:avLst/>
            </a:prstGeom>
          </p:spPr>
        </p:pic>
        <p:sp>
          <p:nvSpPr>
            <p:cNvPr id="8" name="TextBox 7">
              <a:extLst>
                <a:ext uri="{FF2B5EF4-FFF2-40B4-BE49-F238E27FC236}">
                  <a16:creationId xmlns:a16="http://schemas.microsoft.com/office/drawing/2014/main" id="{AEFAC10D-DDD1-E9D0-EB33-C6B518132DDC}"/>
                </a:ext>
              </a:extLst>
            </p:cNvPr>
            <p:cNvSpPr txBox="1"/>
            <p:nvPr/>
          </p:nvSpPr>
          <p:spPr>
            <a:xfrm>
              <a:off x="-429267" y="2412203"/>
              <a:ext cx="1396612" cy="954107"/>
            </a:xfrm>
            <a:prstGeom prst="rect">
              <a:avLst/>
            </a:prstGeom>
            <a:noFill/>
          </p:spPr>
          <p:txBody>
            <a:bodyPr wrap="square" rtlCol="0">
              <a:spAutoFit/>
            </a:bodyPr>
            <a:lstStyle/>
            <a:p>
              <a:pPr algn="ctr"/>
              <a:r>
                <a:rPr lang="en-US" sz="1400" b="1" dirty="0"/>
                <a:t>Source</a:t>
              </a:r>
            </a:p>
            <a:p>
              <a:pPr algn="ctr"/>
              <a:r>
                <a:rPr lang="en-US" sz="1400" b="1" dirty="0"/>
                <a:t>LS NAV/LS Central database</a:t>
              </a:r>
            </a:p>
          </p:txBody>
        </p:sp>
      </p:grpSp>
      <p:cxnSp>
        <p:nvCxnSpPr>
          <p:cNvPr id="33" name="Straight Arrow Connector 19">
            <a:extLst>
              <a:ext uri="{FF2B5EF4-FFF2-40B4-BE49-F238E27FC236}">
                <a16:creationId xmlns:a16="http://schemas.microsoft.com/office/drawing/2014/main" id="{932E8ABE-8A66-CB4B-B8FD-D460D0E1D727}"/>
              </a:ext>
            </a:extLst>
          </p:cNvPr>
          <p:cNvCxnSpPr>
            <a:cxnSpLocks/>
            <a:stCxn id="4" idx="0"/>
          </p:cNvCxnSpPr>
          <p:nvPr/>
        </p:nvCxnSpPr>
        <p:spPr>
          <a:xfrm rot="16200000" flipH="1">
            <a:off x="5646724" y="-709506"/>
            <a:ext cx="63407" cy="7379791"/>
          </a:xfrm>
          <a:prstGeom prst="curvedConnector4">
            <a:avLst>
              <a:gd name="adj1" fmla="val -360528"/>
              <a:gd name="adj2" fmla="val 51763"/>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A332F400-3C3A-BA12-66C7-00EC4D0C1689}"/>
              </a:ext>
            </a:extLst>
          </p:cNvPr>
          <p:cNvGrpSpPr/>
          <p:nvPr/>
        </p:nvGrpSpPr>
        <p:grpSpPr>
          <a:xfrm>
            <a:off x="8593840" y="3012093"/>
            <a:ext cx="2583428" cy="1361470"/>
            <a:chOff x="2340632" y="1762200"/>
            <a:chExt cx="2583428" cy="1361470"/>
          </a:xfrm>
        </p:grpSpPr>
        <p:pic>
          <p:nvPicPr>
            <p:cNvPr id="18" name="Graphic 17">
              <a:extLst>
                <a:ext uri="{FF2B5EF4-FFF2-40B4-BE49-F238E27FC236}">
                  <a16:creationId xmlns:a16="http://schemas.microsoft.com/office/drawing/2014/main" id="{4BEE6586-2931-01B6-B127-73F5C6F4567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43" name="TextBox 42">
              <a:extLst>
                <a:ext uri="{FF2B5EF4-FFF2-40B4-BE49-F238E27FC236}">
                  <a16:creationId xmlns:a16="http://schemas.microsoft.com/office/drawing/2014/main" id="{5111225D-8CB1-218B-D8B7-1DFA58553467}"/>
                </a:ext>
              </a:extLst>
            </p:cNvPr>
            <p:cNvSpPr txBox="1"/>
            <p:nvPr/>
          </p:nvSpPr>
          <p:spPr>
            <a:xfrm>
              <a:off x="2340632" y="2600450"/>
              <a:ext cx="2583428" cy="523220"/>
            </a:xfrm>
            <a:prstGeom prst="rect">
              <a:avLst/>
            </a:prstGeom>
            <a:noFill/>
          </p:spPr>
          <p:txBody>
            <a:bodyPr wrap="square" rtlCol="0">
              <a:spAutoFit/>
            </a:bodyPr>
            <a:lstStyle/>
            <a:p>
              <a:r>
                <a:rPr lang="en-US" sz="1400" b="1" dirty="0"/>
                <a:t>Migrated database</a:t>
              </a:r>
            </a:p>
            <a:p>
              <a:pPr marL="171450" indent="-171450">
                <a:buFont typeface="Arial" panose="020B0604020202020204" pitchFamily="34" charset="0"/>
                <a:buChar char="•"/>
              </a:pPr>
              <a:r>
                <a:rPr lang="en-US" sz="1400" b="1" dirty="0"/>
                <a:t>LS Central 26 table schema</a:t>
              </a:r>
            </a:p>
          </p:txBody>
        </p:sp>
      </p:grpSp>
      <p:sp>
        <p:nvSpPr>
          <p:cNvPr id="7" name="TextBox 6">
            <a:extLst>
              <a:ext uri="{FF2B5EF4-FFF2-40B4-BE49-F238E27FC236}">
                <a16:creationId xmlns:a16="http://schemas.microsoft.com/office/drawing/2014/main" id="{F80A7361-391A-BF6D-E19E-AF39729DA6AD}"/>
              </a:ext>
            </a:extLst>
          </p:cNvPr>
          <p:cNvSpPr txBox="1">
            <a:spLocks noGrp="1" noRot="1" noMove="1" noResize="1" noEditPoints="1" noAdjustHandles="1" noChangeArrowheads="1" noChangeShapeType="1"/>
          </p:cNvSpPr>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sp>
        <p:nvSpPr>
          <p:cNvPr id="3" name="TextBox 2">
            <a:extLst>
              <a:ext uri="{FF2B5EF4-FFF2-40B4-BE49-F238E27FC236}">
                <a16:creationId xmlns:a16="http://schemas.microsoft.com/office/drawing/2014/main" id="{A5FB0BBB-16A0-DD6E-544B-F5EF0524F5FB}"/>
              </a:ext>
            </a:extLst>
          </p:cNvPr>
          <p:cNvSpPr txBox="1"/>
          <p:nvPr/>
        </p:nvSpPr>
        <p:spPr>
          <a:xfrm>
            <a:off x="2048117" y="991948"/>
            <a:ext cx="4210664" cy="1323439"/>
          </a:xfrm>
          <a:prstGeom prst="rect">
            <a:avLst/>
          </a:prstGeom>
          <a:noFill/>
        </p:spPr>
        <p:txBody>
          <a:bodyPr wrap="square" rtlCol="0">
            <a:spAutoFit/>
          </a:bodyPr>
          <a:lstStyle/>
          <a:p>
            <a:r>
              <a:rPr lang="en-US" sz="2400" b="1">
                <a:solidFill>
                  <a:srgbClr val="341F5A"/>
                </a:solidFill>
              </a:rPr>
              <a:t>Data migration</a:t>
            </a:r>
          </a:p>
          <a:p>
            <a:pPr marL="285750" indent="-285750">
              <a:buFont typeface="Arial" panose="020B0604020202020204" pitchFamily="34" charset="0"/>
              <a:buChar char="•"/>
            </a:pPr>
            <a:r>
              <a:rPr lang="en-US" sz="1400" b="1">
                <a:solidFill>
                  <a:srgbClr val="341F5A"/>
                </a:solidFill>
              </a:rPr>
              <a:t>Includes some code migration</a:t>
            </a:r>
          </a:p>
          <a:p>
            <a:pPr marL="742950" lvl="1" indent="-285750">
              <a:buFont typeface="Arial" panose="020B0604020202020204" pitchFamily="34" charset="0"/>
              <a:buChar char="•"/>
            </a:pPr>
            <a:r>
              <a:rPr lang="en-US" sz="1400" b="1">
                <a:solidFill>
                  <a:srgbClr val="341F5A"/>
                </a:solidFill>
              </a:rPr>
              <a:t>Custom fields added to standard tables</a:t>
            </a:r>
          </a:p>
          <a:p>
            <a:pPr marL="742950" lvl="1" indent="-285750">
              <a:buFont typeface="Arial" panose="020B0604020202020204" pitchFamily="34" charset="0"/>
              <a:buChar char="•"/>
            </a:pPr>
            <a:r>
              <a:rPr lang="en-US" sz="1400" b="1">
                <a:solidFill>
                  <a:srgbClr val="341F5A"/>
                </a:solidFill>
              </a:rPr>
              <a:t>Custom tables</a:t>
            </a:r>
          </a:p>
          <a:p>
            <a:pPr marL="742950" lvl="1" indent="-285750">
              <a:buFont typeface="Arial" panose="020B0604020202020204" pitchFamily="34" charset="0"/>
              <a:buChar char="•"/>
            </a:pPr>
            <a:r>
              <a:rPr lang="en-US" sz="1400" b="1" u="sng">
                <a:solidFill>
                  <a:srgbClr val="341F5A"/>
                </a:solidFill>
              </a:rPr>
              <a:t>No code included </a:t>
            </a:r>
            <a:r>
              <a:rPr lang="en-US" sz="1400" b="1">
                <a:solidFill>
                  <a:srgbClr val="341F5A"/>
                </a:solidFill>
              </a:rPr>
              <a:t>in triggers</a:t>
            </a:r>
          </a:p>
        </p:txBody>
      </p:sp>
      <p:sp>
        <p:nvSpPr>
          <p:cNvPr id="9" name="TextBox 8">
            <a:extLst>
              <a:ext uri="{FF2B5EF4-FFF2-40B4-BE49-F238E27FC236}">
                <a16:creationId xmlns:a16="http://schemas.microsoft.com/office/drawing/2014/main" id="{36BEF78E-6D2B-6AD4-3463-C028DF2F1A41}"/>
              </a:ext>
            </a:extLst>
          </p:cNvPr>
          <p:cNvSpPr txBox="1"/>
          <p:nvPr/>
        </p:nvSpPr>
        <p:spPr>
          <a:xfrm>
            <a:off x="2591472" y="4239413"/>
            <a:ext cx="2715238" cy="1877437"/>
          </a:xfrm>
          <a:prstGeom prst="rect">
            <a:avLst/>
          </a:prstGeom>
          <a:noFill/>
        </p:spPr>
        <p:txBody>
          <a:bodyPr wrap="square" rtlCol="0">
            <a:spAutoFit/>
          </a:bodyPr>
          <a:lstStyle/>
          <a:p>
            <a:r>
              <a:rPr lang="en-US" sz="2400" b="1">
                <a:solidFill>
                  <a:srgbClr val="341F5A"/>
                </a:solidFill>
              </a:rPr>
              <a:t>Code migration</a:t>
            </a:r>
          </a:p>
          <a:p>
            <a:pPr marL="285750" indent="-285750">
              <a:buFont typeface="Arial" panose="020B0604020202020204" pitchFamily="34" charset="0"/>
              <a:buChar char="•"/>
            </a:pPr>
            <a:r>
              <a:rPr lang="en-US" sz="1400" b="1">
                <a:solidFill>
                  <a:srgbClr val="341F5A"/>
                </a:solidFill>
              </a:rPr>
              <a:t>Migrating customizations </a:t>
            </a:r>
          </a:p>
          <a:p>
            <a:pPr marL="742950" lvl="1" indent="-285750">
              <a:buFont typeface="Arial" panose="020B0604020202020204" pitchFamily="34" charset="0"/>
              <a:buChar char="•"/>
            </a:pPr>
            <a:r>
              <a:rPr lang="en-US" sz="1200">
                <a:solidFill>
                  <a:srgbClr val="341F5A"/>
                </a:solidFill>
              </a:rPr>
              <a:t>Customized features</a:t>
            </a:r>
          </a:p>
          <a:p>
            <a:pPr marL="742950" lvl="1" indent="-285750">
              <a:buFont typeface="Arial" panose="020B0604020202020204" pitchFamily="34" charset="0"/>
              <a:buChar char="•"/>
            </a:pPr>
            <a:r>
              <a:rPr lang="en-US" sz="1200">
                <a:solidFill>
                  <a:srgbClr val="341F5A"/>
                </a:solidFill>
              </a:rPr>
              <a:t>Integrations</a:t>
            </a:r>
          </a:p>
          <a:p>
            <a:pPr marL="742950" lvl="1" indent="-285750">
              <a:buFont typeface="Arial" panose="020B0604020202020204" pitchFamily="34" charset="0"/>
              <a:buChar char="•"/>
            </a:pPr>
            <a:r>
              <a:rPr lang="en-US" sz="1200">
                <a:solidFill>
                  <a:srgbClr val="341F5A"/>
                </a:solidFill>
              </a:rPr>
              <a:t>Reports</a:t>
            </a:r>
          </a:p>
          <a:p>
            <a:pPr marL="742950" lvl="1" indent="-285750">
              <a:buFont typeface="Arial" panose="020B0604020202020204" pitchFamily="34" charset="0"/>
              <a:buChar char="•"/>
            </a:pPr>
            <a:r>
              <a:rPr lang="en-US" sz="1200">
                <a:solidFill>
                  <a:srgbClr val="341F5A"/>
                </a:solidFill>
              </a:rPr>
              <a:t>Etc.</a:t>
            </a:r>
          </a:p>
          <a:p>
            <a:pPr marL="742950" lvl="1" indent="-285750">
              <a:buFont typeface="Arial" panose="020B0604020202020204" pitchFamily="34" charset="0"/>
              <a:buChar char="•"/>
            </a:pPr>
            <a:endParaRPr lang="en-US" sz="1200">
              <a:solidFill>
                <a:srgbClr val="341F5A"/>
              </a:solidFill>
            </a:endParaRPr>
          </a:p>
          <a:p>
            <a:pPr algn="ctr"/>
            <a:r>
              <a:rPr lang="en-US" b="1">
                <a:solidFill>
                  <a:srgbClr val="341F5A"/>
                </a:solidFill>
              </a:rPr>
              <a:t>Not needed for stage 1</a:t>
            </a:r>
          </a:p>
        </p:txBody>
      </p:sp>
      <p:cxnSp>
        <p:nvCxnSpPr>
          <p:cNvPr id="10" name="Straight Arrow Connector 19">
            <a:extLst>
              <a:ext uri="{FF2B5EF4-FFF2-40B4-BE49-F238E27FC236}">
                <a16:creationId xmlns:a16="http://schemas.microsoft.com/office/drawing/2014/main" id="{013397DC-B04F-0AF0-69C5-0A106384A89D}"/>
              </a:ext>
            </a:extLst>
          </p:cNvPr>
          <p:cNvCxnSpPr>
            <a:cxnSpLocks/>
            <a:stCxn id="4" idx="2"/>
          </p:cNvCxnSpPr>
          <p:nvPr/>
        </p:nvCxnSpPr>
        <p:spPr>
          <a:xfrm rot="16200000" flipH="1">
            <a:off x="5646725" y="-189218"/>
            <a:ext cx="63407" cy="7379791"/>
          </a:xfrm>
          <a:prstGeom prst="curvedConnector2">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5EFFF01-540D-E01D-3B64-6B8C2F287B30}"/>
              </a:ext>
            </a:extLst>
          </p:cNvPr>
          <p:cNvSpPr txBox="1"/>
          <p:nvPr/>
        </p:nvSpPr>
        <p:spPr>
          <a:xfrm>
            <a:off x="7450221" y="5128544"/>
            <a:ext cx="2557769" cy="1168584"/>
          </a:xfrm>
          <a:prstGeom prst="roundRect">
            <a:avLst/>
          </a:prstGeom>
          <a:solidFill>
            <a:srgbClr val="00BCB5"/>
          </a:solidFill>
          <a:ln w="19050">
            <a:solidFill>
              <a:srgbClr val="341F5A"/>
            </a:solidFill>
          </a:ln>
        </p:spPr>
        <p:txBody>
          <a:bodyPr wrap="square" rtlCol="0" anchor="ctr">
            <a:noAutofit/>
          </a:bodyPr>
          <a:lstStyle/>
          <a:p>
            <a:pPr algn="ctr"/>
            <a:r>
              <a:rPr lang="en-US" b="1">
                <a:solidFill>
                  <a:schemeClr val="bg1"/>
                </a:solidFill>
              </a:rPr>
              <a:t>Data and code migration are separate tasks</a:t>
            </a:r>
            <a:endParaRPr lang="en-US" sz="900">
              <a:solidFill>
                <a:schemeClr val="bg1"/>
              </a:solidFill>
            </a:endParaRPr>
          </a:p>
        </p:txBody>
      </p:sp>
    </p:spTree>
    <p:extLst>
      <p:ext uri="{BB962C8B-B14F-4D97-AF65-F5344CB8AC3E}">
        <p14:creationId xmlns:p14="http://schemas.microsoft.com/office/powerpoint/2010/main" val="295214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14:presetBounceEnd="20000">
                                      <p:stCondLst>
                                        <p:cond delay="0"/>
                                      </p:stCondLst>
                                      <p:endCondLst>
                                        <p:cond evt="onNext" delay="0">
                                          <p:tgtEl>
                                            <p:sldTgt/>
                                          </p:tgtEl>
                                        </p:cond>
                                      </p:endCondLst>
                                      <p:childTnLst>
                                        <p:animScale p14:bounceEnd="20000">
                                          <p:cBhvr>
                                            <p:cTn id="6"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endCondLst>
                                        <p:cond evt="onNext" delay="0">
                                          <p:tgtEl>
                                            <p:sldTgt/>
                                          </p:tgtEl>
                                        </p:cond>
                                      </p:endCondLst>
                                      <p:childTnLst>
                                        <p:animScale>
                                          <p:cBhvr>
                                            <p:cTn id="6"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9AD2-4D2E-849D-14E8-EAC3C6CCE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42B10-6EE0-7E3E-72B9-8F1794BB26EF}"/>
              </a:ext>
            </a:extLst>
          </p:cNvPr>
          <p:cNvSpPr>
            <a:spLocks noGrp="1"/>
          </p:cNvSpPr>
          <p:nvPr>
            <p:ph type="title"/>
          </p:nvPr>
        </p:nvSpPr>
        <p:spPr/>
        <p:txBody>
          <a:bodyPr lIns="91440" tIns="45720" rIns="91440" bIns="45720" anchor="t">
            <a:normAutofit/>
          </a:bodyPr>
          <a:lstStyle/>
          <a:p>
            <a:r>
              <a:rPr lang="en-US" sz="2800" b="0">
                <a:latin typeface="Aptos ExtraBold"/>
                <a:cs typeface="Segoe UI"/>
              </a:rPr>
              <a:t>Data migration</a:t>
            </a:r>
            <a:endParaRPr lang="en-US" sz="2800">
              <a:latin typeface="Aptos ExtraBold"/>
              <a:cs typeface="Segoe UI"/>
            </a:endParaRPr>
          </a:p>
        </p:txBody>
      </p:sp>
      <p:grpSp>
        <p:nvGrpSpPr>
          <p:cNvPr id="25" name="Group 24">
            <a:extLst>
              <a:ext uri="{FF2B5EF4-FFF2-40B4-BE49-F238E27FC236}">
                <a16:creationId xmlns:a16="http://schemas.microsoft.com/office/drawing/2014/main" id="{8A1208E4-AE96-14FE-CB22-EDE02803683F}"/>
              </a:ext>
            </a:extLst>
          </p:cNvPr>
          <p:cNvGrpSpPr/>
          <p:nvPr/>
        </p:nvGrpSpPr>
        <p:grpSpPr>
          <a:xfrm>
            <a:off x="1939941" y="1846496"/>
            <a:ext cx="1224932" cy="1603193"/>
            <a:chOff x="1406839" y="2890776"/>
            <a:chExt cx="1404945" cy="1148911"/>
          </a:xfrm>
          <a:solidFill>
            <a:srgbClr val="C7DB80"/>
          </a:solidFill>
        </p:grpSpPr>
        <p:sp>
          <p:nvSpPr>
            <p:cNvPr id="26" name="Isosceles Triangle 54">
              <a:extLst>
                <a:ext uri="{FF2B5EF4-FFF2-40B4-BE49-F238E27FC236}">
                  <a16:creationId xmlns:a16="http://schemas.microsoft.com/office/drawing/2014/main" id="{E852A2D0-2687-9D8F-9159-23216A5C4D47}"/>
                </a:ext>
              </a:extLst>
            </p:cNvPr>
            <p:cNvSpPr/>
            <p:nvPr/>
          </p:nvSpPr>
          <p:spPr>
            <a:xfrm>
              <a:off x="1406839" y="2890776"/>
              <a:ext cx="1404945" cy="1135123"/>
            </a:xfrm>
            <a:prstGeom prst="snip2DiagRect">
              <a:avLst/>
            </a:prstGeom>
            <a:solidFill>
              <a:srgbClr val="88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7" name="TextBox 26">
              <a:extLst>
                <a:ext uri="{FF2B5EF4-FFF2-40B4-BE49-F238E27FC236}">
                  <a16:creationId xmlns:a16="http://schemas.microsoft.com/office/drawing/2014/main" id="{494C75ED-2057-D4E0-AC38-95C2216C21E6}"/>
                </a:ext>
              </a:extLst>
            </p:cNvPr>
            <p:cNvSpPr txBox="1"/>
            <p:nvPr/>
          </p:nvSpPr>
          <p:spPr>
            <a:xfrm>
              <a:off x="1542550" y="2981189"/>
              <a:ext cx="1133524" cy="1058498"/>
            </a:xfrm>
            <a:prstGeom prst="snip2DiagRect">
              <a:avLst/>
            </a:prstGeom>
            <a:noFill/>
          </p:spPr>
          <p:txBody>
            <a:bodyPr wrap="none" rtlCol="0">
              <a:spAutoFit/>
            </a:bodyPr>
            <a:lstStyle/>
            <a:p>
              <a:pPr algn="ctr"/>
              <a:r>
                <a:rPr lang="en-US" sz="1600">
                  <a:solidFill>
                    <a:srgbClr val="341F5A"/>
                  </a:solidFill>
                </a:rPr>
                <a:t>LS NAV</a:t>
              </a:r>
            </a:p>
            <a:p>
              <a:pPr algn="ctr"/>
              <a:r>
                <a:rPr lang="en-US" sz="1600">
                  <a:solidFill>
                    <a:srgbClr val="341F5A"/>
                  </a:solidFill>
                </a:rPr>
                <a:t>8 - 13</a:t>
              </a:r>
            </a:p>
            <a:p>
              <a:pPr algn="ctr"/>
              <a:endParaRPr lang="en-US" sz="1200">
                <a:solidFill>
                  <a:srgbClr val="341F5A"/>
                </a:solidFill>
              </a:endParaRPr>
            </a:p>
            <a:p>
              <a:pPr algn="ctr"/>
              <a:r>
                <a:rPr lang="en-US" sz="1200">
                  <a:solidFill>
                    <a:srgbClr val="341F5A"/>
                  </a:solidFill>
                </a:rPr>
                <a:t>NAV 2015</a:t>
              </a:r>
            </a:p>
            <a:p>
              <a:pPr algn="ctr"/>
              <a:r>
                <a:rPr lang="en-US" sz="1200">
                  <a:solidFill>
                    <a:srgbClr val="341F5A"/>
                  </a:solidFill>
                </a:rPr>
                <a:t>to</a:t>
              </a:r>
            </a:p>
            <a:p>
              <a:pPr algn="ctr"/>
              <a:r>
                <a:rPr lang="en-US" sz="1200">
                  <a:solidFill>
                    <a:srgbClr val="341F5A"/>
                  </a:solidFill>
                </a:rPr>
                <a:t>BC 13</a:t>
              </a:r>
            </a:p>
          </p:txBody>
        </p:sp>
      </p:grpSp>
      <p:grpSp>
        <p:nvGrpSpPr>
          <p:cNvPr id="28" name="Group 27">
            <a:extLst>
              <a:ext uri="{FF2B5EF4-FFF2-40B4-BE49-F238E27FC236}">
                <a16:creationId xmlns:a16="http://schemas.microsoft.com/office/drawing/2014/main" id="{3B093860-C08B-85E0-FC08-C25CADFEDD4C}"/>
              </a:ext>
            </a:extLst>
          </p:cNvPr>
          <p:cNvGrpSpPr/>
          <p:nvPr/>
        </p:nvGrpSpPr>
        <p:grpSpPr>
          <a:xfrm>
            <a:off x="385025" y="1852842"/>
            <a:ext cx="1235073" cy="1638556"/>
            <a:chOff x="1401025" y="2890775"/>
            <a:chExt cx="1416578" cy="1203210"/>
          </a:xfrm>
          <a:solidFill>
            <a:srgbClr val="C7DB80"/>
          </a:solidFill>
        </p:grpSpPr>
        <p:sp>
          <p:nvSpPr>
            <p:cNvPr id="29" name="Isosceles Triangle 54">
              <a:extLst>
                <a:ext uri="{FF2B5EF4-FFF2-40B4-BE49-F238E27FC236}">
                  <a16:creationId xmlns:a16="http://schemas.microsoft.com/office/drawing/2014/main" id="{6B3C6375-9EB6-F029-2ED8-88A77920443F}"/>
                </a:ext>
              </a:extLst>
            </p:cNvPr>
            <p:cNvSpPr/>
            <p:nvPr/>
          </p:nvSpPr>
          <p:spPr>
            <a:xfrm>
              <a:off x="1406839" y="2890775"/>
              <a:ext cx="1404945" cy="1163114"/>
            </a:xfrm>
            <a:prstGeom prst="snip2DiagRect">
              <a:avLst/>
            </a:prstGeom>
            <a:solidFill>
              <a:srgbClr val="88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30" name="TextBox 29">
              <a:extLst>
                <a:ext uri="{FF2B5EF4-FFF2-40B4-BE49-F238E27FC236}">
                  <a16:creationId xmlns:a16="http://schemas.microsoft.com/office/drawing/2014/main" id="{4F46910C-AD16-E061-DF56-3D66AFA9DD69}"/>
                </a:ext>
              </a:extLst>
            </p:cNvPr>
            <p:cNvSpPr txBox="1"/>
            <p:nvPr/>
          </p:nvSpPr>
          <p:spPr>
            <a:xfrm>
              <a:off x="1401025" y="2981189"/>
              <a:ext cx="1416578" cy="1112796"/>
            </a:xfrm>
            <a:prstGeom prst="snip2DiagRect">
              <a:avLst/>
            </a:prstGeom>
            <a:noFill/>
          </p:spPr>
          <p:txBody>
            <a:bodyPr wrap="none" rtlCol="0">
              <a:spAutoFit/>
            </a:bodyPr>
            <a:lstStyle/>
            <a:p>
              <a:pPr algn="ctr"/>
              <a:r>
                <a:rPr lang="en-US" sz="1600">
                  <a:solidFill>
                    <a:srgbClr val="341F5A"/>
                  </a:solidFill>
                </a:rPr>
                <a:t>LS NAV</a:t>
              </a:r>
            </a:p>
            <a:p>
              <a:pPr algn="ctr"/>
              <a:r>
                <a:rPr lang="en-US" sz="1600">
                  <a:solidFill>
                    <a:srgbClr val="341F5A"/>
                  </a:solidFill>
                </a:rPr>
                <a:t>6 / 7</a:t>
              </a:r>
            </a:p>
            <a:p>
              <a:pPr algn="ctr"/>
              <a:endParaRPr lang="en-US" sz="1200">
                <a:solidFill>
                  <a:srgbClr val="341F5A"/>
                </a:solidFill>
              </a:endParaRPr>
            </a:p>
            <a:p>
              <a:pPr algn="ctr"/>
              <a:r>
                <a:rPr lang="en-US" sz="1200">
                  <a:solidFill>
                    <a:srgbClr val="341F5A"/>
                  </a:solidFill>
                </a:rPr>
                <a:t>NAV 2009 R2</a:t>
              </a:r>
            </a:p>
            <a:p>
              <a:pPr algn="ctr"/>
              <a:r>
                <a:rPr lang="en-US" sz="1200">
                  <a:solidFill>
                    <a:srgbClr val="341F5A"/>
                  </a:solidFill>
                </a:rPr>
                <a:t>to</a:t>
              </a:r>
            </a:p>
            <a:p>
              <a:pPr algn="ctr"/>
              <a:r>
                <a:rPr lang="en-US" sz="1200">
                  <a:solidFill>
                    <a:srgbClr val="341F5A"/>
                  </a:solidFill>
                </a:rPr>
                <a:t>NAV 2013 R2</a:t>
              </a:r>
            </a:p>
          </p:txBody>
        </p:sp>
      </p:grpSp>
      <p:grpSp>
        <p:nvGrpSpPr>
          <p:cNvPr id="31" name="Group 30">
            <a:extLst>
              <a:ext uri="{FF2B5EF4-FFF2-40B4-BE49-F238E27FC236}">
                <a16:creationId xmlns:a16="http://schemas.microsoft.com/office/drawing/2014/main" id="{1543815E-3BA2-10E3-62A8-3408F0240B22}"/>
              </a:ext>
            </a:extLst>
          </p:cNvPr>
          <p:cNvGrpSpPr/>
          <p:nvPr/>
        </p:nvGrpSpPr>
        <p:grpSpPr>
          <a:xfrm>
            <a:off x="3364089" y="1846493"/>
            <a:ext cx="1529237" cy="1582507"/>
            <a:chOff x="1232327" y="2890776"/>
            <a:chExt cx="1753971" cy="1135123"/>
          </a:xfrm>
          <a:solidFill>
            <a:srgbClr val="5E813E"/>
          </a:solidFill>
        </p:grpSpPr>
        <p:sp>
          <p:nvSpPr>
            <p:cNvPr id="32" name="Isosceles Triangle 54">
              <a:extLst>
                <a:ext uri="{FF2B5EF4-FFF2-40B4-BE49-F238E27FC236}">
                  <a16:creationId xmlns:a16="http://schemas.microsoft.com/office/drawing/2014/main" id="{D892006A-079B-C60C-FE55-F14043408F59}"/>
                </a:ext>
              </a:extLst>
            </p:cNvPr>
            <p:cNvSpPr/>
            <p:nvPr/>
          </p:nvSpPr>
          <p:spPr>
            <a:xfrm>
              <a:off x="1406839" y="2890776"/>
              <a:ext cx="1404945" cy="1135123"/>
            </a:xfrm>
            <a:prstGeom prst="snip2DiagRect">
              <a:avLst/>
            </a:prstGeom>
            <a:solidFill>
              <a:srgbClr val="75A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33" name="TextBox 32">
              <a:extLst>
                <a:ext uri="{FF2B5EF4-FFF2-40B4-BE49-F238E27FC236}">
                  <a16:creationId xmlns:a16="http://schemas.microsoft.com/office/drawing/2014/main" id="{CC09E72F-CF36-32A1-1161-BE22BA4DB7F3}"/>
                </a:ext>
              </a:extLst>
            </p:cNvPr>
            <p:cNvSpPr txBox="1"/>
            <p:nvPr/>
          </p:nvSpPr>
          <p:spPr>
            <a:xfrm>
              <a:off x="1232327" y="3053537"/>
              <a:ext cx="1753971" cy="796990"/>
            </a:xfrm>
            <a:prstGeom prst="snip2DiagRect">
              <a:avLst/>
            </a:prstGeom>
            <a:noFill/>
          </p:spPr>
          <p:txBody>
            <a:bodyPr wrap="none" rtlCol="0" anchor="t">
              <a:spAutoFit/>
            </a:bodyPr>
            <a:lstStyle/>
            <a:p>
              <a:pPr algn="ctr"/>
              <a:r>
                <a:rPr lang="en-US" sz="1600">
                  <a:solidFill>
                    <a:schemeClr val="bg1"/>
                  </a:solidFill>
                </a:rPr>
                <a:t>LS Central</a:t>
              </a:r>
            </a:p>
            <a:p>
              <a:pPr algn="ctr"/>
              <a:r>
                <a:rPr lang="en-US" sz="1600">
                  <a:solidFill>
                    <a:schemeClr val="bg1"/>
                  </a:solidFill>
                </a:rPr>
                <a:t>14</a:t>
              </a:r>
            </a:p>
            <a:p>
              <a:pPr algn="ctr"/>
              <a:endParaRPr lang="en-US" sz="1050">
                <a:solidFill>
                  <a:schemeClr val="bg1"/>
                </a:solidFill>
              </a:endParaRPr>
            </a:p>
            <a:p>
              <a:pPr algn="ctr"/>
              <a:r>
                <a:rPr lang="en-US" sz="1200">
                  <a:solidFill>
                    <a:schemeClr val="bg1"/>
                  </a:solidFill>
                </a:rPr>
                <a:t>BC 14</a:t>
              </a:r>
            </a:p>
          </p:txBody>
        </p:sp>
      </p:grpSp>
      <p:grpSp>
        <p:nvGrpSpPr>
          <p:cNvPr id="34" name="Group 33">
            <a:extLst>
              <a:ext uri="{FF2B5EF4-FFF2-40B4-BE49-F238E27FC236}">
                <a16:creationId xmlns:a16="http://schemas.microsoft.com/office/drawing/2014/main" id="{3E8825A1-81B4-A055-0685-897A8F4F071E}"/>
              </a:ext>
            </a:extLst>
          </p:cNvPr>
          <p:cNvGrpSpPr/>
          <p:nvPr/>
        </p:nvGrpSpPr>
        <p:grpSpPr>
          <a:xfrm>
            <a:off x="4958886" y="1852843"/>
            <a:ext cx="1322623" cy="1576157"/>
            <a:chOff x="1350818" y="2890776"/>
            <a:chExt cx="1516992" cy="1135123"/>
          </a:xfrm>
        </p:grpSpPr>
        <p:sp>
          <p:nvSpPr>
            <p:cNvPr id="35" name="Isosceles Triangle 54">
              <a:extLst>
                <a:ext uri="{FF2B5EF4-FFF2-40B4-BE49-F238E27FC236}">
                  <a16:creationId xmlns:a16="http://schemas.microsoft.com/office/drawing/2014/main" id="{E6FBD926-96CF-0A57-4E79-7BF98FC48647}"/>
                </a:ext>
              </a:extLst>
            </p:cNvPr>
            <p:cNvSpPr/>
            <p:nvPr/>
          </p:nvSpPr>
          <p:spPr>
            <a:xfrm>
              <a:off x="1406839" y="2890776"/>
              <a:ext cx="1404945" cy="1135123"/>
            </a:xfrm>
            <a:prstGeom prst="snip2DiagRect">
              <a:avLst/>
            </a:prstGeom>
            <a:solidFill>
              <a:srgbClr val="118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36" name="TextBox 35">
              <a:extLst>
                <a:ext uri="{FF2B5EF4-FFF2-40B4-BE49-F238E27FC236}">
                  <a16:creationId xmlns:a16="http://schemas.microsoft.com/office/drawing/2014/main" id="{5AA4DAB7-4EC6-550D-D703-E0B48820032B}"/>
                </a:ext>
              </a:extLst>
            </p:cNvPr>
            <p:cNvSpPr txBox="1"/>
            <p:nvPr/>
          </p:nvSpPr>
          <p:spPr>
            <a:xfrm>
              <a:off x="1350818" y="3065112"/>
              <a:ext cx="1516992" cy="800201"/>
            </a:xfrm>
            <a:prstGeom prst="snip2DiagRect">
              <a:avLst/>
            </a:prstGeom>
            <a:noFill/>
          </p:spPr>
          <p:txBody>
            <a:bodyPr wrap="none" rtlCol="0" anchor="ctr">
              <a:spAutoFit/>
            </a:bodyPr>
            <a:lstStyle/>
            <a:p>
              <a:pPr algn="ctr"/>
              <a:r>
                <a:rPr lang="en-US" sz="1600">
                  <a:solidFill>
                    <a:schemeClr val="bg1"/>
                  </a:solidFill>
                </a:rPr>
                <a:t>LS Central</a:t>
              </a:r>
            </a:p>
            <a:p>
              <a:pPr algn="ctr"/>
              <a:r>
                <a:rPr lang="en-US" sz="1600">
                  <a:solidFill>
                    <a:schemeClr val="bg1"/>
                  </a:solidFill>
                </a:rPr>
                <a:t>15 - 24</a:t>
              </a:r>
            </a:p>
            <a:p>
              <a:pPr algn="ctr"/>
              <a:endParaRPr lang="en-US" sz="1050">
                <a:solidFill>
                  <a:schemeClr val="bg1"/>
                </a:solidFill>
              </a:endParaRPr>
            </a:p>
            <a:p>
              <a:pPr algn="ctr"/>
              <a:r>
                <a:rPr lang="en-US" sz="1200">
                  <a:solidFill>
                    <a:schemeClr val="bg1"/>
                  </a:solidFill>
                </a:rPr>
                <a:t>BC 15-24</a:t>
              </a:r>
            </a:p>
          </p:txBody>
        </p:sp>
      </p:grpSp>
      <p:grpSp>
        <p:nvGrpSpPr>
          <p:cNvPr id="43" name="Group 42">
            <a:extLst>
              <a:ext uri="{FF2B5EF4-FFF2-40B4-BE49-F238E27FC236}">
                <a16:creationId xmlns:a16="http://schemas.microsoft.com/office/drawing/2014/main" id="{ACE30DD1-C835-AD1F-EBE5-402BE9C08872}"/>
              </a:ext>
            </a:extLst>
          </p:cNvPr>
          <p:cNvGrpSpPr/>
          <p:nvPr/>
        </p:nvGrpSpPr>
        <p:grpSpPr>
          <a:xfrm>
            <a:off x="6452279" y="1860637"/>
            <a:ext cx="1279335" cy="1576156"/>
            <a:chOff x="1375639" y="2890776"/>
            <a:chExt cx="1467346" cy="1135123"/>
          </a:xfrm>
        </p:grpSpPr>
        <p:sp>
          <p:nvSpPr>
            <p:cNvPr id="44" name="Isosceles Triangle 54">
              <a:extLst>
                <a:ext uri="{FF2B5EF4-FFF2-40B4-BE49-F238E27FC236}">
                  <a16:creationId xmlns:a16="http://schemas.microsoft.com/office/drawing/2014/main" id="{5CA5101B-4F81-B711-96B2-93F5B1F50F05}"/>
                </a:ext>
              </a:extLst>
            </p:cNvPr>
            <p:cNvSpPr/>
            <p:nvPr/>
          </p:nvSpPr>
          <p:spPr>
            <a:xfrm>
              <a:off x="1406839" y="2890776"/>
              <a:ext cx="1404945" cy="1135123"/>
            </a:xfrm>
            <a:prstGeom prst="snip2DiagRect">
              <a:avLst/>
            </a:prstGeom>
            <a:solidFill>
              <a:srgbClr val="118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45" name="TextBox 44">
              <a:extLst>
                <a:ext uri="{FF2B5EF4-FFF2-40B4-BE49-F238E27FC236}">
                  <a16:creationId xmlns:a16="http://schemas.microsoft.com/office/drawing/2014/main" id="{69FFD4A0-3A84-0B75-D397-9F5C397AAC28}"/>
                </a:ext>
              </a:extLst>
            </p:cNvPr>
            <p:cNvSpPr txBox="1"/>
            <p:nvPr/>
          </p:nvSpPr>
          <p:spPr>
            <a:xfrm>
              <a:off x="1375639" y="3053537"/>
              <a:ext cx="1467346" cy="800201"/>
            </a:xfrm>
            <a:prstGeom prst="snip2DiagRect">
              <a:avLst/>
            </a:prstGeom>
            <a:noFill/>
          </p:spPr>
          <p:txBody>
            <a:bodyPr wrap="none" rtlCol="0" anchor="t">
              <a:spAutoFit/>
            </a:bodyPr>
            <a:lstStyle/>
            <a:p>
              <a:pPr algn="ctr"/>
              <a:r>
                <a:rPr lang="en-US" sz="1600">
                  <a:solidFill>
                    <a:schemeClr val="bg1"/>
                  </a:solidFill>
                </a:rPr>
                <a:t>LS Central</a:t>
              </a:r>
            </a:p>
            <a:p>
              <a:pPr algn="ctr"/>
              <a:r>
                <a:rPr lang="en-US" sz="1600">
                  <a:solidFill>
                    <a:schemeClr val="bg1"/>
                  </a:solidFill>
                </a:rPr>
                <a:t>25</a:t>
              </a:r>
            </a:p>
            <a:p>
              <a:pPr algn="ctr"/>
              <a:endParaRPr lang="en-US" sz="1050">
                <a:solidFill>
                  <a:schemeClr val="bg1"/>
                </a:solidFill>
              </a:endParaRPr>
            </a:p>
            <a:p>
              <a:pPr algn="ctr"/>
              <a:r>
                <a:rPr lang="en-US" sz="1200">
                  <a:solidFill>
                    <a:schemeClr val="bg1"/>
                  </a:solidFill>
                </a:rPr>
                <a:t>BC 25</a:t>
              </a:r>
            </a:p>
          </p:txBody>
        </p:sp>
      </p:grpSp>
      <p:cxnSp>
        <p:nvCxnSpPr>
          <p:cNvPr id="62" name="Connector: Curved 61">
            <a:extLst>
              <a:ext uri="{FF2B5EF4-FFF2-40B4-BE49-F238E27FC236}">
                <a16:creationId xmlns:a16="http://schemas.microsoft.com/office/drawing/2014/main" id="{A1CCE33A-7640-CD47-DECB-33C32C8B46CC}"/>
              </a:ext>
            </a:extLst>
          </p:cNvPr>
          <p:cNvCxnSpPr>
            <a:cxnSpLocks/>
            <a:stCxn id="26" idx="3"/>
            <a:endCxn id="32" idx="3"/>
          </p:cNvCxnSpPr>
          <p:nvPr/>
        </p:nvCxnSpPr>
        <p:spPr>
          <a:xfrm rot="5400000" flipH="1" flipV="1">
            <a:off x="3340556" y="1058345"/>
            <a:ext cx="3" cy="1576300"/>
          </a:xfrm>
          <a:prstGeom prst="curvedConnector3">
            <a:avLst>
              <a:gd name="adj1" fmla="val 7620100000"/>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onnector: Curved 62">
            <a:extLst>
              <a:ext uri="{FF2B5EF4-FFF2-40B4-BE49-F238E27FC236}">
                <a16:creationId xmlns:a16="http://schemas.microsoft.com/office/drawing/2014/main" id="{C1864C81-B7C5-75FE-ABBD-88D454B9C546}"/>
              </a:ext>
            </a:extLst>
          </p:cNvPr>
          <p:cNvCxnSpPr>
            <a:cxnSpLocks/>
            <a:stCxn id="32" idx="3"/>
            <a:endCxn id="44" idx="3"/>
          </p:cNvCxnSpPr>
          <p:nvPr/>
        </p:nvCxnSpPr>
        <p:spPr>
          <a:xfrm rot="16200000" flipH="1">
            <a:off x="5603255" y="371945"/>
            <a:ext cx="14144" cy="2963240"/>
          </a:xfrm>
          <a:prstGeom prst="curvedConnector3">
            <a:avLst>
              <a:gd name="adj1" fmla="val -2350884"/>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484F9677-E61B-A122-6CE6-BA1BCC6DFC7F}"/>
              </a:ext>
            </a:extLst>
          </p:cNvPr>
          <p:cNvCxnSpPr>
            <a:cxnSpLocks/>
            <a:stCxn id="35" idx="3"/>
            <a:endCxn id="44" idx="3"/>
          </p:cNvCxnSpPr>
          <p:nvPr/>
        </p:nvCxnSpPr>
        <p:spPr>
          <a:xfrm rot="16200000" flipH="1">
            <a:off x="6352174" y="1120864"/>
            <a:ext cx="7794" cy="1471752"/>
          </a:xfrm>
          <a:prstGeom prst="curvedConnector3">
            <a:avLst>
              <a:gd name="adj1" fmla="val -2933025"/>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0B323B0-8566-7C92-9489-3B0EB396F7A7}"/>
              </a:ext>
            </a:extLst>
          </p:cNvPr>
          <p:cNvCxnSpPr>
            <a:cxnSpLocks/>
          </p:cNvCxnSpPr>
          <p:nvPr/>
        </p:nvCxnSpPr>
        <p:spPr>
          <a:xfrm>
            <a:off x="380172" y="3773083"/>
            <a:ext cx="8844783" cy="0"/>
          </a:xfrm>
          <a:prstGeom prst="straightConnector1">
            <a:avLst/>
          </a:prstGeom>
          <a:ln w="127000">
            <a:solidFill>
              <a:srgbClr val="13889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7B9EE4E4-E56E-8358-DB3F-7F705B5BDFAB}"/>
              </a:ext>
            </a:extLst>
          </p:cNvPr>
          <p:cNvCxnSpPr>
            <a:cxnSpLocks/>
            <a:stCxn id="29" idx="3"/>
            <a:endCxn id="26" idx="3"/>
          </p:cNvCxnSpPr>
          <p:nvPr/>
        </p:nvCxnSpPr>
        <p:spPr>
          <a:xfrm rot="5400000" flipH="1" flipV="1">
            <a:off x="1774311" y="1074745"/>
            <a:ext cx="6345" cy="1549848"/>
          </a:xfrm>
          <a:prstGeom prst="curvedConnector3">
            <a:avLst>
              <a:gd name="adj1" fmla="val 3702837"/>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3FB1E8EB-6BEA-28B4-A3C9-3B1F439CA4B5}"/>
              </a:ext>
            </a:extLst>
          </p:cNvPr>
          <p:cNvGrpSpPr/>
          <p:nvPr/>
        </p:nvGrpSpPr>
        <p:grpSpPr>
          <a:xfrm>
            <a:off x="9917948" y="1849552"/>
            <a:ext cx="1702552" cy="1702552"/>
            <a:chOff x="5687676" y="3001927"/>
            <a:chExt cx="914400" cy="914400"/>
          </a:xfrm>
        </p:grpSpPr>
        <p:pic>
          <p:nvPicPr>
            <p:cNvPr id="70" name="Graphic 69" descr="Cloud outline">
              <a:extLst>
                <a:ext uri="{FF2B5EF4-FFF2-40B4-BE49-F238E27FC236}">
                  <a16:creationId xmlns:a16="http://schemas.microsoft.com/office/drawing/2014/main" id="{5EF397F5-0B34-EF63-9E37-F166A9CED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676" y="3001927"/>
              <a:ext cx="914400" cy="914400"/>
            </a:xfrm>
            <a:prstGeom prst="rect">
              <a:avLst/>
            </a:prstGeom>
          </p:spPr>
        </p:pic>
        <p:sp>
          <p:nvSpPr>
            <p:cNvPr id="71" name="TextBox 70">
              <a:extLst>
                <a:ext uri="{FF2B5EF4-FFF2-40B4-BE49-F238E27FC236}">
                  <a16:creationId xmlns:a16="http://schemas.microsoft.com/office/drawing/2014/main" id="{ECDD92C8-E599-9FD1-E6F5-C9D33F856721}"/>
                </a:ext>
              </a:extLst>
            </p:cNvPr>
            <p:cNvSpPr txBox="1"/>
            <p:nvPr/>
          </p:nvSpPr>
          <p:spPr>
            <a:xfrm>
              <a:off x="5958029" y="3407822"/>
              <a:ext cx="383288" cy="198359"/>
            </a:xfrm>
            <a:prstGeom prst="rect">
              <a:avLst/>
            </a:prstGeom>
            <a:noFill/>
          </p:spPr>
          <p:txBody>
            <a:bodyPr wrap="none" rtlCol="0">
              <a:spAutoFit/>
            </a:bodyPr>
            <a:lstStyle/>
            <a:p>
              <a:r>
                <a:rPr lang="en-US" b="1">
                  <a:solidFill>
                    <a:srgbClr val="00706E"/>
                  </a:solidFill>
                </a:rPr>
                <a:t>SaaS</a:t>
              </a:r>
            </a:p>
          </p:txBody>
        </p:sp>
      </p:grpSp>
      <p:cxnSp>
        <p:nvCxnSpPr>
          <p:cNvPr id="72" name="Straight Arrow Connector 71">
            <a:extLst>
              <a:ext uri="{FF2B5EF4-FFF2-40B4-BE49-F238E27FC236}">
                <a16:creationId xmlns:a16="http://schemas.microsoft.com/office/drawing/2014/main" id="{83D0A248-B260-7AF8-4EE6-EA77C8E73483}"/>
              </a:ext>
            </a:extLst>
          </p:cNvPr>
          <p:cNvCxnSpPr>
            <a:cxnSpLocks/>
            <a:stCxn id="75" idx="0"/>
            <a:endCxn id="70" idx="1"/>
          </p:cNvCxnSpPr>
          <p:nvPr/>
        </p:nvCxnSpPr>
        <p:spPr>
          <a:xfrm>
            <a:off x="9224954" y="2700828"/>
            <a:ext cx="692994" cy="0"/>
          </a:xfrm>
          <a:prstGeom prst="straightConnector1">
            <a:avLst/>
          </a:prstGeom>
          <a:ln w="38100">
            <a:solidFill>
              <a:srgbClr val="00706E"/>
            </a:solidFill>
            <a:tailEnd type="triangle"/>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F9E426E5-3D93-434A-963E-011099D3FFCF}"/>
              </a:ext>
            </a:extLst>
          </p:cNvPr>
          <p:cNvSpPr txBox="1">
            <a:spLocks/>
          </p:cNvSpPr>
          <p:nvPr/>
        </p:nvSpPr>
        <p:spPr>
          <a:xfrm>
            <a:off x="325059" y="1133227"/>
            <a:ext cx="2531892" cy="38972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0" i="0" kern="1200">
                <a:solidFill>
                  <a:srgbClr val="361D5C"/>
                </a:solidFill>
                <a:latin typeface="Aptos ExtraBold" panose="020B0004020202020204" pitchFamily="34" charset="0"/>
                <a:ea typeface="+mj-ea"/>
                <a:cs typeface="Segoe UI" panose="020B0502040204020203" pitchFamily="34" charset="0"/>
              </a:defRPr>
            </a:lvl1pPr>
          </a:lstStyle>
          <a:p>
            <a:r>
              <a:rPr lang="en-US" sz="1600">
                <a:latin typeface="Aptos ExtraBold"/>
                <a:cs typeface="Segoe UI"/>
              </a:rPr>
              <a:t>Data upgrade flow</a:t>
            </a:r>
          </a:p>
        </p:txBody>
      </p:sp>
      <p:grpSp>
        <p:nvGrpSpPr>
          <p:cNvPr id="74" name="Group 73">
            <a:extLst>
              <a:ext uri="{FF2B5EF4-FFF2-40B4-BE49-F238E27FC236}">
                <a16:creationId xmlns:a16="http://schemas.microsoft.com/office/drawing/2014/main" id="{7582E2D3-41E6-DA2B-F8FF-0E12E7C5FE28}"/>
              </a:ext>
            </a:extLst>
          </p:cNvPr>
          <p:cNvGrpSpPr/>
          <p:nvPr/>
        </p:nvGrpSpPr>
        <p:grpSpPr>
          <a:xfrm>
            <a:off x="8000024" y="1912750"/>
            <a:ext cx="1292217" cy="1576156"/>
            <a:chOff x="1406839" y="2890776"/>
            <a:chExt cx="1482121" cy="1135123"/>
          </a:xfrm>
        </p:grpSpPr>
        <p:sp>
          <p:nvSpPr>
            <p:cNvPr id="75" name="Isosceles Triangle 54">
              <a:extLst>
                <a:ext uri="{FF2B5EF4-FFF2-40B4-BE49-F238E27FC236}">
                  <a16:creationId xmlns:a16="http://schemas.microsoft.com/office/drawing/2014/main" id="{BA5E6F49-420C-59FA-F3D7-74F5C4AC4FBD}"/>
                </a:ext>
              </a:extLst>
            </p:cNvPr>
            <p:cNvSpPr/>
            <p:nvPr/>
          </p:nvSpPr>
          <p:spPr>
            <a:xfrm>
              <a:off x="1406839" y="2890776"/>
              <a:ext cx="1404945" cy="1135123"/>
            </a:xfrm>
            <a:prstGeom prst="snip2DiagRect">
              <a:avLst/>
            </a:pr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6" name="TextBox 75">
              <a:extLst>
                <a:ext uri="{FF2B5EF4-FFF2-40B4-BE49-F238E27FC236}">
                  <a16:creationId xmlns:a16="http://schemas.microsoft.com/office/drawing/2014/main" id="{8A2C13B3-9D32-4C29-A3D6-1D077F53602A}"/>
                </a:ext>
              </a:extLst>
            </p:cNvPr>
            <p:cNvSpPr txBox="1"/>
            <p:nvPr/>
          </p:nvSpPr>
          <p:spPr>
            <a:xfrm>
              <a:off x="1409428" y="3016006"/>
              <a:ext cx="1479532" cy="820041"/>
            </a:xfrm>
            <a:prstGeom prst="snip2DiagRect">
              <a:avLst/>
            </a:prstGeom>
            <a:noFill/>
          </p:spPr>
          <p:txBody>
            <a:bodyPr wrap="none" rtlCol="0" anchor="t">
              <a:spAutoFit/>
            </a:bodyPr>
            <a:lstStyle/>
            <a:p>
              <a:pPr algn="ctr"/>
              <a:r>
                <a:rPr lang="en-US" sz="1600">
                  <a:solidFill>
                    <a:schemeClr val="bg1"/>
                  </a:solidFill>
                </a:rPr>
                <a:t>LS Central</a:t>
              </a:r>
            </a:p>
            <a:p>
              <a:pPr algn="ctr"/>
              <a:r>
                <a:rPr lang="en-US" sz="1600">
                  <a:solidFill>
                    <a:schemeClr val="bg1"/>
                  </a:solidFill>
                </a:rPr>
                <a:t>26</a:t>
              </a:r>
            </a:p>
            <a:p>
              <a:pPr algn="ctr"/>
              <a:endParaRPr lang="en-US" sz="1200">
                <a:solidFill>
                  <a:schemeClr val="bg1"/>
                </a:solidFill>
              </a:endParaRPr>
            </a:p>
            <a:p>
              <a:pPr algn="ctr"/>
              <a:r>
                <a:rPr lang="en-US" sz="1200">
                  <a:solidFill>
                    <a:schemeClr val="bg1"/>
                  </a:solidFill>
                </a:rPr>
                <a:t>BC 26</a:t>
              </a:r>
            </a:p>
          </p:txBody>
        </p:sp>
      </p:grpSp>
      <p:cxnSp>
        <p:nvCxnSpPr>
          <p:cNvPr id="77" name="Connector: Curved 76">
            <a:extLst>
              <a:ext uri="{FF2B5EF4-FFF2-40B4-BE49-F238E27FC236}">
                <a16:creationId xmlns:a16="http://schemas.microsoft.com/office/drawing/2014/main" id="{9AF34FB6-DC7B-4B01-B0ED-A93EBA68917E}"/>
              </a:ext>
            </a:extLst>
          </p:cNvPr>
          <p:cNvCxnSpPr>
            <a:cxnSpLocks/>
            <a:stCxn id="44" idx="3"/>
            <a:endCxn id="75" idx="3"/>
          </p:cNvCxnSpPr>
          <p:nvPr/>
        </p:nvCxnSpPr>
        <p:spPr>
          <a:xfrm rot="16200000" flipH="1">
            <a:off x="7826161" y="1126422"/>
            <a:ext cx="52113" cy="1520543"/>
          </a:xfrm>
          <a:prstGeom prst="curvedConnector3">
            <a:avLst>
              <a:gd name="adj1" fmla="val -438662"/>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111A2FA-B201-3BDF-7DD3-6C4DD83FCE42}"/>
              </a:ext>
            </a:extLst>
          </p:cNvPr>
          <p:cNvSpPr txBox="1"/>
          <p:nvPr/>
        </p:nvSpPr>
        <p:spPr>
          <a:xfrm>
            <a:off x="5392882" y="4366003"/>
            <a:ext cx="5371688" cy="830997"/>
          </a:xfrm>
          <a:prstGeom prst="rect">
            <a:avLst/>
          </a:prstGeom>
          <a:noFill/>
        </p:spPr>
        <p:txBody>
          <a:bodyPr wrap="square" rtlCol="0">
            <a:spAutoFit/>
          </a:bodyPr>
          <a:lstStyle/>
          <a:p>
            <a:r>
              <a:rPr lang="en-US" sz="1600" b="1">
                <a:solidFill>
                  <a:srgbClr val="403FA4"/>
                </a:solidFill>
              </a:rPr>
              <a:t>No major challenges</a:t>
            </a:r>
          </a:p>
          <a:p>
            <a:pPr marL="180000" lvl="1"/>
            <a:r>
              <a:rPr lang="en-US" sz="1600">
                <a:solidFill>
                  <a:srgbClr val="403FA4"/>
                </a:solidFill>
              </a:rPr>
              <a:t>References to standard obsoleted tables / fields in your custom extensions</a:t>
            </a:r>
          </a:p>
        </p:txBody>
      </p:sp>
      <p:cxnSp>
        <p:nvCxnSpPr>
          <p:cNvPr id="92" name="Straight Arrow Connector 91">
            <a:extLst>
              <a:ext uri="{FF2B5EF4-FFF2-40B4-BE49-F238E27FC236}">
                <a16:creationId xmlns:a16="http://schemas.microsoft.com/office/drawing/2014/main" id="{81BEEE56-443E-F627-63F1-AC6A22073153}"/>
              </a:ext>
            </a:extLst>
          </p:cNvPr>
          <p:cNvCxnSpPr>
            <a:cxnSpLocks/>
          </p:cNvCxnSpPr>
          <p:nvPr/>
        </p:nvCxnSpPr>
        <p:spPr>
          <a:xfrm>
            <a:off x="410617" y="4204883"/>
            <a:ext cx="4331628" cy="0"/>
          </a:xfrm>
          <a:prstGeom prst="straightConnector1">
            <a:avLst/>
          </a:prstGeom>
          <a:ln w="127000">
            <a:solidFill>
              <a:srgbClr val="6E63D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6C55803E-5018-E3AB-9560-1E18C6C08BE7}"/>
              </a:ext>
            </a:extLst>
          </p:cNvPr>
          <p:cNvSpPr txBox="1"/>
          <p:nvPr/>
        </p:nvSpPr>
        <p:spPr>
          <a:xfrm>
            <a:off x="492215" y="4366003"/>
            <a:ext cx="4248957" cy="1846659"/>
          </a:xfrm>
          <a:prstGeom prst="rect">
            <a:avLst/>
          </a:prstGeom>
          <a:noFill/>
        </p:spPr>
        <p:txBody>
          <a:bodyPr wrap="square" rtlCol="0">
            <a:spAutoFit/>
          </a:bodyPr>
          <a:lstStyle/>
          <a:p>
            <a:r>
              <a:rPr lang="en-US" sz="1600" b="1">
                <a:solidFill>
                  <a:srgbClr val="403FA4"/>
                </a:solidFill>
              </a:rPr>
              <a:t>Major challenges</a:t>
            </a:r>
          </a:p>
          <a:p>
            <a:pPr marL="180000"/>
            <a:r>
              <a:rPr lang="en-US" sz="1600">
                <a:solidFill>
                  <a:srgbClr val="403FA4"/>
                </a:solidFill>
              </a:rPr>
              <a:t>Higher complexity</a:t>
            </a:r>
          </a:p>
          <a:p>
            <a:pPr marL="360000"/>
            <a:r>
              <a:rPr lang="en-US" sz="1600">
                <a:solidFill>
                  <a:srgbClr val="403FA4"/>
                </a:solidFill>
              </a:rPr>
              <a:t>More upgrade steps required</a:t>
            </a:r>
          </a:p>
          <a:p>
            <a:pPr marL="360000"/>
            <a:r>
              <a:rPr lang="en-US" sz="1600">
                <a:solidFill>
                  <a:srgbClr val="403FA4"/>
                </a:solidFill>
              </a:rPr>
              <a:t>Data upgrade </a:t>
            </a:r>
            <a:r>
              <a:rPr lang="en-US" sz="1600" err="1">
                <a:solidFill>
                  <a:srgbClr val="403FA4"/>
                </a:solidFill>
              </a:rPr>
              <a:t>codeunits</a:t>
            </a:r>
            <a:r>
              <a:rPr lang="en-US" sz="1600">
                <a:solidFill>
                  <a:srgbClr val="403FA4"/>
                </a:solidFill>
              </a:rPr>
              <a:t> might be needed to map custom fields</a:t>
            </a:r>
          </a:p>
          <a:p>
            <a:pPr marL="180000"/>
            <a:r>
              <a:rPr lang="en-US" sz="1600">
                <a:solidFill>
                  <a:srgbClr val="403FA4"/>
                </a:solidFill>
              </a:rPr>
              <a:t>Big amount of data</a:t>
            </a:r>
          </a:p>
          <a:p>
            <a:pPr marL="360000" lvl="1"/>
            <a:r>
              <a:rPr lang="en-US" sz="1600">
                <a:solidFill>
                  <a:srgbClr val="403FA4"/>
                </a:solidFill>
              </a:rPr>
              <a:t>Takes longer to run the steps</a:t>
            </a:r>
          </a:p>
        </p:txBody>
      </p:sp>
      <p:sp>
        <p:nvSpPr>
          <p:cNvPr id="94" name="Rectangle: Rounded Corners 93">
            <a:extLst>
              <a:ext uri="{FF2B5EF4-FFF2-40B4-BE49-F238E27FC236}">
                <a16:creationId xmlns:a16="http://schemas.microsoft.com/office/drawing/2014/main" id="{F5592571-6D0A-E9A4-303E-A5AF562C85F3}"/>
              </a:ext>
            </a:extLst>
          </p:cNvPr>
          <p:cNvSpPr/>
          <p:nvPr/>
        </p:nvSpPr>
        <p:spPr>
          <a:xfrm>
            <a:off x="4924740" y="5633417"/>
            <a:ext cx="5206088" cy="1010782"/>
          </a:xfrm>
          <a:prstGeom prst="roundRect">
            <a:avLst/>
          </a:prstGeom>
          <a:solidFill>
            <a:srgbClr val="BABAE6">
              <a:alpha val="16000"/>
            </a:srgbClr>
          </a:solidFill>
          <a:ln w="19050">
            <a:solidFill>
              <a:srgbClr val="6E63D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rgbClr val="403FA4"/>
                </a:solidFill>
              </a:rPr>
              <a:t>Truncate the biggest tables prior to start the migration process</a:t>
            </a:r>
          </a:p>
          <a:p>
            <a:pPr marL="171450" indent="-171450">
              <a:buFont typeface="Arial" panose="020B0604020202020204" pitchFamily="34" charset="0"/>
              <a:buChar char="•"/>
            </a:pPr>
            <a:r>
              <a:rPr lang="en-US" sz="1400">
                <a:solidFill>
                  <a:srgbClr val="403FA4"/>
                </a:solidFill>
              </a:rPr>
              <a:t>Item Ledger Entries / Value Entries / Gen. Ledger Entries</a:t>
            </a:r>
          </a:p>
          <a:p>
            <a:pPr marL="171450" indent="-171450">
              <a:buFont typeface="Arial" panose="020B0604020202020204" pitchFamily="34" charset="0"/>
              <a:buChar char="•"/>
            </a:pPr>
            <a:r>
              <a:rPr lang="en-US" sz="1400">
                <a:solidFill>
                  <a:srgbClr val="403FA4"/>
                </a:solidFill>
              </a:rPr>
              <a:t>LS Central transaction tables</a:t>
            </a:r>
          </a:p>
        </p:txBody>
      </p:sp>
      <p:cxnSp>
        <p:nvCxnSpPr>
          <p:cNvPr id="96" name="Straight Connector 95">
            <a:extLst>
              <a:ext uri="{FF2B5EF4-FFF2-40B4-BE49-F238E27FC236}">
                <a16:creationId xmlns:a16="http://schemas.microsoft.com/office/drawing/2014/main" id="{28C79567-B664-812D-519F-0F1B07108CFD}"/>
              </a:ext>
            </a:extLst>
          </p:cNvPr>
          <p:cNvCxnSpPr/>
          <p:nvPr/>
        </p:nvCxnSpPr>
        <p:spPr>
          <a:xfrm>
            <a:off x="3616036" y="5699104"/>
            <a:ext cx="0" cy="488991"/>
          </a:xfrm>
          <a:prstGeom prst="line">
            <a:avLst/>
          </a:prstGeom>
          <a:ln w="50800">
            <a:solidFill>
              <a:srgbClr val="6E63D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B515D27-534B-0927-22E0-BA693D51E998}"/>
              </a:ext>
            </a:extLst>
          </p:cNvPr>
          <p:cNvCxnSpPr>
            <a:cxnSpLocks/>
          </p:cNvCxnSpPr>
          <p:nvPr/>
        </p:nvCxnSpPr>
        <p:spPr>
          <a:xfrm>
            <a:off x="3616036" y="5943600"/>
            <a:ext cx="1277290" cy="0"/>
          </a:xfrm>
          <a:prstGeom prst="line">
            <a:avLst/>
          </a:prstGeom>
          <a:ln w="50800">
            <a:solidFill>
              <a:srgbClr val="6E63D6"/>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7EE03475-3410-E9EE-3B30-2AF4FF805943}"/>
              </a:ext>
            </a:extLst>
          </p:cNvPr>
          <p:cNvSpPr txBox="1"/>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cxnSp>
        <p:nvCxnSpPr>
          <p:cNvPr id="3" name="Straight Arrow Connector 2">
            <a:extLst>
              <a:ext uri="{FF2B5EF4-FFF2-40B4-BE49-F238E27FC236}">
                <a16:creationId xmlns:a16="http://schemas.microsoft.com/office/drawing/2014/main" id="{B6FEF917-04B7-CC01-BF8E-7065D27EA771}"/>
              </a:ext>
            </a:extLst>
          </p:cNvPr>
          <p:cNvCxnSpPr>
            <a:cxnSpLocks/>
          </p:cNvCxnSpPr>
          <p:nvPr/>
        </p:nvCxnSpPr>
        <p:spPr>
          <a:xfrm>
            <a:off x="5373386" y="4204883"/>
            <a:ext cx="3778429" cy="0"/>
          </a:xfrm>
          <a:prstGeom prst="straightConnector1">
            <a:avLst/>
          </a:prstGeom>
          <a:ln w="127000">
            <a:solidFill>
              <a:srgbClr val="6E63D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45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par>
                                <p:cTn id="35" presetID="10"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par>
                                <p:cTn id="38" presetID="10" presetClass="entr" presetSubtype="0"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par>
                                <p:cTn id="44" presetID="10" presetClass="entr" presetSubtype="0"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fade">
                                      <p:cBhvr>
                                        <p:cTn id="57" dur="500"/>
                                        <p:tgtEl>
                                          <p:spTgt spid="9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fade">
                                      <p:cBhvr>
                                        <p:cTn id="62" dur="500"/>
                                        <p:tgtEl>
                                          <p:spTgt spid="9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3"/>
                                        </p:tgtEl>
                                        <p:attrNameLst>
                                          <p:attrName>style.visibility</p:attrName>
                                        </p:attrNameLst>
                                      </p:cBhvr>
                                      <p:to>
                                        <p:strVal val="visible"/>
                                      </p:to>
                                    </p:set>
                                    <p:animEffect transition="in" filter="fade">
                                      <p:cBhvr>
                                        <p:cTn id="65" dur="500"/>
                                        <p:tgtEl>
                                          <p:spTgt spid="9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fade">
                                      <p:cBhvr>
                                        <p:cTn id="70" dur="500"/>
                                        <p:tgtEl>
                                          <p:spTgt spid="97"/>
                                        </p:tgtEl>
                                      </p:cBhvr>
                                    </p:animEffect>
                                  </p:childTnLst>
                                </p:cTn>
                              </p:par>
                              <p:par>
                                <p:cTn id="71" presetID="10" presetClass="entr" presetSubtype="0" fill="hold"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fade">
                                      <p:cBhvr>
                                        <p:cTn id="73" dur="500"/>
                                        <p:tgtEl>
                                          <p:spTgt spid="9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fade">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91" grpId="0"/>
      <p:bldP spid="93" grpId="0"/>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393D-59E1-21E7-8A05-C8E5AC5ED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DED53-0E38-4751-0823-AB4446644A64}"/>
              </a:ext>
            </a:extLst>
          </p:cNvPr>
          <p:cNvSpPr>
            <a:spLocks noGrp="1"/>
          </p:cNvSpPr>
          <p:nvPr>
            <p:ph type="title" idx="4294967295"/>
          </p:nvPr>
        </p:nvSpPr>
        <p:spPr>
          <a:xfrm>
            <a:off x="195578" y="212725"/>
            <a:ext cx="9788209" cy="587375"/>
          </a:xfrm>
          <a:prstGeom prst="rect">
            <a:avLst/>
          </a:prstGeom>
        </p:spPr>
        <p:txBody>
          <a:bodyPr lIns="91440" tIns="45720" rIns="91440" bIns="45720" anchor="t">
            <a:normAutofit/>
          </a:bodyPr>
          <a:lstStyle/>
          <a:p>
            <a:r>
              <a:rPr lang="en-US" sz="2800" b="0">
                <a:solidFill>
                  <a:srgbClr val="341F5A"/>
                </a:solidFill>
                <a:latin typeface="Aptos ExtraBold"/>
                <a:cs typeface="Segoe UI"/>
              </a:rPr>
              <a:t>Code migration – Some challenges</a:t>
            </a:r>
            <a:endParaRPr lang="en-US" sz="2800">
              <a:solidFill>
                <a:srgbClr val="341F5A"/>
              </a:solidFill>
              <a:latin typeface="Aptos ExtraBold"/>
              <a:cs typeface="Segoe UI"/>
            </a:endParaRPr>
          </a:p>
        </p:txBody>
      </p:sp>
      <p:graphicFrame>
        <p:nvGraphicFramePr>
          <p:cNvPr id="3" name="Table 2">
            <a:extLst>
              <a:ext uri="{FF2B5EF4-FFF2-40B4-BE49-F238E27FC236}">
                <a16:creationId xmlns:a16="http://schemas.microsoft.com/office/drawing/2014/main" id="{D5ADFD57-CEB6-B73B-AB9C-829C958922A7}"/>
              </a:ext>
            </a:extLst>
          </p:cNvPr>
          <p:cNvGraphicFramePr>
            <a:graphicFrameLocks noGrp="1"/>
          </p:cNvGraphicFramePr>
          <p:nvPr>
            <p:extLst>
              <p:ext uri="{D42A27DB-BD31-4B8C-83A1-F6EECF244321}">
                <p14:modId xmlns:p14="http://schemas.microsoft.com/office/powerpoint/2010/main" val="868800312"/>
              </p:ext>
            </p:extLst>
          </p:nvPr>
        </p:nvGraphicFramePr>
        <p:xfrm>
          <a:off x="195579" y="962526"/>
          <a:ext cx="11673514" cy="5781083"/>
        </p:xfrm>
        <a:graphic>
          <a:graphicData uri="http://schemas.openxmlformats.org/drawingml/2006/table">
            <a:tbl>
              <a:tblPr firstRow="1" firstCol="1" bandRow="1">
                <a:tableStyleId>{00A15C55-8517-42AA-B614-E9B94910E393}</a:tableStyleId>
              </a:tblPr>
              <a:tblGrid>
                <a:gridCol w="2655361">
                  <a:extLst>
                    <a:ext uri="{9D8B030D-6E8A-4147-A177-3AD203B41FA5}">
                      <a16:colId xmlns:a16="http://schemas.microsoft.com/office/drawing/2014/main" val="352268186"/>
                    </a:ext>
                  </a:extLst>
                </a:gridCol>
                <a:gridCol w="3326067">
                  <a:extLst>
                    <a:ext uri="{9D8B030D-6E8A-4147-A177-3AD203B41FA5}">
                      <a16:colId xmlns:a16="http://schemas.microsoft.com/office/drawing/2014/main" val="737680766"/>
                    </a:ext>
                  </a:extLst>
                </a:gridCol>
                <a:gridCol w="5692086">
                  <a:extLst>
                    <a:ext uri="{9D8B030D-6E8A-4147-A177-3AD203B41FA5}">
                      <a16:colId xmlns:a16="http://schemas.microsoft.com/office/drawing/2014/main" val="1480598092"/>
                    </a:ext>
                  </a:extLst>
                </a:gridCol>
              </a:tblGrid>
              <a:tr h="323830">
                <a:tc>
                  <a:txBody>
                    <a:bodyPr/>
                    <a:lstStyle/>
                    <a:p>
                      <a:r>
                        <a:rPr lang="en-US" sz="1600" dirty="0"/>
                        <a:t>Upgrading from Version:</a:t>
                      </a:r>
                    </a:p>
                  </a:txBody>
                  <a:tcPr>
                    <a:solidFill>
                      <a:srgbClr val="341F5A"/>
                    </a:solidFill>
                  </a:tcPr>
                </a:tc>
                <a:tc>
                  <a:txBody>
                    <a:bodyPr/>
                    <a:lstStyle/>
                    <a:p>
                      <a:pPr algn="ctr"/>
                      <a:r>
                        <a:rPr lang="en-US" sz="1600" b="1">
                          <a:solidFill>
                            <a:srgbClr val="F6F5F8"/>
                          </a:solidFill>
                        </a:rPr>
                        <a:t>Challenges</a:t>
                      </a:r>
                    </a:p>
                  </a:txBody>
                  <a:tcPr>
                    <a:solidFill>
                      <a:srgbClr val="341F5A"/>
                    </a:solidFill>
                  </a:tcPr>
                </a:tc>
                <a:tc>
                  <a:txBody>
                    <a:bodyPr/>
                    <a:lstStyle/>
                    <a:p>
                      <a:pPr algn="ctr"/>
                      <a:r>
                        <a:rPr lang="en-US" sz="1600" b="1">
                          <a:solidFill>
                            <a:srgbClr val="F6F5F8"/>
                          </a:solidFill>
                        </a:rPr>
                        <a:t>Suggestion</a:t>
                      </a:r>
                    </a:p>
                  </a:txBody>
                  <a:tcPr>
                    <a:solidFill>
                      <a:srgbClr val="341F5A"/>
                    </a:solidFill>
                  </a:tcPr>
                </a:tc>
                <a:extLst>
                  <a:ext uri="{0D108BD9-81ED-4DB2-BD59-A6C34878D82A}">
                    <a16:rowId xmlns:a16="http://schemas.microsoft.com/office/drawing/2014/main" val="3668508338"/>
                  </a:ext>
                </a:extLst>
              </a:tr>
              <a:tr h="150139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F6F5F8"/>
                          </a:solidFill>
                        </a:rPr>
                        <a:t>LS NAV 6 up to LSC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6F5F8"/>
                          </a:solidFill>
                        </a:rPr>
                        <a:t>NAV 2009 up to BC 14</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mn-lt"/>
                        </a:rPr>
                        <a:t>Non-extension based framework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Migrating custom code from C/AL to 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Moving custom code to extensions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Identifying customizations in the base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Undocumented custom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Lack of documentation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Usage of events subscription</a:t>
                      </a: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Replace customizations with </a:t>
                      </a:r>
                      <a:r>
                        <a:rPr lang="en-US" sz="1200" b="1">
                          <a:solidFill>
                            <a:schemeClr val="bg1"/>
                          </a:solidFill>
                          <a:latin typeface="+mn-lt"/>
                        </a:rPr>
                        <a:t>standard </a:t>
                      </a:r>
                      <a:r>
                        <a:rPr lang="en-US" sz="1200">
                          <a:solidFill>
                            <a:schemeClr val="bg1"/>
                          </a:solidFill>
                          <a:latin typeface="+mn-lt"/>
                        </a:rPr>
                        <a:t>features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Migrate </a:t>
                      </a:r>
                      <a:r>
                        <a:rPr lang="en-US" sz="1200" b="1">
                          <a:solidFill>
                            <a:schemeClr val="bg1"/>
                          </a:solidFill>
                          <a:latin typeface="+mn-lt"/>
                        </a:rPr>
                        <a:t>only must-have </a:t>
                      </a:r>
                      <a:r>
                        <a:rPr lang="en-US" sz="1200">
                          <a:solidFill>
                            <a:schemeClr val="bg1"/>
                          </a:solidFill>
                          <a:latin typeface="+mn-lt"/>
                        </a:rPr>
                        <a:t>customizations, after gap list analysis</a:t>
                      </a:r>
                    </a:p>
                  </a:txBody>
                  <a:tcPr>
                    <a:solidFill>
                      <a:srgbClr val="6E63D6"/>
                    </a:solidFill>
                  </a:tcPr>
                </a:tc>
                <a:extLst>
                  <a:ext uri="{0D108BD9-81ED-4DB2-BD59-A6C34878D82A}">
                    <a16:rowId xmlns:a16="http://schemas.microsoft.com/office/drawing/2014/main" val="881791938"/>
                  </a:ext>
                </a:extLst>
              </a:tr>
              <a:tr h="1148123">
                <a:tc vMerge="1">
                  <a:txBody>
                    <a:bodyPr/>
                    <a:lstStyle/>
                    <a:p>
                      <a:endParaRPr lang="en-US" sz="1600"/>
                    </a:p>
                  </a:txBody>
                  <a:tcPr>
                    <a:solidFill>
                      <a:srgbClr val="00BCB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Reports (Legacy to RDLC/Word report migration)</a:t>
                      </a: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Rely on </a:t>
                      </a:r>
                      <a:r>
                        <a:rPr lang="en-US" sz="1200" b="1">
                          <a:solidFill>
                            <a:schemeClr val="tx1"/>
                          </a:solidFill>
                        </a:rPr>
                        <a:t>Export to Excel</a:t>
                      </a:r>
                      <a:r>
                        <a:rPr lang="en-US" sz="1200">
                          <a:solidFill>
                            <a:schemeClr val="tx1"/>
                          </a:solidFill>
                        </a:rPr>
                        <a:t> and built-in </a:t>
                      </a:r>
                      <a:r>
                        <a:rPr lang="en-US" sz="1200" b="1">
                          <a:solidFill>
                            <a:schemeClr val="tx1"/>
                          </a:solidFill>
                        </a:rPr>
                        <a:t>Analyse</a:t>
                      </a:r>
                      <a:r>
                        <a:rPr lang="en-US" sz="1200">
                          <a:solidFill>
                            <a:schemeClr val="tx1"/>
                          </a:solidFill>
                        </a:rPr>
                        <a:t> feature in list pages.</a:t>
                      </a: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Rely on objects usage log analysis tools from AIM partners to </a:t>
                      </a:r>
                      <a:r>
                        <a:rPr lang="en-US" sz="1200" b="1">
                          <a:latin typeface="+mn-lt"/>
                        </a:rPr>
                        <a:t>migrate only used</a:t>
                      </a:r>
                      <a:r>
                        <a:rPr lang="en-US" sz="1200">
                          <a:latin typeface="+mn-lt"/>
                        </a:rPr>
                        <a:t> reports.</a:t>
                      </a:r>
                    </a:p>
                    <a:p>
                      <a:r>
                        <a:rPr lang="en-US" sz="1200">
                          <a:solidFill>
                            <a:schemeClr val="tx1"/>
                          </a:solidFill>
                        </a:rPr>
                        <a:t>Use </a:t>
                      </a:r>
                      <a:r>
                        <a:rPr lang="en-US" sz="1200" b="1">
                          <a:solidFill>
                            <a:schemeClr val="tx1"/>
                          </a:solidFill>
                        </a:rPr>
                        <a:t>Analytics for LS Central / PowerBI </a:t>
                      </a:r>
                      <a:r>
                        <a:rPr lang="en-US" sz="1200" b="0">
                          <a:solidFill>
                            <a:schemeClr val="tx1"/>
                          </a:solidFill>
                        </a:rPr>
                        <a:t>for KPIs and for non-operational reporting</a:t>
                      </a:r>
                      <a:r>
                        <a:rPr lang="en-US" sz="120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Use 3</a:t>
                      </a:r>
                      <a:r>
                        <a:rPr lang="en-US" sz="1200" baseline="30000">
                          <a:solidFill>
                            <a:schemeClr val="tx1"/>
                          </a:solidFill>
                        </a:rPr>
                        <a:t>rd</a:t>
                      </a:r>
                      <a:r>
                        <a:rPr lang="en-US" sz="1200">
                          <a:solidFill>
                            <a:schemeClr val="tx1"/>
                          </a:solidFill>
                        </a:rPr>
                        <a:t> party solutions to help on the conversion.</a:t>
                      </a:r>
                    </a:p>
                  </a:txBody>
                  <a:tcPr>
                    <a:solidFill>
                      <a:srgbClr val="BABAE6"/>
                    </a:solidFill>
                  </a:tcPr>
                </a:tc>
                <a:extLst>
                  <a:ext uri="{0D108BD9-81ED-4DB2-BD59-A6C34878D82A}">
                    <a16:rowId xmlns:a16="http://schemas.microsoft.com/office/drawing/2014/main" val="3241473990"/>
                  </a:ext>
                </a:extLst>
              </a:tr>
              <a:tr h="441586">
                <a:tc rowSpan="2">
                  <a:txBody>
                    <a:bodyPr/>
                    <a:lstStyle/>
                    <a:p>
                      <a:r>
                        <a:rPr lang="en-US" sz="1600"/>
                        <a:t>LS Central 15 up to 17.4</a:t>
                      </a:r>
                    </a:p>
                  </a:txBody>
                  <a:tcPr>
                    <a:solidFill>
                      <a:srgbClr val="341F5A"/>
                    </a:solidFill>
                  </a:tcPr>
                </a:tc>
                <a:tc>
                  <a:txBody>
                    <a:bodyPr/>
                    <a:lstStyle/>
                    <a:p>
                      <a:r>
                        <a:rPr lang="en-US" sz="1200">
                          <a:solidFill>
                            <a:schemeClr val="bg1"/>
                          </a:solidFill>
                        </a:rPr>
                        <a:t>Table renaming in v17.5</a:t>
                      </a:r>
                    </a:p>
                  </a:txBody>
                  <a:tcPr>
                    <a:solidFill>
                      <a:srgbClr val="6E63D6"/>
                    </a:solidFill>
                  </a:tcPr>
                </a:tc>
                <a:tc>
                  <a:txBody>
                    <a:bodyPr/>
                    <a:lstStyle/>
                    <a:p>
                      <a:r>
                        <a:rPr lang="en-US" sz="1200" b="1" dirty="0">
                          <a:solidFill>
                            <a:schemeClr val="bg1"/>
                          </a:solidFill>
                        </a:rPr>
                        <a:t>LS Central migration tool</a:t>
                      </a:r>
                      <a:r>
                        <a:rPr lang="en-US" sz="1200" dirty="0">
                          <a:solidFill>
                            <a:schemeClr val="bg1"/>
                          </a:solidFill>
                        </a:rPr>
                        <a:t> module will </a:t>
                      </a:r>
                      <a:r>
                        <a:rPr lang="en-US" sz="1200" b="1" dirty="0">
                          <a:solidFill>
                            <a:schemeClr val="bg1"/>
                          </a:solidFill>
                        </a:rPr>
                        <a:t>update your custom extensions </a:t>
                      </a:r>
                      <a:r>
                        <a:rPr lang="en-US" sz="1200" b="0" dirty="0">
                          <a:solidFill>
                            <a:schemeClr val="bg1"/>
                          </a:solidFill>
                        </a:rPr>
                        <a:t>source code </a:t>
                      </a:r>
                      <a:r>
                        <a:rPr lang="en-US" sz="1200" dirty="0">
                          <a:solidFill>
                            <a:schemeClr val="bg1"/>
                          </a:solidFill>
                        </a:rPr>
                        <a:t>and fix all references to LS Central objects.</a:t>
                      </a:r>
                    </a:p>
                  </a:txBody>
                  <a:tcPr>
                    <a:solidFill>
                      <a:srgbClr val="6E63D6"/>
                    </a:solidFill>
                  </a:tcPr>
                </a:tc>
                <a:extLst>
                  <a:ext uri="{0D108BD9-81ED-4DB2-BD59-A6C34878D82A}">
                    <a16:rowId xmlns:a16="http://schemas.microsoft.com/office/drawing/2014/main" val="422483134"/>
                  </a:ext>
                </a:extLst>
              </a:tr>
              <a:tr h="441586">
                <a:tc vMerge="1">
                  <a:txBody>
                    <a:bodyPr/>
                    <a:lstStyle/>
                    <a:p>
                      <a:endParaRPr lang="en-US" sz="1600"/>
                    </a:p>
                  </a:txBody>
                  <a:tcPr>
                    <a:solidFill>
                      <a:srgbClr val="00BCB5"/>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tx1"/>
                          </a:solidFill>
                        </a:rPr>
                        <a:t>Handle obsoleted objects</a:t>
                      </a:r>
                      <a:endParaRPr lang="en-US" sz="12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mn-lt"/>
                      </a:endParaRP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tx1"/>
                          </a:solidFill>
                        </a:rPr>
                        <a:t>References to obsoleted objects must be manually fixed on custom extensions.</a:t>
                      </a:r>
                    </a:p>
                  </a:txBody>
                  <a:tcPr>
                    <a:solidFill>
                      <a:srgbClr val="BABAE6"/>
                    </a:solidFill>
                  </a:tcPr>
                </a:tc>
                <a:extLst>
                  <a:ext uri="{0D108BD9-81ED-4DB2-BD59-A6C34878D82A}">
                    <a16:rowId xmlns:a16="http://schemas.microsoft.com/office/drawing/2014/main" val="4044620140"/>
                  </a:ext>
                </a:extLst>
              </a:tr>
              <a:tr h="794855">
                <a:tc rowSpan="2">
                  <a:txBody>
                    <a:bodyPr/>
                    <a:lstStyle/>
                    <a:p>
                      <a:r>
                        <a:rPr lang="en-US" sz="1600"/>
                        <a:t>All versions</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Legacy integrations based on local files or files stored in FTP servers.</a:t>
                      </a: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Refactor integrations to use web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Approaches to tackle related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Rely on </a:t>
                      </a:r>
                      <a:r>
                        <a:rPr lang="en-US" sz="1200" b="1">
                          <a:solidFill>
                            <a:schemeClr val="bg1"/>
                          </a:solidFill>
                          <a:latin typeface="+mn-lt"/>
                        </a:rPr>
                        <a:t>Azure Storage</a:t>
                      </a:r>
                      <a:r>
                        <a:rPr lang="en-US" sz="1200">
                          <a:solidFill>
                            <a:schemeClr val="bg1"/>
                          </a:solidFill>
                          <a:latin typeface="+mn-lt"/>
                        </a:rPr>
                        <a:t> for files storage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Rely on </a:t>
                      </a:r>
                      <a:r>
                        <a:rPr lang="en-US" sz="1200" b="1">
                          <a:solidFill>
                            <a:schemeClr val="bg1"/>
                          </a:solidFill>
                          <a:latin typeface="+mn-lt"/>
                        </a:rPr>
                        <a:t>Azure Functions</a:t>
                      </a:r>
                      <a:r>
                        <a:rPr lang="en-US" sz="1200">
                          <a:solidFill>
                            <a:schemeClr val="bg1"/>
                          </a:solidFill>
                          <a:latin typeface="+mn-lt"/>
                        </a:rPr>
                        <a:t> or </a:t>
                      </a:r>
                      <a:r>
                        <a:rPr lang="en-US" sz="1200" b="1">
                          <a:solidFill>
                            <a:schemeClr val="bg1"/>
                          </a:solidFill>
                          <a:latin typeface="+mn-lt"/>
                        </a:rPr>
                        <a:t>Azure Logic Apps </a:t>
                      </a:r>
                      <a:r>
                        <a:rPr lang="en-US" sz="1200">
                          <a:solidFill>
                            <a:schemeClr val="bg1"/>
                          </a:solidFill>
                          <a:latin typeface="+mn-lt"/>
                        </a:rPr>
                        <a:t>to read data from FTP servers</a:t>
                      </a:r>
                    </a:p>
                  </a:txBody>
                  <a:tcPr>
                    <a:solidFill>
                      <a:srgbClr val="6E63D6"/>
                    </a:solidFill>
                  </a:tcPr>
                </a:tc>
                <a:extLst>
                  <a:ext uri="{0D108BD9-81ED-4DB2-BD59-A6C34878D82A}">
                    <a16:rowId xmlns:a16="http://schemas.microsoft.com/office/drawing/2014/main" val="4029801016"/>
                  </a:ext>
                </a:extLst>
              </a:tr>
              <a:tr h="786902">
                <a:tc vMerge="1">
                  <a:txBody>
                    <a:bodyPr/>
                    <a:lstStyle/>
                    <a:p>
                      <a:endParaRPr lang="en-US" sz="1600"/>
                    </a:p>
                  </a:txBody>
                  <a:tcPr>
                    <a:solidFill>
                      <a:srgbClr val="00BCB5"/>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rPr>
                        <a:t>Dotnet libraries usage.</a:t>
                      </a: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In SaaS, custom </a:t>
                      </a:r>
                      <a:r>
                        <a:rPr lang="en-US" sz="1200" dirty="0" err="1">
                          <a:latin typeface="+mn-lt"/>
                        </a:rPr>
                        <a:t>.net</a:t>
                      </a:r>
                      <a:r>
                        <a:rPr lang="en-US" sz="1200" dirty="0">
                          <a:latin typeface="+mn-lt"/>
                        </a:rPr>
                        <a:t> usage is not allowed.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To implement the same logic in 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To implement the C# code in Azure Functions and make use of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To implement an Azure Logic App.</a:t>
                      </a:r>
                    </a:p>
                  </a:txBody>
                  <a:tcPr>
                    <a:solidFill>
                      <a:srgbClr val="BABAE6"/>
                    </a:solidFill>
                  </a:tcPr>
                </a:tc>
                <a:extLst>
                  <a:ext uri="{0D108BD9-81ED-4DB2-BD59-A6C34878D82A}">
                    <a16:rowId xmlns:a16="http://schemas.microsoft.com/office/drawing/2014/main" val="2166157649"/>
                  </a:ext>
                </a:extLst>
              </a:tr>
            </a:tbl>
          </a:graphicData>
        </a:graphic>
      </p:graphicFrame>
    </p:spTree>
    <p:extLst>
      <p:ext uri="{BB962C8B-B14F-4D97-AF65-F5344CB8AC3E}">
        <p14:creationId xmlns:p14="http://schemas.microsoft.com/office/powerpoint/2010/main" val="384190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F949E-CD07-012D-8DDA-D7CCE3E4A062}"/>
              </a:ext>
            </a:extLst>
          </p:cNvPr>
          <p:cNvSpPr>
            <a:spLocks noGrp="1"/>
          </p:cNvSpPr>
          <p:nvPr>
            <p:ph type="title"/>
          </p:nvPr>
        </p:nvSpPr>
        <p:spPr/>
        <p:txBody>
          <a:bodyPr>
            <a:normAutofit/>
          </a:bodyPr>
          <a:lstStyle/>
          <a:p>
            <a:r>
              <a:rPr lang="en-US" sz="2800" dirty="0">
                <a:latin typeface="Aptos ExtraBold"/>
                <a:cs typeface="Segoe UI"/>
              </a:rPr>
              <a:t>LS Central Migration Tools</a:t>
            </a:r>
            <a:endParaRPr lang="en-US" sz="2800" dirty="0"/>
          </a:p>
        </p:txBody>
      </p:sp>
      <p:sp>
        <p:nvSpPr>
          <p:cNvPr id="3" name="Text Placeholder 2">
            <a:extLst>
              <a:ext uri="{FF2B5EF4-FFF2-40B4-BE49-F238E27FC236}">
                <a16:creationId xmlns:a16="http://schemas.microsoft.com/office/drawing/2014/main" id="{F53F4FF8-4F45-E8E5-AA5A-EB32A13AED87}"/>
              </a:ext>
            </a:extLst>
          </p:cNvPr>
          <p:cNvSpPr>
            <a:spLocks noGrp="1"/>
          </p:cNvSpPr>
          <p:nvPr>
            <p:ph type="body" sz="quarter" idx="11"/>
          </p:nvPr>
        </p:nvSpPr>
        <p:spPr/>
        <p:txBody>
          <a:bodyPr lIns="91440" tIns="45720" rIns="91440" bIns="45720" anchor="t"/>
          <a:lstStyle/>
          <a:p>
            <a:pPr marL="0" indent="0">
              <a:buNone/>
            </a:pPr>
            <a:r>
              <a:rPr lang="en-US" b="1" dirty="0">
                <a:latin typeface="+mn-lt"/>
              </a:rPr>
              <a:t>Documentation</a:t>
            </a:r>
          </a:p>
          <a:p>
            <a:pPr lvl="1"/>
            <a:r>
              <a:rPr lang="en-US" dirty="0"/>
              <a:t>Step-by-step documentation based on Microsoft’s guidelines</a:t>
            </a:r>
          </a:p>
          <a:p>
            <a:pPr lvl="1"/>
            <a:r>
              <a:rPr lang="en-US" dirty="0"/>
              <a:t>Available on </a:t>
            </a:r>
            <a:r>
              <a:rPr lang="en-US" b="1" dirty="0"/>
              <a:t>SaaS: Resources for migration and new customers</a:t>
            </a:r>
            <a:r>
              <a:rPr lang="en-US" dirty="0"/>
              <a:t> page</a:t>
            </a:r>
          </a:p>
          <a:p>
            <a:pPr marL="0" indent="0">
              <a:buNone/>
            </a:pPr>
            <a:r>
              <a:rPr lang="en-US" b="1" dirty="0">
                <a:latin typeface="+mn-lt"/>
              </a:rPr>
              <a:t>Tooling set</a:t>
            </a:r>
          </a:p>
          <a:p>
            <a:pPr lvl="1"/>
            <a:r>
              <a:rPr lang="en-US" dirty="0">
                <a:latin typeface="Aptos Light"/>
              </a:rPr>
              <a:t>PowerShell module to automate some migration steps</a:t>
            </a:r>
          </a:p>
          <a:p>
            <a:pPr lvl="1"/>
            <a:r>
              <a:rPr lang="en-US" dirty="0">
                <a:latin typeface="Aptos Light"/>
              </a:rPr>
              <a:t>Available on the PowerShell Gallery</a:t>
            </a:r>
          </a:p>
        </p:txBody>
      </p:sp>
      <p:pic>
        <p:nvPicPr>
          <p:cNvPr id="8" name="Picture 7">
            <a:extLst>
              <a:ext uri="{FF2B5EF4-FFF2-40B4-BE49-F238E27FC236}">
                <a16:creationId xmlns:a16="http://schemas.microsoft.com/office/drawing/2014/main" id="{A94DDC7F-04E2-DF07-8ECD-30E5E2236387}"/>
              </a:ext>
            </a:extLst>
          </p:cNvPr>
          <p:cNvPicPr>
            <a:picLocks noChangeAspect="1"/>
          </p:cNvPicPr>
          <p:nvPr/>
        </p:nvPicPr>
        <p:blipFill>
          <a:blip r:embed="rId3"/>
          <a:srcRect/>
          <a:stretch/>
        </p:blipFill>
        <p:spPr>
          <a:xfrm>
            <a:off x="1870460" y="3734602"/>
            <a:ext cx="6626970" cy="2737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654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EE00-A6E1-19CA-C493-8006C5BD9F82}"/>
              </a:ext>
            </a:extLst>
          </p:cNvPr>
          <p:cNvSpPr>
            <a:spLocks noGrp="1"/>
          </p:cNvSpPr>
          <p:nvPr>
            <p:ph type="title"/>
          </p:nvPr>
        </p:nvSpPr>
        <p:spPr/>
        <p:txBody>
          <a:bodyPr>
            <a:normAutofit/>
          </a:bodyPr>
          <a:lstStyle/>
          <a:p>
            <a:r>
              <a:rPr lang="en-US" sz="2800" dirty="0">
                <a:latin typeface="Aptos ExtraBold"/>
                <a:cs typeface="Segoe UI"/>
              </a:rPr>
              <a:t>LS Central migration tool</a:t>
            </a:r>
            <a:r>
              <a:rPr lang="en-US" sz="2800" b="0" dirty="0">
                <a:latin typeface="Aptos ExtraBold"/>
                <a:cs typeface="Segoe UI"/>
              </a:rPr>
              <a:t> – Helping with the data migration</a:t>
            </a:r>
            <a:endParaRPr lang="en-US" sz="2800" dirty="0">
              <a:latin typeface="Aptos ExtraBold"/>
              <a:cs typeface="Segoe UI"/>
            </a:endParaRP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pPr indent="0">
              <a:buNone/>
            </a:pPr>
            <a:r>
              <a:rPr lang="en-US" dirty="0"/>
              <a:t>New-</a:t>
            </a:r>
            <a:r>
              <a:rPr lang="en-US" dirty="0" err="1"/>
              <a:t>UpgradeInitializationScript</a:t>
            </a:r>
            <a:endParaRPr lang="en-US" dirty="0"/>
          </a:p>
          <a:p>
            <a:pPr marL="800100" lvl="1" indent="-342900">
              <a:buFont typeface="Arial" panose="020B0604020202020204" pitchFamily="34" charset="0"/>
              <a:buChar char="•"/>
            </a:pPr>
            <a:r>
              <a:rPr lang="en-US" sz="1800" dirty="0"/>
              <a:t>A wizard to automate the migration scripts creation</a:t>
            </a:r>
          </a:p>
          <a:p>
            <a:pPr marL="800100" lvl="1" indent="-342900"/>
            <a:r>
              <a:rPr lang="en-US" sz="1800" dirty="0"/>
              <a:t>Creates two scripts that allows you to go through the migration process</a:t>
            </a:r>
          </a:p>
          <a:p>
            <a:pPr marL="800100" lvl="1" indent="-342900"/>
            <a:r>
              <a:rPr lang="en-US" sz="1800" dirty="0"/>
              <a:t>Preparation-Script.ps1</a:t>
            </a:r>
          </a:p>
          <a:p>
            <a:pPr marL="1257300" lvl="2" indent="-342900"/>
            <a:r>
              <a:rPr lang="en-US" sz="1600" dirty="0"/>
              <a:t>Setup the folder structure and create the extensions needed for the migration (when applicable)</a:t>
            </a:r>
          </a:p>
          <a:p>
            <a:pPr marL="800100" lvl="1" indent="-342900"/>
            <a:r>
              <a:rPr lang="en-US" sz="1800" dirty="0"/>
              <a:t>Migration-Script.ps1</a:t>
            </a:r>
          </a:p>
          <a:p>
            <a:pPr marL="1257300" lvl="2" indent="-342900"/>
            <a:r>
              <a:rPr lang="en-US" sz="1600" dirty="0"/>
              <a:t>The migration process itself</a:t>
            </a:r>
          </a:p>
          <a:p>
            <a:pPr marL="800100" lvl="1" indent="-342900">
              <a:buFont typeface="Arial" panose="020B0604020202020204" pitchFamily="34" charset="0"/>
              <a:buChar char="•"/>
            </a:pPr>
            <a:endParaRPr lang="en-US" sz="1800" dirty="0"/>
          </a:p>
          <a:p>
            <a:pPr marL="800100" lvl="1" indent="-342900">
              <a:buFont typeface="Arial" panose="020B0604020202020204" pitchFamily="34" charset="0"/>
              <a:buChar char="•"/>
            </a:pPr>
            <a:endParaRPr lang="en-US" sz="1800" dirty="0"/>
          </a:p>
        </p:txBody>
      </p:sp>
      <p:pic>
        <p:nvPicPr>
          <p:cNvPr id="3" name="Picture 2">
            <a:extLst>
              <a:ext uri="{FF2B5EF4-FFF2-40B4-BE49-F238E27FC236}">
                <a16:creationId xmlns:a16="http://schemas.microsoft.com/office/drawing/2014/main" id="{E3909CA9-345A-F99A-BB10-A55A419D8491}"/>
              </a:ext>
            </a:extLst>
          </p:cNvPr>
          <p:cNvPicPr>
            <a:picLocks noChangeAspect="1"/>
          </p:cNvPicPr>
          <p:nvPr/>
        </p:nvPicPr>
        <p:blipFill>
          <a:blip r:embed="rId3"/>
          <a:srcRect/>
          <a:stretch/>
        </p:blipFill>
        <p:spPr>
          <a:xfrm>
            <a:off x="645027" y="3734602"/>
            <a:ext cx="10874806" cy="221408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66A21CF-2D75-1A34-2A0A-9E4D1FB95B9D}"/>
              </a:ext>
            </a:extLst>
          </p:cNvPr>
          <p:cNvPicPr>
            <a:picLocks noChangeAspect="1"/>
          </p:cNvPicPr>
          <p:nvPr/>
        </p:nvPicPr>
        <p:blipFill>
          <a:blip r:embed="rId4"/>
          <a:srcRect/>
          <a:stretch/>
        </p:blipFill>
        <p:spPr>
          <a:xfrm>
            <a:off x="5025927" y="2712027"/>
            <a:ext cx="6989428" cy="40648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1E72B41-5096-4C07-9EC5-401E2EF35861}"/>
              </a:ext>
            </a:extLst>
          </p:cNvPr>
          <p:cNvPicPr>
            <a:picLocks noChangeAspect="1"/>
          </p:cNvPicPr>
          <p:nvPr/>
        </p:nvPicPr>
        <p:blipFill>
          <a:blip r:embed="rId5"/>
          <a:srcRect/>
          <a:stretch/>
        </p:blipFill>
        <p:spPr>
          <a:xfrm>
            <a:off x="1711926" y="3402587"/>
            <a:ext cx="9951821" cy="3243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43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A7AE-63C3-FE3B-6142-FEEEF71631EB}"/>
              </a:ext>
            </a:extLst>
          </p:cNvPr>
          <p:cNvSpPr>
            <a:spLocks noGrp="1"/>
          </p:cNvSpPr>
          <p:nvPr>
            <p:ph type="title"/>
          </p:nvPr>
        </p:nvSpPr>
        <p:spPr/>
        <p:txBody>
          <a:bodyPr>
            <a:noAutofit/>
          </a:bodyPr>
          <a:lstStyle/>
          <a:p>
            <a:r>
              <a:rPr lang="en-US" sz="2800" dirty="0">
                <a:latin typeface="Aptos ExtraBold"/>
                <a:cs typeface="Segoe UI"/>
              </a:rPr>
              <a:t>LS Central migration tool</a:t>
            </a:r>
            <a:r>
              <a:rPr lang="en-US" sz="2800" b="0" dirty="0">
                <a:latin typeface="Aptos ExtraBold"/>
                <a:cs typeface="Segoe UI"/>
              </a:rPr>
              <a:t> – Helping with the data migration</a:t>
            </a:r>
            <a:endParaRPr lang="en-US" sz="2800" dirty="0"/>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pPr indent="0">
              <a:buNone/>
            </a:pPr>
            <a:r>
              <a:rPr lang="en-US"/>
              <a:t>New-</a:t>
            </a:r>
            <a:r>
              <a:rPr lang="en-US" err="1"/>
              <a:t>UpgradeAppsStructure</a:t>
            </a:r>
            <a:endParaRPr lang="en-US"/>
          </a:p>
          <a:p>
            <a:pPr marL="800100" lvl="1" indent="-342900">
              <a:buFont typeface="Arial" panose="020B0604020202020204" pitchFamily="34" charset="0"/>
              <a:buChar char="•"/>
            </a:pPr>
            <a:r>
              <a:rPr lang="en-US" sz="1800"/>
              <a:t>Creates the migration extensions needed for the migration process, as suggested in Microsoft guidelines.</a:t>
            </a:r>
          </a:p>
          <a:p>
            <a:pPr marL="0" indent="0">
              <a:buNone/>
            </a:pPr>
            <a:endParaRPr lang="en-US"/>
          </a:p>
        </p:txBody>
      </p:sp>
      <p:pic>
        <p:nvPicPr>
          <p:cNvPr id="10" name="Picture 9">
            <a:extLst>
              <a:ext uri="{FF2B5EF4-FFF2-40B4-BE49-F238E27FC236}">
                <a16:creationId xmlns:a16="http://schemas.microsoft.com/office/drawing/2014/main" id="{BF66C740-D325-4CA0-BA52-7F6CB1EE893B}"/>
              </a:ext>
            </a:extLst>
          </p:cNvPr>
          <p:cNvPicPr>
            <a:picLocks noChangeAspect="1"/>
          </p:cNvPicPr>
          <p:nvPr/>
        </p:nvPicPr>
        <p:blipFill>
          <a:blip r:embed="rId3"/>
          <a:stretch/>
        </p:blipFill>
        <p:spPr>
          <a:xfrm>
            <a:off x="1146717" y="2073631"/>
            <a:ext cx="2485714" cy="369523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120B369-9F62-40FE-9D3D-603C539103B5}"/>
              </a:ext>
            </a:extLst>
          </p:cNvPr>
          <p:cNvPicPr>
            <a:picLocks noChangeAspect="1"/>
          </p:cNvPicPr>
          <p:nvPr/>
        </p:nvPicPr>
        <p:blipFill>
          <a:blip r:embed="rId4"/>
          <a:srcRect/>
          <a:stretch/>
        </p:blipFill>
        <p:spPr>
          <a:xfrm>
            <a:off x="7968077" y="2080991"/>
            <a:ext cx="3312191" cy="23998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213E00A-6FAC-8CA0-112E-04382DF9D77B}"/>
              </a:ext>
            </a:extLst>
          </p:cNvPr>
          <p:cNvPicPr>
            <a:picLocks noChangeAspect="1"/>
          </p:cNvPicPr>
          <p:nvPr/>
        </p:nvPicPr>
        <p:blipFill>
          <a:blip r:embed="rId5"/>
          <a:stretch/>
        </p:blipFill>
        <p:spPr>
          <a:xfrm>
            <a:off x="4143111" y="2073631"/>
            <a:ext cx="3314286" cy="3390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8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BD52-F084-3CF1-258B-34967448A77C}"/>
              </a:ext>
            </a:extLst>
          </p:cNvPr>
          <p:cNvSpPr>
            <a:spLocks noGrp="1"/>
          </p:cNvSpPr>
          <p:nvPr>
            <p:ph type="title"/>
          </p:nvPr>
        </p:nvSpPr>
        <p:spPr>
          <a:xfrm>
            <a:off x="340291" y="212186"/>
            <a:ext cx="11484279" cy="588637"/>
          </a:xfrm>
        </p:spPr>
        <p:txBody>
          <a:bodyPr anchor="t">
            <a:normAutofit/>
          </a:bodyPr>
          <a:lstStyle/>
          <a:p>
            <a:r>
              <a:rPr lang="en-US" sz="3400"/>
              <a:t>Agenda</a:t>
            </a:r>
          </a:p>
        </p:txBody>
      </p:sp>
      <p:sp>
        <p:nvSpPr>
          <p:cNvPr id="3" name="Text Placeholder 2">
            <a:extLst>
              <a:ext uri="{FF2B5EF4-FFF2-40B4-BE49-F238E27FC236}">
                <a16:creationId xmlns:a16="http://schemas.microsoft.com/office/drawing/2014/main" id="{86C244B9-BFE3-C2CD-5164-D60885C81D91}"/>
              </a:ext>
            </a:extLst>
          </p:cNvPr>
          <p:cNvSpPr>
            <a:spLocks noGrp="1"/>
          </p:cNvSpPr>
          <p:nvPr>
            <p:ph type="body" sz="quarter" idx="11"/>
          </p:nvPr>
        </p:nvSpPr>
        <p:spPr>
          <a:xfrm>
            <a:off x="340291" y="962526"/>
            <a:ext cx="9100694" cy="5544152"/>
          </a:xfrm>
        </p:spPr>
        <p:txBody>
          <a:bodyPr lIns="91440" tIns="45720" rIns="91440" bIns="45720" anchor="t">
            <a:normAutofit/>
          </a:bodyPr>
          <a:lstStyle/>
          <a:p>
            <a:r>
              <a:rPr lang="en-US" sz="2400" b="1" dirty="0">
                <a:latin typeface="Aptos SemiBold"/>
              </a:rPr>
              <a:t>Streamlining the migration process – Why?</a:t>
            </a:r>
          </a:p>
          <a:p>
            <a:r>
              <a:rPr lang="en-US" sz="2400" b="1" dirty="0">
                <a:latin typeface="Aptos SemiBold"/>
              </a:rPr>
              <a:t>How to get started</a:t>
            </a:r>
          </a:p>
          <a:p>
            <a:r>
              <a:rPr lang="en-US" sz="2400" b="1" dirty="0">
                <a:latin typeface="Aptos SemiBold" panose="020B0004020202020204" pitchFamily="34" charset="0"/>
              </a:rPr>
              <a:t>Upgrade vs (re-)implementation</a:t>
            </a:r>
          </a:p>
          <a:p>
            <a:pPr lvl="1"/>
            <a:r>
              <a:rPr lang="en-US" dirty="0"/>
              <a:t>Technical overview and comparison</a:t>
            </a:r>
          </a:p>
          <a:p>
            <a:pPr lvl="1"/>
            <a:r>
              <a:rPr lang="en-US" dirty="0"/>
              <a:t>Process workflow</a:t>
            </a:r>
          </a:p>
          <a:p>
            <a:r>
              <a:rPr lang="en-US" sz="2400" b="1" dirty="0">
                <a:latin typeface="Aptos SemiBold"/>
              </a:rPr>
              <a:t>Emphasis on the re-implementation process</a:t>
            </a:r>
          </a:p>
          <a:p>
            <a:pPr lvl="1"/>
            <a:r>
              <a:rPr lang="en-US" dirty="0"/>
              <a:t>Challenges related to data and code migration</a:t>
            </a:r>
          </a:p>
          <a:p>
            <a:pPr lvl="1"/>
            <a:r>
              <a:rPr lang="en-US" dirty="0"/>
              <a:t>LS Central migration tool</a:t>
            </a:r>
          </a:p>
        </p:txBody>
      </p:sp>
      <p:pic>
        <p:nvPicPr>
          <p:cNvPr id="9" name="Picture 8" descr="A light bulb with a black background&#10;&#10;AI-generated content may be incorrect.">
            <a:extLst>
              <a:ext uri="{FF2B5EF4-FFF2-40B4-BE49-F238E27FC236}">
                <a16:creationId xmlns:a16="http://schemas.microsoft.com/office/drawing/2014/main" id="{AB8B9FC4-096D-8A8A-BE38-A3D444282822}"/>
              </a:ext>
            </a:extLst>
          </p:cNvPr>
          <p:cNvPicPr>
            <a:picLocks noChangeAspect="1"/>
          </p:cNvPicPr>
          <p:nvPr/>
        </p:nvPicPr>
        <p:blipFill>
          <a:blip r:embed="rId3"/>
          <a:stretch>
            <a:fillRect/>
          </a:stretch>
        </p:blipFill>
        <p:spPr>
          <a:xfrm>
            <a:off x="9808309" y="0"/>
            <a:ext cx="1848780" cy="2840600"/>
          </a:xfrm>
          <a:prstGeom prst="rect">
            <a:avLst/>
          </a:prstGeom>
        </p:spPr>
      </p:pic>
    </p:spTree>
    <p:extLst>
      <p:ext uri="{BB962C8B-B14F-4D97-AF65-F5344CB8AC3E}">
        <p14:creationId xmlns:p14="http://schemas.microsoft.com/office/powerpoint/2010/main" val="3380487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8D60-115E-F87F-0BED-2EEF337A224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D8375D0-7538-C378-BE88-0D2B0766F426}"/>
              </a:ext>
            </a:extLst>
          </p:cNvPr>
          <p:cNvSpPr>
            <a:spLocks noGrp="1"/>
          </p:cNvSpPr>
          <p:nvPr>
            <p:ph type="body" sz="quarter" idx="11"/>
          </p:nvPr>
        </p:nvSpPr>
        <p:spPr/>
        <p:txBody>
          <a:bodyPr/>
          <a:lstStyle/>
          <a:p>
            <a:pPr marL="180000" indent="0">
              <a:spcBef>
                <a:spcPts val="600"/>
              </a:spcBef>
              <a:buNone/>
            </a:pPr>
            <a:r>
              <a:rPr lang="en-US" b="1"/>
              <a:t>Adding LSC prefix to tables</a:t>
            </a:r>
          </a:p>
          <a:p>
            <a:pPr marL="180000" indent="0">
              <a:spcBef>
                <a:spcPts val="600"/>
              </a:spcBef>
              <a:buNone/>
            </a:pPr>
            <a:r>
              <a:rPr lang="en-US" sz="1800" b="1"/>
              <a:t>(migrating from LS Central 14)</a:t>
            </a:r>
          </a:p>
          <a:p>
            <a:pPr marL="180000" indent="0">
              <a:spcBef>
                <a:spcPts val="600"/>
              </a:spcBef>
              <a:buNone/>
            </a:pPr>
            <a:endParaRPr lang="en-US" b="1"/>
          </a:p>
          <a:p>
            <a:pPr marL="0" lvl="1" indent="0" fontAlgn="base">
              <a:spcBef>
                <a:spcPts val="600"/>
              </a:spcBef>
              <a:buNone/>
            </a:pPr>
            <a:r>
              <a:rPr lang="en-US" sz="1800" b="1">
                <a:latin typeface="+mn-lt"/>
              </a:rPr>
              <a:t>Convert-BC14CALObjectsToTableSchemaOnly</a:t>
            </a:r>
          </a:p>
          <a:p>
            <a:pPr marL="0" lvl="1" indent="0" fontAlgn="base">
              <a:spcBef>
                <a:spcPts val="600"/>
              </a:spcBef>
              <a:buNone/>
            </a:pPr>
            <a:r>
              <a:rPr lang="en-US" sz="1800">
                <a:latin typeface="Aptos Light" panose="020B0004020202020204" pitchFamily="34" charset="0"/>
              </a:rPr>
              <a:t>Applies to Business Central 14​</a:t>
            </a:r>
          </a:p>
          <a:p>
            <a:pPr marL="0" lvl="1" indent="0" fontAlgn="base">
              <a:spcBef>
                <a:spcPts val="600"/>
              </a:spcBef>
              <a:buNone/>
            </a:pPr>
            <a:r>
              <a:rPr lang="en-US" sz="1800">
                <a:latin typeface="Aptos Light" panose="020B0004020202020204" pitchFamily="34" charset="0"/>
              </a:rPr>
              <a:t>Strips out all the code from tables, for an existing C/AL text file, while renaming the LS Central tables name​</a:t>
            </a:r>
          </a:p>
          <a:p>
            <a:pPr marL="0" lvl="1" indent="0" fontAlgn="base">
              <a:spcBef>
                <a:spcPts val="600"/>
              </a:spcBef>
              <a:buNone/>
            </a:pPr>
            <a:r>
              <a:rPr lang="en-US" sz="1800">
                <a:latin typeface="Aptos Light" panose="020B0004020202020204" pitchFamily="34" charset="0"/>
              </a:rPr>
              <a:t>Only properties and fields will be included​</a:t>
            </a:r>
          </a:p>
          <a:p>
            <a:pPr marL="0" lvl="1" indent="0" fontAlgn="base">
              <a:spcBef>
                <a:spcPts val="600"/>
              </a:spcBef>
              <a:buNone/>
            </a:pPr>
            <a:r>
              <a:rPr lang="en-US" sz="1800">
                <a:latin typeface="Aptos Light" panose="020B0004020202020204" pitchFamily="34" charset="0"/>
              </a:rPr>
              <a:t>Converted file will be imported back in BC 14​</a:t>
            </a:r>
          </a:p>
          <a:p>
            <a:pPr marL="0" lvl="1" indent="0" fontAlgn="base">
              <a:spcBef>
                <a:spcPts val="600"/>
              </a:spcBef>
              <a:buNone/>
            </a:pPr>
            <a:r>
              <a:rPr lang="en-US" sz="1800">
                <a:latin typeface="Aptos Light" panose="020B0004020202020204" pitchFamily="34" charset="0"/>
              </a:rPr>
              <a:t>Allows to easily rename all the LSC tables in BC 14 before moving forward​</a:t>
            </a:r>
          </a:p>
        </p:txBody>
      </p:sp>
      <p:sp>
        <p:nvSpPr>
          <p:cNvPr id="2" name="Title 1">
            <a:extLst>
              <a:ext uri="{FF2B5EF4-FFF2-40B4-BE49-F238E27FC236}">
                <a16:creationId xmlns:a16="http://schemas.microsoft.com/office/drawing/2014/main" id="{CA34E274-E745-A7B1-84E3-D12CD479EE2F}"/>
              </a:ext>
            </a:extLst>
          </p:cNvPr>
          <p:cNvSpPr>
            <a:spLocks noGrp="1"/>
          </p:cNvSpPr>
          <p:nvPr>
            <p:ph type="title"/>
          </p:nvPr>
        </p:nvSpPr>
        <p:spPr/>
        <p:txBody>
          <a:bodyPr>
            <a:noAutofit/>
          </a:bodyPr>
          <a:lstStyle/>
          <a:p>
            <a:r>
              <a:rPr lang="en-US" sz="2800" dirty="0">
                <a:latin typeface="Aptos ExtraBold"/>
                <a:cs typeface="Segoe UI"/>
              </a:rPr>
              <a:t>LS Central migration tool</a:t>
            </a:r>
            <a:r>
              <a:rPr lang="en-US" sz="2800" b="0" dirty="0">
                <a:latin typeface="Aptos ExtraBold"/>
                <a:cs typeface="Segoe UI"/>
              </a:rPr>
              <a:t> – Helping with the data migration</a:t>
            </a:r>
            <a:endParaRPr lang="en-US" sz="2800" dirty="0"/>
          </a:p>
        </p:txBody>
      </p:sp>
      <p:sp>
        <p:nvSpPr>
          <p:cNvPr id="5" name="Text Placeholder 4">
            <a:extLst>
              <a:ext uri="{FF2B5EF4-FFF2-40B4-BE49-F238E27FC236}">
                <a16:creationId xmlns:a16="http://schemas.microsoft.com/office/drawing/2014/main" id="{1EAAE35A-610C-B7F9-DA9C-7AFD7E0A9BB7}"/>
              </a:ext>
            </a:extLst>
          </p:cNvPr>
          <p:cNvSpPr>
            <a:spLocks noGrp="1"/>
          </p:cNvSpPr>
          <p:nvPr>
            <p:ph type="body" sz="quarter" idx="12"/>
          </p:nvPr>
        </p:nvSpPr>
        <p:spPr/>
        <p:txBody>
          <a:bodyPr lIns="91440" tIns="45720" rIns="91440" bIns="45720" anchor="t"/>
          <a:lstStyle/>
          <a:p>
            <a:pPr marL="179705" indent="0">
              <a:spcBef>
                <a:spcPts val="1200"/>
              </a:spcBef>
              <a:buNone/>
            </a:pPr>
            <a:r>
              <a:rPr lang="en-US" sz="2000" dirty="0">
                <a:latin typeface="Aptos Light"/>
              </a:rPr>
              <a:t>Most of the challenges related to data migration only happen when </a:t>
            </a:r>
            <a:r>
              <a:rPr lang="en-US" sz="2000" b="1" dirty="0">
                <a:latin typeface="Aptos Light"/>
              </a:rPr>
              <a:t>migrating from LS Central 14</a:t>
            </a:r>
            <a:r>
              <a:rPr lang="en-US" sz="2000" dirty="0">
                <a:latin typeface="Aptos Light"/>
              </a:rPr>
              <a:t> </a:t>
            </a:r>
            <a:r>
              <a:rPr lang="en-US" sz="2000" b="1" dirty="0">
                <a:latin typeface="Aptos Light"/>
              </a:rPr>
              <a:t>(and earlier versions)</a:t>
            </a:r>
            <a:endParaRPr lang="en-US" sz="1000" b="1" dirty="0">
              <a:latin typeface="Aptos Light"/>
            </a:endParaRPr>
          </a:p>
          <a:p>
            <a:pPr marL="179705" indent="0">
              <a:spcBef>
                <a:spcPts val="1200"/>
              </a:spcBef>
              <a:buNone/>
            </a:pPr>
            <a:r>
              <a:rPr lang="en-US" sz="2000" dirty="0">
                <a:latin typeface="Aptos Light"/>
              </a:rPr>
              <a:t>LS Central migration tool includes </a:t>
            </a:r>
            <a:r>
              <a:rPr lang="en-US" sz="2000" b="1" dirty="0">
                <a:latin typeface="Aptos Light"/>
              </a:rPr>
              <a:t>more features to ease the data migration, </a:t>
            </a:r>
            <a:r>
              <a:rPr lang="en-US" sz="2000" dirty="0">
                <a:latin typeface="Aptos Light"/>
              </a:rPr>
              <a:t>especially the data migration process from LS Central 14</a:t>
            </a:r>
          </a:p>
          <a:p>
            <a:endParaRPr lang="en-US" sz="2000" dirty="0"/>
          </a:p>
        </p:txBody>
      </p:sp>
      <p:pic>
        <p:nvPicPr>
          <p:cNvPr id="3074" name="Picture 2">
            <a:extLst>
              <a:ext uri="{FF2B5EF4-FFF2-40B4-BE49-F238E27FC236}">
                <a16:creationId xmlns:a16="http://schemas.microsoft.com/office/drawing/2014/main" id="{28A8624F-3A48-D603-B960-1F02CA341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510" y="2967037"/>
            <a:ext cx="6143625" cy="92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938850-6783-DB8A-1A6D-DBC677A72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460" y="3734602"/>
            <a:ext cx="61626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D7C9A3B-B66C-D75A-8A1C-53A622B96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483" y="5169486"/>
            <a:ext cx="5517517" cy="165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1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par>
                                <p:cTn id="32" presetID="10" presetClass="entr" presetSubtype="0"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par>
                                <p:cTn id="35" presetID="10" presetClass="entr" presetSubtype="0"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5613-3040-FEE8-1E83-1B76FA114E9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FF67B44-79AA-D9D9-1E77-F2F499F7E287}"/>
              </a:ext>
            </a:extLst>
          </p:cNvPr>
          <p:cNvSpPr>
            <a:spLocks noGrp="1"/>
          </p:cNvSpPr>
          <p:nvPr>
            <p:ph type="body" sz="quarter" idx="11"/>
          </p:nvPr>
        </p:nvSpPr>
        <p:spPr/>
        <p:txBody>
          <a:bodyPr/>
          <a:lstStyle/>
          <a:p>
            <a:pPr marL="180000" indent="0">
              <a:spcBef>
                <a:spcPts val="600"/>
              </a:spcBef>
              <a:buNone/>
            </a:pPr>
            <a:r>
              <a:rPr lang="en-US" b="1"/>
              <a:t>Updating references to LS Central objects in your custom extensions</a:t>
            </a:r>
          </a:p>
          <a:p>
            <a:pPr marL="180000" indent="0">
              <a:spcBef>
                <a:spcPts val="600"/>
              </a:spcBef>
              <a:buNone/>
            </a:pPr>
            <a:r>
              <a:rPr lang="en-US" sz="1800" b="1"/>
              <a:t>(migrating from LS Central 15 up to 17.4)</a:t>
            </a:r>
          </a:p>
          <a:p>
            <a:pPr marL="180000" indent="0">
              <a:spcBef>
                <a:spcPts val="600"/>
              </a:spcBef>
              <a:buNone/>
            </a:pPr>
            <a:endParaRPr lang="en-US" b="1">
              <a:highlight>
                <a:srgbClr val="FFFF00"/>
              </a:highlight>
            </a:endParaRPr>
          </a:p>
          <a:p>
            <a:pPr marL="0" lvl="1" indent="0" fontAlgn="base">
              <a:spcBef>
                <a:spcPts val="600"/>
              </a:spcBef>
              <a:buNone/>
            </a:pPr>
            <a:r>
              <a:rPr lang="en-US" sz="1800" b="1">
                <a:latin typeface="+mn-lt"/>
              </a:rPr>
              <a:t>Repair-CustomExtensionFrom174orEarlier​</a:t>
            </a:r>
          </a:p>
          <a:p>
            <a:pPr marL="0" lvl="1" indent="0" fontAlgn="base">
              <a:spcBef>
                <a:spcPts val="600"/>
              </a:spcBef>
              <a:buNone/>
            </a:pPr>
            <a:r>
              <a:rPr lang="en-US" sz="1800">
                <a:latin typeface="Aptos Light" panose="020B0004020202020204" pitchFamily="34" charset="0"/>
              </a:rPr>
              <a:t>Will update references to LS Central objects in your custom extensions​</a:t>
            </a:r>
          </a:p>
          <a:p>
            <a:pPr marL="285750" lvl="1" indent="-285750" fontAlgn="base">
              <a:spcBef>
                <a:spcPts val="600"/>
              </a:spcBef>
            </a:pPr>
            <a:r>
              <a:rPr lang="en-US" sz="1800">
                <a:latin typeface="Aptos Light" panose="020B0004020202020204" pitchFamily="34" charset="0"/>
              </a:rPr>
              <a:t>Variables​</a:t>
            </a:r>
          </a:p>
          <a:p>
            <a:pPr marL="285750" lvl="1" indent="-285750" fontAlgn="base">
              <a:spcBef>
                <a:spcPts val="600"/>
              </a:spcBef>
            </a:pPr>
            <a:r>
              <a:rPr lang="en-US" sz="1800">
                <a:latin typeface="Aptos Light" panose="020B0004020202020204" pitchFamily="34" charset="0"/>
              </a:rPr>
              <a:t>Parameters</a:t>
            </a:r>
          </a:p>
          <a:p>
            <a:pPr marL="285750" lvl="1" indent="-285750" fontAlgn="base">
              <a:spcBef>
                <a:spcPts val="600"/>
              </a:spcBef>
            </a:pPr>
            <a:r>
              <a:rPr lang="en-US" sz="1800">
                <a:latin typeface="Aptos Light" panose="020B0004020202020204" pitchFamily="34" charset="0"/>
              </a:rPr>
              <a:t>Tables, pages and other object extensions</a:t>
            </a:r>
          </a:p>
          <a:p>
            <a:pPr marL="285750" lvl="1" indent="-285750" fontAlgn="base">
              <a:spcBef>
                <a:spcPts val="600"/>
              </a:spcBef>
            </a:pPr>
            <a:r>
              <a:rPr lang="en-US" sz="1800">
                <a:latin typeface="Aptos Light" panose="020B0004020202020204" pitchFamily="34" charset="0"/>
              </a:rPr>
              <a:t>Other properties</a:t>
            </a:r>
            <a:endParaRPr lang="en-US" sz="1800">
              <a:highlight>
                <a:srgbClr val="FFFF00"/>
              </a:highlight>
              <a:latin typeface="Aptos Light" panose="020B0004020202020204" pitchFamily="34" charset="0"/>
            </a:endParaRPr>
          </a:p>
        </p:txBody>
      </p:sp>
      <p:sp>
        <p:nvSpPr>
          <p:cNvPr id="2" name="Title 1">
            <a:extLst>
              <a:ext uri="{FF2B5EF4-FFF2-40B4-BE49-F238E27FC236}">
                <a16:creationId xmlns:a16="http://schemas.microsoft.com/office/drawing/2014/main" id="{4BF3F24E-D7DB-1740-E798-468A45CF808F}"/>
              </a:ext>
            </a:extLst>
          </p:cNvPr>
          <p:cNvSpPr>
            <a:spLocks noGrp="1"/>
          </p:cNvSpPr>
          <p:nvPr>
            <p:ph type="title"/>
          </p:nvPr>
        </p:nvSpPr>
        <p:spPr/>
        <p:txBody>
          <a:bodyPr>
            <a:noAutofit/>
          </a:bodyPr>
          <a:lstStyle/>
          <a:p>
            <a:r>
              <a:rPr lang="en-US" sz="2800" dirty="0">
                <a:latin typeface="Aptos ExtraBold"/>
                <a:cs typeface="Segoe UI"/>
              </a:rPr>
              <a:t>LS Central migration tool</a:t>
            </a:r>
            <a:r>
              <a:rPr lang="en-US" sz="2800" b="0" dirty="0">
                <a:latin typeface="Aptos ExtraBold"/>
                <a:cs typeface="Segoe UI"/>
              </a:rPr>
              <a:t> – Helping with the code migration</a:t>
            </a:r>
            <a:endParaRPr lang="en-US" sz="2800" dirty="0"/>
          </a:p>
        </p:txBody>
      </p:sp>
      <p:sp>
        <p:nvSpPr>
          <p:cNvPr id="5" name="Text Placeholder 4">
            <a:extLst>
              <a:ext uri="{FF2B5EF4-FFF2-40B4-BE49-F238E27FC236}">
                <a16:creationId xmlns:a16="http://schemas.microsoft.com/office/drawing/2014/main" id="{7AC409D1-ABBB-7A36-0884-F1959528AAA4}"/>
              </a:ext>
            </a:extLst>
          </p:cNvPr>
          <p:cNvSpPr>
            <a:spLocks noGrp="1"/>
          </p:cNvSpPr>
          <p:nvPr>
            <p:ph type="body" sz="quarter" idx="12"/>
          </p:nvPr>
        </p:nvSpPr>
        <p:spPr>
          <a:xfrm>
            <a:off x="5268930" y="962526"/>
            <a:ext cx="6582433" cy="388292"/>
          </a:xfrm>
        </p:spPr>
        <p:txBody>
          <a:bodyPr/>
          <a:lstStyle/>
          <a:p>
            <a:pPr marL="0" indent="0">
              <a:buNone/>
            </a:pPr>
            <a:r>
              <a:rPr lang="en-US" sz="2000" b="1" cap="small">
                <a:latin typeface="+mn-lt"/>
              </a:rPr>
              <a:t>Before</a:t>
            </a:r>
          </a:p>
        </p:txBody>
      </p:sp>
      <p:sp>
        <p:nvSpPr>
          <p:cNvPr id="3" name="Text Placeholder 4">
            <a:extLst>
              <a:ext uri="{FF2B5EF4-FFF2-40B4-BE49-F238E27FC236}">
                <a16:creationId xmlns:a16="http://schemas.microsoft.com/office/drawing/2014/main" id="{44E79154-1CCA-F370-FB69-C944D685BE2C}"/>
              </a:ext>
            </a:extLst>
          </p:cNvPr>
          <p:cNvSpPr txBox="1">
            <a:spLocks/>
          </p:cNvSpPr>
          <p:nvPr/>
        </p:nvSpPr>
        <p:spPr>
          <a:xfrm>
            <a:off x="5268929" y="3535127"/>
            <a:ext cx="6582433" cy="3882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cap="small">
                <a:latin typeface="+mn-lt"/>
              </a:rPr>
              <a:t>After</a:t>
            </a:r>
          </a:p>
        </p:txBody>
      </p:sp>
      <p:pic>
        <p:nvPicPr>
          <p:cNvPr id="4100" name="Picture 4">
            <a:extLst>
              <a:ext uri="{FF2B5EF4-FFF2-40B4-BE49-F238E27FC236}">
                <a16:creationId xmlns:a16="http://schemas.microsoft.com/office/drawing/2014/main" id="{447E8CB4-3E66-76A7-4892-35429A14D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098" y="1350818"/>
            <a:ext cx="6282170" cy="17395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C22B84A-BC2E-CC69-7D8F-70BB1FFC8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929" y="4085123"/>
            <a:ext cx="6357339" cy="176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7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build="p"/>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3671-062B-40B4-2F37-B582EB5BF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51995-5E72-BAED-F1E2-AEEE7011B5AD}"/>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2</a:t>
            </a:r>
            <a:endParaRPr lang="en-US" sz="2800">
              <a:latin typeface="Aptos ExtraBold"/>
              <a:cs typeface="Segoe UI"/>
            </a:endParaRPr>
          </a:p>
        </p:txBody>
      </p:sp>
      <p:sp>
        <p:nvSpPr>
          <p:cNvPr id="6" name="Text Placeholder 2">
            <a:extLst>
              <a:ext uri="{FF2B5EF4-FFF2-40B4-BE49-F238E27FC236}">
                <a16:creationId xmlns:a16="http://schemas.microsoft.com/office/drawing/2014/main" id="{BB33B76D-DADD-7565-ED11-86A3C9F7B414}"/>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A0D37C78-5739-2676-9761-4F1759A4E0DE}"/>
              </a:ext>
            </a:extLst>
          </p:cNvPr>
          <p:cNvCxnSpPr>
            <a:cxnSpLocks/>
            <a:stCxn id="32" idx="3"/>
          </p:cNvCxnSpPr>
          <p:nvPr/>
        </p:nvCxnSpPr>
        <p:spPr>
          <a:xfrm>
            <a:off x="7229199" y="2635512"/>
            <a:ext cx="1657451" cy="4722"/>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F22702-7F34-828C-9B85-D0377447CA2B}"/>
              </a:ext>
            </a:extLst>
          </p:cNvPr>
          <p:cNvSpPr txBox="1"/>
          <p:nvPr/>
        </p:nvSpPr>
        <p:spPr>
          <a:xfrm>
            <a:off x="3267903" y="1837728"/>
            <a:ext cx="1769803" cy="584775"/>
          </a:xfrm>
          <a:prstGeom prst="rect">
            <a:avLst/>
          </a:prstGeom>
          <a:noFill/>
        </p:spPr>
        <p:txBody>
          <a:bodyPr wrap="square" rtlCol="0">
            <a:spAutoFit/>
          </a:bodyPr>
          <a:lstStyle/>
          <a:p>
            <a:pPr algn="ctr"/>
            <a:r>
              <a:rPr lang="en-US" sz="1600" b="1">
                <a:solidFill>
                  <a:srgbClr val="341F5A"/>
                </a:solidFill>
              </a:rPr>
              <a:t>Partial Data</a:t>
            </a:r>
          </a:p>
          <a:p>
            <a:pPr algn="ctr"/>
            <a:r>
              <a:rPr lang="en-US" sz="1600" b="1">
                <a:solidFill>
                  <a:srgbClr val="341F5A"/>
                </a:solidFill>
              </a:rPr>
              <a:t>Migration</a:t>
            </a:r>
          </a:p>
        </p:txBody>
      </p:sp>
      <p:cxnSp>
        <p:nvCxnSpPr>
          <p:cNvPr id="7" name="Straight Arrow Connector 19">
            <a:extLst>
              <a:ext uri="{FF2B5EF4-FFF2-40B4-BE49-F238E27FC236}">
                <a16:creationId xmlns:a16="http://schemas.microsoft.com/office/drawing/2014/main" id="{9998CEC3-D7CA-9B31-56BA-9900DDFB0089}"/>
              </a:ext>
            </a:extLst>
          </p:cNvPr>
          <p:cNvCxnSpPr>
            <a:cxnSpLocks/>
            <a:endCxn id="34" idx="1"/>
          </p:cNvCxnSpPr>
          <p:nvPr/>
        </p:nvCxnSpPr>
        <p:spPr>
          <a:xfrm flipV="1">
            <a:off x="3181858" y="2635513"/>
            <a:ext cx="2335618" cy="4721"/>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5A0B3D5-51C0-133D-F478-7B5B4CE4208A}"/>
              </a:ext>
            </a:extLst>
          </p:cNvPr>
          <p:cNvGrpSpPr/>
          <p:nvPr/>
        </p:nvGrpSpPr>
        <p:grpSpPr>
          <a:xfrm>
            <a:off x="8510257" y="2380089"/>
            <a:ext cx="1276539" cy="1290755"/>
            <a:chOff x="7403353" y="3198837"/>
            <a:chExt cx="1276539" cy="1290755"/>
          </a:xfrm>
        </p:grpSpPr>
        <p:pic>
          <p:nvPicPr>
            <p:cNvPr id="26" name="Graphic 25">
              <a:extLst>
                <a:ext uri="{FF2B5EF4-FFF2-40B4-BE49-F238E27FC236}">
                  <a16:creationId xmlns:a16="http://schemas.microsoft.com/office/drawing/2014/main" id="{7887CF74-D863-FF74-6515-255D703C32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7A1216E1-30B9-65AE-A0A2-09489D11D527}"/>
                </a:ext>
              </a:extLst>
            </p:cNvPr>
            <p:cNvSpPr txBox="1"/>
            <p:nvPr/>
          </p:nvSpPr>
          <p:spPr>
            <a:xfrm>
              <a:off x="7403353" y="3750928"/>
              <a:ext cx="1276539" cy="738664"/>
            </a:xfrm>
            <a:prstGeom prst="rect">
              <a:avLst/>
            </a:prstGeom>
            <a:noFill/>
          </p:spPr>
          <p:txBody>
            <a:bodyPr wrap="square" rtlCol="0">
              <a:spAutoFit/>
            </a:bodyPr>
            <a:lstStyle/>
            <a:p>
              <a:pPr algn="ctr"/>
              <a:r>
                <a:rPr lang="en-US" sz="1400" b="1" dirty="0"/>
                <a:t>Clean</a:t>
              </a:r>
            </a:p>
            <a:p>
              <a:pPr algn="ctr"/>
              <a:r>
                <a:rPr lang="en-US" sz="1400" b="1" dirty="0"/>
                <a:t>LS Central 26</a:t>
              </a:r>
            </a:p>
            <a:p>
              <a:pPr algn="ctr"/>
              <a:r>
                <a:rPr lang="en-US" sz="1400" b="1" dirty="0"/>
                <a:t>on-premises</a:t>
              </a:r>
            </a:p>
          </p:txBody>
        </p:sp>
      </p:grpSp>
      <p:grpSp>
        <p:nvGrpSpPr>
          <p:cNvPr id="29" name="Group 28">
            <a:extLst>
              <a:ext uri="{FF2B5EF4-FFF2-40B4-BE49-F238E27FC236}">
                <a16:creationId xmlns:a16="http://schemas.microsoft.com/office/drawing/2014/main" id="{9C4D9B2A-6261-A2E8-9831-B472F5867494}"/>
              </a:ext>
            </a:extLst>
          </p:cNvPr>
          <p:cNvGrpSpPr/>
          <p:nvPr/>
        </p:nvGrpSpPr>
        <p:grpSpPr>
          <a:xfrm>
            <a:off x="1447752" y="2380089"/>
            <a:ext cx="2568436" cy="1747207"/>
            <a:chOff x="1641154" y="1762200"/>
            <a:chExt cx="2568436" cy="1747207"/>
          </a:xfrm>
        </p:grpSpPr>
        <p:pic>
          <p:nvPicPr>
            <p:cNvPr id="30" name="Graphic 29">
              <a:extLst>
                <a:ext uri="{FF2B5EF4-FFF2-40B4-BE49-F238E27FC236}">
                  <a16:creationId xmlns:a16="http://schemas.microsoft.com/office/drawing/2014/main" id="{5EF9C8C4-C338-9A47-9A74-DBC8ED9FCC6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31" name="TextBox 30">
              <a:extLst>
                <a:ext uri="{FF2B5EF4-FFF2-40B4-BE49-F238E27FC236}">
                  <a16:creationId xmlns:a16="http://schemas.microsoft.com/office/drawing/2014/main" id="{3196463D-445E-9BAF-DC27-8FDCCB99ACA0}"/>
                </a:ext>
              </a:extLst>
            </p:cNvPr>
            <p:cNvSpPr txBox="1"/>
            <p:nvPr/>
          </p:nvSpPr>
          <p:spPr>
            <a:xfrm>
              <a:off x="1641154" y="2555300"/>
              <a:ext cx="2568436" cy="954107"/>
            </a:xfrm>
            <a:prstGeom prst="rect">
              <a:avLst/>
            </a:prstGeom>
            <a:noFill/>
          </p:spPr>
          <p:txBody>
            <a:bodyPr wrap="square" rtlCol="0">
              <a:spAutoFit/>
            </a:bodyPr>
            <a:lstStyle/>
            <a:p>
              <a:r>
                <a:rPr lang="en-US" sz="1400" b="1" dirty="0"/>
                <a:t>Migrated database</a:t>
              </a:r>
            </a:p>
            <a:p>
              <a:pPr marL="171450" indent="-171450">
                <a:buFont typeface="Arial" panose="020B0604020202020204" pitchFamily="34" charset="0"/>
                <a:buChar char="•"/>
              </a:pPr>
              <a:r>
                <a:rPr lang="en-US" sz="1400" b="1" dirty="0"/>
                <a:t>LS Central 26 table schema</a:t>
              </a:r>
            </a:p>
            <a:p>
              <a:pPr marL="171450" indent="-171450">
                <a:buFont typeface="Arial" panose="020B0604020202020204" pitchFamily="34" charset="0"/>
                <a:buChar char="•"/>
              </a:pPr>
              <a:r>
                <a:rPr lang="en-US" sz="1400" b="1" dirty="0"/>
                <a:t>Have all the data but the truncated tables, if any</a:t>
              </a:r>
            </a:p>
          </p:txBody>
        </p:sp>
      </p:grpSp>
      <p:grpSp>
        <p:nvGrpSpPr>
          <p:cNvPr id="40" name="Group 39">
            <a:extLst>
              <a:ext uri="{FF2B5EF4-FFF2-40B4-BE49-F238E27FC236}">
                <a16:creationId xmlns:a16="http://schemas.microsoft.com/office/drawing/2014/main" id="{670E8159-A930-AF83-91B2-A5C0863ECE3C}"/>
              </a:ext>
            </a:extLst>
          </p:cNvPr>
          <p:cNvGrpSpPr/>
          <p:nvPr/>
        </p:nvGrpSpPr>
        <p:grpSpPr>
          <a:xfrm>
            <a:off x="5316279" y="4735079"/>
            <a:ext cx="2083981" cy="1030057"/>
            <a:chOff x="5331368" y="5559919"/>
            <a:chExt cx="2083981" cy="1030057"/>
          </a:xfrm>
        </p:grpSpPr>
        <p:sp>
          <p:nvSpPr>
            <p:cNvPr id="18" name="Rectangle: Rounded Corners 17">
              <a:extLst>
                <a:ext uri="{FF2B5EF4-FFF2-40B4-BE49-F238E27FC236}">
                  <a16:creationId xmlns:a16="http://schemas.microsoft.com/office/drawing/2014/main" id="{4D3DBC02-5E46-E050-5278-865479C9C097}"/>
                </a:ext>
              </a:extLst>
            </p:cNvPr>
            <p:cNvSpPr/>
            <p:nvPr/>
          </p:nvSpPr>
          <p:spPr>
            <a:xfrm>
              <a:off x="5570923" y="5559919"/>
              <a:ext cx="1426460" cy="325097"/>
            </a:xfrm>
            <a:prstGeom prst="roundRect">
              <a:avLst/>
            </a:prstGeom>
            <a:solidFill>
              <a:srgbClr val="00BCB5"/>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Data review</a:t>
              </a:r>
            </a:p>
          </p:txBody>
        </p:sp>
        <p:sp>
          <p:nvSpPr>
            <p:cNvPr id="19" name="TextBox 18">
              <a:extLst>
                <a:ext uri="{FF2B5EF4-FFF2-40B4-BE49-F238E27FC236}">
                  <a16:creationId xmlns:a16="http://schemas.microsoft.com/office/drawing/2014/main" id="{713272E6-1DDD-3699-018B-A9C44D9CD056}"/>
                </a:ext>
              </a:extLst>
            </p:cNvPr>
            <p:cNvSpPr txBox="1"/>
            <p:nvPr/>
          </p:nvSpPr>
          <p:spPr>
            <a:xfrm>
              <a:off x="5331368" y="5943645"/>
              <a:ext cx="2083981" cy="646331"/>
            </a:xfrm>
            <a:prstGeom prst="rect">
              <a:avLst/>
            </a:prstGeom>
            <a:noFill/>
          </p:spPr>
          <p:txBody>
            <a:bodyPr wrap="square" rtlCol="0">
              <a:spAutoFit/>
            </a:bodyPr>
            <a:lstStyle/>
            <a:p>
              <a:pPr algn="ctr"/>
              <a:r>
                <a:rPr lang="en-US" sz="1200" dirty="0"/>
                <a:t>Do data review prior to move it to the destination on-premises database</a:t>
              </a:r>
            </a:p>
          </p:txBody>
        </p:sp>
      </p:grpSp>
      <p:grpSp>
        <p:nvGrpSpPr>
          <p:cNvPr id="24" name="Group 23">
            <a:extLst>
              <a:ext uri="{FF2B5EF4-FFF2-40B4-BE49-F238E27FC236}">
                <a16:creationId xmlns:a16="http://schemas.microsoft.com/office/drawing/2014/main" id="{663B276B-3F02-643C-12AE-3E19E9EE1465}"/>
              </a:ext>
            </a:extLst>
          </p:cNvPr>
          <p:cNvGrpSpPr/>
          <p:nvPr/>
        </p:nvGrpSpPr>
        <p:grpSpPr>
          <a:xfrm>
            <a:off x="5517475" y="2400758"/>
            <a:ext cx="2158452" cy="1136850"/>
            <a:chOff x="5541079" y="3491102"/>
            <a:chExt cx="2158452" cy="1136850"/>
          </a:xfrm>
        </p:grpSpPr>
        <p:grpSp>
          <p:nvGrpSpPr>
            <p:cNvPr id="28" name="Group 27">
              <a:extLst>
                <a:ext uri="{FF2B5EF4-FFF2-40B4-BE49-F238E27FC236}">
                  <a16:creationId xmlns:a16="http://schemas.microsoft.com/office/drawing/2014/main" id="{3D89C664-CED7-6475-67B1-12B14A21223D}"/>
                </a:ext>
              </a:extLst>
            </p:cNvPr>
            <p:cNvGrpSpPr/>
            <p:nvPr/>
          </p:nvGrpSpPr>
          <p:grpSpPr>
            <a:xfrm>
              <a:off x="5541079" y="3491102"/>
              <a:ext cx="2158452" cy="1136850"/>
              <a:chOff x="6018669" y="4285342"/>
              <a:chExt cx="2158452" cy="1136850"/>
            </a:xfrm>
          </p:grpSpPr>
          <p:sp>
            <p:nvSpPr>
              <p:cNvPr id="33" name="TextBox 32">
                <a:extLst>
                  <a:ext uri="{FF2B5EF4-FFF2-40B4-BE49-F238E27FC236}">
                    <a16:creationId xmlns:a16="http://schemas.microsoft.com/office/drawing/2014/main" id="{B875143C-D20D-6966-9814-05079BFC5451}"/>
                  </a:ext>
                </a:extLst>
              </p:cNvPr>
              <p:cNvSpPr txBox="1"/>
              <p:nvPr/>
            </p:nvSpPr>
            <p:spPr>
              <a:xfrm>
                <a:off x="6018669" y="4775861"/>
                <a:ext cx="2158452" cy="646331"/>
              </a:xfrm>
              <a:prstGeom prst="rect">
                <a:avLst/>
              </a:prstGeom>
              <a:noFill/>
            </p:spPr>
            <p:txBody>
              <a:bodyPr wrap="square" rtlCol="0">
                <a:spAutoFit/>
              </a:bodyPr>
              <a:lstStyle/>
              <a:p>
                <a:pPr marL="171450" indent="-171450">
                  <a:buFont typeface="Arial" panose="020B0604020202020204" pitchFamily="34" charset="0"/>
                  <a:buChar char="•"/>
                </a:pPr>
                <a:r>
                  <a:rPr lang="en-US" sz="1200" b="1" dirty="0"/>
                  <a:t>Cherry-pick tables to be moved to the destination on-premises database</a:t>
                </a:r>
              </a:p>
            </p:txBody>
          </p:sp>
          <p:sp>
            <p:nvSpPr>
              <p:cNvPr id="34" name="Rectangle 33">
                <a:extLst>
                  <a:ext uri="{FF2B5EF4-FFF2-40B4-BE49-F238E27FC236}">
                    <a16:creationId xmlns:a16="http://schemas.microsoft.com/office/drawing/2014/main" id="{71463BED-6198-A407-BA74-DD5F1D73A292}"/>
                  </a:ext>
                </a:extLst>
              </p:cNvPr>
              <p:cNvSpPr/>
              <p:nvPr/>
            </p:nvSpPr>
            <p:spPr>
              <a:xfrm>
                <a:off x="6018670" y="4285342"/>
                <a:ext cx="1245336" cy="469509"/>
              </a:xfrm>
              <a:prstGeom prst="rect">
                <a:avLst/>
              </a:prstGeom>
              <a:solidFill>
                <a:srgbClr val="00BCB5"/>
              </a:solidFill>
              <a:ln>
                <a:solidFill>
                  <a:srgbClr val="1388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Move data using Data Director</a:t>
                </a:r>
              </a:p>
            </p:txBody>
          </p:sp>
        </p:grpSp>
        <p:pic>
          <p:nvPicPr>
            <p:cNvPr id="32" name="Picture 31" descr="A blue and white logo&#10;&#10;AI-generated content may be incorrect.">
              <a:extLst>
                <a:ext uri="{FF2B5EF4-FFF2-40B4-BE49-F238E27FC236}">
                  <a16:creationId xmlns:a16="http://schemas.microsoft.com/office/drawing/2014/main" id="{45831599-451B-A1E0-6D5C-84F0FCC7A9FA}"/>
                </a:ext>
              </a:extLst>
            </p:cNvPr>
            <p:cNvPicPr>
              <a:picLocks noChangeAspect="1"/>
            </p:cNvPicPr>
            <p:nvPr/>
          </p:nvPicPr>
          <p:blipFill>
            <a:blip r:embed="rId5"/>
            <a:stretch>
              <a:fillRect/>
            </a:stretch>
          </p:blipFill>
          <p:spPr>
            <a:xfrm>
              <a:off x="6839139" y="3519024"/>
              <a:ext cx="413664" cy="413664"/>
            </a:xfrm>
            <a:prstGeom prst="rect">
              <a:avLst/>
            </a:prstGeom>
          </p:spPr>
        </p:pic>
      </p:grpSp>
      <p:cxnSp>
        <p:nvCxnSpPr>
          <p:cNvPr id="37" name="Straight Arrow Connector 19">
            <a:extLst>
              <a:ext uri="{FF2B5EF4-FFF2-40B4-BE49-F238E27FC236}">
                <a16:creationId xmlns:a16="http://schemas.microsoft.com/office/drawing/2014/main" id="{B0CB1338-0A32-0471-DF55-BA5ADBD332DC}"/>
              </a:ext>
            </a:extLst>
          </p:cNvPr>
          <p:cNvCxnSpPr>
            <a:cxnSpLocks/>
          </p:cNvCxnSpPr>
          <p:nvPr/>
        </p:nvCxnSpPr>
        <p:spPr>
          <a:xfrm>
            <a:off x="4051598" y="4006183"/>
            <a:ext cx="1504236" cy="891445"/>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19">
            <a:extLst>
              <a:ext uri="{FF2B5EF4-FFF2-40B4-BE49-F238E27FC236}">
                <a16:creationId xmlns:a16="http://schemas.microsoft.com/office/drawing/2014/main" id="{0C97FEC7-3060-F39E-F075-1DB85942EAE0}"/>
              </a:ext>
            </a:extLst>
          </p:cNvPr>
          <p:cNvCxnSpPr>
            <a:cxnSpLocks/>
          </p:cNvCxnSpPr>
          <p:nvPr/>
        </p:nvCxnSpPr>
        <p:spPr>
          <a:xfrm flipH="1">
            <a:off x="6982294" y="3670844"/>
            <a:ext cx="1604658" cy="1226784"/>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768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3671-062B-40B4-2F37-B582EB5BF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51995-5E72-BAED-F1E2-AEEE7011B5AD}"/>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2</a:t>
            </a:r>
            <a:endParaRPr lang="en-US" sz="2800">
              <a:latin typeface="Aptos ExtraBold"/>
              <a:cs typeface="Segoe UI"/>
            </a:endParaRPr>
          </a:p>
        </p:txBody>
      </p:sp>
      <p:sp>
        <p:nvSpPr>
          <p:cNvPr id="6" name="Text Placeholder 2">
            <a:extLst>
              <a:ext uri="{FF2B5EF4-FFF2-40B4-BE49-F238E27FC236}">
                <a16:creationId xmlns:a16="http://schemas.microsoft.com/office/drawing/2014/main" id="{BB33B76D-DADD-7565-ED11-86A3C9F7B414}"/>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A0D37C78-5739-2676-9761-4F1759A4E0DE}"/>
              </a:ext>
            </a:extLst>
          </p:cNvPr>
          <p:cNvCxnSpPr>
            <a:cxnSpLocks/>
            <a:stCxn id="32" idx="3"/>
          </p:cNvCxnSpPr>
          <p:nvPr/>
        </p:nvCxnSpPr>
        <p:spPr>
          <a:xfrm>
            <a:off x="7229199" y="2635512"/>
            <a:ext cx="1657451" cy="4722"/>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F22702-7F34-828C-9B85-D0377447CA2B}"/>
              </a:ext>
            </a:extLst>
          </p:cNvPr>
          <p:cNvSpPr txBox="1"/>
          <p:nvPr/>
        </p:nvSpPr>
        <p:spPr>
          <a:xfrm>
            <a:off x="3267903" y="1837728"/>
            <a:ext cx="1769803" cy="584775"/>
          </a:xfrm>
          <a:prstGeom prst="rect">
            <a:avLst/>
          </a:prstGeom>
          <a:noFill/>
        </p:spPr>
        <p:txBody>
          <a:bodyPr wrap="square" rtlCol="0">
            <a:spAutoFit/>
          </a:bodyPr>
          <a:lstStyle/>
          <a:p>
            <a:pPr algn="ctr"/>
            <a:r>
              <a:rPr lang="en-US" sz="1600" b="1">
                <a:solidFill>
                  <a:srgbClr val="341F5A"/>
                </a:solidFill>
              </a:rPr>
              <a:t>Partial Data</a:t>
            </a:r>
          </a:p>
          <a:p>
            <a:pPr algn="ctr"/>
            <a:r>
              <a:rPr lang="en-US" sz="1600" b="1">
                <a:solidFill>
                  <a:srgbClr val="341F5A"/>
                </a:solidFill>
              </a:rPr>
              <a:t>Migration</a:t>
            </a:r>
          </a:p>
        </p:txBody>
      </p:sp>
      <p:cxnSp>
        <p:nvCxnSpPr>
          <p:cNvPr id="7" name="Straight Arrow Connector 19">
            <a:extLst>
              <a:ext uri="{FF2B5EF4-FFF2-40B4-BE49-F238E27FC236}">
                <a16:creationId xmlns:a16="http://schemas.microsoft.com/office/drawing/2014/main" id="{9998CEC3-D7CA-9B31-56BA-9900DDFB0089}"/>
              </a:ext>
            </a:extLst>
          </p:cNvPr>
          <p:cNvCxnSpPr>
            <a:cxnSpLocks/>
            <a:endCxn id="34" idx="1"/>
          </p:cNvCxnSpPr>
          <p:nvPr/>
        </p:nvCxnSpPr>
        <p:spPr>
          <a:xfrm flipV="1">
            <a:off x="3181858" y="2635513"/>
            <a:ext cx="2335618" cy="4721"/>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5A0B3D5-51C0-133D-F478-7B5B4CE4208A}"/>
              </a:ext>
            </a:extLst>
          </p:cNvPr>
          <p:cNvGrpSpPr/>
          <p:nvPr/>
        </p:nvGrpSpPr>
        <p:grpSpPr>
          <a:xfrm>
            <a:off x="8510257" y="2380089"/>
            <a:ext cx="1276539" cy="1290755"/>
            <a:chOff x="7403353" y="3198837"/>
            <a:chExt cx="1276539" cy="1290755"/>
          </a:xfrm>
        </p:grpSpPr>
        <p:pic>
          <p:nvPicPr>
            <p:cNvPr id="26" name="Graphic 25">
              <a:extLst>
                <a:ext uri="{FF2B5EF4-FFF2-40B4-BE49-F238E27FC236}">
                  <a16:creationId xmlns:a16="http://schemas.microsoft.com/office/drawing/2014/main" id="{7887CF74-D863-FF74-6515-255D703C32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7A1216E1-30B9-65AE-A0A2-09489D11D527}"/>
                </a:ext>
              </a:extLst>
            </p:cNvPr>
            <p:cNvSpPr txBox="1"/>
            <p:nvPr/>
          </p:nvSpPr>
          <p:spPr>
            <a:xfrm>
              <a:off x="7403353" y="3750928"/>
              <a:ext cx="1276539" cy="738664"/>
            </a:xfrm>
            <a:prstGeom prst="rect">
              <a:avLst/>
            </a:prstGeom>
            <a:noFill/>
          </p:spPr>
          <p:txBody>
            <a:bodyPr wrap="square" rtlCol="0">
              <a:spAutoFit/>
            </a:bodyPr>
            <a:lstStyle/>
            <a:p>
              <a:pPr algn="ctr"/>
              <a:r>
                <a:rPr lang="en-US" sz="1400" b="1"/>
                <a:t>Clean</a:t>
              </a:r>
            </a:p>
            <a:p>
              <a:pPr algn="ctr"/>
              <a:r>
                <a:rPr lang="en-US" sz="1400" b="1"/>
                <a:t>LS Central 26</a:t>
              </a:r>
            </a:p>
            <a:p>
              <a:pPr algn="ctr"/>
              <a:r>
                <a:rPr lang="en-US" sz="1400" b="1"/>
                <a:t>on-premises</a:t>
              </a:r>
            </a:p>
          </p:txBody>
        </p:sp>
      </p:grpSp>
      <p:grpSp>
        <p:nvGrpSpPr>
          <p:cNvPr id="29" name="Group 28">
            <a:extLst>
              <a:ext uri="{FF2B5EF4-FFF2-40B4-BE49-F238E27FC236}">
                <a16:creationId xmlns:a16="http://schemas.microsoft.com/office/drawing/2014/main" id="{9C4D9B2A-6261-A2E8-9831-B472F5867494}"/>
              </a:ext>
            </a:extLst>
          </p:cNvPr>
          <p:cNvGrpSpPr/>
          <p:nvPr/>
        </p:nvGrpSpPr>
        <p:grpSpPr>
          <a:xfrm>
            <a:off x="1447752" y="2380089"/>
            <a:ext cx="2568436" cy="1747207"/>
            <a:chOff x="1641154" y="1762200"/>
            <a:chExt cx="2568436" cy="1747207"/>
          </a:xfrm>
        </p:grpSpPr>
        <p:pic>
          <p:nvPicPr>
            <p:cNvPr id="30" name="Graphic 29">
              <a:extLst>
                <a:ext uri="{FF2B5EF4-FFF2-40B4-BE49-F238E27FC236}">
                  <a16:creationId xmlns:a16="http://schemas.microsoft.com/office/drawing/2014/main" id="{5EF9C8C4-C338-9A47-9A74-DBC8ED9FCC6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31" name="TextBox 30">
              <a:extLst>
                <a:ext uri="{FF2B5EF4-FFF2-40B4-BE49-F238E27FC236}">
                  <a16:creationId xmlns:a16="http://schemas.microsoft.com/office/drawing/2014/main" id="{3196463D-445E-9BAF-DC27-8FDCCB99ACA0}"/>
                </a:ext>
              </a:extLst>
            </p:cNvPr>
            <p:cNvSpPr txBox="1"/>
            <p:nvPr/>
          </p:nvSpPr>
          <p:spPr>
            <a:xfrm>
              <a:off x="1641154" y="2555300"/>
              <a:ext cx="2568436" cy="954107"/>
            </a:xfrm>
            <a:prstGeom prst="rect">
              <a:avLst/>
            </a:prstGeom>
            <a:noFill/>
          </p:spPr>
          <p:txBody>
            <a:bodyPr wrap="square" rtlCol="0">
              <a:spAutoFit/>
            </a:bodyPr>
            <a:lstStyle/>
            <a:p>
              <a:r>
                <a:rPr lang="en-US" sz="1400" b="1"/>
                <a:t>Migrated database</a:t>
              </a:r>
            </a:p>
            <a:p>
              <a:pPr marL="171450" indent="-171450">
                <a:buFont typeface="Arial" panose="020B0604020202020204" pitchFamily="34" charset="0"/>
                <a:buChar char="•"/>
              </a:pPr>
              <a:r>
                <a:rPr lang="en-US" sz="1400" b="1"/>
                <a:t>LS Central 26 table schema</a:t>
              </a:r>
            </a:p>
            <a:p>
              <a:pPr marL="171450" indent="-171450">
                <a:buFont typeface="Arial" panose="020B0604020202020204" pitchFamily="34" charset="0"/>
                <a:buChar char="•"/>
              </a:pPr>
              <a:r>
                <a:rPr lang="en-US" sz="1400" b="1"/>
                <a:t>Have all the data but the truncated tables, if any</a:t>
              </a:r>
            </a:p>
          </p:txBody>
        </p:sp>
      </p:grpSp>
      <p:grpSp>
        <p:nvGrpSpPr>
          <p:cNvPr id="40" name="Group 39">
            <a:extLst>
              <a:ext uri="{FF2B5EF4-FFF2-40B4-BE49-F238E27FC236}">
                <a16:creationId xmlns:a16="http://schemas.microsoft.com/office/drawing/2014/main" id="{670E8159-A930-AF83-91B2-A5C0863ECE3C}"/>
              </a:ext>
            </a:extLst>
          </p:cNvPr>
          <p:cNvGrpSpPr/>
          <p:nvPr/>
        </p:nvGrpSpPr>
        <p:grpSpPr>
          <a:xfrm>
            <a:off x="5316279" y="4735079"/>
            <a:ext cx="2083981" cy="1030057"/>
            <a:chOff x="5331368" y="5559919"/>
            <a:chExt cx="2083981" cy="1030057"/>
          </a:xfrm>
        </p:grpSpPr>
        <p:sp>
          <p:nvSpPr>
            <p:cNvPr id="18" name="Rectangle: Rounded Corners 17">
              <a:extLst>
                <a:ext uri="{FF2B5EF4-FFF2-40B4-BE49-F238E27FC236}">
                  <a16:creationId xmlns:a16="http://schemas.microsoft.com/office/drawing/2014/main" id="{4D3DBC02-5E46-E050-5278-865479C9C097}"/>
                </a:ext>
              </a:extLst>
            </p:cNvPr>
            <p:cNvSpPr/>
            <p:nvPr/>
          </p:nvSpPr>
          <p:spPr>
            <a:xfrm>
              <a:off x="5570923" y="5559919"/>
              <a:ext cx="1426460" cy="325097"/>
            </a:xfrm>
            <a:prstGeom prst="roundRect">
              <a:avLst/>
            </a:prstGeom>
            <a:solidFill>
              <a:srgbClr val="00BCB5"/>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 review</a:t>
              </a:r>
            </a:p>
          </p:txBody>
        </p:sp>
        <p:sp>
          <p:nvSpPr>
            <p:cNvPr id="19" name="TextBox 18">
              <a:extLst>
                <a:ext uri="{FF2B5EF4-FFF2-40B4-BE49-F238E27FC236}">
                  <a16:creationId xmlns:a16="http://schemas.microsoft.com/office/drawing/2014/main" id="{713272E6-1DDD-3699-018B-A9C44D9CD056}"/>
                </a:ext>
              </a:extLst>
            </p:cNvPr>
            <p:cNvSpPr txBox="1"/>
            <p:nvPr/>
          </p:nvSpPr>
          <p:spPr>
            <a:xfrm>
              <a:off x="5331368" y="5943645"/>
              <a:ext cx="2083981" cy="646331"/>
            </a:xfrm>
            <a:prstGeom prst="rect">
              <a:avLst/>
            </a:prstGeom>
            <a:noFill/>
          </p:spPr>
          <p:txBody>
            <a:bodyPr wrap="square" rtlCol="0">
              <a:spAutoFit/>
            </a:bodyPr>
            <a:lstStyle/>
            <a:p>
              <a:pPr algn="ctr"/>
              <a:r>
                <a:rPr lang="en-US" sz="1200"/>
                <a:t>Do data review prior to move it to the destination on-premises database</a:t>
              </a:r>
            </a:p>
          </p:txBody>
        </p:sp>
      </p:grpSp>
      <p:grpSp>
        <p:nvGrpSpPr>
          <p:cNvPr id="24" name="Group 23">
            <a:extLst>
              <a:ext uri="{FF2B5EF4-FFF2-40B4-BE49-F238E27FC236}">
                <a16:creationId xmlns:a16="http://schemas.microsoft.com/office/drawing/2014/main" id="{663B276B-3F02-643C-12AE-3E19E9EE1465}"/>
              </a:ext>
            </a:extLst>
          </p:cNvPr>
          <p:cNvGrpSpPr/>
          <p:nvPr/>
        </p:nvGrpSpPr>
        <p:grpSpPr>
          <a:xfrm>
            <a:off x="5517475" y="2400758"/>
            <a:ext cx="2158452" cy="1136850"/>
            <a:chOff x="5541079" y="3491102"/>
            <a:chExt cx="2158452" cy="1136850"/>
          </a:xfrm>
        </p:grpSpPr>
        <p:grpSp>
          <p:nvGrpSpPr>
            <p:cNvPr id="28" name="Group 27">
              <a:extLst>
                <a:ext uri="{FF2B5EF4-FFF2-40B4-BE49-F238E27FC236}">
                  <a16:creationId xmlns:a16="http://schemas.microsoft.com/office/drawing/2014/main" id="{3D89C664-CED7-6475-67B1-12B14A21223D}"/>
                </a:ext>
              </a:extLst>
            </p:cNvPr>
            <p:cNvGrpSpPr/>
            <p:nvPr/>
          </p:nvGrpSpPr>
          <p:grpSpPr>
            <a:xfrm>
              <a:off x="5541079" y="3491102"/>
              <a:ext cx="2158452" cy="1136850"/>
              <a:chOff x="6018669" y="4285342"/>
              <a:chExt cx="2158452" cy="1136850"/>
            </a:xfrm>
          </p:grpSpPr>
          <p:sp>
            <p:nvSpPr>
              <p:cNvPr id="33" name="TextBox 32">
                <a:extLst>
                  <a:ext uri="{FF2B5EF4-FFF2-40B4-BE49-F238E27FC236}">
                    <a16:creationId xmlns:a16="http://schemas.microsoft.com/office/drawing/2014/main" id="{B875143C-D20D-6966-9814-05079BFC5451}"/>
                  </a:ext>
                </a:extLst>
              </p:cNvPr>
              <p:cNvSpPr txBox="1"/>
              <p:nvPr/>
            </p:nvSpPr>
            <p:spPr>
              <a:xfrm>
                <a:off x="6018669" y="4775861"/>
                <a:ext cx="2158452" cy="646331"/>
              </a:xfrm>
              <a:prstGeom prst="rect">
                <a:avLst/>
              </a:prstGeom>
              <a:noFill/>
            </p:spPr>
            <p:txBody>
              <a:bodyPr wrap="square" rtlCol="0">
                <a:spAutoFit/>
              </a:bodyPr>
              <a:lstStyle/>
              <a:p>
                <a:pPr marL="171450" indent="-171450">
                  <a:buFont typeface="Arial" panose="020B0604020202020204" pitchFamily="34" charset="0"/>
                  <a:buChar char="•"/>
                </a:pPr>
                <a:r>
                  <a:rPr lang="en-US" sz="1200" b="1"/>
                  <a:t>Cherry-pick tables to be moved to the destination on-premises database</a:t>
                </a:r>
              </a:p>
            </p:txBody>
          </p:sp>
          <p:sp>
            <p:nvSpPr>
              <p:cNvPr id="34" name="Rectangle 33">
                <a:extLst>
                  <a:ext uri="{FF2B5EF4-FFF2-40B4-BE49-F238E27FC236}">
                    <a16:creationId xmlns:a16="http://schemas.microsoft.com/office/drawing/2014/main" id="{71463BED-6198-A407-BA74-DD5F1D73A292}"/>
                  </a:ext>
                </a:extLst>
              </p:cNvPr>
              <p:cNvSpPr/>
              <p:nvPr/>
            </p:nvSpPr>
            <p:spPr>
              <a:xfrm>
                <a:off x="6018670" y="4285342"/>
                <a:ext cx="1245336" cy="469509"/>
              </a:xfrm>
              <a:prstGeom prst="rect">
                <a:avLst/>
              </a:prstGeom>
              <a:solidFill>
                <a:srgbClr val="00BCB5"/>
              </a:solidFill>
              <a:ln>
                <a:solidFill>
                  <a:srgbClr val="1388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t>Move data using Data Director</a:t>
                </a:r>
              </a:p>
            </p:txBody>
          </p:sp>
        </p:grpSp>
        <p:pic>
          <p:nvPicPr>
            <p:cNvPr id="32" name="Picture 31" descr="A blue and white logo&#10;&#10;AI-generated content may be incorrect.">
              <a:extLst>
                <a:ext uri="{FF2B5EF4-FFF2-40B4-BE49-F238E27FC236}">
                  <a16:creationId xmlns:a16="http://schemas.microsoft.com/office/drawing/2014/main" id="{45831599-451B-A1E0-6D5C-84F0FCC7A9FA}"/>
                </a:ext>
              </a:extLst>
            </p:cNvPr>
            <p:cNvPicPr>
              <a:picLocks noChangeAspect="1"/>
            </p:cNvPicPr>
            <p:nvPr/>
          </p:nvPicPr>
          <p:blipFill>
            <a:blip r:embed="rId5"/>
            <a:stretch>
              <a:fillRect/>
            </a:stretch>
          </p:blipFill>
          <p:spPr>
            <a:xfrm>
              <a:off x="6839139" y="3519024"/>
              <a:ext cx="413664" cy="413664"/>
            </a:xfrm>
            <a:prstGeom prst="rect">
              <a:avLst/>
            </a:prstGeom>
          </p:spPr>
        </p:pic>
      </p:grpSp>
      <p:cxnSp>
        <p:nvCxnSpPr>
          <p:cNvPr id="37" name="Straight Arrow Connector 19">
            <a:extLst>
              <a:ext uri="{FF2B5EF4-FFF2-40B4-BE49-F238E27FC236}">
                <a16:creationId xmlns:a16="http://schemas.microsoft.com/office/drawing/2014/main" id="{B0CB1338-0A32-0471-DF55-BA5ADBD332DC}"/>
              </a:ext>
            </a:extLst>
          </p:cNvPr>
          <p:cNvCxnSpPr>
            <a:cxnSpLocks/>
          </p:cNvCxnSpPr>
          <p:nvPr/>
        </p:nvCxnSpPr>
        <p:spPr>
          <a:xfrm>
            <a:off x="4051598" y="4006183"/>
            <a:ext cx="1504236" cy="891445"/>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19">
            <a:extLst>
              <a:ext uri="{FF2B5EF4-FFF2-40B4-BE49-F238E27FC236}">
                <a16:creationId xmlns:a16="http://schemas.microsoft.com/office/drawing/2014/main" id="{0C97FEC7-3060-F39E-F075-1DB85942EAE0}"/>
              </a:ext>
            </a:extLst>
          </p:cNvPr>
          <p:cNvCxnSpPr>
            <a:cxnSpLocks/>
          </p:cNvCxnSpPr>
          <p:nvPr/>
        </p:nvCxnSpPr>
        <p:spPr>
          <a:xfrm flipH="1">
            <a:off x="6982294" y="3670844"/>
            <a:ext cx="1604658" cy="1226784"/>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7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E18A-E421-1B84-1E39-F81C90B0E06D}"/>
              </a:ext>
            </a:extLst>
          </p:cNvPr>
          <p:cNvSpPr>
            <a:spLocks noGrp="1"/>
          </p:cNvSpPr>
          <p:nvPr>
            <p:ph type="title"/>
          </p:nvPr>
        </p:nvSpPr>
        <p:spPr/>
        <p:txBody>
          <a:bodyPr>
            <a:noAutofit/>
          </a:bodyPr>
          <a:lstStyle/>
          <a:p>
            <a:r>
              <a:rPr lang="en-US" sz="3200"/>
              <a:t>Scheduler Job improvement</a:t>
            </a:r>
          </a:p>
        </p:txBody>
      </p:sp>
      <p:sp>
        <p:nvSpPr>
          <p:cNvPr id="3" name="Text Placeholder 2">
            <a:extLst>
              <a:ext uri="{FF2B5EF4-FFF2-40B4-BE49-F238E27FC236}">
                <a16:creationId xmlns:a16="http://schemas.microsoft.com/office/drawing/2014/main" id="{4EDB2E97-62A4-40BB-49E2-04F394094C39}"/>
              </a:ext>
            </a:extLst>
          </p:cNvPr>
          <p:cNvSpPr>
            <a:spLocks noGrp="1"/>
          </p:cNvSpPr>
          <p:nvPr>
            <p:ph type="body" sz="quarter" idx="11"/>
          </p:nvPr>
        </p:nvSpPr>
        <p:spPr/>
        <p:txBody>
          <a:bodyPr/>
          <a:lstStyle/>
          <a:p>
            <a:pPr marL="0" indent="0">
              <a:buNone/>
            </a:pPr>
            <a:r>
              <a:rPr lang="en-US" b="1">
                <a:latin typeface="+mn-lt"/>
              </a:rPr>
              <a:t>Simplified </a:t>
            </a:r>
            <a:r>
              <a:rPr lang="en-US" b="1" err="1">
                <a:latin typeface="+mn-lt"/>
              </a:rPr>
              <a:t>Subjob</a:t>
            </a:r>
            <a:r>
              <a:rPr lang="en-US" b="1">
                <a:latin typeface="+mn-lt"/>
              </a:rPr>
              <a:t> Management </a:t>
            </a:r>
            <a:r>
              <a:rPr lang="en-US"/>
              <a:t>(introduced in LS Central 26)</a:t>
            </a:r>
          </a:p>
          <a:p>
            <a:pPr lvl="1"/>
            <a:r>
              <a:rPr lang="en-US"/>
              <a:t>New feature to </a:t>
            </a:r>
            <a:r>
              <a:rPr lang="en-US">
                <a:latin typeface="Aptos SemiBold" panose="020B0004020202020204" pitchFamily="34" charset="0"/>
              </a:rPr>
              <a:t>ease the process </a:t>
            </a:r>
            <a:r>
              <a:rPr lang="en-US"/>
              <a:t>of managing the </a:t>
            </a:r>
            <a:r>
              <a:rPr lang="en-US" err="1"/>
              <a:t>subjobs</a:t>
            </a:r>
            <a:endParaRPr lang="en-US"/>
          </a:p>
          <a:p>
            <a:pPr lvl="1"/>
            <a:r>
              <a:rPr lang="en-US"/>
              <a:t>Makes the process of including/excluding tables to be replicated much easier</a:t>
            </a:r>
          </a:p>
          <a:p>
            <a:pPr lvl="1"/>
            <a:r>
              <a:rPr lang="en-US">
                <a:latin typeface="Aptos SemiBold" panose="020B0004020202020204" pitchFamily="34" charset="0"/>
              </a:rPr>
              <a:t>Automatically create, enable or disable </a:t>
            </a:r>
            <a:r>
              <a:rPr lang="en-US" err="1">
                <a:latin typeface="Aptos SemiBold" panose="020B0004020202020204" pitchFamily="34" charset="0"/>
              </a:rPr>
              <a:t>subjobs</a:t>
            </a:r>
            <a:r>
              <a:rPr lang="en-US"/>
              <a:t>, based on the tables included</a:t>
            </a:r>
          </a:p>
        </p:txBody>
      </p:sp>
      <p:pic>
        <p:nvPicPr>
          <p:cNvPr id="5" name="Picture 4">
            <a:extLst>
              <a:ext uri="{FF2B5EF4-FFF2-40B4-BE49-F238E27FC236}">
                <a16:creationId xmlns:a16="http://schemas.microsoft.com/office/drawing/2014/main" id="{9E6308FF-BBB7-8E9F-3F0B-850FCB57DB71}"/>
              </a:ext>
            </a:extLst>
          </p:cNvPr>
          <p:cNvPicPr>
            <a:picLocks noChangeAspect="1"/>
          </p:cNvPicPr>
          <p:nvPr/>
        </p:nvPicPr>
        <p:blipFill>
          <a:blip r:embed="rId3"/>
          <a:srcRect/>
          <a:stretch/>
        </p:blipFill>
        <p:spPr>
          <a:xfrm>
            <a:off x="3897611" y="2709513"/>
            <a:ext cx="7260670" cy="237142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02D4E8-C55F-F1F0-DA4D-E638E12CCCD5}"/>
              </a:ext>
            </a:extLst>
          </p:cNvPr>
          <p:cNvPicPr>
            <a:picLocks noChangeAspect="1"/>
          </p:cNvPicPr>
          <p:nvPr/>
        </p:nvPicPr>
        <p:blipFill>
          <a:blip r:embed="rId4"/>
          <a:srcRect/>
          <a:stretch/>
        </p:blipFill>
        <p:spPr>
          <a:xfrm>
            <a:off x="715665" y="4591241"/>
            <a:ext cx="7120744" cy="2187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6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275B-5940-6C40-DF91-0F94FB0563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7727C-810D-24CD-3546-E7653082C248}"/>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3</a:t>
            </a:r>
            <a:endParaRPr lang="en-US" sz="2800">
              <a:latin typeface="Aptos ExtraBold"/>
              <a:cs typeface="Segoe UI"/>
            </a:endParaRPr>
          </a:p>
        </p:txBody>
      </p:sp>
      <p:sp>
        <p:nvSpPr>
          <p:cNvPr id="6" name="Text Placeholder 2">
            <a:extLst>
              <a:ext uri="{FF2B5EF4-FFF2-40B4-BE49-F238E27FC236}">
                <a16:creationId xmlns:a16="http://schemas.microsoft.com/office/drawing/2014/main" id="{3822B5AF-BE70-0203-4EB9-88A0D41E6F3D}"/>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CE39D259-B495-AB33-3B42-348B7BCC5A29}"/>
              </a:ext>
            </a:extLst>
          </p:cNvPr>
          <p:cNvCxnSpPr>
            <a:cxnSpLocks/>
          </p:cNvCxnSpPr>
          <p:nvPr/>
        </p:nvCxnSpPr>
        <p:spPr>
          <a:xfrm flipV="1">
            <a:off x="3972972" y="3277723"/>
            <a:ext cx="2885028" cy="1"/>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CB91A58-2AA1-E9FC-2C18-717EEE7241F1}"/>
              </a:ext>
            </a:extLst>
          </p:cNvPr>
          <p:cNvGrpSpPr/>
          <p:nvPr/>
        </p:nvGrpSpPr>
        <p:grpSpPr>
          <a:xfrm>
            <a:off x="2971738" y="3017579"/>
            <a:ext cx="1451359" cy="1136866"/>
            <a:chOff x="7298801" y="3198837"/>
            <a:chExt cx="1451359" cy="1136866"/>
          </a:xfrm>
        </p:grpSpPr>
        <p:pic>
          <p:nvPicPr>
            <p:cNvPr id="26" name="Graphic 25">
              <a:extLst>
                <a:ext uri="{FF2B5EF4-FFF2-40B4-BE49-F238E27FC236}">
                  <a16:creationId xmlns:a16="http://schemas.microsoft.com/office/drawing/2014/main" id="{500BA878-176C-E081-6B93-E4717A04F6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A3E79230-4B4B-371B-029C-0AC05D2F0565}"/>
                </a:ext>
              </a:extLst>
            </p:cNvPr>
            <p:cNvSpPr txBox="1"/>
            <p:nvPr/>
          </p:nvSpPr>
          <p:spPr>
            <a:xfrm>
              <a:off x="7298801" y="3750928"/>
              <a:ext cx="1451359" cy="584775"/>
            </a:xfrm>
            <a:prstGeom prst="rect">
              <a:avLst/>
            </a:prstGeom>
            <a:noFill/>
          </p:spPr>
          <p:txBody>
            <a:bodyPr wrap="none" rtlCol="0">
              <a:spAutoFit/>
            </a:bodyPr>
            <a:lstStyle/>
            <a:p>
              <a:pPr algn="ctr"/>
              <a:r>
                <a:rPr lang="en-US" sz="1600" b="1" dirty="0"/>
                <a:t>LS Central 26</a:t>
              </a:r>
            </a:p>
            <a:p>
              <a:pPr algn="ctr"/>
              <a:r>
                <a:rPr lang="en-US" sz="1600" b="1" dirty="0"/>
                <a:t>on-premises</a:t>
              </a:r>
            </a:p>
          </p:txBody>
        </p:sp>
      </p:grpSp>
      <p:grpSp>
        <p:nvGrpSpPr>
          <p:cNvPr id="17" name="Group 16">
            <a:extLst>
              <a:ext uri="{FF2B5EF4-FFF2-40B4-BE49-F238E27FC236}">
                <a16:creationId xmlns:a16="http://schemas.microsoft.com/office/drawing/2014/main" id="{29AA4596-8102-C971-E8A2-C3B0FF08BAD3}"/>
              </a:ext>
            </a:extLst>
          </p:cNvPr>
          <p:cNvGrpSpPr/>
          <p:nvPr/>
        </p:nvGrpSpPr>
        <p:grpSpPr>
          <a:xfrm>
            <a:off x="7237764" y="3017579"/>
            <a:ext cx="1191673" cy="1234808"/>
            <a:chOff x="7914626" y="2905576"/>
            <a:chExt cx="1191673" cy="1234808"/>
          </a:xfrm>
        </p:grpSpPr>
        <p:grpSp>
          <p:nvGrpSpPr>
            <p:cNvPr id="18" name="Group 17">
              <a:extLst>
                <a:ext uri="{FF2B5EF4-FFF2-40B4-BE49-F238E27FC236}">
                  <a16:creationId xmlns:a16="http://schemas.microsoft.com/office/drawing/2014/main" id="{969F0B5C-8029-B73C-16BC-9BD6A9E5250D}"/>
                </a:ext>
              </a:extLst>
            </p:cNvPr>
            <p:cNvGrpSpPr/>
            <p:nvPr/>
          </p:nvGrpSpPr>
          <p:grpSpPr>
            <a:xfrm>
              <a:off x="7914626" y="2905576"/>
              <a:ext cx="1191673" cy="1099664"/>
              <a:chOff x="7116743" y="1705426"/>
              <a:chExt cx="1191673" cy="1099664"/>
            </a:xfrm>
          </p:grpSpPr>
          <p:pic>
            <p:nvPicPr>
              <p:cNvPr id="20" name="Graphic 19">
                <a:extLst>
                  <a:ext uri="{FF2B5EF4-FFF2-40B4-BE49-F238E27FC236}">
                    <a16:creationId xmlns:a16="http://schemas.microsoft.com/office/drawing/2014/main" id="{253D6F79-B340-A912-C42D-7692A9AE904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1" name="TextBox 20">
                <a:extLst>
                  <a:ext uri="{FF2B5EF4-FFF2-40B4-BE49-F238E27FC236}">
                    <a16:creationId xmlns:a16="http://schemas.microsoft.com/office/drawing/2014/main" id="{F5432157-76CE-7F9A-ACCF-2636180D298E}"/>
                  </a:ext>
                </a:extLst>
              </p:cNvPr>
              <p:cNvSpPr txBox="1"/>
              <p:nvPr/>
            </p:nvSpPr>
            <p:spPr>
              <a:xfrm>
                <a:off x="7116743" y="1705426"/>
                <a:ext cx="1191673" cy="584775"/>
              </a:xfrm>
              <a:prstGeom prst="rect">
                <a:avLst/>
              </a:prstGeom>
              <a:noFill/>
            </p:spPr>
            <p:txBody>
              <a:bodyPr wrap="none" rtlCol="0">
                <a:spAutoFit/>
              </a:bodyPr>
              <a:lstStyle/>
              <a:p>
                <a:pPr algn="ctr"/>
                <a:r>
                  <a:rPr lang="en-US" sz="1600" b="1"/>
                  <a:t>LS Central </a:t>
                </a:r>
              </a:p>
              <a:p>
                <a:pPr algn="ctr"/>
                <a:r>
                  <a:rPr lang="en-US" sz="1600" b="1"/>
                  <a:t>SaaS</a:t>
                </a:r>
              </a:p>
            </p:txBody>
          </p:sp>
        </p:grpSp>
        <p:pic>
          <p:nvPicPr>
            <p:cNvPr id="19" name="Graphic 18" descr="Cloud with solid fill">
              <a:extLst>
                <a:ext uri="{FF2B5EF4-FFF2-40B4-BE49-F238E27FC236}">
                  <a16:creationId xmlns:a16="http://schemas.microsoft.com/office/drawing/2014/main" id="{63EB5FD6-D227-96C1-1247-3DC9D51F371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sp>
        <p:nvSpPr>
          <p:cNvPr id="22" name="TextBox 21">
            <a:extLst>
              <a:ext uri="{FF2B5EF4-FFF2-40B4-BE49-F238E27FC236}">
                <a16:creationId xmlns:a16="http://schemas.microsoft.com/office/drawing/2014/main" id="{30895152-4A43-E258-8792-652255FFEFFA}"/>
              </a:ext>
            </a:extLst>
          </p:cNvPr>
          <p:cNvSpPr txBox="1"/>
          <p:nvPr/>
        </p:nvSpPr>
        <p:spPr>
          <a:xfrm>
            <a:off x="4272187" y="2550497"/>
            <a:ext cx="2286597" cy="461665"/>
          </a:xfrm>
          <a:prstGeom prst="rect">
            <a:avLst/>
          </a:prstGeom>
          <a:noFill/>
        </p:spPr>
        <p:txBody>
          <a:bodyPr wrap="square" rtlCol="0">
            <a:spAutoFit/>
          </a:bodyPr>
          <a:lstStyle/>
          <a:p>
            <a:pPr algn="ctr"/>
            <a:r>
              <a:rPr lang="en-US" sz="1200" b="1" dirty="0"/>
              <a:t>Use the MS Cloud Migration Tool to move the data to SaaS</a:t>
            </a:r>
          </a:p>
        </p:txBody>
      </p:sp>
    </p:spTree>
    <p:extLst>
      <p:ext uri="{BB962C8B-B14F-4D97-AF65-F5344CB8AC3E}">
        <p14:creationId xmlns:p14="http://schemas.microsoft.com/office/powerpoint/2010/main" val="43880026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275B-5940-6C40-DF91-0F94FB0563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7727C-810D-24CD-3546-E7653082C248}"/>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3</a:t>
            </a:r>
            <a:endParaRPr lang="en-US" sz="2800">
              <a:latin typeface="Aptos ExtraBold"/>
              <a:cs typeface="Segoe UI"/>
            </a:endParaRPr>
          </a:p>
        </p:txBody>
      </p:sp>
      <p:sp>
        <p:nvSpPr>
          <p:cNvPr id="6" name="Text Placeholder 2">
            <a:extLst>
              <a:ext uri="{FF2B5EF4-FFF2-40B4-BE49-F238E27FC236}">
                <a16:creationId xmlns:a16="http://schemas.microsoft.com/office/drawing/2014/main" id="{3822B5AF-BE70-0203-4EB9-88A0D41E6F3D}"/>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CE39D259-B495-AB33-3B42-348B7BCC5A29}"/>
              </a:ext>
            </a:extLst>
          </p:cNvPr>
          <p:cNvCxnSpPr>
            <a:cxnSpLocks/>
          </p:cNvCxnSpPr>
          <p:nvPr/>
        </p:nvCxnSpPr>
        <p:spPr>
          <a:xfrm flipV="1">
            <a:off x="3972972" y="3277723"/>
            <a:ext cx="2885028" cy="1"/>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CB91A58-2AA1-E9FC-2C18-717EEE7241F1}"/>
              </a:ext>
            </a:extLst>
          </p:cNvPr>
          <p:cNvGrpSpPr/>
          <p:nvPr/>
        </p:nvGrpSpPr>
        <p:grpSpPr>
          <a:xfrm>
            <a:off x="2971738" y="3017579"/>
            <a:ext cx="1451359" cy="1136866"/>
            <a:chOff x="7298801" y="3198837"/>
            <a:chExt cx="1451359" cy="1136866"/>
          </a:xfrm>
        </p:grpSpPr>
        <p:pic>
          <p:nvPicPr>
            <p:cNvPr id="26" name="Graphic 25">
              <a:extLst>
                <a:ext uri="{FF2B5EF4-FFF2-40B4-BE49-F238E27FC236}">
                  <a16:creationId xmlns:a16="http://schemas.microsoft.com/office/drawing/2014/main" id="{500BA878-176C-E081-6B93-E4717A04F6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A3E79230-4B4B-371B-029C-0AC05D2F0565}"/>
                </a:ext>
              </a:extLst>
            </p:cNvPr>
            <p:cNvSpPr txBox="1"/>
            <p:nvPr/>
          </p:nvSpPr>
          <p:spPr>
            <a:xfrm>
              <a:off x="7298801" y="3750928"/>
              <a:ext cx="1451359" cy="584775"/>
            </a:xfrm>
            <a:prstGeom prst="rect">
              <a:avLst/>
            </a:prstGeom>
            <a:noFill/>
          </p:spPr>
          <p:txBody>
            <a:bodyPr wrap="none" rtlCol="0">
              <a:spAutoFit/>
            </a:bodyPr>
            <a:lstStyle/>
            <a:p>
              <a:pPr algn="ctr"/>
              <a:r>
                <a:rPr lang="en-US" sz="1600" b="1"/>
                <a:t>LS Central 26</a:t>
              </a:r>
            </a:p>
            <a:p>
              <a:pPr algn="ctr"/>
              <a:r>
                <a:rPr lang="en-US" sz="1600" b="1"/>
                <a:t>on-premises</a:t>
              </a:r>
            </a:p>
          </p:txBody>
        </p:sp>
      </p:grpSp>
      <p:grpSp>
        <p:nvGrpSpPr>
          <p:cNvPr id="17" name="Group 16">
            <a:extLst>
              <a:ext uri="{FF2B5EF4-FFF2-40B4-BE49-F238E27FC236}">
                <a16:creationId xmlns:a16="http://schemas.microsoft.com/office/drawing/2014/main" id="{29AA4596-8102-C971-E8A2-C3B0FF08BAD3}"/>
              </a:ext>
            </a:extLst>
          </p:cNvPr>
          <p:cNvGrpSpPr/>
          <p:nvPr/>
        </p:nvGrpSpPr>
        <p:grpSpPr>
          <a:xfrm>
            <a:off x="7237764" y="3017579"/>
            <a:ext cx="1191673" cy="1234808"/>
            <a:chOff x="7914626" y="2905576"/>
            <a:chExt cx="1191673" cy="1234808"/>
          </a:xfrm>
        </p:grpSpPr>
        <p:grpSp>
          <p:nvGrpSpPr>
            <p:cNvPr id="18" name="Group 17">
              <a:extLst>
                <a:ext uri="{FF2B5EF4-FFF2-40B4-BE49-F238E27FC236}">
                  <a16:creationId xmlns:a16="http://schemas.microsoft.com/office/drawing/2014/main" id="{969F0B5C-8029-B73C-16BC-9BD6A9E5250D}"/>
                </a:ext>
              </a:extLst>
            </p:cNvPr>
            <p:cNvGrpSpPr/>
            <p:nvPr/>
          </p:nvGrpSpPr>
          <p:grpSpPr>
            <a:xfrm>
              <a:off x="7914626" y="2905576"/>
              <a:ext cx="1191673" cy="1099664"/>
              <a:chOff x="7116743" y="1705426"/>
              <a:chExt cx="1191673" cy="1099664"/>
            </a:xfrm>
          </p:grpSpPr>
          <p:pic>
            <p:nvPicPr>
              <p:cNvPr id="20" name="Graphic 19">
                <a:extLst>
                  <a:ext uri="{FF2B5EF4-FFF2-40B4-BE49-F238E27FC236}">
                    <a16:creationId xmlns:a16="http://schemas.microsoft.com/office/drawing/2014/main" id="{253D6F79-B340-A912-C42D-7692A9AE904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1" name="TextBox 20">
                <a:extLst>
                  <a:ext uri="{FF2B5EF4-FFF2-40B4-BE49-F238E27FC236}">
                    <a16:creationId xmlns:a16="http://schemas.microsoft.com/office/drawing/2014/main" id="{F5432157-76CE-7F9A-ACCF-2636180D298E}"/>
                  </a:ext>
                </a:extLst>
              </p:cNvPr>
              <p:cNvSpPr txBox="1"/>
              <p:nvPr/>
            </p:nvSpPr>
            <p:spPr>
              <a:xfrm>
                <a:off x="7116743" y="1705426"/>
                <a:ext cx="1191673" cy="584775"/>
              </a:xfrm>
              <a:prstGeom prst="rect">
                <a:avLst/>
              </a:prstGeom>
              <a:noFill/>
            </p:spPr>
            <p:txBody>
              <a:bodyPr wrap="none" rtlCol="0">
                <a:spAutoFit/>
              </a:bodyPr>
              <a:lstStyle/>
              <a:p>
                <a:pPr algn="ctr"/>
                <a:r>
                  <a:rPr lang="en-US" sz="1600" b="1"/>
                  <a:t>LS Central </a:t>
                </a:r>
              </a:p>
              <a:p>
                <a:pPr algn="ctr"/>
                <a:r>
                  <a:rPr lang="en-US" sz="1600" b="1"/>
                  <a:t>SaaS</a:t>
                </a:r>
              </a:p>
            </p:txBody>
          </p:sp>
        </p:grpSp>
        <p:pic>
          <p:nvPicPr>
            <p:cNvPr id="19" name="Graphic 18" descr="Cloud with solid fill">
              <a:extLst>
                <a:ext uri="{FF2B5EF4-FFF2-40B4-BE49-F238E27FC236}">
                  <a16:creationId xmlns:a16="http://schemas.microsoft.com/office/drawing/2014/main" id="{63EB5FD6-D227-96C1-1247-3DC9D51F371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sp>
        <p:nvSpPr>
          <p:cNvPr id="22" name="TextBox 21">
            <a:extLst>
              <a:ext uri="{FF2B5EF4-FFF2-40B4-BE49-F238E27FC236}">
                <a16:creationId xmlns:a16="http://schemas.microsoft.com/office/drawing/2014/main" id="{30895152-4A43-E258-8792-652255FFEFFA}"/>
              </a:ext>
            </a:extLst>
          </p:cNvPr>
          <p:cNvSpPr txBox="1"/>
          <p:nvPr/>
        </p:nvSpPr>
        <p:spPr>
          <a:xfrm>
            <a:off x="4272187" y="2550497"/>
            <a:ext cx="2286597" cy="461665"/>
          </a:xfrm>
          <a:prstGeom prst="rect">
            <a:avLst/>
          </a:prstGeom>
          <a:noFill/>
        </p:spPr>
        <p:txBody>
          <a:bodyPr wrap="square" rtlCol="0">
            <a:spAutoFit/>
          </a:bodyPr>
          <a:lstStyle/>
          <a:p>
            <a:pPr algn="ctr"/>
            <a:r>
              <a:rPr lang="en-US" sz="1200" b="1"/>
              <a:t>Use the MS Cloud Migration Tool to move the data to SaaS</a:t>
            </a:r>
          </a:p>
        </p:txBody>
      </p:sp>
    </p:spTree>
    <p:extLst>
      <p:ext uri="{BB962C8B-B14F-4D97-AF65-F5344CB8AC3E}">
        <p14:creationId xmlns:p14="http://schemas.microsoft.com/office/powerpoint/2010/main" val="438800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39DD4-CA3D-97AB-34B2-64827A6D12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2384D8-CDF5-0852-B371-625B9AF97141}"/>
              </a:ext>
            </a:extLst>
          </p:cNvPr>
          <p:cNvSpPr>
            <a:spLocks noGrp="1"/>
          </p:cNvSpPr>
          <p:nvPr>
            <p:ph type="title"/>
          </p:nvPr>
        </p:nvSpPr>
        <p:spPr/>
        <p:txBody>
          <a:bodyPr lIns="91440" tIns="45720" rIns="91440" bIns="45720" anchor="t">
            <a:normAutofit/>
          </a:bodyPr>
          <a:lstStyle/>
          <a:p>
            <a:r>
              <a:rPr lang="en-US" sz="2800">
                <a:latin typeface="Aptos ExtraBold"/>
                <a:cs typeface="Segoe UI"/>
              </a:rPr>
              <a:t>Running the Cloud Migration Tool</a:t>
            </a:r>
          </a:p>
        </p:txBody>
      </p:sp>
      <p:sp>
        <p:nvSpPr>
          <p:cNvPr id="28" name="Text Placeholder 27">
            <a:extLst>
              <a:ext uri="{FF2B5EF4-FFF2-40B4-BE49-F238E27FC236}">
                <a16:creationId xmlns:a16="http://schemas.microsoft.com/office/drawing/2014/main" id="{A828A823-2EC0-2263-6755-185B9CA3BE14}"/>
              </a:ext>
            </a:extLst>
          </p:cNvPr>
          <p:cNvSpPr>
            <a:spLocks noGrp="1"/>
          </p:cNvSpPr>
          <p:nvPr>
            <p:ph type="body" sz="quarter" idx="11"/>
          </p:nvPr>
        </p:nvSpPr>
        <p:spPr>
          <a:xfrm>
            <a:off x="2315447" y="962526"/>
            <a:ext cx="8704977" cy="5544152"/>
          </a:xfrm>
        </p:spPr>
        <p:txBody>
          <a:bodyPr/>
          <a:lstStyle/>
          <a:p>
            <a:pPr marL="0" indent="0">
              <a:buNone/>
            </a:pPr>
            <a:r>
              <a:rPr lang="en-US" sz="2000">
                <a:solidFill>
                  <a:schemeClr val="tx1"/>
                </a:solidFill>
                <a:latin typeface="+mn-lt"/>
                <a:hlinkClick r:id="rId3">
                  <a:extLst>
                    <a:ext uri="{A12FA001-AC4F-418D-AE19-62706E023703}">
                      <ahyp:hlinkClr xmlns:ahyp="http://schemas.microsoft.com/office/drawing/2018/hyperlinkcolor" val="tx"/>
                    </a:ext>
                  </a:extLst>
                </a:hlinkClick>
              </a:rPr>
              <a:t>Running the cloud migration tool | LS Central SaaS Implementation Guide</a:t>
            </a:r>
            <a:endParaRPr lang="en-US" sz="2400">
              <a:solidFill>
                <a:schemeClr val="tx1"/>
              </a:solidFill>
              <a:latin typeface="+mn-lt"/>
            </a:endParaRPr>
          </a:p>
          <a:p>
            <a:pPr marL="0" indent="0">
              <a:buNone/>
            </a:pPr>
            <a:r>
              <a:rPr lang="en-US" sz="2000">
                <a:solidFill>
                  <a:schemeClr val="tx1"/>
                </a:solidFill>
                <a:latin typeface="+mn-lt"/>
                <a:hlinkClick r:id="rId4">
                  <a:extLst>
                    <a:ext uri="{A12FA001-AC4F-418D-AE19-62706E023703}">
                      <ahyp:hlinkClr xmlns:ahyp="http://schemas.microsoft.com/office/drawing/2018/hyperlinkcolor" val="tx"/>
                    </a:ext>
                  </a:extLst>
                </a:hlinkClick>
              </a:rPr>
              <a:t>Migrate on-premises data to the cloud - Business Central | Microsoft Learn</a:t>
            </a:r>
            <a:endParaRPr lang="en-US" sz="2000">
              <a:solidFill>
                <a:schemeClr val="tx1"/>
              </a:solidFill>
              <a:latin typeface="+mn-lt"/>
            </a:endParaRPr>
          </a:p>
          <a:p>
            <a:pPr marL="0" indent="0">
              <a:buNone/>
            </a:pPr>
            <a:endParaRPr lang="en-US" sz="2000"/>
          </a:p>
        </p:txBody>
      </p:sp>
      <p:pic>
        <p:nvPicPr>
          <p:cNvPr id="15" name="Picture 14">
            <a:extLst>
              <a:ext uri="{FF2B5EF4-FFF2-40B4-BE49-F238E27FC236}">
                <a16:creationId xmlns:a16="http://schemas.microsoft.com/office/drawing/2014/main" id="{EA0E6085-84FD-CEA4-4107-CB729001D0C9}"/>
              </a:ext>
            </a:extLst>
          </p:cNvPr>
          <p:cNvPicPr>
            <a:picLocks noChangeAspect="1"/>
          </p:cNvPicPr>
          <p:nvPr/>
        </p:nvPicPr>
        <p:blipFill>
          <a:blip r:embed="rId5"/>
          <a:srcRect/>
          <a:stretch/>
        </p:blipFill>
        <p:spPr>
          <a:xfrm>
            <a:off x="2816799" y="2479130"/>
            <a:ext cx="3632371" cy="385529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144CFBD-8B15-5979-508D-B8E876E9E83E}"/>
              </a:ext>
            </a:extLst>
          </p:cNvPr>
          <p:cNvPicPr>
            <a:picLocks noChangeAspect="1"/>
          </p:cNvPicPr>
          <p:nvPr/>
        </p:nvPicPr>
        <p:blipFill>
          <a:blip r:embed="rId6"/>
          <a:srcRect/>
          <a:stretch/>
        </p:blipFill>
        <p:spPr>
          <a:xfrm>
            <a:off x="6992684" y="3664632"/>
            <a:ext cx="3330635" cy="266979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F142B4DA-01C9-2F72-59CB-30525B5D196C}"/>
              </a:ext>
            </a:extLst>
          </p:cNvPr>
          <p:cNvPicPr>
            <a:picLocks noChangeAspect="1"/>
          </p:cNvPicPr>
          <p:nvPr/>
        </p:nvPicPr>
        <p:blipFill>
          <a:blip r:embed="rId7"/>
          <a:srcRect/>
          <a:stretch/>
        </p:blipFill>
        <p:spPr>
          <a:xfrm>
            <a:off x="6992685" y="2491136"/>
            <a:ext cx="3965983" cy="702233"/>
          </a:xfrm>
          <a:prstGeom prst="rect">
            <a:avLst/>
          </a:prstGeom>
          <a:ln>
            <a:noFill/>
          </a:ln>
          <a:effectLst>
            <a:outerShdw blurRad="292100" dist="139700" dir="2700000" algn="tl" rotWithShape="0">
              <a:srgbClr val="333333">
                <a:alpha val="65000"/>
              </a:srgbClr>
            </a:outerShdw>
          </a:effectLst>
        </p:spPr>
      </p:pic>
      <p:pic>
        <p:nvPicPr>
          <p:cNvPr id="4" name="Picture 3" descr="A person with her hand on her head&#10;&#10;AI-generated content may be incorrect.">
            <a:extLst>
              <a:ext uri="{FF2B5EF4-FFF2-40B4-BE49-F238E27FC236}">
                <a16:creationId xmlns:a16="http://schemas.microsoft.com/office/drawing/2014/main" id="{05219A00-2E0A-8870-1BE4-CE5CA7F44720}"/>
              </a:ext>
            </a:extLst>
          </p:cNvPr>
          <p:cNvPicPr>
            <a:picLocks noChangeAspect="1"/>
          </p:cNvPicPr>
          <p:nvPr/>
        </p:nvPicPr>
        <p:blipFill>
          <a:blip r:embed="rId8"/>
          <a:stretch>
            <a:fillRect/>
          </a:stretch>
        </p:blipFill>
        <p:spPr>
          <a:xfrm>
            <a:off x="-890955" y="2261151"/>
            <a:ext cx="4603261" cy="4603261"/>
          </a:xfrm>
          <a:prstGeom prst="rect">
            <a:avLst/>
          </a:prstGeom>
        </p:spPr>
      </p:pic>
    </p:spTree>
    <p:extLst>
      <p:ext uri="{BB962C8B-B14F-4D97-AF65-F5344CB8AC3E}">
        <p14:creationId xmlns:p14="http://schemas.microsoft.com/office/powerpoint/2010/main" val="118272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5F9"/>
        </a:solidFill>
        <a:effectLst/>
      </p:bgPr>
    </p:bg>
    <p:spTree>
      <p:nvGrpSpPr>
        <p:cNvPr id="1" name="">
          <a:extLst>
            <a:ext uri="{FF2B5EF4-FFF2-40B4-BE49-F238E27FC236}">
              <a16:creationId xmlns:a16="http://schemas.microsoft.com/office/drawing/2014/main" id="{BBB6A372-62EA-60FB-C5B5-58BA71057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4D543-3FA4-5490-AB71-37B7C8288738}"/>
              </a:ext>
            </a:extLst>
          </p:cNvPr>
          <p:cNvSpPr>
            <a:spLocks noGrp="1"/>
          </p:cNvSpPr>
          <p:nvPr>
            <p:ph type="title"/>
          </p:nvPr>
        </p:nvSpPr>
        <p:spPr/>
        <p:txBody>
          <a:bodyPr>
            <a:normAutofit fontScale="90000"/>
          </a:bodyPr>
          <a:lstStyle/>
          <a:p>
            <a:r>
              <a:rPr lang="en-US">
                <a:latin typeface="Aptos ExtraBold"/>
              </a:rPr>
              <a:t>Takeaways</a:t>
            </a:r>
          </a:p>
        </p:txBody>
      </p:sp>
      <p:sp>
        <p:nvSpPr>
          <p:cNvPr id="3" name="Text Placeholder 2">
            <a:extLst>
              <a:ext uri="{FF2B5EF4-FFF2-40B4-BE49-F238E27FC236}">
                <a16:creationId xmlns:a16="http://schemas.microsoft.com/office/drawing/2014/main" id="{3051642A-F07E-1557-C0E6-E783B7D81FBE}"/>
              </a:ext>
            </a:extLst>
          </p:cNvPr>
          <p:cNvSpPr>
            <a:spLocks noGrp="1"/>
          </p:cNvSpPr>
          <p:nvPr>
            <p:ph type="body" sz="quarter" idx="11"/>
          </p:nvPr>
        </p:nvSpPr>
        <p:spPr/>
        <p:txBody>
          <a:bodyPr lIns="91440" tIns="45720" rIns="91440" bIns="45720" anchor="t"/>
          <a:lstStyle/>
          <a:p>
            <a:r>
              <a:rPr lang="en-US" dirty="0">
                <a:latin typeface="Aptos Light"/>
              </a:rPr>
              <a:t>Streamlining makes the migration process </a:t>
            </a:r>
            <a:r>
              <a:rPr lang="en-US" dirty="0">
                <a:latin typeface="Aptos SemiBold" panose="020B0004020202020204" pitchFamily="34" charset="0"/>
              </a:rPr>
              <a:t>more predictable and faster</a:t>
            </a:r>
          </a:p>
          <a:p>
            <a:r>
              <a:rPr lang="en-US" b="1" dirty="0">
                <a:latin typeface="Aptos SemiBold" panose="020B0004020202020204" pitchFamily="34" charset="0"/>
              </a:rPr>
              <a:t>Upgrade newer </a:t>
            </a:r>
            <a:r>
              <a:rPr lang="en-US" b="1" dirty="0"/>
              <a:t>versions </a:t>
            </a:r>
            <a:r>
              <a:rPr lang="en-US" b="1" dirty="0">
                <a:latin typeface="Aptos SemiBold" panose="020B0004020202020204" pitchFamily="34" charset="0"/>
              </a:rPr>
              <a:t>/ Re-implement older </a:t>
            </a:r>
            <a:r>
              <a:rPr lang="en-US" b="1" dirty="0"/>
              <a:t>versions</a:t>
            </a:r>
            <a:endParaRPr lang="en-US" b="1" dirty="0">
              <a:highlight>
                <a:srgbClr val="88BDC9"/>
              </a:highlight>
              <a:latin typeface="Aptos SemiBold" panose="020B0004020202020204" pitchFamily="34" charset="0"/>
            </a:endParaRPr>
          </a:p>
          <a:p>
            <a:r>
              <a:rPr lang="en-US" dirty="0">
                <a:latin typeface="Aptos Light"/>
              </a:rPr>
              <a:t>Most of the work happens on-premises</a:t>
            </a:r>
          </a:p>
          <a:p>
            <a:pPr lvl="1"/>
            <a:r>
              <a:rPr lang="en-US" dirty="0">
                <a:latin typeface="Aptos Light"/>
              </a:rPr>
              <a:t>Data migration to latest version &amp; moving customizations to extensions</a:t>
            </a:r>
          </a:p>
          <a:p>
            <a:pPr lvl="2"/>
            <a:r>
              <a:rPr lang="en-US" dirty="0">
                <a:latin typeface="Aptos Light"/>
              </a:rPr>
              <a:t>Our partners knows how to do this</a:t>
            </a:r>
          </a:p>
          <a:p>
            <a:pPr lvl="2"/>
            <a:r>
              <a:rPr lang="en-US" dirty="0">
                <a:latin typeface="Aptos Light"/>
              </a:rPr>
              <a:t>Rely on </a:t>
            </a:r>
            <a:r>
              <a:rPr lang="en-US" b="1" dirty="0">
                <a:latin typeface="Aptos SemiBold" panose="020B0004020202020204" pitchFamily="34" charset="0"/>
              </a:rPr>
              <a:t>LS Central Migration Tools</a:t>
            </a:r>
            <a:r>
              <a:rPr lang="en-US" dirty="0">
                <a:latin typeface="Aptos SemiBold" panose="020B0004020202020204" pitchFamily="34" charset="0"/>
              </a:rPr>
              <a:t> </a:t>
            </a:r>
            <a:r>
              <a:rPr lang="en-US" dirty="0">
                <a:latin typeface="Aptos Light"/>
              </a:rPr>
              <a:t>to automate some steps</a:t>
            </a:r>
          </a:p>
          <a:p>
            <a:pPr lvl="2"/>
            <a:r>
              <a:rPr lang="en-US" dirty="0">
                <a:latin typeface="Aptos Light"/>
              </a:rPr>
              <a:t>Rely on our </a:t>
            </a:r>
            <a:r>
              <a:rPr lang="en-US" dirty="0">
                <a:latin typeface="Aptos SemiBold" panose="020B0004020202020204" pitchFamily="34" charset="0"/>
              </a:rPr>
              <a:t>documentation</a:t>
            </a:r>
            <a:r>
              <a:rPr lang="en-US" dirty="0">
                <a:latin typeface="Aptos Light"/>
              </a:rPr>
              <a:t> and </a:t>
            </a:r>
            <a:r>
              <a:rPr lang="en-US" dirty="0">
                <a:latin typeface="Aptos SemiBold" panose="020B0004020202020204" pitchFamily="34" charset="0"/>
              </a:rPr>
              <a:t>best practices</a:t>
            </a:r>
          </a:p>
          <a:p>
            <a:r>
              <a:rPr lang="en-US" b="1" dirty="0">
                <a:latin typeface="Aptos SemiBold"/>
              </a:rPr>
              <a:t>LS Retail is here to support you: CAP team, consulting services</a:t>
            </a:r>
          </a:p>
        </p:txBody>
      </p:sp>
      <p:pic>
        <p:nvPicPr>
          <p:cNvPr id="6" name="Picture 5" descr="A black background with a black square&#10;&#10;AI-generated content may be incorrect.">
            <a:extLst>
              <a:ext uri="{FF2B5EF4-FFF2-40B4-BE49-F238E27FC236}">
                <a16:creationId xmlns:a16="http://schemas.microsoft.com/office/drawing/2014/main" id="{035B6463-B53F-DBCA-EA12-88AF4D621333}"/>
              </a:ext>
            </a:extLst>
          </p:cNvPr>
          <p:cNvPicPr>
            <a:picLocks noChangeAspect="1"/>
          </p:cNvPicPr>
          <p:nvPr/>
        </p:nvPicPr>
        <p:blipFill>
          <a:blip r:embed="rId3"/>
          <a:stretch>
            <a:fillRect/>
          </a:stretch>
        </p:blipFill>
        <p:spPr>
          <a:xfrm flipH="1">
            <a:off x="0" y="4833686"/>
            <a:ext cx="4064000" cy="1889403"/>
          </a:xfrm>
          <a:prstGeom prst="rect">
            <a:avLst/>
          </a:prstGeom>
        </p:spPr>
      </p:pic>
    </p:spTree>
    <p:extLst>
      <p:ext uri="{BB962C8B-B14F-4D97-AF65-F5344CB8AC3E}">
        <p14:creationId xmlns:p14="http://schemas.microsoft.com/office/powerpoint/2010/main" val="207796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5C5F6D-1C2E-E133-2EE2-92DF39FA33BB}"/>
              </a:ext>
            </a:extLst>
          </p:cNvPr>
          <p:cNvSpPr>
            <a:spLocks noGrp="1"/>
          </p:cNvSpPr>
          <p:nvPr>
            <p:ph type="body" sz="quarter" idx="13"/>
          </p:nvPr>
        </p:nvSpPr>
        <p:spPr>
          <a:xfrm>
            <a:off x="568599" y="5306463"/>
            <a:ext cx="5369472" cy="452438"/>
          </a:xfrm>
        </p:spPr>
        <p:txBody>
          <a:bodyPr/>
          <a:lstStyle/>
          <a:p>
            <a:r>
              <a:rPr lang="en-IS">
                <a:latin typeface="Aptos" panose="020B0004020202020204" pitchFamily="34" charset="0"/>
              </a:rPr>
              <a:t>Book a session with the</a:t>
            </a:r>
            <a:endParaRPr lang="en-US">
              <a:latin typeface="Aptos" panose="020B0004020202020204" pitchFamily="34" charset="0"/>
            </a:endParaRPr>
          </a:p>
          <a:p>
            <a:r>
              <a:rPr lang="en-IS" sz="4800" b="1">
                <a:latin typeface="Aptos" panose="020B0004020202020204" pitchFamily="34" charset="0"/>
              </a:rPr>
              <a:t>CAP team</a:t>
            </a:r>
          </a:p>
        </p:txBody>
      </p:sp>
      <p:pic>
        <p:nvPicPr>
          <p:cNvPr id="2" name="Picture Placeholder 16">
            <a:extLst>
              <a:ext uri="{FF2B5EF4-FFF2-40B4-BE49-F238E27FC236}">
                <a16:creationId xmlns:a16="http://schemas.microsoft.com/office/drawing/2014/main" id="{A0067DA0-81E3-6DE4-C349-20989DC749A1}"/>
              </a:ext>
            </a:extLst>
          </p:cNvPr>
          <p:cNvPicPr>
            <a:picLocks noChangeAspect="1"/>
          </p:cNvPicPr>
          <p:nvPr/>
        </p:nvPicPr>
        <p:blipFill>
          <a:blip r:embed="rId3"/>
          <a:srcRect l="1233" r="1233"/>
          <a:stretch/>
        </p:blipFill>
        <p:spPr>
          <a:xfrm>
            <a:off x="7518115" y="1789969"/>
            <a:ext cx="2968025" cy="2028974"/>
          </a:xfrm>
          <a:prstGeom prst="rect">
            <a:avLst/>
          </a:prstGeom>
        </p:spPr>
      </p:pic>
      <p:pic>
        <p:nvPicPr>
          <p:cNvPr id="3" name="Picture 2" descr="A person in a suit&#10;&#10;Description automatically generated">
            <a:extLst>
              <a:ext uri="{FF2B5EF4-FFF2-40B4-BE49-F238E27FC236}">
                <a16:creationId xmlns:a16="http://schemas.microsoft.com/office/drawing/2014/main" id="{CD4FFF09-8D7E-06DC-38AB-C8995E438AC2}"/>
              </a:ext>
            </a:extLst>
          </p:cNvPr>
          <p:cNvPicPr>
            <a:picLocks noChangeAspect="1"/>
          </p:cNvPicPr>
          <p:nvPr/>
        </p:nvPicPr>
        <p:blipFill rotWithShape="1">
          <a:blip r:embed="rId4"/>
          <a:srcRect l="11965" r="12021"/>
          <a:stretch/>
        </p:blipFill>
        <p:spPr>
          <a:xfrm>
            <a:off x="7518116" y="3818943"/>
            <a:ext cx="2968024" cy="2028974"/>
          </a:xfrm>
          <a:prstGeom prst="rect">
            <a:avLst/>
          </a:prstGeom>
        </p:spPr>
      </p:pic>
      <p:pic>
        <p:nvPicPr>
          <p:cNvPr id="5" name="Picture 2" descr="A qr code on a purple square&#10;&#10;Description automatically generated">
            <a:extLst>
              <a:ext uri="{FF2B5EF4-FFF2-40B4-BE49-F238E27FC236}">
                <a16:creationId xmlns:a16="http://schemas.microsoft.com/office/drawing/2014/main" id="{99E145E5-FD86-D549-D924-5BB13553F7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472" y="2236573"/>
            <a:ext cx="2586498" cy="25864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E573D618-0B10-A5C7-76CE-9B2EF3D8BA5D}"/>
              </a:ext>
            </a:extLst>
          </p:cNvPr>
          <p:cNvSpPr/>
          <p:nvPr/>
        </p:nvSpPr>
        <p:spPr>
          <a:xfrm>
            <a:off x="5163738" y="-178731"/>
            <a:ext cx="7105754" cy="891153"/>
          </a:xfrm>
          <a:prstGeom prst="roundRect">
            <a:avLst/>
          </a:pr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8" name="TextBox 7">
            <a:extLst>
              <a:ext uri="{FF2B5EF4-FFF2-40B4-BE49-F238E27FC236}">
                <a16:creationId xmlns:a16="http://schemas.microsoft.com/office/drawing/2014/main" id="{575BE755-50CC-7B37-5523-31BC68BD0FF5}"/>
              </a:ext>
            </a:extLst>
          </p:cNvPr>
          <p:cNvSpPr txBox="1"/>
          <p:nvPr/>
        </p:nvSpPr>
        <p:spPr>
          <a:xfrm>
            <a:off x="4887310" y="145239"/>
            <a:ext cx="7263360" cy="369332"/>
          </a:xfrm>
          <a:prstGeom prst="rect">
            <a:avLst/>
          </a:prstGeom>
          <a:noFill/>
        </p:spPr>
        <p:txBody>
          <a:bodyPr wrap="square">
            <a:spAutoFit/>
          </a:bodyPr>
          <a:lstStyle/>
          <a:p>
            <a:pPr lvl="1" algn="ctr">
              <a:lnSpc>
                <a:spcPct val="100000"/>
              </a:lnSpc>
            </a:pPr>
            <a:r>
              <a:rPr lang="en-US" sz="1800" dirty="0">
                <a:latin typeface="+mn-lt"/>
              </a:rPr>
              <a:t>Book a session: </a:t>
            </a:r>
            <a:r>
              <a:rPr lang="en-US" sz="1800" dirty="0">
                <a:solidFill>
                  <a:srgbClr val="0070C0"/>
                </a:solidFill>
                <a:latin typeface="+mn-lt"/>
              </a:rPr>
              <a:t>portal.lsretail.com/onboarding-ls-central-in-</a:t>
            </a:r>
            <a:r>
              <a:rPr lang="en-US" sz="1800" dirty="0" err="1">
                <a:solidFill>
                  <a:srgbClr val="0070C0"/>
                </a:solidFill>
                <a:latin typeface="+mn-lt"/>
              </a:rPr>
              <a:t>saas</a:t>
            </a:r>
            <a:r>
              <a:rPr lang="en-US" sz="1800" dirty="0">
                <a:solidFill>
                  <a:srgbClr val="0070C0"/>
                </a:solidFill>
                <a:latin typeface="+mn-lt"/>
              </a:rPr>
              <a:t>/</a:t>
            </a:r>
            <a:endParaRPr lang="en-US" sz="1800">
              <a:solidFill>
                <a:srgbClr val="0070C0"/>
              </a:solidFill>
              <a:latin typeface="+mn-lt"/>
            </a:endParaRPr>
          </a:p>
        </p:txBody>
      </p:sp>
    </p:spTree>
    <p:extLst>
      <p:ext uri="{BB962C8B-B14F-4D97-AF65-F5344CB8AC3E}">
        <p14:creationId xmlns:p14="http://schemas.microsoft.com/office/powerpoint/2010/main" val="39836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C23B-63D6-7311-97C9-07BFF5F08A7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A6A4268-E2B9-7D29-5F94-798C5E9AB381}"/>
              </a:ext>
            </a:extLst>
          </p:cNvPr>
          <p:cNvSpPr>
            <a:spLocks noGrp="1"/>
          </p:cNvSpPr>
          <p:nvPr>
            <p:ph type="body" sz="quarter" idx="10"/>
          </p:nvPr>
        </p:nvSpPr>
        <p:spPr/>
        <p:txBody>
          <a:bodyPr lIns="91440" tIns="45720" rIns="91440" bIns="45720" anchor="t"/>
          <a:lstStyle/>
          <a:p>
            <a:pPr marL="0" indent="0">
              <a:spcBef>
                <a:spcPts val="600"/>
              </a:spcBef>
              <a:buNone/>
            </a:pPr>
            <a:r>
              <a:rPr lang="en-US" sz="1200" b="1" dirty="0">
                <a:latin typeface="Aptos" panose="020B0004020202020204" pitchFamily="34" charset="0"/>
                <a:cs typeface="Segoe UI"/>
              </a:rPr>
              <a:t>Microsoft Learn - Upgrading to Dynamics 365 Business Central</a:t>
            </a:r>
          </a:p>
          <a:p>
            <a:pPr marL="0" indent="0">
              <a:spcBef>
                <a:spcPts val="600"/>
              </a:spcBef>
              <a:buNone/>
            </a:pPr>
            <a:r>
              <a:rPr lang="en-US" sz="1200" dirty="0">
                <a:solidFill>
                  <a:schemeClr val="tx1"/>
                </a:solidFill>
                <a:latin typeface="Aptos" panose="020B0004020202020204" pitchFamily="34" charset="0"/>
                <a:hlinkClick r:id="rId3">
                  <a:extLst>
                    <a:ext uri="{A12FA001-AC4F-418D-AE19-62706E023703}">
                      <ahyp:hlinkClr xmlns:ahyp="http://schemas.microsoft.com/office/drawing/2018/hyperlinkcolor" val="tx"/>
                    </a:ext>
                  </a:extLst>
                </a:hlinkClick>
              </a:rPr>
              <a:t>https://learn.microsoft.com/en-us/dynamics365/business-central/dev-itpro/upgrade/upgrading-to-business-central</a:t>
            </a:r>
            <a:endParaRPr lang="en-US" sz="1200" dirty="0">
              <a:solidFill>
                <a:schemeClr val="tx1"/>
              </a:solidFill>
              <a:latin typeface="Aptos" panose="020B0004020202020204" pitchFamily="34" charset="0"/>
            </a:endParaRPr>
          </a:p>
          <a:p>
            <a:pPr marL="0" indent="0">
              <a:buNone/>
            </a:pPr>
            <a:endParaRPr lang="en-US" sz="1200" dirty="0">
              <a:solidFill>
                <a:schemeClr val="tx1"/>
              </a:solidFill>
              <a:latin typeface="Aptos" panose="020B0004020202020204" pitchFamily="34" charset="0"/>
            </a:endParaRPr>
          </a:p>
          <a:p>
            <a:pPr marL="0" indent="0">
              <a:spcBef>
                <a:spcPts val="600"/>
              </a:spcBef>
              <a:buNone/>
            </a:pPr>
            <a:r>
              <a:rPr lang="en-US" sz="1200" b="1" dirty="0">
                <a:latin typeface="Aptos" panose="020B0004020202020204" pitchFamily="34" charset="0"/>
                <a:cs typeface="Segoe UI"/>
              </a:rPr>
              <a:t>LS Central Help </a:t>
            </a:r>
            <a:r>
              <a:rPr lang="en-US" sz="1200" dirty="0">
                <a:latin typeface="Aptos" panose="020B0004020202020204" pitchFamily="34" charset="0"/>
                <a:cs typeface="Segoe UI"/>
              </a:rPr>
              <a:t>and </a:t>
            </a:r>
            <a:r>
              <a:rPr lang="en-US" sz="1200" b="1" dirty="0">
                <a:latin typeface="Aptos" panose="020B0004020202020204" pitchFamily="34" charset="0"/>
                <a:cs typeface="Segoe UI"/>
              </a:rPr>
              <a:t>Implementation Guide</a:t>
            </a:r>
          </a:p>
          <a:p>
            <a:pPr marL="0" indent="0">
              <a:spcBef>
                <a:spcPts val="600"/>
              </a:spcBef>
              <a:buNone/>
            </a:pPr>
            <a:r>
              <a:rPr lang="en-US" sz="1200" dirty="0">
                <a:solidFill>
                  <a:schemeClr val="tx1"/>
                </a:solidFill>
                <a:latin typeface="Aptos" panose="020B0004020202020204" pitchFamily="34" charset="0"/>
                <a:cs typeface="Segoe UI"/>
                <a:hlinkClick r:id="rId4">
                  <a:extLst>
                    <a:ext uri="{A12FA001-AC4F-418D-AE19-62706E023703}">
                      <ahyp:hlinkClr xmlns:ahyp="http://schemas.microsoft.com/office/drawing/2018/hyperlinkcolor" val="tx"/>
                    </a:ext>
                  </a:extLst>
                </a:hlinkClick>
              </a:rPr>
              <a:t>https://help.lscentral.lsretail.com/Content/Implementation-Guide/LS-Central-SaaS.htm</a:t>
            </a:r>
            <a:endParaRPr lang="en-US" sz="1200" dirty="0">
              <a:solidFill>
                <a:schemeClr val="tx1"/>
              </a:solidFill>
              <a:latin typeface="Aptos" panose="020B0004020202020204" pitchFamily="34" charset="0"/>
              <a:cs typeface="Segoe UI"/>
            </a:endParaRPr>
          </a:p>
          <a:p>
            <a:pPr marL="0" indent="0">
              <a:buNone/>
            </a:pPr>
            <a:endParaRPr lang="en-US" sz="1200" b="1" dirty="0">
              <a:latin typeface="Aptos" panose="020B0004020202020204" pitchFamily="34" charset="0"/>
              <a:cs typeface="Segoe UI"/>
            </a:endParaRPr>
          </a:p>
          <a:p>
            <a:pPr marL="0" indent="0">
              <a:spcBef>
                <a:spcPts val="600"/>
              </a:spcBef>
              <a:buNone/>
            </a:pPr>
            <a:r>
              <a:rPr lang="en-US" sz="1200" b="1" dirty="0">
                <a:solidFill>
                  <a:srgbClr val="4E643A"/>
                </a:solidFill>
                <a:latin typeface="Aptos" panose="020B0004020202020204" pitchFamily="34" charset="0"/>
                <a:cs typeface="Segoe UI"/>
              </a:rPr>
              <a:t>(NEW) </a:t>
            </a:r>
            <a:r>
              <a:rPr lang="en-US" sz="1200" b="1" dirty="0">
                <a:latin typeface="Aptos" panose="020B0004020202020204" pitchFamily="34" charset="0"/>
                <a:cs typeface="Segoe UI"/>
              </a:rPr>
              <a:t>SaaS: Resources for migration and new customers</a:t>
            </a:r>
          </a:p>
          <a:p>
            <a:pPr marL="0" indent="0">
              <a:spcBef>
                <a:spcPts val="600"/>
              </a:spcBef>
              <a:buNone/>
            </a:pPr>
            <a:r>
              <a:rPr lang="en-US" sz="1200" dirty="0">
                <a:solidFill>
                  <a:schemeClr val="tx1"/>
                </a:solidFill>
                <a:latin typeface="Aptos" panose="020B0004020202020204" pitchFamily="34" charset="0"/>
                <a:cs typeface="Segoe UI"/>
                <a:hlinkClick r:id="rId5">
                  <a:extLst>
                    <a:ext uri="{A12FA001-AC4F-418D-AE19-62706E023703}">
                      <ahyp:hlinkClr xmlns:ahyp="http://schemas.microsoft.com/office/drawing/2018/hyperlinkcolor" val="tx"/>
                    </a:ext>
                  </a:extLst>
                </a:hlinkClick>
              </a:rPr>
              <a:t>https://portal.lsretail.com/products/ls-central/saas-resources/</a:t>
            </a:r>
            <a:endParaRPr lang="en-US" sz="1200" dirty="0">
              <a:solidFill>
                <a:schemeClr val="tx1"/>
              </a:solidFill>
              <a:latin typeface="Aptos" panose="020B0004020202020204" pitchFamily="34" charset="0"/>
              <a:cs typeface="Segoe UI"/>
            </a:endParaRPr>
          </a:p>
          <a:p>
            <a:pPr marL="0" indent="0">
              <a:spcBef>
                <a:spcPts val="600"/>
              </a:spcBef>
              <a:buNone/>
            </a:pPr>
            <a:endParaRPr lang="en-US" sz="1200" dirty="0">
              <a:solidFill>
                <a:schemeClr val="tx1"/>
              </a:solidFill>
              <a:latin typeface="Aptos" panose="020B0004020202020204" pitchFamily="34" charset="0"/>
              <a:cs typeface="Segoe UI"/>
            </a:endParaRPr>
          </a:p>
          <a:p>
            <a:pPr marL="457200" lvl="1" indent="0">
              <a:buNone/>
            </a:pPr>
            <a:r>
              <a:rPr lang="en-US" sz="1200" b="1" dirty="0">
                <a:latin typeface="Aptos" panose="020B0004020202020204" pitchFamily="34" charset="0"/>
                <a:cs typeface="Segoe UI"/>
              </a:rPr>
              <a:t>LS Central Migration Process</a:t>
            </a:r>
          </a:p>
          <a:p>
            <a:pPr lvl="1"/>
            <a:r>
              <a:rPr lang="en-US" sz="1400" dirty="0">
                <a:latin typeface="Aptos" panose="020B0004020202020204" pitchFamily="34" charset="0"/>
                <a:cs typeface="Segoe UI"/>
              </a:rPr>
              <a:t>Step-by-step documentation following Microsoft guidelines</a:t>
            </a:r>
          </a:p>
          <a:p>
            <a:pPr lvl="1"/>
            <a:r>
              <a:rPr lang="en-US" sz="1400" b="1" dirty="0">
                <a:latin typeface="Aptos" panose="020B0004020202020204" pitchFamily="34" charset="0"/>
                <a:cs typeface="Segoe UI"/>
              </a:rPr>
              <a:t>LS Central migration tool -</a:t>
            </a:r>
            <a:r>
              <a:rPr lang="en-US" sz="1400" dirty="0">
                <a:latin typeface="Aptos" panose="020B0004020202020204" pitchFamily="34" charset="0"/>
                <a:cs typeface="Segoe UI"/>
              </a:rPr>
              <a:t> PowerShell module to ease the migration process</a:t>
            </a:r>
          </a:p>
          <a:p>
            <a:pPr marL="457200" lvl="1" indent="0">
              <a:buNone/>
            </a:pPr>
            <a:endParaRPr lang="en-US" sz="1400" dirty="0">
              <a:latin typeface="Aptos" panose="020B0004020202020204" pitchFamily="34" charset="0"/>
              <a:cs typeface="Segoe UI"/>
            </a:endParaRPr>
          </a:p>
          <a:p>
            <a:pPr marL="0" indent="0">
              <a:spcBef>
                <a:spcPts val="600"/>
              </a:spcBef>
              <a:buNone/>
            </a:pPr>
            <a:r>
              <a:rPr lang="en-US" sz="1200" b="1" dirty="0">
                <a:latin typeface="Aptos" panose="020B0004020202020204" pitchFamily="34" charset="0"/>
                <a:cs typeface="Segoe UI"/>
              </a:rPr>
              <a:t>Cloud Migration group in D365 BC Development Yammer​</a:t>
            </a:r>
          </a:p>
          <a:p>
            <a:pPr marL="0" indent="0">
              <a:spcBef>
                <a:spcPts val="600"/>
              </a:spcBef>
              <a:buNone/>
            </a:pPr>
            <a:r>
              <a:rPr lang="en-US" sz="1200" dirty="0">
                <a:solidFill>
                  <a:schemeClr val="tx1"/>
                </a:solidFill>
                <a:latin typeface="Aptos" panose="020B0004020202020204" pitchFamily="34" charset="0"/>
                <a:cs typeface="Segoe UI"/>
                <a:hlinkClick r:id="rId6">
                  <a:extLst>
                    <a:ext uri="{A12FA001-AC4F-418D-AE19-62706E023703}">
                      <ahyp:hlinkClr xmlns:ahyp="http://schemas.microsoft.com/office/drawing/2018/hyperlinkcolor" val="tx"/>
                    </a:ext>
                  </a:extLst>
                </a:hlinkClick>
              </a:rPr>
              <a:t>https://www.yammer.com/dynamicsnavdev/#/threads/inGroup?type=in_group&amp;feedId=48311992320</a:t>
            </a:r>
            <a:endParaRPr lang="en-US" sz="1200" dirty="0">
              <a:solidFill>
                <a:schemeClr val="tx1"/>
              </a:solidFill>
              <a:latin typeface="Aptos" panose="020B0004020202020204" pitchFamily="34" charset="0"/>
              <a:cs typeface="Segoe UI"/>
            </a:endParaRPr>
          </a:p>
        </p:txBody>
      </p:sp>
      <p:sp>
        <p:nvSpPr>
          <p:cNvPr id="5" name="Title 4">
            <a:extLst>
              <a:ext uri="{FF2B5EF4-FFF2-40B4-BE49-F238E27FC236}">
                <a16:creationId xmlns:a16="http://schemas.microsoft.com/office/drawing/2014/main" id="{36102856-CA57-5892-50FE-3624B99373D4}"/>
              </a:ext>
            </a:extLst>
          </p:cNvPr>
          <p:cNvSpPr>
            <a:spLocks noGrp="1"/>
          </p:cNvSpPr>
          <p:nvPr>
            <p:ph type="title"/>
          </p:nvPr>
        </p:nvSpPr>
        <p:spPr/>
        <p:txBody>
          <a:bodyPr>
            <a:normAutofit fontScale="90000"/>
          </a:bodyPr>
          <a:lstStyle/>
          <a:p>
            <a:r>
              <a:rPr lang="en-US">
                <a:latin typeface="Aptos" panose="020B0004020202020204" pitchFamily="34" charset="0"/>
              </a:rPr>
              <a:t>Documentation</a:t>
            </a:r>
          </a:p>
        </p:txBody>
      </p:sp>
    </p:spTree>
    <p:extLst>
      <p:ext uri="{BB962C8B-B14F-4D97-AF65-F5344CB8AC3E}">
        <p14:creationId xmlns:p14="http://schemas.microsoft.com/office/powerpoint/2010/main" val="36472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Effect transition="in" filter="fade">
                                      <p:cBhvr>
                                        <p:cTn id="25" dur="500"/>
                                        <p:tgtEl>
                                          <p:spTgt spid="6">
                                            <p:txEl>
                                              <p:pRg st="9" end="9"/>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fade">
                                      <p:cBhvr>
                                        <p:cTn id="28" dur="500"/>
                                        <p:tgtEl>
                                          <p:spTgt spid="6">
                                            <p:txEl>
                                              <p:pRg st="10" end="1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animEffect transition="in" filter="fade">
                                      <p:cBhvr>
                                        <p:cTn id="31" dur="500"/>
                                        <p:tgtEl>
                                          <p:spTgt spid="6">
                                            <p:txEl>
                                              <p:pRg st="11" end="1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13" end="13"/>
                                            </p:txEl>
                                          </p:spTgt>
                                        </p:tgtEl>
                                        <p:attrNameLst>
                                          <p:attrName>style.visibility</p:attrName>
                                        </p:attrNameLst>
                                      </p:cBhvr>
                                      <p:to>
                                        <p:strVal val="visible"/>
                                      </p:to>
                                    </p:set>
                                    <p:animEffect transition="in" filter="fade">
                                      <p:cBhvr>
                                        <p:cTn id="34" dur="500"/>
                                        <p:tgtEl>
                                          <p:spTgt spid="6">
                                            <p:txEl>
                                              <p:pRg st="13" end="1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animEffect transition="in" filter="fade">
                                      <p:cBhvr>
                                        <p:cTn id="3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2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598D-03DE-207A-EDAC-BF5EAF067DD1}"/>
            </a:ext>
          </a:extLst>
        </p:cNvPr>
        <p:cNvGrpSpPr/>
        <p:nvPr/>
      </p:nvGrpSpPr>
      <p:grpSpPr>
        <a:xfrm>
          <a:off x="0" y="0"/>
          <a:ext cx="0" cy="0"/>
          <a:chOff x="0" y="0"/>
          <a:chExt cx="0" cy="0"/>
        </a:xfrm>
      </p:grpSpPr>
      <p:sp>
        <p:nvSpPr>
          <p:cNvPr id="38" name="Text Placeholder 37">
            <a:extLst>
              <a:ext uri="{FF2B5EF4-FFF2-40B4-BE49-F238E27FC236}">
                <a16:creationId xmlns:a16="http://schemas.microsoft.com/office/drawing/2014/main" id="{3F58DC45-431F-40C8-EB17-C51ED70BDA96}"/>
              </a:ext>
            </a:extLst>
          </p:cNvPr>
          <p:cNvSpPr>
            <a:spLocks noGrp="1"/>
          </p:cNvSpPr>
          <p:nvPr>
            <p:ph type="body" sz="quarter" idx="11"/>
          </p:nvPr>
        </p:nvSpPr>
        <p:spPr/>
        <p:txBody>
          <a:bodyPr/>
          <a:lstStyle/>
          <a:p>
            <a:r>
              <a:rPr lang="en-US" sz="3600"/>
              <a:t>Streamline the process</a:t>
            </a:r>
          </a:p>
        </p:txBody>
      </p:sp>
      <p:sp>
        <p:nvSpPr>
          <p:cNvPr id="6" name="Text Placeholder 2">
            <a:extLst>
              <a:ext uri="{FF2B5EF4-FFF2-40B4-BE49-F238E27FC236}">
                <a16:creationId xmlns:a16="http://schemas.microsoft.com/office/drawing/2014/main" id="{FCC1180D-7129-E750-0987-FAB2280751D9}"/>
              </a:ext>
            </a:extLst>
          </p:cNvPr>
          <p:cNvSpPr txBox="1">
            <a:spLocks/>
          </p:cNvSpPr>
          <p:nvPr/>
        </p:nvSpPr>
        <p:spPr>
          <a:xfrm>
            <a:off x="5285729" y="1178777"/>
            <a:ext cx="6386440" cy="5118351"/>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00" b="1">
                <a:solidFill>
                  <a:srgbClr val="341F5A"/>
                </a:solidFill>
                <a:latin typeface="+mn-lt"/>
              </a:rPr>
              <a:t>Faster, more efficient migration</a:t>
            </a:r>
          </a:p>
          <a:p>
            <a:pPr marL="0" indent="0">
              <a:buNone/>
            </a:pPr>
            <a:r>
              <a:rPr lang="en-US" sz="2000">
                <a:latin typeface="+mn-lt"/>
              </a:rPr>
              <a:t>Reduce time spent on manual tasks and accelerate the transition</a:t>
            </a:r>
          </a:p>
          <a:p>
            <a:pPr marL="0" indent="0">
              <a:buNone/>
            </a:pPr>
            <a:r>
              <a:rPr lang="en-US" sz="2300" b="1">
                <a:solidFill>
                  <a:srgbClr val="341F5A"/>
                </a:solidFill>
                <a:latin typeface="+mn-lt"/>
              </a:rPr>
              <a:t>Lower risk of errors</a:t>
            </a:r>
          </a:p>
          <a:p>
            <a:pPr marL="0" indent="0">
              <a:buNone/>
            </a:pPr>
            <a:r>
              <a:rPr lang="en-US" sz="2000">
                <a:latin typeface="+mn-lt"/>
              </a:rPr>
              <a:t>Automation minimizes human errors during migration, ensuring a smoother process.</a:t>
            </a:r>
          </a:p>
          <a:p>
            <a:pPr marL="0" indent="0">
              <a:buNone/>
            </a:pPr>
            <a:r>
              <a:rPr lang="en-US" sz="2300" b="1">
                <a:solidFill>
                  <a:srgbClr val="341F5A"/>
                </a:solidFill>
                <a:latin typeface="+mn-lt"/>
              </a:rPr>
              <a:t>Enhanced consistency</a:t>
            </a:r>
          </a:p>
          <a:p>
            <a:pPr marL="0" indent="0">
              <a:buNone/>
            </a:pPr>
            <a:r>
              <a:rPr lang="en-US" sz="2000">
                <a:latin typeface="+mn-lt"/>
              </a:rPr>
              <a:t>Standardized procedures lead to more predictable outcomes across migrations</a:t>
            </a:r>
          </a:p>
          <a:p>
            <a:pPr marL="0" indent="0">
              <a:buNone/>
            </a:pPr>
            <a:r>
              <a:rPr lang="en-US" sz="2300" b="1">
                <a:solidFill>
                  <a:srgbClr val="341F5A"/>
                </a:solidFill>
                <a:latin typeface="+mn-lt"/>
              </a:rPr>
              <a:t>Cost savings</a:t>
            </a:r>
          </a:p>
          <a:p>
            <a:pPr marL="0" indent="0">
              <a:buNone/>
            </a:pPr>
            <a:r>
              <a:rPr lang="en-US" sz="2000">
                <a:latin typeface="+mn-lt"/>
              </a:rPr>
              <a:t>Streamlining reduces resource requirements, cutting both time and financial costs</a:t>
            </a:r>
          </a:p>
          <a:p>
            <a:pPr marL="0" indent="0">
              <a:buNone/>
            </a:pPr>
            <a:r>
              <a:rPr lang="en-US" sz="2300" b="1">
                <a:solidFill>
                  <a:srgbClr val="341F5A"/>
                </a:solidFill>
                <a:latin typeface="+mn-lt"/>
              </a:rPr>
              <a:t>Improved user adoption</a:t>
            </a:r>
          </a:p>
          <a:p>
            <a:pPr marL="0" indent="0">
              <a:buNone/>
            </a:pPr>
            <a:r>
              <a:rPr lang="en-US" sz="2000">
                <a:latin typeface="+mn-lt"/>
              </a:rPr>
              <a:t>Faster migrations allow teams to focus on training and adoption with minimal disruption</a:t>
            </a:r>
          </a:p>
          <a:p>
            <a:pPr marL="0" indent="0">
              <a:buNone/>
            </a:pPr>
            <a:r>
              <a:rPr lang="en-US" sz="2300" b="1">
                <a:solidFill>
                  <a:srgbClr val="341F5A"/>
                </a:solidFill>
                <a:latin typeface="+mn-lt"/>
              </a:rPr>
              <a:t>Better documentation</a:t>
            </a:r>
          </a:p>
          <a:p>
            <a:pPr marL="0" indent="0">
              <a:buNone/>
            </a:pPr>
            <a:r>
              <a:rPr lang="en-US" sz="2000">
                <a:latin typeface="+mn-lt"/>
              </a:rPr>
              <a:t>Automated processes create clear, consistent records for future reference and troubleshooting</a:t>
            </a:r>
          </a:p>
        </p:txBody>
      </p:sp>
      <p:pic>
        <p:nvPicPr>
          <p:cNvPr id="5" name="Picture Placeholder 4" descr="A diagram of a flowchart&#10;&#10;AI-generated content may be incorrect.">
            <a:extLst>
              <a:ext uri="{FF2B5EF4-FFF2-40B4-BE49-F238E27FC236}">
                <a16:creationId xmlns:a16="http://schemas.microsoft.com/office/drawing/2014/main" id="{F85DFEF9-AB7D-1B59-336C-210DA06D13D3}"/>
              </a:ext>
            </a:extLst>
          </p:cNvPr>
          <p:cNvPicPr>
            <a:picLocks noGrp="1" noChangeAspect="1"/>
          </p:cNvPicPr>
          <p:nvPr>
            <p:ph type="pic" sz="quarter" idx="10"/>
          </p:nvPr>
        </p:nvPicPr>
        <p:blipFill>
          <a:blip r:embed="rId3"/>
          <a:srcRect t="789" b="789"/>
          <a:stretch>
            <a:fillRect/>
          </a:stretch>
        </p:blipFill>
        <p:spPr/>
      </p:pic>
    </p:spTree>
    <p:extLst>
      <p:ext uri="{BB962C8B-B14F-4D97-AF65-F5344CB8AC3E}">
        <p14:creationId xmlns:p14="http://schemas.microsoft.com/office/powerpoint/2010/main" val="166808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0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A569A-9BA7-6110-D04F-EF797A278D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7AC7B1-8F8C-63A0-735F-866000E7C21A}"/>
              </a:ext>
            </a:extLst>
          </p:cNvPr>
          <p:cNvSpPr>
            <a:spLocks noGrp="1"/>
          </p:cNvSpPr>
          <p:nvPr>
            <p:ph type="title"/>
          </p:nvPr>
        </p:nvSpPr>
        <p:spPr/>
        <p:txBody>
          <a:bodyPr>
            <a:normAutofit fontScale="90000"/>
          </a:bodyPr>
          <a:lstStyle/>
          <a:p>
            <a:r>
              <a:rPr lang="en-US" dirty="0"/>
              <a:t>Get started</a:t>
            </a:r>
          </a:p>
        </p:txBody>
      </p:sp>
      <p:sp>
        <p:nvSpPr>
          <p:cNvPr id="6" name="Text Placeholder 5">
            <a:extLst>
              <a:ext uri="{FF2B5EF4-FFF2-40B4-BE49-F238E27FC236}">
                <a16:creationId xmlns:a16="http://schemas.microsoft.com/office/drawing/2014/main" id="{A5D569DC-CCC2-ADB3-50CD-D9223A6AD879}"/>
              </a:ext>
            </a:extLst>
          </p:cNvPr>
          <p:cNvSpPr>
            <a:spLocks noGrp="1"/>
          </p:cNvSpPr>
          <p:nvPr>
            <p:ph type="body" sz="quarter" idx="11"/>
          </p:nvPr>
        </p:nvSpPr>
        <p:spPr/>
        <p:txBody>
          <a:bodyPr lIns="91440" tIns="45720" rIns="91440" bIns="45720" anchor="t"/>
          <a:lstStyle/>
          <a:p>
            <a:pPr marL="0" indent="0">
              <a:buNone/>
            </a:pPr>
            <a:r>
              <a:rPr lang="en-US" sz="1600" b="1" dirty="0">
                <a:latin typeface="Aptos" panose="020B0004020202020204" pitchFamily="34" charset="0"/>
                <a:cs typeface="Segoe UI"/>
              </a:rPr>
              <a:t>Microsoft Learn</a:t>
            </a:r>
          </a:p>
          <a:p>
            <a:pPr marL="0" indent="0">
              <a:buNone/>
            </a:pPr>
            <a:r>
              <a:rPr lang="en-US" sz="1200" b="1" dirty="0">
                <a:solidFill>
                  <a:schemeClr val="tx1"/>
                </a:solidFill>
                <a:latin typeface="Aptos" panose="020B000402020202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https://learn.microsoft.com/en-us/dynamics365/business-central/dev-itpro/upgrade/upgrading-to-business-central</a:t>
            </a:r>
            <a:endParaRPr lang="en-US" sz="1200" b="1" dirty="0">
              <a:solidFill>
                <a:schemeClr val="tx1"/>
              </a:solidFill>
              <a:latin typeface="Aptos" panose="020B0004020202020204" pitchFamily="34" charset="0"/>
              <a:cs typeface="Segoe UI" panose="020B0502040204020203" pitchFamily="34" charset="0"/>
            </a:endParaRPr>
          </a:p>
          <a:p>
            <a:pPr lvl="1"/>
            <a:r>
              <a:rPr lang="en-US" sz="1400" dirty="0">
                <a:latin typeface="Aptos" panose="020B0004020202020204" pitchFamily="34" charset="0"/>
                <a:cs typeface="Segoe UI"/>
              </a:rPr>
              <a:t>Business Central on-premise → Upgrade → Upgrading to Business Central</a:t>
            </a:r>
          </a:p>
          <a:p>
            <a:pPr lvl="1"/>
            <a:r>
              <a:rPr lang="en-US" sz="1400" dirty="0">
                <a:latin typeface="Aptos" panose="020B0004020202020204" pitchFamily="34" charset="0"/>
                <a:cs typeface="Segoe UI"/>
              </a:rPr>
              <a:t>Administration → Migrate to Business Central online</a:t>
            </a:r>
          </a:p>
          <a:p>
            <a:pPr lvl="1"/>
            <a:endParaRPr lang="en-US" sz="1400" dirty="0">
              <a:latin typeface="Aptos" panose="020B0004020202020204" pitchFamily="34" charset="0"/>
              <a:cs typeface="Segoe UI"/>
            </a:endParaRPr>
          </a:p>
        </p:txBody>
      </p:sp>
      <p:pic>
        <p:nvPicPr>
          <p:cNvPr id="17" name="Picture 16">
            <a:extLst>
              <a:ext uri="{FF2B5EF4-FFF2-40B4-BE49-F238E27FC236}">
                <a16:creationId xmlns:a16="http://schemas.microsoft.com/office/drawing/2014/main" id="{FD643E2E-0BED-E034-E5D5-FCD3E98358B6}"/>
              </a:ext>
            </a:extLst>
          </p:cNvPr>
          <p:cNvPicPr>
            <a:picLocks noChangeAspect="1"/>
          </p:cNvPicPr>
          <p:nvPr/>
        </p:nvPicPr>
        <p:blipFill>
          <a:blip r:embed="rId4"/>
          <a:srcRect/>
          <a:stretch/>
        </p:blipFill>
        <p:spPr>
          <a:xfrm>
            <a:off x="173768" y="2448194"/>
            <a:ext cx="4277389" cy="42773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24D9CE6-8472-3EDA-D96C-78203696D1F7}"/>
              </a:ext>
            </a:extLst>
          </p:cNvPr>
          <p:cNvPicPr>
            <a:picLocks noChangeAspect="1"/>
          </p:cNvPicPr>
          <p:nvPr/>
        </p:nvPicPr>
        <p:blipFill>
          <a:blip r:embed="rId5"/>
          <a:stretch>
            <a:fillRect/>
          </a:stretch>
        </p:blipFill>
        <p:spPr>
          <a:xfrm>
            <a:off x="3669938" y="2448194"/>
            <a:ext cx="3052980" cy="425725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663AF3C-FF5E-5D0F-F68F-E09B1D80366D}"/>
              </a:ext>
            </a:extLst>
          </p:cNvPr>
          <p:cNvPicPr>
            <a:picLocks noChangeAspect="1"/>
          </p:cNvPicPr>
          <p:nvPr/>
        </p:nvPicPr>
        <p:blipFill>
          <a:blip r:embed="rId6"/>
          <a:stretch>
            <a:fillRect/>
          </a:stretch>
        </p:blipFill>
        <p:spPr>
          <a:xfrm>
            <a:off x="6623299" y="2168506"/>
            <a:ext cx="5416287" cy="4557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89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719D-E0A7-626D-F963-5BF158DE3C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CE87F0-E5EA-430B-F251-6F945BF25D95}"/>
              </a:ext>
            </a:extLst>
          </p:cNvPr>
          <p:cNvSpPr>
            <a:spLocks noGrp="1"/>
          </p:cNvSpPr>
          <p:nvPr>
            <p:ph type="title"/>
          </p:nvPr>
        </p:nvSpPr>
        <p:spPr/>
        <p:txBody>
          <a:bodyPr>
            <a:normAutofit fontScale="90000"/>
          </a:bodyPr>
          <a:lstStyle/>
          <a:p>
            <a:r>
              <a:rPr lang="en-US" dirty="0"/>
              <a:t>Get started</a:t>
            </a:r>
          </a:p>
        </p:txBody>
      </p:sp>
      <p:sp>
        <p:nvSpPr>
          <p:cNvPr id="6" name="Text Placeholder 5">
            <a:extLst>
              <a:ext uri="{FF2B5EF4-FFF2-40B4-BE49-F238E27FC236}">
                <a16:creationId xmlns:a16="http://schemas.microsoft.com/office/drawing/2014/main" id="{89E31C9B-596D-FBD7-DC02-AE6A4D122033}"/>
              </a:ext>
            </a:extLst>
          </p:cNvPr>
          <p:cNvSpPr>
            <a:spLocks noGrp="1"/>
          </p:cNvSpPr>
          <p:nvPr>
            <p:ph type="body" sz="quarter" idx="11"/>
          </p:nvPr>
        </p:nvSpPr>
        <p:spPr/>
        <p:txBody>
          <a:bodyPr lIns="91440" tIns="45720" rIns="91440" bIns="45720" anchor="t"/>
          <a:lstStyle/>
          <a:p>
            <a:pPr marL="0" indent="0">
              <a:buNone/>
            </a:pPr>
            <a:r>
              <a:rPr lang="en-US" sz="1600" b="1" dirty="0">
                <a:latin typeface="Aptos"/>
                <a:cs typeface="Segoe UI"/>
              </a:rPr>
              <a:t>LS Central Online Help </a:t>
            </a:r>
            <a:r>
              <a:rPr lang="en-US" sz="1600" dirty="0">
                <a:latin typeface="Aptos"/>
                <a:cs typeface="Segoe UI"/>
              </a:rPr>
              <a:t>and </a:t>
            </a:r>
            <a:r>
              <a:rPr lang="en-US" sz="1600" b="1" dirty="0">
                <a:latin typeface="Aptos"/>
                <a:cs typeface="Segoe UI"/>
              </a:rPr>
              <a:t>Implementation Guide</a:t>
            </a:r>
          </a:p>
          <a:p>
            <a:pPr marL="0" indent="0">
              <a:buNone/>
            </a:pPr>
            <a:r>
              <a:rPr lang="en-US" sz="1200" b="1" dirty="0">
                <a:solidFill>
                  <a:schemeClr val="tx1"/>
                </a:solidFill>
                <a:latin typeface="Aptos" panose="020B0004020202020204" pitchFamily="34" charset="0"/>
                <a:cs typeface="Segoe UI"/>
                <a:hlinkClick r:id="rId3">
                  <a:extLst>
                    <a:ext uri="{A12FA001-AC4F-418D-AE19-62706E023703}">
                      <ahyp:hlinkClr xmlns:ahyp="http://schemas.microsoft.com/office/drawing/2018/hyperlinkcolor" val="tx"/>
                    </a:ext>
                  </a:extLst>
                </a:hlinkClick>
              </a:rPr>
              <a:t>https://help.lscentral.lsretail.com/Content/Implementation-Guide/LS-Central-SaaS.htm</a:t>
            </a:r>
            <a:endParaRPr lang="en-US" sz="1200" b="1" dirty="0">
              <a:solidFill>
                <a:schemeClr val="tx1"/>
              </a:solidFill>
              <a:latin typeface="Aptos" panose="020B0004020202020204" pitchFamily="34" charset="0"/>
              <a:cs typeface="Segoe UI"/>
            </a:endParaRPr>
          </a:p>
          <a:p>
            <a:pPr marL="0" indent="0">
              <a:buNone/>
            </a:pPr>
            <a:endParaRPr lang="en-US" sz="1200" b="1" dirty="0">
              <a:latin typeface="Aptos" panose="020B0004020202020204" pitchFamily="34" charset="0"/>
              <a:cs typeface="Segoe UI"/>
            </a:endParaRPr>
          </a:p>
        </p:txBody>
      </p:sp>
      <p:pic>
        <p:nvPicPr>
          <p:cNvPr id="2" name="Picture 1">
            <a:extLst>
              <a:ext uri="{FF2B5EF4-FFF2-40B4-BE49-F238E27FC236}">
                <a16:creationId xmlns:a16="http://schemas.microsoft.com/office/drawing/2014/main" id="{80D5FB26-E9B9-0A0C-239B-804C4BDFDD79}"/>
              </a:ext>
            </a:extLst>
          </p:cNvPr>
          <p:cNvPicPr>
            <a:picLocks noChangeAspect="1"/>
          </p:cNvPicPr>
          <p:nvPr/>
        </p:nvPicPr>
        <p:blipFill>
          <a:blip r:embed="rId4"/>
          <a:srcRect/>
          <a:stretch/>
        </p:blipFill>
        <p:spPr>
          <a:xfrm>
            <a:off x="340291" y="1905451"/>
            <a:ext cx="2863423" cy="4458152"/>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332370E7-5726-18A9-CC09-78F42B2C0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714" y="1699741"/>
            <a:ext cx="8647995" cy="494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1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141D-3AB5-6111-7071-5E8B357F3CA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2617E8-6DAE-6295-E986-63E3C82C0181}"/>
              </a:ext>
            </a:extLst>
          </p:cNvPr>
          <p:cNvSpPr>
            <a:spLocks noGrp="1"/>
          </p:cNvSpPr>
          <p:nvPr>
            <p:ph type="body" sz="quarter" idx="10"/>
          </p:nvPr>
        </p:nvSpPr>
        <p:spPr>
          <a:xfrm>
            <a:off x="340291" y="961200"/>
            <a:ext cx="11484279" cy="4917960"/>
          </a:xfrm>
        </p:spPr>
        <p:txBody>
          <a:bodyPr lIns="91440" tIns="45720" rIns="91440" bIns="45720" anchor="t"/>
          <a:lstStyle/>
          <a:p>
            <a:pPr marL="0" indent="0">
              <a:buNone/>
            </a:pPr>
            <a:r>
              <a:rPr lang="en-US" sz="1600" b="1">
                <a:solidFill>
                  <a:srgbClr val="4E643A"/>
                </a:solidFill>
                <a:latin typeface="Aptos" panose="020B0004020202020204" pitchFamily="34" charset="0"/>
                <a:cs typeface="Segoe UI"/>
              </a:rPr>
              <a:t>(NEW) </a:t>
            </a:r>
            <a:r>
              <a:rPr lang="en-US" sz="1600" b="1">
                <a:latin typeface="Aptos" panose="020B0004020202020204" pitchFamily="34" charset="0"/>
                <a:cs typeface="Segoe UI"/>
              </a:rPr>
              <a:t>SaaS: Resources for migration and new customers</a:t>
            </a:r>
          </a:p>
          <a:p>
            <a:pPr marL="0" indent="0">
              <a:buNone/>
            </a:pPr>
            <a:r>
              <a:rPr lang="en-US" sz="1200" b="1">
                <a:solidFill>
                  <a:schemeClr val="tx1"/>
                </a:solidFill>
                <a:latin typeface="Aptos" panose="020B0004020202020204" pitchFamily="34" charset="0"/>
                <a:cs typeface="Segoe UI"/>
                <a:hlinkClick r:id="rId3">
                  <a:extLst>
                    <a:ext uri="{A12FA001-AC4F-418D-AE19-62706E023703}">
                      <ahyp:hlinkClr xmlns:ahyp="http://schemas.microsoft.com/office/drawing/2018/hyperlinkcolor" val="tx"/>
                    </a:ext>
                  </a:extLst>
                </a:hlinkClick>
              </a:rPr>
              <a:t>https://portal.lsretail.com/products/ls-central/saas-resources/</a:t>
            </a:r>
            <a:endParaRPr lang="en-US" sz="1200" b="1">
              <a:solidFill>
                <a:schemeClr val="tx1"/>
              </a:solidFill>
              <a:latin typeface="Aptos" panose="020B0004020202020204" pitchFamily="34" charset="0"/>
              <a:cs typeface="Segoe UI"/>
            </a:endParaRPr>
          </a:p>
          <a:p>
            <a:endParaRPr lang="en-US" sz="1200" b="1">
              <a:latin typeface="Aptos" panose="020B0004020202020204" pitchFamily="34" charset="0"/>
              <a:cs typeface="Segoe UI"/>
            </a:endParaRPr>
          </a:p>
          <a:p>
            <a:pPr marL="0" indent="0">
              <a:buNone/>
            </a:pPr>
            <a:r>
              <a:rPr lang="en-US" sz="1600" b="1">
                <a:latin typeface="Aptos" panose="020B0004020202020204" pitchFamily="34" charset="0"/>
                <a:cs typeface="Segoe UI"/>
              </a:rPr>
              <a:t>LS Retail migration process</a:t>
            </a:r>
          </a:p>
          <a:p>
            <a:r>
              <a:rPr lang="en-US" sz="1400">
                <a:latin typeface="Aptos" panose="020B0004020202020204" pitchFamily="34" charset="0"/>
                <a:cs typeface="Segoe UI"/>
              </a:rPr>
              <a:t>Step-by-step documentation following Microsoft guidelines</a:t>
            </a:r>
          </a:p>
          <a:p>
            <a:r>
              <a:rPr lang="en-US" sz="1400" b="1">
                <a:latin typeface="Aptos"/>
                <a:cs typeface="Segoe UI"/>
              </a:rPr>
              <a:t>LS Central migration tool -</a:t>
            </a:r>
            <a:r>
              <a:rPr lang="en-US" sz="1400">
                <a:latin typeface="Aptos"/>
                <a:cs typeface="Segoe UI"/>
              </a:rPr>
              <a:t> PowerShell module to ease the migration process</a:t>
            </a:r>
          </a:p>
        </p:txBody>
      </p:sp>
      <p:sp>
        <p:nvSpPr>
          <p:cNvPr id="5" name="Title 4">
            <a:extLst>
              <a:ext uri="{FF2B5EF4-FFF2-40B4-BE49-F238E27FC236}">
                <a16:creationId xmlns:a16="http://schemas.microsoft.com/office/drawing/2014/main" id="{BD8E5D88-A32A-37EA-9E15-2A1C01260D26}"/>
              </a:ext>
            </a:extLst>
          </p:cNvPr>
          <p:cNvSpPr>
            <a:spLocks noGrp="1"/>
          </p:cNvSpPr>
          <p:nvPr>
            <p:ph type="title"/>
          </p:nvPr>
        </p:nvSpPr>
        <p:spPr/>
        <p:txBody>
          <a:bodyPr>
            <a:normAutofit/>
          </a:bodyPr>
          <a:lstStyle/>
          <a:p>
            <a:r>
              <a:rPr lang="en-US" sz="3600">
                <a:latin typeface="Aptos ExtraBold" panose="020B0004020202020204" pitchFamily="34" charset="0"/>
              </a:rPr>
              <a:t>Get started</a:t>
            </a:r>
          </a:p>
        </p:txBody>
      </p:sp>
      <p:pic>
        <p:nvPicPr>
          <p:cNvPr id="16" name="Picture 15">
            <a:extLst>
              <a:ext uri="{FF2B5EF4-FFF2-40B4-BE49-F238E27FC236}">
                <a16:creationId xmlns:a16="http://schemas.microsoft.com/office/drawing/2014/main" id="{A11211CD-BA1B-15CB-D7F3-058A3234E735}"/>
              </a:ext>
            </a:extLst>
          </p:cNvPr>
          <p:cNvPicPr>
            <a:picLocks noChangeAspect="1"/>
          </p:cNvPicPr>
          <p:nvPr/>
        </p:nvPicPr>
        <p:blipFill>
          <a:blip r:embed="rId4"/>
          <a:stretch>
            <a:fillRect/>
          </a:stretch>
        </p:blipFill>
        <p:spPr>
          <a:xfrm>
            <a:off x="7450886" y="125591"/>
            <a:ext cx="4578913" cy="303762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C2A36F9-0952-C447-7E73-55F2E8EBCB1E}"/>
              </a:ext>
            </a:extLst>
          </p:cNvPr>
          <p:cNvPicPr>
            <a:picLocks noChangeAspect="1"/>
          </p:cNvPicPr>
          <p:nvPr/>
        </p:nvPicPr>
        <p:blipFill>
          <a:blip r:embed="rId5"/>
          <a:stretch>
            <a:fillRect/>
          </a:stretch>
        </p:blipFill>
        <p:spPr>
          <a:xfrm>
            <a:off x="397827" y="3545623"/>
            <a:ext cx="7053059" cy="2893697"/>
          </a:xfrm>
          <a:prstGeom prst="rect">
            <a:avLst/>
          </a:prstGeom>
        </p:spPr>
      </p:pic>
      <p:sp>
        <p:nvSpPr>
          <p:cNvPr id="10" name="Rectangle 9">
            <a:extLst>
              <a:ext uri="{FF2B5EF4-FFF2-40B4-BE49-F238E27FC236}">
                <a16:creationId xmlns:a16="http://schemas.microsoft.com/office/drawing/2014/main" id="{C8E2DB52-D902-D50D-9F31-3590B09FFCB7}"/>
              </a:ext>
            </a:extLst>
          </p:cNvPr>
          <p:cNvSpPr/>
          <p:nvPr/>
        </p:nvSpPr>
        <p:spPr>
          <a:xfrm>
            <a:off x="550227" y="5253431"/>
            <a:ext cx="3852245" cy="947660"/>
          </a:xfrm>
          <a:prstGeom prst="rect">
            <a:avLst/>
          </a:prstGeom>
          <a:noFill/>
          <a:ln w="50800">
            <a:solidFill>
              <a:srgbClr val="C7DB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03C2D8C7-2E36-0FC0-326D-1B14964BCB29}"/>
              </a:ext>
            </a:extLst>
          </p:cNvPr>
          <p:cNvSpPr/>
          <p:nvPr/>
        </p:nvSpPr>
        <p:spPr>
          <a:xfrm>
            <a:off x="432405" y="4580442"/>
            <a:ext cx="5698173" cy="452175"/>
          </a:xfrm>
          <a:prstGeom prst="rect">
            <a:avLst/>
          </a:prstGeom>
          <a:noFill/>
          <a:ln w="50800">
            <a:solidFill>
              <a:srgbClr val="C7DB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9" name="Group 18">
            <a:extLst>
              <a:ext uri="{FF2B5EF4-FFF2-40B4-BE49-F238E27FC236}">
                <a16:creationId xmlns:a16="http://schemas.microsoft.com/office/drawing/2014/main" id="{DCFF70FD-D95C-0251-CA2D-DE87AF1CDA3C}"/>
              </a:ext>
            </a:extLst>
          </p:cNvPr>
          <p:cNvGrpSpPr/>
          <p:nvPr/>
        </p:nvGrpSpPr>
        <p:grpSpPr>
          <a:xfrm>
            <a:off x="6096000" y="995013"/>
            <a:ext cx="685053" cy="685053"/>
            <a:chOff x="5867400" y="393832"/>
            <a:chExt cx="914400" cy="914400"/>
          </a:xfrm>
        </p:grpSpPr>
        <p:sp>
          <p:nvSpPr>
            <p:cNvPr id="20" name="Isosceles Triangle 19">
              <a:extLst>
                <a:ext uri="{FF2B5EF4-FFF2-40B4-BE49-F238E27FC236}">
                  <a16:creationId xmlns:a16="http://schemas.microsoft.com/office/drawing/2014/main" id="{CB28BB3A-8E06-C071-C536-430B7B9ED34B}"/>
                </a:ext>
              </a:extLst>
            </p:cNvPr>
            <p:cNvSpPr/>
            <p:nvPr/>
          </p:nvSpPr>
          <p:spPr>
            <a:xfrm>
              <a:off x="6000750" y="556713"/>
              <a:ext cx="647700" cy="588637"/>
            </a:xfrm>
            <a:prstGeom prst="triangle">
              <a:avLst/>
            </a:prstGeom>
            <a:solidFill>
              <a:srgbClr val="C7D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1" name="Graphic 20" descr="Warning with solid fill">
              <a:extLst>
                <a:ext uri="{FF2B5EF4-FFF2-40B4-BE49-F238E27FC236}">
                  <a16:creationId xmlns:a16="http://schemas.microsoft.com/office/drawing/2014/main" id="{F02A6239-E0FE-6130-6030-A76BE9C82C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7400" y="393832"/>
              <a:ext cx="914400" cy="914400"/>
            </a:xfrm>
            <a:prstGeom prst="rect">
              <a:avLst/>
            </a:prstGeom>
          </p:spPr>
        </p:pic>
      </p:grpSp>
      <p:pic>
        <p:nvPicPr>
          <p:cNvPr id="7" name="Picture 6">
            <a:extLst>
              <a:ext uri="{FF2B5EF4-FFF2-40B4-BE49-F238E27FC236}">
                <a16:creationId xmlns:a16="http://schemas.microsoft.com/office/drawing/2014/main" id="{91EC7929-41A2-038C-8D0C-874AD0A7257C}"/>
              </a:ext>
            </a:extLst>
          </p:cNvPr>
          <p:cNvPicPr>
            <a:picLocks noChangeAspect="1"/>
          </p:cNvPicPr>
          <p:nvPr/>
        </p:nvPicPr>
        <p:blipFill>
          <a:blip r:embed="rId8"/>
          <a:stretch>
            <a:fillRect/>
          </a:stretch>
        </p:blipFill>
        <p:spPr>
          <a:xfrm>
            <a:off x="7234670" y="3456508"/>
            <a:ext cx="4806117" cy="2162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78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6" presetClass="emph" presetSubtype="0" repeatCount="indefinite" autoRev="1" fill="hold" nodeType="withEffect">
                                  <p:stCondLst>
                                    <p:cond delay="0"/>
                                  </p:stCondLst>
                                  <p:endCondLst>
                                    <p:cond evt="onNext" delay="0">
                                      <p:tgtEl>
                                        <p:sldTgt/>
                                      </p:tgtEl>
                                    </p:cond>
                                  </p:endCondLst>
                                  <p:childTnLst>
                                    <p:animScale>
                                      <p:cBhvr>
                                        <p:cTn id="22" dur="500" fill="hold"/>
                                        <p:tgtEl>
                                          <p:spTgt spid="19"/>
                                        </p:tgtEl>
                                      </p:cBhvr>
                                      <p:by x="110000" y="110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D710-7107-E656-59D3-E2E5BAD01BFF}"/>
            </a:ext>
          </a:extLst>
        </p:cNvPr>
        <p:cNvGrpSpPr/>
        <p:nvPr/>
      </p:nvGrpSpPr>
      <p:grpSpPr>
        <a:xfrm>
          <a:off x="0" y="0"/>
          <a:ext cx="0" cy="0"/>
          <a:chOff x="0" y="0"/>
          <a:chExt cx="0" cy="0"/>
        </a:xfrm>
      </p:grpSpPr>
      <p:sp>
        <p:nvSpPr>
          <p:cNvPr id="38" name="Text Placeholder 37">
            <a:extLst>
              <a:ext uri="{FF2B5EF4-FFF2-40B4-BE49-F238E27FC236}">
                <a16:creationId xmlns:a16="http://schemas.microsoft.com/office/drawing/2014/main" id="{C570E00A-D875-F7CD-FEEC-F4AD45E5998D}"/>
              </a:ext>
            </a:extLst>
          </p:cNvPr>
          <p:cNvSpPr>
            <a:spLocks noGrp="1"/>
          </p:cNvSpPr>
          <p:nvPr>
            <p:ph type="body" sz="quarter" idx="11"/>
          </p:nvPr>
        </p:nvSpPr>
        <p:spPr/>
        <p:txBody>
          <a:bodyPr/>
          <a:lstStyle/>
          <a:p>
            <a:r>
              <a:rPr lang="en-US" sz="3600">
                <a:latin typeface="Aptos ExtraBold"/>
                <a:cs typeface="Segoe UI"/>
              </a:rPr>
              <a:t>The road to SaaS – Final step</a:t>
            </a:r>
            <a:endParaRPr lang="en-US" sz="3600"/>
          </a:p>
        </p:txBody>
      </p:sp>
      <p:pic>
        <p:nvPicPr>
          <p:cNvPr id="49" name="Picture Placeholder 48" descr="A football ball on a field&#10;&#10;AI-generated content may be incorrect.">
            <a:extLst>
              <a:ext uri="{FF2B5EF4-FFF2-40B4-BE49-F238E27FC236}">
                <a16:creationId xmlns:a16="http://schemas.microsoft.com/office/drawing/2014/main" id="{DFB3D0BC-9725-2D23-EA0C-362DD3E1A9CF}"/>
              </a:ext>
            </a:extLst>
          </p:cNvPr>
          <p:cNvPicPr>
            <a:picLocks noGrp="1" noChangeAspect="1"/>
          </p:cNvPicPr>
          <p:nvPr>
            <p:ph type="pic" sz="quarter" idx="10"/>
          </p:nvPr>
        </p:nvPicPr>
        <p:blipFill>
          <a:blip r:embed="rId3"/>
          <a:srcRect t="789" b="789"/>
          <a:stretch>
            <a:fillRect/>
          </a:stretch>
        </p:blipFill>
        <p:spPr/>
      </p:pic>
      <p:sp>
        <p:nvSpPr>
          <p:cNvPr id="6" name="Text Placeholder 2">
            <a:extLst>
              <a:ext uri="{FF2B5EF4-FFF2-40B4-BE49-F238E27FC236}">
                <a16:creationId xmlns:a16="http://schemas.microsoft.com/office/drawing/2014/main" id="{9A95442A-E215-9432-F954-68D03FB0ABC0}"/>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pic>
        <p:nvPicPr>
          <p:cNvPr id="5" name="Graphic 4">
            <a:extLst>
              <a:ext uri="{FF2B5EF4-FFF2-40B4-BE49-F238E27FC236}">
                <a16:creationId xmlns:a16="http://schemas.microsoft.com/office/drawing/2014/main" id="{A664BB88-4F92-A322-E95B-5ED1EEB17B4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16442" y="3462574"/>
            <a:ext cx="520289" cy="520289"/>
          </a:xfrm>
          <a:prstGeom prst="rect">
            <a:avLst/>
          </a:prstGeom>
        </p:spPr>
      </p:pic>
      <p:cxnSp>
        <p:nvCxnSpPr>
          <p:cNvPr id="12" name="Straight Arrow Connector 11">
            <a:extLst>
              <a:ext uri="{FF2B5EF4-FFF2-40B4-BE49-F238E27FC236}">
                <a16:creationId xmlns:a16="http://schemas.microsoft.com/office/drawing/2014/main" id="{F6E86156-4242-FBAF-4F41-D12AA9D3C345}"/>
              </a:ext>
            </a:extLst>
          </p:cNvPr>
          <p:cNvCxnSpPr>
            <a:cxnSpLocks/>
            <a:stCxn id="5" idx="3"/>
            <a:endCxn id="4" idx="1"/>
          </p:cNvCxnSpPr>
          <p:nvPr/>
        </p:nvCxnSpPr>
        <p:spPr>
          <a:xfrm flipV="1">
            <a:off x="6636731" y="3714583"/>
            <a:ext cx="4099613" cy="8136"/>
          </a:xfrm>
          <a:prstGeom prst="straightConnector1">
            <a:avLst/>
          </a:prstGeom>
          <a:ln w="13970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9FCC9C0-C432-F396-5A96-19EE04B130AA}"/>
              </a:ext>
            </a:extLst>
          </p:cNvPr>
          <p:cNvSpPr txBox="1"/>
          <p:nvPr/>
        </p:nvSpPr>
        <p:spPr>
          <a:xfrm>
            <a:off x="8104045" y="3982863"/>
            <a:ext cx="2632299" cy="646331"/>
          </a:xfrm>
          <a:prstGeom prst="rect">
            <a:avLst/>
          </a:prstGeom>
          <a:noFill/>
        </p:spPr>
        <p:txBody>
          <a:bodyPr wrap="square" rtlCol="0">
            <a:spAutoFit/>
          </a:bodyPr>
          <a:lstStyle/>
          <a:p>
            <a:pPr algn="r"/>
            <a:r>
              <a:rPr lang="en-US" sz="1200" b="1"/>
              <a:t>Move on-premises database</a:t>
            </a:r>
          </a:p>
          <a:p>
            <a:pPr algn="r"/>
            <a:r>
              <a:rPr lang="en-US" sz="1200" b="1"/>
              <a:t>to SaaS using</a:t>
            </a:r>
          </a:p>
          <a:p>
            <a:pPr algn="r"/>
            <a:r>
              <a:rPr lang="en-US" sz="1200" b="1"/>
              <a:t>MS Cloud Migration Tool</a:t>
            </a:r>
          </a:p>
        </p:txBody>
      </p:sp>
      <p:sp>
        <p:nvSpPr>
          <p:cNvPr id="10" name="TextBox 9">
            <a:extLst>
              <a:ext uri="{FF2B5EF4-FFF2-40B4-BE49-F238E27FC236}">
                <a16:creationId xmlns:a16="http://schemas.microsoft.com/office/drawing/2014/main" id="{70B23598-119E-D8C3-216A-CA2E714E731D}"/>
              </a:ext>
            </a:extLst>
          </p:cNvPr>
          <p:cNvSpPr txBox="1"/>
          <p:nvPr/>
        </p:nvSpPr>
        <p:spPr>
          <a:xfrm>
            <a:off x="4991100" y="4025534"/>
            <a:ext cx="3225799" cy="1384995"/>
          </a:xfrm>
          <a:prstGeom prst="rect">
            <a:avLst/>
          </a:prstGeom>
          <a:noFill/>
        </p:spPr>
        <p:txBody>
          <a:bodyPr wrap="square" rtlCol="0">
            <a:spAutoFit/>
          </a:bodyPr>
          <a:lstStyle/>
          <a:p>
            <a:pPr marL="171450" indent="-171450">
              <a:buFont typeface="Arial" panose="020B0604020202020204" pitchFamily="34" charset="0"/>
              <a:buChar char="•"/>
            </a:pPr>
            <a:r>
              <a:rPr lang="en-US" sz="1200" b="1" dirty="0"/>
              <a:t>On-premises database</a:t>
            </a:r>
          </a:p>
          <a:p>
            <a:pPr marL="171450" indent="-171450">
              <a:buFont typeface="Arial" panose="020B0604020202020204" pitchFamily="34" charset="0"/>
              <a:buChar char="•"/>
            </a:pPr>
            <a:r>
              <a:rPr lang="en-US" sz="1200" b="1" dirty="0"/>
              <a:t>Latest LS Central version</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Contains the data to be migrated to SaaS</a:t>
            </a:r>
          </a:p>
          <a:p>
            <a:pPr marL="171450" indent="-171450">
              <a:buFont typeface="Arial" panose="020B0604020202020204" pitchFamily="34" charset="0"/>
              <a:buChar char="•"/>
            </a:pPr>
            <a:r>
              <a:rPr lang="en-US" sz="1200" dirty="0"/>
              <a:t>Same Microsoft and LS Central extensions as in SaaS</a:t>
            </a:r>
          </a:p>
          <a:p>
            <a:pPr marL="171450" indent="-171450">
              <a:buFont typeface="Arial" panose="020B0604020202020204" pitchFamily="34" charset="0"/>
              <a:buChar char="•"/>
            </a:pPr>
            <a:r>
              <a:rPr lang="en-US" sz="1200" dirty="0"/>
              <a:t>Same custom extensions as in SaaS</a:t>
            </a:r>
          </a:p>
        </p:txBody>
      </p:sp>
      <p:grpSp>
        <p:nvGrpSpPr>
          <p:cNvPr id="15" name="Group 14">
            <a:extLst>
              <a:ext uri="{FF2B5EF4-FFF2-40B4-BE49-F238E27FC236}">
                <a16:creationId xmlns:a16="http://schemas.microsoft.com/office/drawing/2014/main" id="{DE59C406-908E-A016-7930-712DEFA97191}"/>
              </a:ext>
            </a:extLst>
          </p:cNvPr>
          <p:cNvGrpSpPr/>
          <p:nvPr/>
        </p:nvGrpSpPr>
        <p:grpSpPr>
          <a:xfrm>
            <a:off x="10400651" y="2826925"/>
            <a:ext cx="1191673" cy="1230384"/>
            <a:chOff x="7914626" y="2849302"/>
            <a:chExt cx="1191673" cy="1230384"/>
          </a:xfrm>
        </p:grpSpPr>
        <p:grpSp>
          <p:nvGrpSpPr>
            <p:cNvPr id="9" name="Group 8">
              <a:extLst>
                <a:ext uri="{FF2B5EF4-FFF2-40B4-BE49-F238E27FC236}">
                  <a16:creationId xmlns:a16="http://schemas.microsoft.com/office/drawing/2014/main" id="{B7A356FA-9BB5-84A1-EC30-F694DC96EE75}"/>
                </a:ext>
              </a:extLst>
            </p:cNvPr>
            <p:cNvGrpSpPr/>
            <p:nvPr/>
          </p:nvGrpSpPr>
          <p:grpSpPr>
            <a:xfrm>
              <a:off x="7914626" y="2849302"/>
              <a:ext cx="1191673" cy="1155938"/>
              <a:chOff x="7116743" y="1649152"/>
              <a:chExt cx="1191673" cy="1155938"/>
            </a:xfrm>
          </p:grpSpPr>
          <p:pic>
            <p:nvPicPr>
              <p:cNvPr id="4" name="Graphic 3">
                <a:extLst>
                  <a:ext uri="{FF2B5EF4-FFF2-40B4-BE49-F238E27FC236}">
                    <a16:creationId xmlns:a16="http://schemas.microsoft.com/office/drawing/2014/main" id="{2876FFB6-56B0-6A57-017F-746E7795017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52436" y="2268529"/>
                <a:ext cx="520289" cy="536561"/>
              </a:xfrm>
              <a:prstGeom prst="rect">
                <a:avLst/>
              </a:prstGeom>
            </p:spPr>
          </p:pic>
          <p:sp>
            <p:nvSpPr>
              <p:cNvPr id="7" name="TextBox 6">
                <a:extLst>
                  <a:ext uri="{FF2B5EF4-FFF2-40B4-BE49-F238E27FC236}">
                    <a16:creationId xmlns:a16="http://schemas.microsoft.com/office/drawing/2014/main" id="{EFDFA44D-070E-7397-4499-2CEDE4C47BD5}"/>
                  </a:ext>
                </a:extLst>
              </p:cNvPr>
              <p:cNvSpPr txBox="1"/>
              <p:nvPr/>
            </p:nvSpPr>
            <p:spPr>
              <a:xfrm>
                <a:off x="7116743" y="1649152"/>
                <a:ext cx="1191673" cy="584775"/>
              </a:xfrm>
              <a:prstGeom prst="rect">
                <a:avLst/>
              </a:prstGeom>
              <a:noFill/>
            </p:spPr>
            <p:txBody>
              <a:bodyPr wrap="none" rtlCol="0">
                <a:spAutoFit/>
              </a:bodyPr>
              <a:lstStyle/>
              <a:p>
                <a:pPr algn="ctr"/>
                <a:r>
                  <a:rPr lang="en-US" sz="1600" b="1">
                    <a:solidFill>
                      <a:srgbClr val="29B4A9"/>
                    </a:solidFill>
                  </a:rPr>
                  <a:t>LS Central </a:t>
                </a:r>
              </a:p>
              <a:p>
                <a:pPr algn="ctr"/>
                <a:r>
                  <a:rPr lang="en-US" sz="1600" b="1">
                    <a:solidFill>
                      <a:srgbClr val="29B4A9"/>
                    </a:solidFill>
                  </a:rPr>
                  <a:t>SaaS</a:t>
                </a:r>
              </a:p>
            </p:txBody>
          </p:sp>
        </p:grpSp>
        <p:pic>
          <p:nvPicPr>
            <p:cNvPr id="14" name="Graphic 13" descr="Cloud with solid fill">
              <a:extLst>
                <a:ext uri="{FF2B5EF4-FFF2-40B4-BE49-F238E27FC236}">
                  <a16:creationId xmlns:a16="http://schemas.microsoft.com/office/drawing/2014/main" id="{C72F5171-C368-C467-33F0-E13D9761A7E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31938" y="3586698"/>
              <a:ext cx="492988" cy="492988"/>
            </a:xfrm>
            <a:prstGeom prst="rect">
              <a:avLst/>
            </a:prstGeom>
          </p:spPr>
        </p:pic>
      </p:grpSp>
      <p:sp>
        <p:nvSpPr>
          <p:cNvPr id="16" name="TextBox 15">
            <a:extLst>
              <a:ext uri="{FF2B5EF4-FFF2-40B4-BE49-F238E27FC236}">
                <a16:creationId xmlns:a16="http://schemas.microsoft.com/office/drawing/2014/main" id="{D26740AE-AFA6-3FA7-9D7B-D88386F5D5D5}"/>
              </a:ext>
            </a:extLst>
          </p:cNvPr>
          <p:cNvSpPr txBox="1"/>
          <p:nvPr/>
        </p:nvSpPr>
        <p:spPr>
          <a:xfrm>
            <a:off x="5696304" y="2712372"/>
            <a:ext cx="1360565" cy="830997"/>
          </a:xfrm>
          <a:prstGeom prst="rect">
            <a:avLst/>
          </a:prstGeom>
          <a:noFill/>
        </p:spPr>
        <p:txBody>
          <a:bodyPr wrap="none" rtlCol="0">
            <a:spAutoFit/>
          </a:bodyPr>
          <a:lstStyle/>
          <a:p>
            <a:pPr algn="ctr"/>
            <a:r>
              <a:rPr lang="en-US" sz="1600" b="1" dirty="0">
                <a:solidFill>
                  <a:srgbClr val="29B4A9"/>
                </a:solidFill>
              </a:rPr>
              <a:t>LS Central </a:t>
            </a:r>
          </a:p>
          <a:p>
            <a:pPr algn="ctr"/>
            <a:r>
              <a:rPr lang="en-US" sz="1600" b="1" dirty="0">
                <a:solidFill>
                  <a:srgbClr val="29B4A9"/>
                </a:solidFill>
              </a:rPr>
              <a:t>26</a:t>
            </a:r>
          </a:p>
          <a:p>
            <a:pPr algn="ctr"/>
            <a:r>
              <a:rPr lang="en-US" sz="1600" b="1" dirty="0">
                <a:solidFill>
                  <a:srgbClr val="29B4A9"/>
                </a:solidFill>
              </a:rPr>
              <a:t>on-premises</a:t>
            </a:r>
          </a:p>
        </p:txBody>
      </p:sp>
      <p:sp>
        <p:nvSpPr>
          <p:cNvPr id="18" name="TextBox 17">
            <a:extLst>
              <a:ext uri="{FF2B5EF4-FFF2-40B4-BE49-F238E27FC236}">
                <a16:creationId xmlns:a16="http://schemas.microsoft.com/office/drawing/2014/main" id="{D8A736D4-E7A1-A3BF-D225-C1415E5D6308}"/>
              </a:ext>
            </a:extLst>
          </p:cNvPr>
          <p:cNvSpPr txBox="1"/>
          <p:nvPr/>
        </p:nvSpPr>
        <p:spPr>
          <a:xfrm>
            <a:off x="5398816" y="1070370"/>
            <a:ext cx="6273353" cy="1225520"/>
          </a:xfrm>
          <a:prstGeom prst="roundRect">
            <a:avLst/>
          </a:prstGeom>
          <a:solidFill>
            <a:srgbClr val="01BCB5"/>
          </a:solidFill>
        </p:spPr>
        <p:txBody>
          <a:bodyPr wrap="square" rtlCol="0" anchor="ctr">
            <a:noAutofit/>
          </a:bodyPr>
          <a:lstStyle/>
          <a:p>
            <a:pPr algn="ctr"/>
            <a:r>
              <a:rPr lang="en-US" dirty="0">
                <a:solidFill>
                  <a:schemeClr val="bg1"/>
                </a:solidFill>
              </a:rPr>
              <a:t>Our recommendation is for you to prepare/have a </a:t>
            </a:r>
          </a:p>
          <a:p>
            <a:pPr algn="ctr"/>
            <a:r>
              <a:rPr lang="en-US" b="1" dirty="0">
                <a:solidFill>
                  <a:schemeClr val="bg1"/>
                </a:solidFill>
              </a:rPr>
              <a:t>on-premises database with latest LS Central</a:t>
            </a:r>
          </a:p>
          <a:p>
            <a:pPr algn="ctr"/>
            <a:r>
              <a:rPr lang="en-US" dirty="0">
                <a:solidFill>
                  <a:schemeClr val="bg1"/>
                </a:solidFill>
              </a:rPr>
              <a:t>with the</a:t>
            </a:r>
          </a:p>
          <a:p>
            <a:pPr algn="ctr"/>
            <a:r>
              <a:rPr lang="en-US" b="1" dirty="0">
                <a:solidFill>
                  <a:schemeClr val="bg1"/>
                </a:solidFill>
              </a:rPr>
              <a:t>data to be migrated to SaaS</a:t>
            </a:r>
          </a:p>
        </p:txBody>
      </p:sp>
      <p:sp>
        <p:nvSpPr>
          <p:cNvPr id="8" name="TextBox 7">
            <a:extLst>
              <a:ext uri="{FF2B5EF4-FFF2-40B4-BE49-F238E27FC236}">
                <a16:creationId xmlns:a16="http://schemas.microsoft.com/office/drawing/2014/main" id="{F3146DDC-38CE-0CE2-23B5-0B9C25D376CC}"/>
              </a:ext>
            </a:extLst>
          </p:cNvPr>
          <p:cNvSpPr txBox="1"/>
          <p:nvPr/>
        </p:nvSpPr>
        <p:spPr>
          <a:xfrm>
            <a:off x="8247432" y="5664875"/>
            <a:ext cx="3544040" cy="1200329"/>
          </a:xfrm>
          <a:prstGeom prst="rect">
            <a:avLst/>
          </a:prstGeom>
          <a:noFill/>
        </p:spPr>
        <p:txBody>
          <a:bodyPr wrap="square">
            <a:spAutoFit/>
          </a:bodyPr>
          <a:lstStyle/>
          <a:p>
            <a:r>
              <a:rPr lang="en-US" sz="1200" dirty="0"/>
              <a:t>Provides more control because partners have access to SQL at this point.</a:t>
            </a:r>
          </a:p>
          <a:p>
            <a:r>
              <a:rPr lang="en-US" sz="1200" dirty="0"/>
              <a:t>We recommend replicating data from original database using Data Director (via SQL).</a:t>
            </a:r>
          </a:p>
          <a:p>
            <a:r>
              <a:rPr lang="en-US" sz="1200" dirty="0"/>
              <a:t>Using Config. Packages to import data is faster on-premises.</a:t>
            </a:r>
          </a:p>
        </p:txBody>
      </p:sp>
      <p:sp>
        <p:nvSpPr>
          <p:cNvPr id="3" name="TextBox 2">
            <a:extLst>
              <a:ext uri="{FF2B5EF4-FFF2-40B4-BE49-F238E27FC236}">
                <a16:creationId xmlns:a16="http://schemas.microsoft.com/office/drawing/2014/main" id="{46D50534-DC67-4202-B02C-1EA45EF1003B}"/>
              </a:ext>
            </a:extLst>
          </p:cNvPr>
          <p:cNvSpPr txBox="1"/>
          <p:nvPr/>
        </p:nvSpPr>
        <p:spPr>
          <a:xfrm>
            <a:off x="6305882" y="6042746"/>
            <a:ext cx="1268743" cy="430076"/>
          </a:xfrm>
          <a:prstGeom prst="roundRect">
            <a:avLst/>
          </a:prstGeom>
          <a:solidFill>
            <a:srgbClr val="00BCB5"/>
          </a:solidFill>
        </p:spPr>
        <p:txBody>
          <a:bodyPr wrap="square" rtlCol="0" anchor="ctr">
            <a:noAutofit/>
          </a:bodyPr>
          <a:lstStyle/>
          <a:p>
            <a:pPr algn="ctr"/>
            <a:r>
              <a:rPr lang="en-US" b="1" dirty="0">
                <a:solidFill>
                  <a:schemeClr val="bg1"/>
                </a:solidFill>
              </a:rPr>
              <a:t>Why?</a:t>
            </a:r>
            <a:endParaRPr lang="en-US" sz="900" dirty="0">
              <a:solidFill>
                <a:schemeClr val="bg1"/>
              </a:solidFill>
            </a:endParaRPr>
          </a:p>
        </p:txBody>
      </p:sp>
      <p:cxnSp>
        <p:nvCxnSpPr>
          <p:cNvPr id="11" name="Straight Arrow Connector 10">
            <a:extLst>
              <a:ext uri="{FF2B5EF4-FFF2-40B4-BE49-F238E27FC236}">
                <a16:creationId xmlns:a16="http://schemas.microsoft.com/office/drawing/2014/main" id="{0D2A9866-7BCD-1766-B20B-C03453014F02}"/>
              </a:ext>
            </a:extLst>
          </p:cNvPr>
          <p:cNvCxnSpPr>
            <a:cxnSpLocks/>
          </p:cNvCxnSpPr>
          <p:nvPr/>
        </p:nvCxnSpPr>
        <p:spPr>
          <a:xfrm rot="16200000" flipH="1">
            <a:off x="5757170" y="5761125"/>
            <a:ext cx="849053" cy="185408"/>
          </a:xfrm>
          <a:prstGeom prst="bentConnector2">
            <a:avLst/>
          </a:prstGeom>
          <a:ln w="31750">
            <a:solidFill>
              <a:srgbClr val="29B4A9"/>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0">
            <a:extLst>
              <a:ext uri="{FF2B5EF4-FFF2-40B4-BE49-F238E27FC236}">
                <a16:creationId xmlns:a16="http://schemas.microsoft.com/office/drawing/2014/main" id="{95701EA1-6D8E-C1CB-54B4-8453FB8D9A8C}"/>
              </a:ext>
            </a:extLst>
          </p:cNvPr>
          <p:cNvCxnSpPr>
            <a:cxnSpLocks/>
            <a:stCxn id="3" idx="3"/>
            <a:endCxn id="8" idx="1"/>
          </p:cNvCxnSpPr>
          <p:nvPr/>
        </p:nvCxnSpPr>
        <p:spPr>
          <a:xfrm>
            <a:off x="7574625" y="6257784"/>
            <a:ext cx="672807" cy="7256"/>
          </a:xfrm>
          <a:prstGeom prst="straightConnector1">
            <a:avLst/>
          </a:prstGeom>
          <a:ln w="31750">
            <a:solidFill>
              <a:srgbClr val="29B4A9"/>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37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8BBE-E19A-6FB9-5D2E-D38506113FF7}"/>
            </a:ext>
          </a:extLst>
        </p:cNvPr>
        <p:cNvGrpSpPr/>
        <p:nvPr/>
      </p:nvGrpSpPr>
      <p:grpSpPr>
        <a:xfrm>
          <a:off x="0" y="0"/>
          <a:ext cx="0" cy="0"/>
          <a:chOff x="0" y="0"/>
          <a:chExt cx="0" cy="0"/>
        </a:xfrm>
      </p:grpSpPr>
      <p:pic>
        <p:nvPicPr>
          <p:cNvPr id="49" name="Picture Placeholder 48">
            <a:extLst>
              <a:ext uri="{FF2B5EF4-FFF2-40B4-BE49-F238E27FC236}">
                <a16:creationId xmlns:a16="http://schemas.microsoft.com/office/drawing/2014/main" id="{7420EAAF-E0CA-6220-9F7C-C6254688D75F}"/>
              </a:ext>
            </a:extLst>
          </p:cNvPr>
          <p:cNvPicPr>
            <a:picLocks noGrp="1" noChangeAspect="1"/>
          </p:cNvPicPr>
          <p:nvPr>
            <p:ph type="pic" sz="quarter" idx="10"/>
          </p:nvPr>
        </p:nvPicPr>
        <p:blipFill>
          <a:blip r:embed="rId4"/>
          <a:srcRect l="4851" r="4851"/>
          <a:stretch/>
        </p:blipFill>
        <p:spPr/>
      </p:pic>
      <p:sp>
        <p:nvSpPr>
          <p:cNvPr id="6" name="Text Placeholder 2">
            <a:extLst>
              <a:ext uri="{FF2B5EF4-FFF2-40B4-BE49-F238E27FC236}">
                <a16:creationId xmlns:a16="http://schemas.microsoft.com/office/drawing/2014/main" id="{7067D839-BB4B-E38D-C24B-1BE21188D8F3}"/>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sp>
        <p:nvSpPr>
          <p:cNvPr id="2" name="Text Placeholder 37">
            <a:extLst>
              <a:ext uri="{FF2B5EF4-FFF2-40B4-BE49-F238E27FC236}">
                <a16:creationId xmlns:a16="http://schemas.microsoft.com/office/drawing/2014/main" id="{20719FC2-0E67-4DD3-0AEE-DCC2FD71FF35}"/>
              </a:ext>
            </a:extLst>
          </p:cNvPr>
          <p:cNvSpPr txBox="1">
            <a:spLocks/>
          </p:cNvSpPr>
          <p:nvPr/>
        </p:nvSpPr>
        <p:spPr>
          <a:xfrm>
            <a:off x="5285729" y="878378"/>
            <a:ext cx="6565636" cy="541875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361D5C"/>
                </a:solidFill>
                <a:latin typeface="Aptos ExtraBold" panose="020B0004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latin typeface="Aptos ExtraBold"/>
                <a:cs typeface="Segoe UI"/>
              </a:rPr>
              <a:t>Full upgrade</a:t>
            </a:r>
            <a:endParaRPr lang="en-US" sz="2400" dirty="0">
              <a:latin typeface="Aptos ExtraBold"/>
              <a:cs typeface="Segoe UI"/>
            </a:endParaRPr>
          </a:p>
          <a:p>
            <a:pPr algn="ctr"/>
            <a:r>
              <a:rPr lang="en-US" dirty="0">
                <a:latin typeface="Aptos ExtraBold"/>
                <a:cs typeface="Segoe UI"/>
              </a:rPr>
              <a:t>/</a:t>
            </a:r>
            <a:endParaRPr lang="en-US" sz="2400" dirty="0">
              <a:latin typeface="Aptos ExtraBold"/>
              <a:cs typeface="Segoe UI"/>
            </a:endParaRPr>
          </a:p>
          <a:p>
            <a:pPr algn="ctr"/>
            <a:r>
              <a:rPr lang="en-US" sz="4400" dirty="0">
                <a:latin typeface="Aptos ExtraBold"/>
                <a:cs typeface="Segoe UI"/>
              </a:rPr>
              <a:t>Re-implementation</a:t>
            </a:r>
          </a:p>
        </p:txBody>
      </p:sp>
    </p:spTree>
    <p:extLst>
      <p:ext uri="{BB962C8B-B14F-4D97-AF65-F5344CB8AC3E}">
        <p14:creationId xmlns:p14="http://schemas.microsoft.com/office/powerpoint/2010/main" val="8585163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E418-EA86-8C1D-0739-737EBD906E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B28CFF-6586-85AA-398B-FC1990BBBEE3}"/>
              </a:ext>
            </a:extLst>
          </p:cNvPr>
          <p:cNvSpPr>
            <a:spLocks noGrp="1"/>
          </p:cNvSpPr>
          <p:nvPr>
            <p:ph type="title"/>
          </p:nvPr>
        </p:nvSpPr>
        <p:spPr/>
        <p:txBody>
          <a:bodyPr>
            <a:normAutofit fontScale="90000"/>
          </a:bodyPr>
          <a:lstStyle/>
          <a:p>
            <a:r>
              <a:rPr lang="en-US" sz="4000" dirty="0">
                <a:latin typeface="Aptos ExtraBold"/>
                <a:cs typeface="Segoe UI"/>
              </a:rPr>
              <a:t>Full upgrade </a:t>
            </a:r>
            <a:r>
              <a:rPr lang="en-US" dirty="0">
                <a:latin typeface="Aptos ExtraBold"/>
                <a:cs typeface="Segoe UI"/>
              </a:rPr>
              <a:t>/</a:t>
            </a:r>
            <a:r>
              <a:rPr lang="en-US" sz="4000" dirty="0">
                <a:latin typeface="Aptos ExtraBold"/>
                <a:cs typeface="Segoe UI"/>
              </a:rPr>
              <a:t> re-implementation</a:t>
            </a:r>
            <a:endParaRPr lang="en-US" dirty="0"/>
          </a:p>
        </p:txBody>
      </p:sp>
      <p:sp>
        <p:nvSpPr>
          <p:cNvPr id="4" name="Text Placeholder 3">
            <a:extLst>
              <a:ext uri="{FF2B5EF4-FFF2-40B4-BE49-F238E27FC236}">
                <a16:creationId xmlns:a16="http://schemas.microsoft.com/office/drawing/2014/main" id="{F2C10BB3-86A4-143A-71B8-7015DDECA763}"/>
              </a:ext>
            </a:extLst>
          </p:cNvPr>
          <p:cNvSpPr>
            <a:spLocks noGrp="1"/>
          </p:cNvSpPr>
          <p:nvPr>
            <p:ph type="body" sz="quarter" idx="11"/>
          </p:nvPr>
        </p:nvSpPr>
        <p:spPr/>
        <p:txBody>
          <a:bodyPr/>
          <a:lstStyle/>
          <a:p>
            <a:pPr marL="0" indent="0">
              <a:buNone/>
            </a:pPr>
            <a:r>
              <a:rPr lang="en-US" b="1" dirty="0">
                <a:latin typeface="+mn-lt"/>
              </a:rPr>
              <a:t>Full upgrade</a:t>
            </a:r>
          </a:p>
          <a:p>
            <a:r>
              <a:rPr lang="en-US" dirty="0"/>
              <a:t>Migrating (all) existing code and data into newer version</a:t>
            </a:r>
          </a:p>
          <a:p>
            <a:r>
              <a:rPr lang="en-US" dirty="0"/>
              <a:t>Not focused on trying to solve a set of business needs</a:t>
            </a:r>
          </a:p>
          <a:p>
            <a:r>
              <a:rPr lang="en-US" dirty="0"/>
              <a:t>Upgrading from a recent version of LS Central can be faster and cheaper</a:t>
            </a:r>
          </a:p>
          <a:p>
            <a:r>
              <a:rPr lang="en-US" dirty="0"/>
              <a:t>Works well if data is organized and customizations are not complex</a:t>
            </a:r>
          </a:p>
          <a:p>
            <a:r>
              <a:rPr lang="en-US" dirty="0"/>
              <a:t>Data does not need to re-enter</a:t>
            </a:r>
          </a:p>
          <a:p>
            <a:pPr marL="0" indent="0">
              <a:buNone/>
            </a:pPr>
            <a:r>
              <a:rPr lang="en-US" b="1" dirty="0">
                <a:latin typeface="+mn-lt"/>
              </a:rPr>
              <a:t>Re-implementation</a:t>
            </a:r>
          </a:p>
          <a:p>
            <a:r>
              <a:rPr lang="en-US" dirty="0"/>
              <a:t>Get rid of old and unnecessary data and customizations</a:t>
            </a:r>
          </a:p>
          <a:p>
            <a:r>
              <a:rPr lang="en-US" dirty="0"/>
              <a:t>Reduces the risk of errors from inaccurate / outdated data</a:t>
            </a:r>
          </a:p>
          <a:p>
            <a:r>
              <a:rPr lang="en-US" dirty="0"/>
              <a:t>A fresh system runs faster and is more flexible</a:t>
            </a:r>
          </a:p>
        </p:txBody>
      </p:sp>
      <p:sp>
        <p:nvSpPr>
          <p:cNvPr id="6" name="Text Placeholder 2">
            <a:extLst>
              <a:ext uri="{FF2B5EF4-FFF2-40B4-BE49-F238E27FC236}">
                <a16:creationId xmlns:a16="http://schemas.microsoft.com/office/drawing/2014/main" id="{C871F247-3F5A-1A08-FB60-9CA12ABFD6F1}"/>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spTree>
    <p:extLst>
      <p:ext uri="{BB962C8B-B14F-4D97-AF65-F5344CB8AC3E}">
        <p14:creationId xmlns:p14="http://schemas.microsoft.com/office/powerpoint/2010/main" val="290865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X25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30.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4.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5.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6.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7.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c22545-32f7-47c8-afbd-c0084660662b">
      <Terms xmlns="http://schemas.microsoft.com/office/infopath/2007/PartnerControls"/>
    </lcf76f155ced4ddcb4097134ff3c332f>
    <TaxCatchAll xmlns="a1a525c2-d4eb-46fe-9b09-8f8634d7947d" xsi:nil="true"/>
    <Owner xmlns="0ec22545-32f7-47c8-afbd-c0084660662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9" ma:contentTypeDescription="Create a new document." ma:contentTypeScope="" ma:versionID="6e6f3b56cc56c503fcce58ae2a67b2fa">
  <xsd:schema xmlns:xsd="http://www.w3.org/2001/XMLSchema" xmlns:xs="http://www.w3.org/2001/XMLSchema" xmlns:p="http://schemas.microsoft.com/office/2006/metadata/properties" xmlns:ns1="http://schemas.microsoft.com/sharepoint/v3" xmlns:ns2="0ec22545-32f7-47c8-afbd-c0084660662b" xmlns:ns3="a1a525c2-d4eb-46fe-9b09-8f8634d7947d" targetNamespace="http://schemas.microsoft.com/office/2006/metadata/properties" ma:root="true" ma:fieldsID="b3fd29f3ccb8796c7fd1ee90f202cb79" ns1:_="" ns2:_="" ns3:_="">
    <xsd:import namespace="http://schemas.microsoft.com/sharepoint/v3"/>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57A7F1-5E1F-453E-A92F-37B3E8CCB545}">
  <ds:schemaRefs>
    <ds:schemaRef ds:uri="http://schemas.microsoft.com/office/2006/documentManagement/types"/>
    <ds:schemaRef ds:uri="http://www.w3.org/XML/1998/namespace"/>
    <ds:schemaRef ds:uri="0ec22545-32f7-47c8-afbd-c0084660662b"/>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a1a525c2-d4eb-46fe-9b09-8f8634d7947d"/>
    <ds:schemaRef ds:uri="http://schemas.microsoft.com/sharepoint/v3"/>
    <ds:schemaRef ds:uri="http://purl.org/dc/dcmitype/"/>
  </ds:schemaRefs>
</ds:datastoreItem>
</file>

<file path=customXml/itemProps2.xml><?xml version="1.0" encoding="utf-8"?>
<ds:datastoreItem xmlns:ds="http://schemas.openxmlformats.org/officeDocument/2006/customXml" ds:itemID="{E006E76D-B811-4514-AAEC-4F75D5C0D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c22545-32f7-47c8-afbd-c0084660662b"/>
    <ds:schemaRef ds:uri="a1a525c2-d4eb-46fe-9b09-8f8634d79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D61A0-9A00-4535-9ADD-45B1C406D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Eggplant slides</Template>
  <TotalTime>32677</TotalTime>
  <Words>2021</Words>
  <Application>Microsoft Office PowerPoint</Application>
  <PresentationFormat>Widescreen</PresentationFormat>
  <Paragraphs>391</Paragraphs>
  <Slides>30</Slides>
  <Notes>29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30</vt:i4>
      </vt:variant>
    </vt:vector>
  </HeadingPairs>
  <TitlesOfParts>
    <vt:vector size="45" baseType="lpstr">
      <vt:lpstr>Aptos</vt:lpstr>
      <vt:lpstr>Aptos Black</vt:lpstr>
      <vt:lpstr>Aptos ExtraBold</vt:lpstr>
      <vt:lpstr>Aptos Light</vt:lpstr>
      <vt:lpstr>Aptos SemiBold</vt:lpstr>
      <vt:lpstr>Arial</vt:lpstr>
      <vt:lpstr>Calibri</vt:lpstr>
      <vt:lpstr>Segoe UI</vt:lpstr>
      <vt:lpstr>cX25 slides</vt:lpstr>
      <vt:lpstr>Agenda slides</vt:lpstr>
      <vt:lpstr>White slides</vt:lpstr>
      <vt:lpstr>Grey slides</vt:lpstr>
      <vt:lpstr>Presenter image title slides</vt:lpstr>
      <vt:lpstr>Title/chapter slides</vt:lpstr>
      <vt:lpstr>Colorful slide options</vt:lpstr>
      <vt:lpstr>PowerPoint Presentation</vt:lpstr>
      <vt:lpstr>Agenda</vt:lpstr>
      <vt:lpstr>PowerPoint Presentation</vt:lpstr>
      <vt:lpstr>Get started</vt:lpstr>
      <vt:lpstr>Get started</vt:lpstr>
      <vt:lpstr>Get started</vt:lpstr>
      <vt:lpstr>PowerPoint Presentation</vt:lpstr>
      <vt:lpstr>PowerPoint Presentation</vt:lpstr>
      <vt:lpstr>Full upgrade / re-implementation</vt:lpstr>
      <vt:lpstr>Full upgrade / re-implementation – Comparison overview</vt:lpstr>
      <vt:lpstr>Technical migration overview</vt:lpstr>
      <vt:lpstr>Technical migration overview</vt:lpstr>
      <vt:lpstr>Stage 1</vt:lpstr>
      <vt:lpstr>Stage 1</vt:lpstr>
      <vt:lpstr>Data migration</vt:lpstr>
      <vt:lpstr>Code migration – Some challenges</vt:lpstr>
      <vt:lpstr>LS Central Migration Tools</vt:lpstr>
      <vt:lpstr>LS Central migration tool – Helping with the data migration</vt:lpstr>
      <vt:lpstr>LS Central migration tool – Helping with the data migration</vt:lpstr>
      <vt:lpstr>LS Central migration tool – Helping with the data migration</vt:lpstr>
      <vt:lpstr>LS Central migration tool – Helping with the code migration</vt:lpstr>
      <vt:lpstr>Stage 2</vt:lpstr>
      <vt:lpstr>Scheduler Job improvement</vt:lpstr>
      <vt:lpstr>Stage 3</vt:lpstr>
      <vt:lpstr>Running the Cloud Migration Tool</vt:lpstr>
      <vt:lpstr>Takeaways</vt:lpstr>
      <vt:lpstr>PowerPoint Presentation</vt:lpstr>
      <vt:lpstr>Documentation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Hörður Ólafsson</dc:creator>
  <cp:lastModifiedBy>Bjorn Jonsson</cp:lastModifiedBy>
  <cp:revision>2</cp:revision>
  <dcterms:created xsi:type="dcterms:W3CDTF">2024-11-13T15:03:21Z</dcterms:created>
  <dcterms:modified xsi:type="dcterms:W3CDTF">2025-05-21T10:02:18Z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