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14E_45CAD8E6.xml" ContentType="application/vnd.ms-powerpoint.comments+xml"/>
  <Override PartName="/ppt/notesSlides/notesSlide2.xml" ContentType="application/vnd.openxmlformats-officedocument.presentationml.notesSlide+xml"/>
  <Override PartName="/ppt/comments/modernComment_1FD_282FE00F.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AA_DF8EE841.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97_EDC01B41.xml" ContentType="application/vnd.ms-powerpoint.comments+xml"/>
  <Override PartName="/ppt/notesSlides/notesSlide19.xml" ContentType="application/vnd.openxmlformats-officedocument.presentationml.notesSlide+xml"/>
  <Override PartName="/ppt/comments/modernComment_7FF644CF_FE406BAC.xml" ContentType="application/vnd.ms-powerpoint.comments+xml"/>
  <Override PartName="/ppt/notesSlides/notesSlide20.xml" ContentType="application/vnd.openxmlformats-officedocument.presentationml.notesSlide+xml"/>
  <Override PartName="/ppt/comments/modernComment_7FF644D3_79F2341C.xml" ContentType="application/vnd.ms-powerpoint.comments+xml"/>
  <Override PartName="/ppt/notesSlides/notesSlide21.xml" ContentType="application/vnd.openxmlformats-officedocument.presentationml.notesSlide+xml"/>
  <Override PartName="/ppt/comments/modernComment_7FF644DD_CDAFFF86.xml" ContentType="application/vnd.ms-powerpoint.comments+xml"/>
  <Override PartName="/ppt/notesSlides/notesSlide22.xml" ContentType="application/vnd.openxmlformats-officedocument.presentationml.notesSlide+xml"/>
  <Override PartName="/ppt/comments/modernComment_7FF644DB_2A535D21.xml" ContentType="application/vnd.ms-powerpoint.comments+xml"/>
  <Override PartName="/ppt/notesSlides/notesSlide23.xml" ContentType="application/vnd.openxmlformats-officedocument.presentationml.notesSlide+xml"/>
  <Override PartName="/ppt/comments/modernComment_7FF644D6_4EBEAB3C.xml" ContentType="application/vnd.ms-powerpoint.comments+xml"/>
  <Override PartName="/ppt/notesSlides/notesSlide24.xml" ContentType="application/vnd.openxmlformats-officedocument.presentationml.notesSlide+xml"/>
  <Override PartName="/ppt/comments/modernComment_7FF644E5_7184EECF.xml" ContentType="application/vnd.ms-powerpoint.comments+xml"/>
  <Override PartName="/ppt/notesSlides/notesSlide25.xml" ContentType="application/vnd.openxmlformats-officedocument.presentationml.notesSlide+xml"/>
  <Override PartName="/ppt/comments/modernComment_7FF644E3_43D94F0F.xml" ContentType="application/vnd.ms-powerpoint.comments+xml"/>
  <Override PartName="/ppt/notesSlides/notesSlide26.xml" ContentType="application/vnd.openxmlformats-officedocument.presentationml.notesSlide+xml"/>
  <Override PartName="/ppt/comments/modernComment_19C_3C686107.xml" ContentType="application/vnd.ms-powerpoint.comments+xml"/>
  <Override PartName="/ppt/notesSlides/notesSlide27.xml" ContentType="application/vnd.openxmlformats-officedocument.presentationml.notesSlide+xml"/>
  <Override PartName="/ppt/comments/modernComment_199_2572D7CD.xml" ContentType="application/vnd.ms-powerpoint.comments+xml"/>
  <Override PartName="/ppt/notesSlides/notesSlide28.xml" ContentType="application/vnd.openxmlformats-officedocument.presentationml.notesSlide+xml"/>
  <Override PartName="/ppt/comments/modernComment_7FF6446B_75660A94.xml" ContentType="application/vnd.ms-powerpoint.comments+xml"/>
  <Override PartName="/ppt/notesSlides/notesSlide29.xml" ContentType="application/vnd.openxmlformats-officedocument.presentationml.notesSlide+xml"/>
  <Override PartName="/ppt/comments/modernComment_7FF6446F_74615848.xml" ContentType="application/vnd.ms-powerpoint.comments+xml"/>
  <Override PartName="/ppt/notesSlides/notesSlide30.xml" ContentType="application/vnd.openxmlformats-officedocument.presentationml.notesSlide+xml"/>
  <Override PartName="/ppt/comments/modernComment_1A4_2F51EB0F.xml" ContentType="application/vnd.ms-powerpoint.comments+xml"/>
  <Override PartName="/ppt/notesSlides/notesSlide31.xml" ContentType="application/vnd.openxmlformats-officedocument.presentationml.notesSlide+xml"/>
  <Override PartName="/ppt/comments/modernComment_1AF_5CC26F3F.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62_C34F9612.xml" ContentType="application/vnd.ms-powerpoint.comments+xml"/>
  <Override PartName="/ppt/notesSlides/notesSlide35.xml" ContentType="application/vnd.openxmlformats-officedocument.presentationml.notesSlide+xml"/>
  <Override PartName="/ppt/comments/modernComment_7FF64468_72C28BB4.xml" ContentType="application/vnd.ms-powerpoint.comments+xml"/>
  <Override PartName="/ppt/notesSlides/notesSlide36.xml" ContentType="application/vnd.openxmlformats-officedocument.presentationml.notesSlide+xml"/>
  <Override PartName="/ppt/comments/modernComment_7FF6446A_71E19F1D.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 id="2147483668" r:id="rId6"/>
    <p:sldMasterId id="2147483692" r:id="rId7"/>
  </p:sldMasterIdLst>
  <p:notesMasterIdLst>
    <p:notesMasterId r:id="rId46"/>
  </p:notesMasterIdLst>
  <p:sldIdLst>
    <p:sldId id="334" r:id="rId8"/>
    <p:sldId id="509" r:id="rId9"/>
    <p:sldId id="337" r:id="rId10"/>
    <p:sldId id="400" r:id="rId11"/>
    <p:sldId id="401" r:id="rId12"/>
    <p:sldId id="399" r:id="rId13"/>
    <p:sldId id="402" r:id="rId14"/>
    <p:sldId id="403" r:id="rId15"/>
    <p:sldId id="404" r:id="rId16"/>
    <p:sldId id="428" r:id="rId17"/>
    <p:sldId id="424" r:id="rId18"/>
    <p:sldId id="405" r:id="rId19"/>
    <p:sldId id="425" r:id="rId20"/>
    <p:sldId id="426" r:id="rId21"/>
    <p:sldId id="375" r:id="rId22"/>
    <p:sldId id="370" r:id="rId23"/>
    <p:sldId id="376" r:id="rId24"/>
    <p:sldId id="406" r:id="rId25"/>
    <p:sldId id="407" r:id="rId26"/>
    <p:sldId id="2146845903" r:id="rId27"/>
    <p:sldId id="2146845907" r:id="rId28"/>
    <p:sldId id="2146845917" r:id="rId29"/>
    <p:sldId id="2146845915" r:id="rId30"/>
    <p:sldId id="2146845910" r:id="rId31"/>
    <p:sldId id="2146845925" r:id="rId32"/>
    <p:sldId id="2146845923" r:id="rId33"/>
    <p:sldId id="412" r:id="rId34"/>
    <p:sldId id="409" r:id="rId35"/>
    <p:sldId id="2146845803" r:id="rId36"/>
    <p:sldId id="2146845807" r:id="rId37"/>
    <p:sldId id="420" r:id="rId38"/>
    <p:sldId id="431" r:id="rId39"/>
    <p:sldId id="434" r:id="rId40"/>
    <p:sldId id="423" r:id="rId41"/>
    <p:sldId id="354" r:id="rId42"/>
    <p:sldId id="2146845800" r:id="rId43"/>
    <p:sldId id="2146845802" r:id="rId44"/>
    <p:sldId id="2146845801" r:id="rId45"/>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lines and tips" id="{51C262E7-DE63-B246-933C-2C733FBD6C9C}">
          <p14:sldIdLst/>
        </p14:section>
        <p14:section name="Default Section" id="{FD4F724F-1792-6C4E-99EE-2F55F4712A73}">
          <p14:sldIdLst>
            <p14:sldId id="334"/>
            <p14:sldId id="509"/>
            <p14:sldId id="337"/>
            <p14:sldId id="400"/>
            <p14:sldId id="401"/>
            <p14:sldId id="399"/>
            <p14:sldId id="402"/>
            <p14:sldId id="403"/>
            <p14:sldId id="404"/>
            <p14:sldId id="428"/>
            <p14:sldId id="424"/>
            <p14:sldId id="405"/>
            <p14:sldId id="425"/>
            <p14:sldId id="426"/>
            <p14:sldId id="375"/>
            <p14:sldId id="370"/>
            <p14:sldId id="376"/>
            <p14:sldId id="406"/>
            <p14:sldId id="407"/>
            <p14:sldId id="2146845903"/>
            <p14:sldId id="2146845907"/>
            <p14:sldId id="2146845917"/>
            <p14:sldId id="2146845915"/>
            <p14:sldId id="2146845910"/>
            <p14:sldId id="2146845925"/>
            <p14:sldId id="2146845923"/>
            <p14:sldId id="412"/>
            <p14:sldId id="409"/>
            <p14:sldId id="2146845803"/>
            <p14:sldId id="2146845807"/>
            <p14:sldId id="420"/>
            <p14:sldId id="431"/>
            <p14:sldId id="434"/>
            <p14:sldId id="423"/>
            <p14:sldId id="354"/>
            <p14:sldId id="2146845800"/>
            <p14:sldId id="2146845802"/>
            <p14:sldId id="21468458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AF1FC1-EA8B-17EC-5A04-48DA33D86967}" name="Adalbjorg Karlsdottir" initials="AK" userId="S::adalbjorg@lsretail.com::73a1fade-35d2-4abb-8fff-103bcc4d95d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C36F"/>
    <a:srgbClr val="F4848C"/>
    <a:srgbClr val="006FFF"/>
    <a:srgbClr val="F9878F"/>
    <a:srgbClr val="FDD89E"/>
    <a:srgbClr val="28B5AA"/>
    <a:srgbClr val="A6D8D5"/>
    <a:srgbClr val="323133"/>
    <a:srgbClr val="29B4A9"/>
    <a:srgbClr val="9432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8AA765-20B2-44E0-A29A-87239BCA9D2F}" v="50" dt="2024-06-10T14:13:17.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8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14E_45CAD8E6.xml><?xml version="1.0" encoding="utf-8"?>
<p188:cmLst xmlns:a="http://schemas.openxmlformats.org/drawingml/2006/main" xmlns:r="http://schemas.openxmlformats.org/officeDocument/2006/relationships" xmlns:p188="http://schemas.microsoft.com/office/powerpoint/2018/8/main">
  <p188:cm id="{4A24379B-B03C-46F9-A684-9B231B0BD6BF}" authorId="{46AF1FC1-EA8B-17EC-5A04-48DA33D86967}" created="2024-04-16T11:37:01.396">
    <pc:sldMkLst xmlns:pc="http://schemas.microsoft.com/office/powerpoint/2013/main/command">
      <pc:docMk/>
      <pc:sldMk cId="1170921702" sldId="334"/>
    </pc:sldMkLst>
    <p188:replyLst>
      <p188:reply id="{11415BF5-7FDD-412F-BFEC-1E52AB8682B2}" authorId="{46AF1FC1-EA8B-17EC-5A04-48DA33D86967}" created="2024-04-16T11:37:13.019">
        <p188:txBody>
          <a:bodyPr/>
          <a:lstStyle/>
          <a:p>
            <a:r>
              <a:rPr lang="en-DE"/>
              <a:t>Need to update audio</a:t>
            </a:r>
          </a:p>
        </p188:txBody>
      </p188:reply>
    </p188:replyLst>
    <p188:txBody>
      <a:bodyPr/>
      <a:lstStyle/>
      <a:p>
        <a:r>
          <a:rPr lang="en-DE"/>
          <a:t>update</a:t>
        </a:r>
      </a:p>
    </p188:txBody>
  </p188:cm>
</p188:cmLst>
</file>

<file path=ppt/comments/modernComment_162_C34F9612.xml><?xml version="1.0" encoding="utf-8"?>
<p188:cmLst xmlns:a="http://schemas.openxmlformats.org/drawingml/2006/main" xmlns:r="http://schemas.openxmlformats.org/officeDocument/2006/relationships" xmlns:p188="http://schemas.microsoft.com/office/powerpoint/2018/8/main">
  <p188:cm id="{3FAA1B07-5E22-40BD-B34B-D694915FBD3B}" authorId="{46AF1FC1-EA8B-17EC-5A04-48DA33D86967}" created="2024-05-23T11:13:35.934">
    <pc:sldMkLst xmlns:pc="http://schemas.microsoft.com/office/powerpoint/2013/main/command">
      <pc:docMk/>
      <pc:sldMk cId="3276772882" sldId="354"/>
    </pc:sldMkLst>
    <p188:txBody>
      <a:bodyPr/>
      <a:lstStyle/>
      <a:p>
        <a:r>
          <a:rPr lang="en-DE"/>
          <a:t>Update audio</a:t>
        </a:r>
      </a:p>
    </p188:txBody>
  </p188:cm>
</p188:cmLst>
</file>

<file path=ppt/comments/modernComment_197_EDC01B41.xml><?xml version="1.0" encoding="utf-8"?>
<p188:cmLst xmlns:a="http://schemas.openxmlformats.org/drawingml/2006/main" xmlns:r="http://schemas.openxmlformats.org/officeDocument/2006/relationships" xmlns:p188="http://schemas.microsoft.com/office/powerpoint/2018/8/main">
  <p188:cm id="{BFB73F54-E7EF-4151-BC06-9ED940CA6C8D}" authorId="{46AF1FC1-EA8B-17EC-5A04-48DA33D86967}" created="2024-04-16T11:53:04.750">
    <pc:sldMkLst xmlns:pc="http://schemas.microsoft.com/office/powerpoint/2013/main/command">
      <pc:docMk/>
      <pc:sldMk cId="3988790081" sldId="407"/>
    </pc:sldMkLst>
    <p188:txBody>
      <a:bodyPr/>
      <a:lstStyle/>
      <a:p>
        <a:r>
          <a:rPr lang="en-DE"/>
          <a:t>Need to update audio</a:t>
        </a:r>
      </a:p>
    </p188:txBody>
  </p188:cm>
</p188:cmLst>
</file>

<file path=ppt/comments/modernComment_199_2572D7CD.xml><?xml version="1.0" encoding="utf-8"?>
<p188:cmLst xmlns:a="http://schemas.openxmlformats.org/drawingml/2006/main" xmlns:r="http://schemas.openxmlformats.org/officeDocument/2006/relationships" xmlns:p188="http://schemas.microsoft.com/office/powerpoint/2018/8/main">
  <p188:cm id="{0ACEB77A-68FA-4814-A59E-FD64724523EC}" authorId="{46AF1FC1-EA8B-17EC-5A04-48DA33D86967}" created="2024-05-23T10:25:35.829">
    <pc:sldMkLst xmlns:pc="http://schemas.microsoft.com/office/powerpoint/2013/main/command">
      <pc:docMk/>
      <pc:sldMk cId="628283341" sldId="409"/>
    </pc:sldMkLst>
    <p188:txBody>
      <a:bodyPr/>
      <a:lstStyle/>
      <a:p>
        <a:r>
          <a:rPr lang="en-DE"/>
          <a:t>New audio</a:t>
        </a:r>
      </a:p>
    </p188:txBody>
  </p188:cm>
</p188:cmLst>
</file>

<file path=ppt/comments/modernComment_19C_3C686107.xml><?xml version="1.0" encoding="utf-8"?>
<p188:cmLst xmlns:a="http://schemas.openxmlformats.org/drawingml/2006/main" xmlns:r="http://schemas.openxmlformats.org/officeDocument/2006/relationships" xmlns:p188="http://schemas.microsoft.com/office/powerpoint/2018/8/main">
  <p188:cm id="{1D9D35D6-2E17-49F0-9B7E-13DD63B213E9}" authorId="{46AF1FC1-EA8B-17EC-5A04-48DA33D86967}" created="2024-05-23T10:25:27.859">
    <pc:sldMkLst xmlns:pc="http://schemas.microsoft.com/office/powerpoint/2013/main/command">
      <pc:docMk/>
      <pc:sldMk cId="1013473543" sldId="412"/>
    </pc:sldMkLst>
    <p188:txBody>
      <a:bodyPr/>
      <a:lstStyle/>
      <a:p>
        <a:r>
          <a:rPr lang="en-DE"/>
          <a:t>New audio</a:t>
        </a:r>
      </a:p>
    </p188:txBody>
  </p188:cm>
</p188:cmLst>
</file>

<file path=ppt/comments/modernComment_1A4_2F51EB0F.xml><?xml version="1.0" encoding="utf-8"?>
<p188:cmLst xmlns:a="http://schemas.openxmlformats.org/drawingml/2006/main" xmlns:r="http://schemas.openxmlformats.org/officeDocument/2006/relationships" xmlns:p188="http://schemas.microsoft.com/office/powerpoint/2018/8/main">
  <p188:cm id="{B3E65014-D2F2-4BC4-80D0-DEEE53C305F9}" authorId="{46AF1FC1-EA8B-17EC-5A04-48DA33D86967}" created="2024-04-15T08:35:42.219">
    <pc:sldMkLst xmlns:pc="http://schemas.microsoft.com/office/powerpoint/2013/main/command">
      <pc:docMk/>
      <pc:sldMk cId="793897743" sldId="420"/>
    </pc:sldMkLst>
    <p188:replyLst>
      <p188:reply id="{72D92765-11CF-4A7B-BC4D-F6B343D55F2B}" authorId="{46AF1FC1-EA8B-17EC-5A04-48DA33D86967}" created="2024-05-07T11:45:52.032">
        <p188:txBody>
          <a:bodyPr/>
          <a:lstStyle/>
          <a:p>
            <a:r>
              <a:rPr lang="en-DE"/>
              <a:t>Updated slide and text</a:t>
            </a:r>
          </a:p>
        </p188:txBody>
      </p188:reply>
    </p188:replyLst>
    <p188:txBody>
      <a:bodyPr/>
      <a:lstStyle/>
      <a:p>
        <a:r>
          <a:rPr lang="en-DE"/>
          <a:t>Updated</a:t>
        </a:r>
      </a:p>
    </p188:txBody>
  </p188:cm>
</p188:cmLst>
</file>

<file path=ppt/comments/modernComment_1AA_DF8EE841.xml><?xml version="1.0" encoding="utf-8"?>
<p188:cmLst xmlns:a="http://schemas.openxmlformats.org/drawingml/2006/main" xmlns:r="http://schemas.openxmlformats.org/officeDocument/2006/relationships" xmlns:p188="http://schemas.microsoft.com/office/powerpoint/2018/8/main">
  <p188:cm id="{7CF2078A-CB5C-44B1-9B71-2A12C3BE57B3}" authorId="{46AF1FC1-EA8B-17EC-5A04-48DA33D86967}" created="2024-04-12T12:15:18.738">
    <pc:sldMkLst xmlns:pc="http://schemas.microsoft.com/office/powerpoint/2013/main/command">
      <pc:docMk/>
      <pc:sldMk cId="3750684737" sldId="426"/>
    </pc:sldMkLst>
    <p188:replyLst>
      <p188:reply id="{E8F34CAA-0872-4DAB-8AA6-B1521556D84C}" authorId="{46AF1FC1-EA8B-17EC-5A04-48DA33D86967}" created="2024-04-16T11:42:59.909">
        <p188:txBody>
          <a:bodyPr/>
          <a:lstStyle/>
          <a:p>
            <a:r>
              <a:rPr lang="en-DE"/>
              <a:t>Need to update audio</a:t>
            </a:r>
          </a:p>
        </p188:txBody>
      </p188:reply>
    </p188:replyLst>
    <p188:txBody>
      <a:bodyPr/>
      <a:lstStyle/>
      <a:p>
        <a:r>
          <a:rPr lang="en-DE"/>
          <a:t>uppfært</a:t>
        </a:r>
      </a:p>
    </p188:txBody>
  </p188:cm>
</p188:cmLst>
</file>

<file path=ppt/comments/modernComment_1AF_5CC26F3F.xml><?xml version="1.0" encoding="utf-8"?>
<p188:cmLst xmlns:a="http://schemas.openxmlformats.org/drawingml/2006/main" xmlns:r="http://schemas.openxmlformats.org/officeDocument/2006/relationships" xmlns:p188="http://schemas.microsoft.com/office/powerpoint/2018/8/main">
  <p188:cm id="{85ACEC1F-B955-406E-AA06-5932DA9E645E}" authorId="{46AF1FC1-EA8B-17EC-5A04-48DA33D86967}" created="2024-05-23T11:13:02.029">
    <pc:sldMkLst xmlns:pc="http://schemas.microsoft.com/office/powerpoint/2013/main/command">
      <pc:docMk/>
      <pc:sldMk cId="1556246335" sldId="431"/>
    </pc:sldMkLst>
    <p188:txBody>
      <a:bodyPr/>
      <a:lstStyle/>
      <a:p>
        <a:r>
          <a:rPr lang="en-DE"/>
          <a:t>New audio</a:t>
        </a:r>
      </a:p>
    </p188:txBody>
  </p188:cm>
</p188:cmLst>
</file>

<file path=ppt/comments/modernComment_1FD_282FE00F.xml><?xml version="1.0" encoding="utf-8"?>
<p188:cmLst xmlns:a="http://schemas.openxmlformats.org/drawingml/2006/main" xmlns:r="http://schemas.openxmlformats.org/officeDocument/2006/relationships" xmlns:p188="http://schemas.microsoft.com/office/powerpoint/2018/8/main">
  <p188:cm id="{C4A9ABA3-2819-4A3B-AA97-A33A005F65B5}" authorId="{46AF1FC1-EA8B-17EC-5A04-48DA33D86967}" created="2024-04-15T13:14:55.827">
    <pc:sldMkLst xmlns:pc="http://schemas.microsoft.com/office/powerpoint/2013/main/command">
      <pc:docMk/>
      <pc:sldMk cId="674226191" sldId="509"/>
    </pc:sldMkLst>
    <p188:replyLst>
      <p188:reply id="{D639F85B-EBB4-4DF8-828E-8EB8801728B6}" authorId="{46AF1FC1-EA8B-17EC-5A04-48DA33D86967}" created="2024-04-16T11:37:18.035">
        <p188:txBody>
          <a:bodyPr/>
          <a:lstStyle/>
          <a:p>
            <a:r>
              <a:rPr lang="en-DE"/>
              <a:t>Need to update audio
</a:t>
            </a:r>
          </a:p>
        </p188:txBody>
      </p188:reply>
    </p188:replyLst>
    <p188:txBody>
      <a:bodyPr/>
      <a:lstStyle/>
      <a:p>
        <a:r>
          <a:rPr lang="en-DE"/>
          <a:t>updated</a:t>
        </a:r>
      </a:p>
    </p188:txBody>
  </p188:cm>
</p188:cmLst>
</file>

<file path=ppt/comments/modernComment_7FF64468_72C28BB4.xml><?xml version="1.0" encoding="utf-8"?>
<p188:cmLst xmlns:a="http://schemas.openxmlformats.org/drawingml/2006/main" xmlns:r="http://schemas.openxmlformats.org/officeDocument/2006/relationships" xmlns:p188="http://schemas.microsoft.com/office/powerpoint/2018/8/main">
  <p188:cm id="{0C72A904-548E-4BAB-A397-D796404ACD39}" authorId="{46AF1FC1-EA8B-17EC-5A04-48DA33D86967}" created="2024-04-12T14:29:29.728">
    <pc:sldMkLst xmlns:pc="http://schemas.microsoft.com/office/powerpoint/2013/main/command">
      <pc:docMk/>
      <pc:sldMk cId="1925352372" sldId="2146845800"/>
    </pc:sldMkLst>
    <p188:replyLst>
      <p188:reply id="{2A2351E1-E05D-49ED-9F68-CE75103F6CC3}" authorId="{46AF1FC1-EA8B-17EC-5A04-48DA33D86967}" created="2024-04-16T13:37:06.780">
        <p188:txBody>
          <a:bodyPr/>
          <a:lstStyle/>
          <a:p>
            <a:r>
              <a:rPr lang="en-DE"/>
              <a:t>Need to update audio</a:t>
            </a:r>
          </a:p>
        </p188:txBody>
      </p188:reply>
    </p188:replyLst>
    <p188:txBody>
      <a:bodyPr/>
      <a:lstStyle/>
      <a:p>
        <a:r>
          <a:rPr lang="en-DE"/>
          <a:t>updated</a:t>
        </a:r>
      </a:p>
    </p188:txBody>
  </p188:cm>
</p188:cmLst>
</file>

<file path=ppt/comments/modernComment_7FF6446A_71E19F1D.xml><?xml version="1.0" encoding="utf-8"?>
<p188:cmLst xmlns:a="http://schemas.openxmlformats.org/drawingml/2006/main" xmlns:r="http://schemas.openxmlformats.org/officeDocument/2006/relationships" xmlns:p188="http://schemas.microsoft.com/office/powerpoint/2018/8/main">
  <p188:cm id="{DA14DB3C-EB05-4007-9A6E-BB2BA7B27BE1}" authorId="{46AF1FC1-EA8B-17EC-5A04-48DA33D86967}" created="2024-04-12T14:30:26.976">
    <pc:sldMkLst xmlns:pc="http://schemas.microsoft.com/office/powerpoint/2013/main/command">
      <pc:docMk/>
      <pc:sldMk cId="1910611741" sldId="2146845802"/>
    </pc:sldMkLst>
    <p188:replyLst>
      <p188:reply id="{2D30AA66-8EFE-4340-88C0-517FEA569248}" authorId="{46AF1FC1-EA8B-17EC-5A04-48DA33D86967}" created="2024-04-16T13:37:10.780">
        <p188:txBody>
          <a:bodyPr/>
          <a:lstStyle/>
          <a:p>
            <a:r>
              <a:rPr lang="en-DE"/>
              <a:t>Need to update audio</a:t>
            </a:r>
          </a:p>
        </p188:txBody>
      </p188:reply>
      <p188:reply id="{2B828EE5-6427-4B2B-818B-6509CA056590}" authorId="{46AF1FC1-EA8B-17EC-5A04-48DA33D86967}" created="2024-04-16T13:44:57.068">
        <p188:txBody>
          <a:bodyPr/>
          <a:lstStyle/>
          <a:p>
            <a:r>
              <a:rPr lang="en-DE"/>
              <a:t>And insert slide</a:t>
            </a:r>
          </a:p>
        </p188:txBody>
      </p188:reply>
    </p188:replyLst>
    <p188:txBody>
      <a:bodyPr/>
      <a:lstStyle/>
      <a:p>
        <a:r>
          <a:rPr lang="en-DE"/>
          <a:t>Updated</a:t>
        </a:r>
      </a:p>
    </p188:txBody>
  </p188:cm>
</p188:cmLst>
</file>

<file path=ppt/comments/modernComment_7FF6446B_75660A94.xml><?xml version="1.0" encoding="utf-8"?>
<p188:cmLst xmlns:a="http://schemas.openxmlformats.org/drawingml/2006/main" xmlns:r="http://schemas.openxmlformats.org/officeDocument/2006/relationships" xmlns:p188="http://schemas.microsoft.com/office/powerpoint/2018/8/main">
  <p188:cm id="{4253EE11-FDEC-4F3C-916A-56A3EFCEF2AC}" authorId="{46AF1FC1-EA8B-17EC-5A04-48DA33D86967}" created="2024-04-12T14:01:35.180">
    <pc:sldMkLst xmlns:pc="http://schemas.microsoft.com/office/powerpoint/2013/main/command">
      <pc:docMk/>
      <pc:sldMk cId="1969621652" sldId="2146845803"/>
    </pc:sldMkLst>
    <p188:replyLst>
      <p188:reply id="{442C9466-FB32-43AB-884B-97CF904707F9}" authorId="{46AF1FC1-EA8B-17EC-5A04-48DA33D86967}" created="2024-04-16T11:57:33.730">
        <p188:txBody>
          <a:bodyPr/>
          <a:lstStyle/>
          <a:p>
            <a:r>
              <a:rPr lang="en-DE"/>
              <a:t>Wait with updating this slide - until the simplification of offline POS is more clear, that is when we will be hosting US in SaaS etc</a:t>
            </a:r>
          </a:p>
        </p188:txBody>
      </p188:reply>
    </p188:replyLst>
    <p188:txBody>
      <a:bodyPr/>
      <a:lstStyle/>
      <a:p>
        <a:r>
          <a:rPr lang="en-DE"/>
          <a:t>updated</a:t>
        </a:r>
      </a:p>
    </p188:txBody>
  </p188:cm>
</p188:cmLst>
</file>

<file path=ppt/comments/modernComment_7FF6446F_74615848.xml><?xml version="1.0" encoding="utf-8"?>
<p188:cmLst xmlns:a="http://schemas.openxmlformats.org/drawingml/2006/main" xmlns:r="http://schemas.openxmlformats.org/officeDocument/2006/relationships" xmlns:p188="http://schemas.microsoft.com/office/powerpoint/2018/8/main">
  <p188:cm id="{50657174-93EE-40BD-B13A-45C9558E0307}" authorId="{46AF1FC1-EA8B-17EC-5A04-48DA33D86967}" created="2024-05-23T10:25:47.885">
    <pc:sldMkLst xmlns:pc="http://schemas.microsoft.com/office/powerpoint/2013/main/command">
      <pc:docMk/>
      <pc:sldMk cId="1952536648" sldId="2146845807"/>
    </pc:sldMkLst>
    <p188:txBody>
      <a:bodyPr/>
      <a:lstStyle/>
      <a:p>
        <a:r>
          <a:rPr lang="en-DE"/>
          <a:t>New audio</a:t>
        </a:r>
      </a:p>
    </p188:txBody>
  </p188:cm>
</p188:cmLst>
</file>

<file path=ppt/comments/modernComment_7FF644CF_FE406BAC.xml><?xml version="1.0" encoding="utf-8"?>
<p188:cmLst xmlns:a="http://schemas.openxmlformats.org/drawingml/2006/main" xmlns:r="http://schemas.openxmlformats.org/officeDocument/2006/relationships" xmlns:p188="http://schemas.microsoft.com/office/powerpoint/2018/8/main">
  <p188:cm id="{3FD60DED-0CEB-49E4-8C61-1B44D8ABA56D}" authorId="{46AF1FC1-EA8B-17EC-5A04-48DA33D86967}" created="2024-05-07T14:34:56.261">
    <pc:sldMkLst xmlns:pc="http://schemas.microsoft.com/office/powerpoint/2013/main/command">
      <pc:docMk/>
      <pc:sldMk cId="4265634732" sldId="2146845903"/>
    </pc:sldMkLst>
    <p188:replyLst>
      <p188:reply id="{2875E45A-4846-435C-A203-FC1B3880C417}" authorId="{46AF1FC1-EA8B-17EC-5A04-48DA33D86967}" created="2024-05-07T14:35:05.296">
        <p188:txBody>
          <a:bodyPr/>
          <a:lstStyle/>
          <a:p>
            <a:r>
              <a:rPr lang="en-DE"/>
              <a:t>New slide and new audio</a:t>
            </a:r>
          </a:p>
        </p188:txBody>
      </p188:reply>
    </p188:replyLst>
    <p188:txBody>
      <a:bodyPr/>
      <a:lstStyle/>
      <a:p>
        <a:r>
          <a:rPr lang="en-DE"/>
          <a:t>New slide and new audio</a:t>
        </a:r>
      </a:p>
    </p188:txBody>
  </p188:cm>
</p188:cmLst>
</file>

<file path=ppt/comments/modernComment_7FF644D3_79F2341C.xml><?xml version="1.0" encoding="utf-8"?>
<p188:cmLst xmlns:a="http://schemas.openxmlformats.org/drawingml/2006/main" xmlns:r="http://schemas.openxmlformats.org/officeDocument/2006/relationships" xmlns:p188="http://schemas.microsoft.com/office/powerpoint/2018/8/main">
  <p188:cm id="{511117AF-97D9-4579-8A6C-5949382472B7}" authorId="{46AF1FC1-EA8B-17EC-5A04-48DA33D86967}" created="2024-05-07T14:35:12.060">
    <pc:sldMkLst xmlns:pc="http://schemas.microsoft.com/office/powerpoint/2013/main/command">
      <pc:docMk/>
      <pc:sldMk cId="2045916188" sldId="2146845907"/>
    </pc:sldMkLst>
    <p188:txBody>
      <a:bodyPr/>
      <a:lstStyle/>
      <a:p>
        <a:r>
          <a:rPr lang="en-DE"/>
          <a:t>New slide and new audio</a:t>
        </a:r>
      </a:p>
    </p188:txBody>
  </p188:cm>
</p188:cmLst>
</file>

<file path=ppt/comments/modernComment_7FF644D6_4EBEAB3C.xml><?xml version="1.0" encoding="utf-8"?>
<p188:cmLst xmlns:a="http://schemas.openxmlformats.org/drawingml/2006/main" xmlns:r="http://schemas.openxmlformats.org/officeDocument/2006/relationships" xmlns:p188="http://schemas.microsoft.com/office/powerpoint/2018/8/main">
  <p188:cm id="{ADA236A3-E942-48C5-A8C4-2DE079481C7E}" authorId="{46AF1FC1-EA8B-17EC-5A04-48DA33D86967}" created="2024-05-07T14:35:47.842">
    <pc:sldMkLst xmlns:pc="http://schemas.microsoft.com/office/powerpoint/2013/main/command">
      <pc:docMk/>
      <pc:sldMk cId="1321118524" sldId="2146845910"/>
    </pc:sldMkLst>
    <p188:txBody>
      <a:bodyPr/>
      <a:lstStyle/>
      <a:p>
        <a:r>
          <a:rPr lang="en-DE"/>
          <a:t>New slide and new audio</a:t>
        </a:r>
      </a:p>
    </p188:txBody>
  </p188:cm>
</p188:cmLst>
</file>

<file path=ppt/comments/modernComment_7FF644DB_2A535D21.xml><?xml version="1.0" encoding="utf-8"?>
<p188:cmLst xmlns:a="http://schemas.openxmlformats.org/drawingml/2006/main" xmlns:r="http://schemas.openxmlformats.org/officeDocument/2006/relationships" xmlns:p188="http://schemas.microsoft.com/office/powerpoint/2018/8/main">
  <p188:cm id="{3326AEF1-D6AA-4003-B365-76B78E3D52F3}" authorId="{46AF1FC1-EA8B-17EC-5A04-48DA33D86967}" created="2024-05-07T14:35:34.440">
    <pc:sldMkLst xmlns:pc="http://schemas.microsoft.com/office/powerpoint/2013/main/command">
      <pc:docMk/>
      <pc:sldMk cId="710106401" sldId="2146845915"/>
    </pc:sldMkLst>
    <p188:txBody>
      <a:bodyPr/>
      <a:lstStyle/>
      <a:p>
        <a:r>
          <a:rPr lang="en-DE"/>
          <a:t>New slide and new audio</a:t>
        </a:r>
      </a:p>
    </p188:txBody>
  </p188:cm>
</p188:cmLst>
</file>

<file path=ppt/comments/modernComment_7FF644DD_CDAFFF86.xml><?xml version="1.0" encoding="utf-8"?>
<p188:cmLst xmlns:a="http://schemas.openxmlformats.org/drawingml/2006/main" xmlns:r="http://schemas.openxmlformats.org/officeDocument/2006/relationships" xmlns:p188="http://schemas.microsoft.com/office/powerpoint/2018/8/main">
  <p188:cm id="{BB7E0C79-FC91-42AF-87AC-DFAAF58400E0}" authorId="{46AF1FC1-EA8B-17EC-5A04-48DA33D86967}" created="2024-05-07T14:35:23.072">
    <pc:sldMkLst xmlns:pc="http://schemas.microsoft.com/office/powerpoint/2013/main/command">
      <pc:docMk/>
      <pc:sldMk cId="3450863494" sldId="2146845917"/>
    </pc:sldMkLst>
    <p188:txBody>
      <a:bodyPr/>
      <a:lstStyle/>
      <a:p>
        <a:r>
          <a:rPr lang="en-DE"/>
          <a:t>New slide and new audio</a:t>
        </a:r>
      </a:p>
    </p188:txBody>
  </p188:cm>
</p188:cmLst>
</file>

<file path=ppt/comments/modernComment_7FF644E3_43D94F0F.xml><?xml version="1.0" encoding="utf-8"?>
<p188:cmLst xmlns:a="http://schemas.openxmlformats.org/drawingml/2006/main" xmlns:r="http://schemas.openxmlformats.org/officeDocument/2006/relationships" xmlns:p188="http://schemas.microsoft.com/office/powerpoint/2018/8/main">
  <p188:cm id="{F5CC30CA-A3F3-4BFC-A774-ED9E021668C3}" authorId="{46AF1FC1-EA8B-17EC-5A04-48DA33D86967}" created="2024-05-07T14:36:31.972">
    <pc:sldMkLst xmlns:pc="http://schemas.microsoft.com/office/powerpoint/2013/main/command">
      <pc:docMk/>
      <pc:sldMk cId="1138315023" sldId="2146845923"/>
    </pc:sldMkLst>
    <p188:txBody>
      <a:bodyPr/>
      <a:lstStyle/>
      <a:p>
        <a:r>
          <a:rPr lang="en-DE"/>
          <a:t>New slide and new audio</a:t>
        </a:r>
      </a:p>
    </p188:txBody>
  </p188:cm>
</p188:cmLst>
</file>

<file path=ppt/comments/modernComment_7FF644E5_7184EECF.xml><?xml version="1.0" encoding="utf-8"?>
<p188:cmLst xmlns:a="http://schemas.openxmlformats.org/drawingml/2006/main" xmlns:r="http://schemas.openxmlformats.org/officeDocument/2006/relationships" xmlns:p188="http://schemas.microsoft.com/office/powerpoint/2018/8/main">
  <p188:cm id="{FDC6CE3A-7E48-4738-A79B-B582487198B4}" authorId="{46AF1FC1-EA8B-17EC-5A04-48DA33D86967}" created="2024-05-07T14:36:04.682">
    <pc:sldMkLst xmlns:pc="http://schemas.microsoft.com/office/powerpoint/2013/main/command">
      <pc:docMk/>
      <pc:sldMk cId="1904537295" sldId="2146845925"/>
    </pc:sldMkLst>
    <p188:txBody>
      <a:bodyPr/>
      <a:lstStyle/>
      <a:p>
        <a:r>
          <a:rPr lang="en-DE"/>
          <a:t>New slide and new audio</a:t>
        </a:r>
      </a:p>
    </p188:txBody>
  </p188:cm>
  <p188:cm id="{E02AAB07-E08B-4088-B480-91526D6F0797}" authorId="{46AF1FC1-EA8B-17EC-5A04-48DA33D86967}" created="2024-05-07T14:36:20.017">
    <pc:sldMkLst xmlns:pc="http://schemas.microsoft.com/office/powerpoint/2013/main/command">
      <pc:docMk/>
      <pc:sldMk cId="1904537295" sldId="2146845925"/>
    </pc:sldMkLst>
    <p188:txBody>
      <a:bodyPr/>
      <a:lstStyle/>
      <a:p>
        <a:r>
          <a:rPr lang="en-DE"/>
          <a:t>New slide and new audio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DF1AF-9330-49F2-9A6D-582E77BA2E32}" type="datetimeFigureOut">
              <a:rPr lang="en-DE" smtClean="0"/>
              <a:t>06/10/2024</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497A4-7973-4B73-8764-D010F33B8FAF}" type="slidenum">
              <a:rPr lang="en-DE" smtClean="0"/>
              <a:t>‹#›</a:t>
            </a:fld>
            <a:endParaRPr lang="en-DE"/>
          </a:p>
        </p:txBody>
      </p:sp>
    </p:spTree>
    <p:extLst>
      <p:ext uri="{BB962C8B-B14F-4D97-AF65-F5344CB8AC3E}">
        <p14:creationId xmlns:p14="http://schemas.microsoft.com/office/powerpoint/2010/main" val="415717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Licenses@lsretail.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cs.microsoft.com/en-us/partner-center/overview"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onboarding session for LS Central in SaaS</a:t>
            </a:r>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1</a:t>
            </a:fld>
            <a:endParaRPr lang="en-DE"/>
          </a:p>
        </p:txBody>
      </p:sp>
    </p:spTree>
    <p:extLst>
      <p:ext uri="{BB962C8B-B14F-4D97-AF65-F5344CB8AC3E}">
        <p14:creationId xmlns:p14="http://schemas.microsoft.com/office/powerpoint/2010/main" val="2716742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 Production environment in SaaS comes with 3 sandboxes, which add up to 80 GB storage across all environments</a:t>
            </a:r>
            <a:br>
              <a:rPr lang="en-US"/>
            </a:br>
            <a:r>
              <a:rPr lang="en-US"/>
              <a:t>There is on the average 50% compression, so the 80 GB are more than they look </a:t>
            </a:r>
          </a:p>
          <a:p>
            <a:r>
              <a:rPr lang="en-US"/>
              <a:t>In addition to the 80 GB you get 3/2/1 GB for each user depending if it is premium/essential or device user</a:t>
            </a:r>
          </a:p>
          <a:p>
            <a:br>
              <a:rPr lang="en-US"/>
            </a:br>
            <a:r>
              <a:rPr lang="en-US"/>
              <a:t>Capacity tab in admin center shows information on available space</a:t>
            </a:r>
          </a:p>
          <a:p>
            <a:endParaRPr lang="en-US"/>
          </a:p>
          <a:p>
            <a:pPr marL="342900" indent="-342900" algn="just">
              <a:lnSpc>
                <a:spcPct val="150000"/>
              </a:lnSpc>
              <a:buFont typeface="Wingdings" panose="05000000000000000000" pitchFamily="2" charset="2"/>
              <a:buChar char="Ø"/>
            </a:pPr>
            <a:r>
              <a:rPr lang="en-US" sz="1200">
                <a:ea typeface="+mn-lt"/>
                <a:cs typeface="+mn-lt"/>
              </a:rPr>
              <a:t>Exceeding Storage limit won't interrupt transaction</a:t>
            </a:r>
          </a:p>
          <a:p>
            <a:pPr marL="342900" indent="-342900" algn="just">
              <a:lnSpc>
                <a:spcPct val="150000"/>
              </a:lnSpc>
              <a:buFont typeface="Wingdings" panose="05000000000000000000" pitchFamily="2" charset="2"/>
              <a:buChar char="Ø"/>
            </a:pPr>
            <a:r>
              <a:rPr lang="en-US" sz="1200">
                <a:ea typeface="+mn-lt"/>
                <a:cs typeface="+mn-lt"/>
              </a:rPr>
              <a:t>No automatic charges for the extra storage occupied by these environments.</a:t>
            </a:r>
            <a:endParaRPr lang="en-US" sz="1200">
              <a:cs typeface="Segoe UI"/>
            </a:endParaRPr>
          </a:p>
          <a:p>
            <a:pPr marL="342900" indent="-342900" algn="just">
              <a:lnSpc>
                <a:spcPct val="150000"/>
              </a:lnSpc>
              <a:buFont typeface="Wingdings" panose="05000000000000000000" pitchFamily="2" charset="2"/>
              <a:buChar char="Ø"/>
            </a:pPr>
            <a:r>
              <a:rPr lang="en-US" sz="1200">
                <a:ea typeface="+mn-lt"/>
                <a:cs typeface="+mn-lt"/>
              </a:rPr>
              <a:t>Restriction will be placed on creating or copying environments</a:t>
            </a:r>
          </a:p>
          <a:p>
            <a:pPr marL="342900" indent="-342900" algn="just">
              <a:lnSpc>
                <a:spcPct val="150000"/>
              </a:lnSpc>
              <a:buFont typeface="Wingdings" panose="05000000000000000000" pitchFamily="2" charset="2"/>
              <a:buChar char="Ø"/>
            </a:pPr>
            <a:r>
              <a:rPr lang="en-US" sz="1200">
                <a:ea typeface="+mn-lt"/>
                <a:cs typeface="+mn-lt"/>
              </a:rPr>
              <a:t>These operations will also be blocked for the customers who have more environments than they're entitled to, according to their subscription and purchased environment add-ons.</a:t>
            </a:r>
            <a:endParaRPr lang="en-US" sz="1200">
              <a:cs typeface="Segoe UI"/>
            </a:endParaRPr>
          </a:p>
          <a:p>
            <a:endParaRPr lang="en-US"/>
          </a:p>
        </p:txBody>
      </p:sp>
      <p:sp>
        <p:nvSpPr>
          <p:cNvPr id="4" name="Slide Number Placeholder 3"/>
          <p:cNvSpPr>
            <a:spLocks noGrp="1"/>
          </p:cNvSpPr>
          <p:nvPr>
            <p:ph type="sldNum" sz="quarter" idx="10"/>
          </p:nvPr>
        </p:nvSpPr>
        <p:spPr/>
        <p:txBody>
          <a:bodyPr/>
          <a:lstStyle/>
          <a:p>
            <a:fld id="{E2A0205F-3CA4-5B49-9C54-EA7C7C8DFE41}" type="slidenum">
              <a:rPr lang="en-IS" smtClean="0"/>
              <a:t>10</a:t>
            </a:fld>
            <a:endParaRPr lang="en-IS"/>
          </a:p>
        </p:txBody>
      </p:sp>
    </p:spTree>
    <p:extLst>
      <p:ext uri="{BB962C8B-B14F-4D97-AF65-F5344CB8AC3E}">
        <p14:creationId xmlns:p14="http://schemas.microsoft.com/office/powerpoint/2010/main" val="687415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you start the project, decide on a support concept with your customer. </a:t>
            </a:r>
            <a:br>
              <a:rPr lang="en-US"/>
            </a:br>
            <a:r>
              <a:rPr lang="en-US"/>
              <a:t>Who is going to do the update work, if you, what is the concept?</a:t>
            </a:r>
            <a:br>
              <a:rPr lang="en-US"/>
            </a:br>
            <a:br>
              <a:rPr lang="en-US"/>
            </a:br>
            <a:r>
              <a:rPr lang="en-US"/>
              <a:t>The Hybrid setup will take more time with update, since the update will be on premise and in SaaS. </a:t>
            </a:r>
            <a:br>
              <a:rPr lang="en-US"/>
            </a:br>
            <a:r>
              <a:rPr lang="en-US"/>
              <a:t>Please note that there is no obligation in updating the offline POS each month, we are now guaranteeing 6 months backwards compatibility of the offline POS.</a:t>
            </a:r>
            <a:br>
              <a:rPr lang="en-US"/>
            </a:br>
            <a:endParaRPr lang="en-DE"/>
          </a:p>
        </p:txBody>
      </p:sp>
      <p:sp>
        <p:nvSpPr>
          <p:cNvPr id="4" name="Slide Number Placeholder 3"/>
          <p:cNvSpPr>
            <a:spLocks noGrp="1"/>
          </p:cNvSpPr>
          <p:nvPr>
            <p:ph type="sldNum" sz="quarter" idx="5"/>
          </p:nvPr>
        </p:nvSpPr>
        <p:spPr/>
        <p:txBody>
          <a:bodyPr/>
          <a:lstStyle/>
          <a:p>
            <a:fld id="{E2A0205F-3CA4-5B49-9C54-EA7C7C8DFE41}" type="slidenum">
              <a:rPr lang="en-IS" smtClean="0"/>
              <a:t>11</a:t>
            </a:fld>
            <a:endParaRPr lang="en-IS"/>
          </a:p>
        </p:txBody>
      </p:sp>
    </p:spTree>
    <p:extLst>
      <p:ext uri="{BB962C8B-B14F-4D97-AF65-F5344CB8AC3E}">
        <p14:creationId xmlns:p14="http://schemas.microsoft.com/office/powerpoint/2010/main" val="3029982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42D2F"/>
                </a:solidFill>
                <a:effectLst/>
                <a:latin typeface="Source Sans Pro" panose="020B0503030403020204" pitchFamily="34" charset="0"/>
              </a:rPr>
              <a:t>For new installations we recommend you to prepare a template database. This database should include all the basic BC/LS Central setup needed for running HO, store and a POS. You will use this template when you are onboarding customers. You must keep it clean and do testing in a copy of the template. </a:t>
            </a:r>
            <a:br>
              <a:rPr lang="en-US" b="0" i="0">
                <a:solidFill>
                  <a:srgbClr val="242D2F"/>
                </a:solidFill>
                <a:effectLst/>
                <a:latin typeface="Source Sans Pro" panose="020B0503030403020204" pitchFamily="34" charset="0"/>
              </a:rPr>
            </a:br>
            <a:br>
              <a:rPr lang="en-US" b="0" i="0">
                <a:solidFill>
                  <a:srgbClr val="242D2F"/>
                </a:solidFill>
                <a:effectLst/>
                <a:latin typeface="Source Sans Pro" panose="020B0503030403020204" pitchFamily="34" charset="0"/>
              </a:rPr>
            </a:br>
            <a:r>
              <a:rPr lang="en-US" b="0" i="0">
                <a:solidFill>
                  <a:srgbClr val="242D2F"/>
                </a:solidFill>
                <a:effectLst/>
                <a:latin typeface="Source Sans Pro" panose="020B0503030403020204" pitchFamily="34" charset="0"/>
              </a:rPr>
              <a:t>Then you need to make sure it is always on the newest LS Central SaaS version.</a:t>
            </a:r>
          </a:p>
        </p:txBody>
      </p:sp>
      <p:sp>
        <p:nvSpPr>
          <p:cNvPr id="4" name="Slide Number Placeholder 3"/>
          <p:cNvSpPr>
            <a:spLocks noGrp="1"/>
          </p:cNvSpPr>
          <p:nvPr>
            <p:ph type="sldNum" sz="quarter" idx="10"/>
          </p:nvPr>
        </p:nvSpPr>
        <p:spPr/>
        <p:txBody>
          <a:bodyPr/>
          <a:lstStyle/>
          <a:p>
            <a:fld id="{E2A0205F-3CA4-5B49-9C54-EA7C7C8DFE41}" type="slidenum">
              <a:rPr lang="en-IS" smtClean="0"/>
              <a:t>12</a:t>
            </a:fld>
            <a:endParaRPr lang="en-IS"/>
          </a:p>
        </p:txBody>
      </p:sp>
    </p:spTree>
    <p:extLst>
      <p:ext uri="{BB962C8B-B14F-4D97-AF65-F5344CB8AC3E}">
        <p14:creationId xmlns:p14="http://schemas.microsoft.com/office/powerpoint/2010/main" val="51553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529"/>
                </a:solidFill>
                <a:effectLst/>
                <a:latin typeface="Open Sans" panose="020B0606030504020204" pitchFamily="34" charset="0"/>
              </a:rPr>
              <a:t>We recommend doing a test implementation in SaaS before starting the customer implementation, for that you need a development or a demo environment.</a:t>
            </a:r>
            <a:br>
              <a:rPr lang="en-US" b="0" i="0">
                <a:solidFill>
                  <a:srgbClr val="212529"/>
                </a:solidFill>
                <a:effectLst/>
                <a:latin typeface="Open Sans" panose="020B0606030504020204" pitchFamily="34" charset="0"/>
              </a:rPr>
            </a:br>
            <a:r>
              <a:rPr lang="en-US" b="0" i="0">
                <a:solidFill>
                  <a:srgbClr val="212529"/>
                </a:solidFill>
                <a:effectLst/>
                <a:latin typeface="Open Sans" panose="020B0606030504020204" pitchFamily="34" charset="0"/>
              </a:rPr>
              <a:t>All LS Retail Partners that require a SaaS DEV license must contact Microsoft and purchase the </a:t>
            </a:r>
            <a:r>
              <a:rPr lang="en-US" b="1" i="0">
                <a:solidFill>
                  <a:srgbClr val="212529"/>
                </a:solidFill>
                <a:effectLst/>
                <a:latin typeface="Open Sans" panose="020B0606030504020204" pitchFamily="34" charset="0"/>
              </a:rPr>
              <a:t>Dynamics 365 Business Central Partner Sandbox</a:t>
            </a:r>
            <a:r>
              <a:rPr lang="en-US" b="0" i="0">
                <a:solidFill>
                  <a:srgbClr val="212529"/>
                </a:solidFill>
                <a:effectLst/>
                <a:latin typeface="Open Sans" panose="020B0606030504020204" pitchFamily="34" charset="0"/>
              </a:rPr>
              <a:t> license </a:t>
            </a:r>
            <a:r>
              <a:rPr lang="en-US" b="1" i="0">
                <a:solidFill>
                  <a:srgbClr val="212529"/>
                </a:solidFill>
                <a:effectLst/>
                <a:latin typeface="Open Sans" panose="020B0606030504020204" pitchFamily="34" charset="0"/>
              </a:rPr>
              <a:t>for their Microsoft Entra ID. </a:t>
            </a:r>
            <a:r>
              <a:rPr lang="en-US" b="0" i="0">
                <a:solidFill>
                  <a:srgbClr val="212529"/>
                </a:solidFill>
                <a:effectLst/>
                <a:latin typeface="Open Sans" panose="020B0606030504020204" pitchFamily="34" charset="0"/>
              </a:rPr>
              <a:t>Microsoft has made this available to support partners that need non-production environments to learn, test, and deliver end-to-end customer demos with their solutions.  To install the LS Central App from App Source, please create a ticket with LS Retail Licenses Department at </a:t>
            </a:r>
            <a:r>
              <a:rPr lang="en-US" b="0" i="0" u="sng">
                <a:solidFill>
                  <a:srgbClr val="27B1A6"/>
                </a:solidFill>
                <a:effectLst/>
                <a:latin typeface="Open Sans" panose="020B0606030504020204" pitchFamily="34" charset="0"/>
                <a:hlinkClick r:id="rId3"/>
              </a:rPr>
              <a:t>Licenses@lsretail.com</a:t>
            </a:r>
            <a:r>
              <a:rPr lang="en-US" b="0" i="0">
                <a:solidFill>
                  <a:srgbClr val="212529"/>
                </a:solidFill>
                <a:effectLst/>
                <a:latin typeface="Open Sans" panose="020B0606030504020204" pitchFamily="34" charset="0"/>
              </a:rPr>
              <a:t> and share the tenant Microsoft ID, Domain Name, and the environment localization and You will receive a link and instructions on how to install the LS Central App on your new Partner Sandbox license. </a:t>
            </a:r>
            <a:endParaRPr lang="en-US"/>
          </a:p>
        </p:txBody>
      </p:sp>
      <p:sp>
        <p:nvSpPr>
          <p:cNvPr id="4" name="Slide Number Placeholder 3"/>
          <p:cNvSpPr>
            <a:spLocks noGrp="1"/>
          </p:cNvSpPr>
          <p:nvPr>
            <p:ph type="sldNum" sz="quarter" idx="10"/>
          </p:nvPr>
        </p:nvSpPr>
        <p:spPr/>
        <p:txBody>
          <a:bodyPr/>
          <a:lstStyle/>
          <a:p>
            <a:fld id="{E2A0205F-3CA4-5B49-9C54-EA7C7C8DFE41}" type="slidenum">
              <a:rPr lang="en-IS" smtClean="0"/>
              <a:t>14</a:t>
            </a:fld>
            <a:endParaRPr lang="en-IS"/>
          </a:p>
        </p:txBody>
      </p:sp>
    </p:spTree>
    <p:extLst>
      <p:ext uri="{BB962C8B-B14F-4D97-AF65-F5344CB8AC3E}">
        <p14:creationId xmlns:p14="http://schemas.microsoft.com/office/powerpoint/2010/main" val="4261656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Onboarding with a new customer, here we recommend using the template database mentioned earlier</a:t>
            </a:r>
          </a:p>
          <a:p>
            <a:r>
              <a:rPr lang="en-US"/>
              <a:t>Copy that database on premise and enter customer relevant data and setup and when it is ready to migrate to SaaS using the Cloud Migration tool. </a:t>
            </a:r>
            <a:br>
              <a:rPr lang="en-US"/>
            </a:br>
            <a:br>
              <a:rPr lang="en-US"/>
            </a:br>
            <a:r>
              <a:rPr lang="en-US"/>
              <a:t>If you choose to use the configuration packages to import data into SaaS then it is good to realize the limitations for the performance of the configuration packages and that you might need to split bigger packages into parts before importing them into SaaS. </a:t>
            </a:r>
            <a:br>
              <a:rPr lang="en-US"/>
            </a:br>
            <a:br>
              <a:rPr lang="en-US"/>
            </a:br>
            <a:r>
              <a:rPr lang="en-US"/>
              <a:t>For some time there was only the option of copying production environment to Sandbox, now you can copy a Sandbox to a production environment.</a:t>
            </a:r>
          </a:p>
          <a:p>
            <a:r>
              <a:rPr lang="en-US"/>
              <a:t>In certain circumstances this can be a good option to have. </a:t>
            </a:r>
          </a:p>
        </p:txBody>
      </p:sp>
      <p:sp>
        <p:nvSpPr>
          <p:cNvPr id="4" name="Slide Number Placeholder 3"/>
          <p:cNvSpPr>
            <a:spLocks noGrp="1"/>
          </p:cNvSpPr>
          <p:nvPr>
            <p:ph type="sldNum" sz="quarter" idx="10"/>
          </p:nvPr>
        </p:nvSpPr>
        <p:spPr/>
        <p:txBody>
          <a:bodyPr/>
          <a:lstStyle/>
          <a:p>
            <a:fld id="{E2A0205F-3CA4-5B49-9C54-EA7C7C8DFE41}" type="slidenum">
              <a:rPr lang="en-IS" smtClean="0"/>
              <a:t>15</a:t>
            </a:fld>
            <a:endParaRPr lang="en-IS"/>
          </a:p>
        </p:txBody>
      </p:sp>
    </p:spTree>
    <p:extLst>
      <p:ext uri="{BB962C8B-B14F-4D97-AF65-F5344CB8AC3E}">
        <p14:creationId xmlns:p14="http://schemas.microsoft.com/office/powerpoint/2010/main" val="296961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Moving an on-premise customer to SaaS. </a:t>
            </a:r>
            <a:br>
              <a:rPr lang="en-US" b="0"/>
            </a:br>
            <a:r>
              <a:rPr lang="en-US" b="0"/>
              <a:t>If the customer is on LS Central older than version 15 and has extensive customization, we recommend a re-implementation. </a:t>
            </a:r>
            <a:br>
              <a:rPr lang="en-US" b="0"/>
            </a:br>
            <a:r>
              <a:rPr lang="en-US" b="0"/>
              <a:t>This is however a case-by-case decision. </a:t>
            </a:r>
            <a:br>
              <a:rPr lang="en-US" b="0"/>
            </a:br>
            <a:r>
              <a:rPr lang="en-US" b="0"/>
              <a:t>You can get an advice on how to migrate and update data and code from our migration specialist Ricardo</a:t>
            </a:r>
          </a:p>
          <a:p>
            <a:endParaRPr lang="en-US" b="0"/>
          </a:p>
          <a:p>
            <a:r>
              <a:rPr lang="en-US" b="0"/>
              <a:t>Before migrating the data, we recommend that you review the data before migration and clear up any data that does not need to be migrated, like logs and such. </a:t>
            </a:r>
          </a:p>
        </p:txBody>
      </p:sp>
      <p:sp>
        <p:nvSpPr>
          <p:cNvPr id="4" name="Slide Number Placeholder 3"/>
          <p:cNvSpPr>
            <a:spLocks noGrp="1"/>
          </p:cNvSpPr>
          <p:nvPr>
            <p:ph type="sldNum" sz="quarter" idx="10"/>
          </p:nvPr>
        </p:nvSpPr>
        <p:spPr/>
        <p:txBody>
          <a:bodyPr/>
          <a:lstStyle/>
          <a:p>
            <a:fld id="{E2A0205F-3CA4-5B49-9C54-EA7C7C8DFE41}" type="slidenum">
              <a:rPr lang="en-IS" smtClean="0"/>
              <a:t>16</a:t>
            </a:fld>
            <a:endParaRPr lang="en-IS"/>
          </a:p>
        </p:txBody>
      </p:sp>
    </p:spTree>
    <p:extLst>
      <p:ext uri="{BB962C8B-B14F-4D97-AF65-F5344CB8AC3E}">
        <p14:creationId xmlns:p14="http://schemas.microsoft.com/office/powerpoint/2010/main" val="3942422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0205F-3CA4-5B49-9C54-EA7C7C8DFE41}" type="slidenum">
              <a:rPr lang="en-IS" smtClean="0"/>
              <a:t>17</a:t>
            </a:fld>
            <a:endParaRPr lang="en-IS"/>
          </a:p>
        </p:txBody>
      </p:sp>
    </p:spTree>
    <p:extLst>
      <p:ext uri="{BB962C8B-B14F-4D97-AF65-F5344CB8AC3E}">
        <p14:creationId xmlns:p14="http://schemas.microsoft.com/office/powerpoint/2010/main" val="3555108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LS Central SaaS, you can choose between two deployment options: </a:t>
            </a:r>
          </a:p>
          <a:p>
            <a:pPr marL="800100" lvl="1" indent="-342900">
              <a:buFont typeface="Arial" panose="020B0604020202020204" pitchFamily="34" charset="0"/>
              <a:buChar char="•"/>
            </a:pPr>
            <a:r>
              <a:rPr lang="en-US"/>
              <a:t>Online POS</a:t>
            </a:r>
          </a:p>
          <a:p>
            <a:pPr marL="800100" lvl="1" indent="-342900">
              <a:buFont typeface="Arial" panose="020B0604020202020204" pitchFamily="34" charset="0"/>
              <a:buChar char="•"/>
            </a:pPr>
            <a:r>
              <a:rPr lang="en-US"/>
              <a:t>Offline POS. </a:t>
            </a:r>
          </a:p>
          <a:p>
            <a:r>
              <a:rPr lang="en-US"/>
              <a:t>You can also combine the two. </a:t>
            </a:r>
          </a:p>
          <a:p>
            <a:endParaRPr lang="en-US"/>
          </a:p>
          <a:p>
            <a:r>
              <a:rPr lang="en-US"/>
              <a:t>The first option should always be to go online with the POSs</a:t>
            </a:r>
          </a:p>
          <a:p>
            <a:r>
              <a:rPr lang="en-US"/>
              <a:t>But if we internet is unstable or the quality is not good, or if you have a customer with high volume of transactions (like a supermarket) we recommend going offline with the </a:t>
            </a:r>
            <a:r>
              <a:rPr lang="en-US" err="1"/>
              <a:t>POSs.</a:t>
            </a:r>
            <a:endParaRPr lang="en-DE"/>
          </a:p>
        </p:txBody>
      </p:sp>
      <p:sp>
        <p:nvSpPr>
          <p:cNvPr id="4" name="Slide Number Placeholder 3"/>
          <p:cNvSpPr>
            <a:spLocks noGrp="1"/>
          </p:cNvSpPr>
          <p:nvPr>
            <p:ph type="sldNum" sz="quarter" idx="5"/>
          </p:nvPr>
        </p:nvSpPr>
        <p:spPr/>
        <p:txBody>
          <a:bodyPr/>
          <a:lstStyle/>
          <a:p>
            <a:fld id="{E2A0205F-3CA4-5B49-9C54-EA7C7C8DFE41}" type="slidenum">
              <a:rPr lang="en-IS" smtClean="0"/>
              <a:t>18</a:t>
            </a:fld>
            <a:endParaRPr lang="en-IS"/>
          </a:p>
        </p:txBody>
      </p:sp>
    </p:spTree>
    <p:extLst>
      <p:ext uri="{BB962C8B-B14F-4D97-AF65-F5344CB8AC3E}">
        <p14:creationId xmlns:p14="http://schemas.microsoft.com/office/powerpoint/2010/main" val="40799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how the online POS works, you run the web client to connect to LS Central in SaaS. </a:t>
            </a:r>
            <a:br>
              <a:rPr lang="en-US"/>
            </a:br>
            <a:r>
              <a:rPr lang="en-US"/>
              <a:t>The only thing you need to setup on premise is the hardware station and the app shell. </a:t>
            </a:r>
            <a:br>
              <a:rPr lang="en-US"/>
            </a:br>
            <a:r>
              <a:rPr lang="en-US"/>
              <a:t>We recommend that you setup the hardware station and LS Central App shell using Update Services, this will make it easier to keep these components up to date in sync with the updates in SaaS. </a:t>
            </a:r>
            <a:br>
              <a:rPr lang="en-US"/>
            </a:br>
            <a:br>
              <a:rPr lang="en-US"/>
            </a:br>
            <a:r>
              <a:rPr lang="en-US"/>
              <a:t>Data can be imported into BC in SaaS using Configuration packages or using the Cloud Migration tool</a:t>
            </a:r>
            <a:br>
              <a:rPr lang="en-US"/>
            </a:br>
            <a:r>
              <a:rPr lang="en-US"/>
              <a:t>For multi company or multi environment architecture, you can use Web Replication, to replicate data between companies. </a:t>
            </a:r>
            <a:br>
              <a:rPr lang="en-US"/>
            </a:br>
            <a:r>
              <a:rPr lang="en-US"/>
              <a:t>Here is a link to our online help with instructions on how to setup and run Web Replication in SaaS.</a:t>
            </a:r>
            <a:br>
              <a:rPr lang="en-US"/>
            </a:br>
            <a:endParaRPr lang="en-US"/>
          </a:p>
          <a:p>
            <a:endParaRPr lang="en-DE"/>
          </a:p>
        </p:txBody>
      </p:sp>
      <p:sp>
        <p:nvSpPr>
          <p:cNvPr id="4" name="Slide Number Placeholder 3"/>
          <p:cNvSpPr>
            <a:spLocks noGrp="1"/>
          </p:cNvSpPr>
          <p:nvPr>
            <p:ph type="sldNum" sz="quarter" idx="5"/>
          </p:nvPr>
        </p:nvSpPr>
        <p:spPr/>
        <p:txBody>
          <a:bodyPr/>
          <a:lstStyle/>
          <a:p>
            <a:fld id="{E2A0205F-3CA4-5B49-9C54-EA7C7C8DFE41}" type="slidenum">
              <a:rPr lang="en-IS" smtClean="0"/>
              <a:t>19</a:t>
            </a:fld>
            <a:endParaRPr lang="en-IS"/>
          </a:p>
        </p:txBody>
      </p:sp>
    </p:spTree>
    <p:extLst>
      <p:ext uri="{BB962C8B-B14F-4D97-AF65-F5344CB8AC3E}">
        <p14:creationId xmlns:p14="http://schemas.microsoft.com/office/powerpoint/2010/main" val="127112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a:solidFill>
                  <a:schemeClr val="bg1"/>
                </a:solidFill>
                <a:latin typeface="Segoe UI" panose="020B0502040204020203" pitchFamily="34" charset="0"/>
                <a:cs typeface="Segoe UI" panose="020B0502040204020203" pitchFamily="34" charset="0"/>
              </a:rPr>
              <a:t>A hybrid setup gives customers the ability to take advantage of the benefits of cloud hosting and the resilience of an offline POS. </a:t>
            </a:r>
          </a:p>
          <a:p>
            <a:pPr marL="0" indent="0">
              <a:buNone/>
            </a:pPr>
            <a:r>
              <a:rPr lang="en-US" sz="2000">
                <a:solidFill>
                  <a:schemeClr val="bg1"/>
                </a:solidFill>
                <a:latin typeface="Segoe UI" panose="020B0502040204020203" pitchFamily="34" charset="0"/>
                <a:cs typeface="Segoe UI" panose="020B0502040204020203" pitchFamily="34" charset="0"/>
              </a:rPr>
              <a:t>LS Retail uses the </a:t>
            </a:r>
            <a:r>
              <a:rPr lang="en-US" sz="2000" u="sng">
                <a:solidFill>
                  <a:srgbClr val="0070C0"/>
                </a:solidFill>
                <a:latin typeface="Segoe UI" panose="020B0502040204020203" pitchFamily="34" charset="0"/>
                <a:cs typeface="Segoe UI" panose="020B0502040204020203" pitchFamily="34" charset="0"/>
              </a:rPr>
              <a:t>Hybrid Component Server</a:t>
            </a:r>
            <a:r>
              <a:rPr lang="en-US" sz="2000">
                <a:solidFill>
                  <a:srgbClr val="0070C0"/>
                </a:solidFill>
                <a:latin typeface="Segoe UI" panose="020B0502040204020203" pitchFamily="34" charset="0"/>
                <a:cs typeface="Segoe UI" panose="020B0502040204020203" pitchFamily="34" charset="0"/>
              </a:rPr>
              <a:t> </a:t>
            </a:r>
            <a:r>
              <a:rPr lang="en-US" sz="2000">
                <a:solidFill>
                  <a:schemeClr val="bg1"/>
                </a:solidFill>
                <a:latin typeface="Segoe UI" panose="020B0502040204020203" pitchFamily="34" charset="0"/>
                <a:cs typeface="Segoe UI" panose="020B0502040204020203" pitchFamily="34" charset="0"/>
              </a:rPr>
              <a:t>to achieve offline device architecture.</a:t>
            </a:r>
          </a:p>
          <a:p>
            <a:endParaRPr lang="en-US" sz="2000">
              <a:solidFill>
                <a:schemeClr val="bg1"/>
              </a:solidFill>
              <a:latin typeface="Segoe UI" panose="020B0502040204020203" pitchFamily="34" charset="0"/>
              <a:cs typeface="Segoe UI" panose="020B0502040204020203" pitchFamily="34" charset="0"/>
            </a:endParaRPr>
          </a:p>
          <a:p>
            <a:pPr marL="0" indent="0">
              <a:buNone/>
            </a:pPr>
            <a:r>
              <a:rPr lang="en-US" sz="2000">
                <a:solidFill>
                  <a:schemeClr val="bg1"/>
                </a:solidFill>
                <a:latin typeface="Segoe UI" panose="020B0502040204020203" pitchFamily="34" charset="0"/>
                <a:cs typeface="Segoe UI" panose="020B0502040204020203" pitchFamily="34" charset="0"/>
              </a:rPr>
              <a:t>There are two deployment options for setting up the Hybrid model:</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Offline POS Database</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Offline POS Server Database</a:t>
            </a: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POS or Store are running fully offline</a:t>
            </a:r>
          </a:p>
          <a:p>
            <a:pPr marL="285750" indent="-285750">
              <a:buFont typeface="Arial" panose="020B0604020202020204" pitchFamily="34" charset="0"/>
              <a:buChar char="•"/>
            </a:pPr>
            <a:r>
              <a:rPr lang="en-GB"/>
              <a:t>And then you have Online functionality with Web Service Requests</a:t>
            </a:r>
          </a:p>
          <a:p>
            <a:pPr marL="971550" lvl="1" indent="-285750"/>
            <a:r>
              <a:rPr lang="en-GB"/>
              <a:t>Send Transactions</a:t>
            </a:r>
          </a:p>
          <a:p>
            <a:pPr marL="971550" lvl="1" indent="-285750"/>
            <a:r>
              <a:rPr lang="en-GB"/>
              <a:t>Member Management</a:t>
            </a:r>
          </a:p>
          <a:p>
            <a:pPr marL="971550" lvl="1" indent="-285750"/>
            <a:r>
              <a:rPr lang="en-GB"/>
              <a:t>Customer Order</a:t>
            </a:r>
          </a:p>
          <a:p>
            <a:pPr marL="971550" lvl="1" indent="-285750"/>
            <a:r>
              <a:rPr lang="en-GB"/>
              <a:t>Customer validation and so forth …..</a:t>
            </a:r>
          </a:p>
          <a:p>
            <a:pPr marL="971550" lvl="1" indent="-285750"/>
            <a:endParaRPr lang="en-GB"/>
          </a:p>
          <a:p>
            <a:pPr marL="971550" lvl="1" indent="-285750"/>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Segoe UI" panose="020B0502040204020203" pitchFamily="34" charset="0"/>
                <a:cs typeface="Segoe UI" panose="020B0502040204020203" pitchFamily="34" charset="0"/>
              </a:rPr>
              <a:t>The Data Director communicates with the SaaS environment through webservice, updates are distributed to each offline POS using </a:t>
            </a:r>
            <a:r>
              <a:rPr lang="en-US" sz="1200" err="1">
                <a:solidFill>
                  <a:schemeClr val="bg1"/>
                </a:solidFill>
                <a:latin typeface="Segoe UI" panose="020B0502040204020203" pitchFamily="34" charset="0"/>
                <a:cs typeface="Segoe UI" panose="020B0502040204020203" pitchFamily="34" charset="0"/>
              </a:rPr>
              <a:t>sql</a:t>
            </a:r>
            <a:r>
              <a:rPr lang="en-US" sz="1200">
                <a:solidFill>
                  <a:schemeClr val="bg1"/>
                </a:solidFill>
                <a:latin typeface="Segoe UI" panose="020B0502040204020203" pitchFamily="34" charset="0"/>
                <a:cs typeface="Segoe UI" panose="020B0502040204020203" pitchFamily="34" charset="0"/>
              </a:rPr>
              <a:t> to </a:t>
            </a:r>
            <a:r>
              <a:rPr lang="en-US" sz="1200" err="1">
                <a:solidFill>
                  <a:schemeClr val="bg1"/>
                </a:solidFill>
                <a:latin typeface="Segoe UI" panose="020B0502040204020203" pitchFamily="34" charset="0"/>
                <a:cs typeface="Segoe UI" panose="020B0502040204020203" pitchFamily="34" charset="0"/>
              </a:rPr>
              <a:t>sql</a:t>
            </a:r>
            <a:r>
              <a:rPr lang="en-US" sz="1200">
                <a:solidFill>
                  <a:schemeClr val="bg1"/>
                </a:solidFill>
                <a:latin typeface="Segoe UI" panose="020B0502040204020203" pitchFamily="34" charset="0"/>
                <a:cs typeface="Segoe UI" panose="020B0502040204020203" pitchFamily="34" charset="0"/>
              </a:rPr>
              <a:t> replication </a:t>
            </a:r>
            <a:br>
              <a:rPr lang="en-US" sz="1200">
                <a:solidFill>
                  <a:schemeClr val="bg1"/>
                </a:solidFill>
                <a:latin typeface="Segoe UI" panose="020B0502040204020203" pitchFamily="34" charset="0"/>
                <a:cs typeface="Segoe UI" panose="020B0502040204020203" pitchFamily="34" charset="0"/>
              </a:rPr>
            </a:br>
            <a:r>
              <a:rPr lang="en-US" sz="1200">
                <a:solidFill>
                  <a:schemeClr val="bg1"/>
                </a:solidFill>
                <a:latin typeface="Segoe UI" panose="020B0502040204020203" pitchFamily="34" charset="0"/>
                <a:cs typeface="Segoe UI" panose="020B0502040204020203" pitchFamily="34" charset="0"/>
              </a:rPr>
              <a:t>The Update Service is used to create the middle layer, or the </a:t>
            </a:r>
            <a:r>
              <a:rPr lang="en-US" sz="1200" err="1">
                <a:solidFill>
                  <a:schemeClr val="bg1"/>
                </a:solidFill>
                <a:latin typeface="Segoe UI" panose="020B0502040204020203" pitchFamily="34" charset="0"/>
                <a:cs typeface="Segoe UI" panose="020B0502040204020203" pitchFamily="34" charset="0"/>
              </a:rPr>
              <a:t>POSMaster</a:t>
            </a:r>
            <a:r>
              <a:rPr lang="en-US" sz="1200">
                <a:solidFill>
                  <a:schemeClr val="bg1"/>
                </a:solidFill>
                <a:latin typeface="Segoe UI" panose="020B0502040204020203" pitchFamily="34" charset="0"/>
                <a:cs typeface="Segoe UI" panose="020B0502040204020203" pitchFamily="34" charset="0"/>
              </a:rPr>
              <a:t> that is where you run the scheduler jobs. This database is also used as the template database when creating installer for the offline POS, using Update Services. </a:t>
            </a:r>
            <a:br>
              <a:rPr lang="en-US" sz="1200">
                <a:solidFill>
                  <a:schemeClr val="bg1"/>
                </a:solidFill>
                <a:latin typeface="Segoe UI" panose="020B0502040204020203" pitchFamily="34" charset="0"/>
                <a:cs typeface="Segoe UI" panose="020B0502040204020203" pitchFamily="34" charset="0"/>
              </a:rPr>
            </a:br>
            <a:r>
              <a:rPr lang="en-US" sz="1200">
                <a:solidFill>
                  <a:schemeClr val="bg1"/>
                </a:solidFill>
                <a:latin typeface="Segoe UI" panose="020B0502040204020203" pitchFamily="34" charset="0"/>
                <a:cs typeface="Segoe UI" panose="020B0502040204020203" pitchFamily="34" charset="0"/>
              </a:rPr>
              <a:t>With the Update Service you can also easily and automatically roll out app updates to the offline Poses</a:t>
            </a:r>
          </a:p>
          <a:p>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20</a:t>
            </a:fld>
            <a:endParaRPr lang="en-DE"/>
          </a:p>
        </p:txBody>
      </p:sp>
    </p:spTree>
    <p:extLst>
      <p:ext uri="{BB962C8B-B14F-4D97-AF65-F5344CB8AC3E}">
        <p14:creationId xmlns:p14="http://schemas.microsoft.com/office/powerpoint/2010/main" val="2242227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name is Adalbjorg and I’m the Onboarding lead, and with me in the Onboarding team is Ricardo our senior Onboarding Specialist</a:t>
            </a:r>
            <a:endParaRPr lang="en-DE"/>
          </a:p>
        </p:txBody>
      </p:sp>
      <p:sp>
        <p:nvSpPr>
          <p:cNvPr id="4" name="Slide Number Placeholder 3"/>
          <p:cNvSpPr>
            <a:spLocks noGrp="1"/>
          </p:cNvSpPr>
          <p:nvPr>
            <p:ph type="sldNum" sz="quarter" idx="5"/>
          </p:nvPr>
        </p:nvSpPr>
        <p:spPr/>
        <p:txBody>
          <a:bodyPr/>
          <a:lstStyle/>
          <a:p>
            <a:fld id="{E2A0205F-3CA4-5B49-9C54-EA7C7C8DFE41}" type="slidenum">
              <a:rPr lang="en-IS" smtClean="0"/>
              <a:t>2</a:t>
            </a:fld>
            <a:endParaRPr lang="en-IS"/>
          </a:p>
        </p:txBody>
      </p:sp>
    </p:spTree>
    <p:extLst>
      <p:ext uri="{BB962C8B-B14F-4D97-AF65-F5344CB8AC3E}">
        <p14:creationId xmlns:p14="http://schemas.microsoft.com/office/powerpoint/2010/main" val="2000354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Starting from LS24.0 we are offering Azure Storage replication, and this is a simplification from using Data Director. This is a pure SaaS solution and gives you the ability to run offline POS without Data Director and Hybrid Component Server. </a:t>
            </a:r>
          </a:p>
          <a:p>
            <a:endParaRPr lang="en-US"/>
          </a:p>
          <a:p>
            <a:endParaRPr lang="en-US"/>
          </a:p>
          <a:p>
            <a:pPr marL="285750" indent="-285750">
              <a:buFont typeface="Arial" panose="020B0604020202020204" pitchFamily="34" charset="0"/>
              <a:buChar char="•"/>
            </a:pPr>
            <a:r>
              <a:rPr lang="en-GB"/>
              <a:t>POS or Store running fully offline, and the same as with the old Hybrid server there is</a:t>
            </a:r>
          </a:p>
          <a:p>
            <a:pPr marL="285750" indent="-285750">
              <a:buFont typeface="Arial" panose="020B0604020202020204" pitchFamily="34" charset="0"/>
              <a:buChar char="•"/>
            </a:pPr>
            <a:r>
              <a:rPr lang="en-GB"/>
              <a:t>Online functionality with Web Service Requests</a:t>
            </a:r>
          </a:p>
          <a:p>
            <a:pPr marL="971550" lvl="1" indent="-285750"/>
            <a:r>
              <a:rPr lang="en-GB"/>
              <a:t>Send Transactions</a:t>
            </a:r>
          </a:p>
          <a:p>
            <a:pPr marL="971550" lvl="1" indent="-285750"/>
            <a:r>
              <a:rPr lang="en-GB"/>
              <a:t>Member Management</a:t>
            </a:r>
          </a:p>
          <a:p>
            <a:pPr marL="971550" lvl="1" indent="-285750"/>
            <a:r>
              <a:rPr lang="en-GB"/>
              <a:t>Customer Order</a:t>
            </a:r>
          </a:p>
          <a:p>
            <a:pPr marL="971550" lvl="1" indent="-285750"/>
            <a:r>
              <a:rPr lang="en-GB"/>
              <a:t>Customer validation …..</a:t>
            </a:r>
          </a:p>
          <a:p>
            <a:endParaRPr lang="en-US"/>
          </a:p>
          <a:p>
            <a:r>
              <a:rPr lang="en-US"/>
              <a:t>The Update Service still needs to be hosted by the customer. </a:t>
            </a:r>
            <a:br>
              <a:rPr lang="en-US"/>
            </a:br>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21</a:t>
            </a:fld>
            <a:endParaRPr lang="en-DE"/>
          </a:p>
        </p:txBody>
      </p:sp>
    </p:spTree>
    <p:extLst>
      <p:ext uri="{BB962C8B-B14F-4D97-AF65-F5344CB8AC3E}">
        <p14:creationId xmlns:p14="http://schemas.microsoft.com/office/powerpoint/2010/main" val="2890801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go into how the Azure Storage replication works</a:t>
            </a:r>
          </a:p>
          <a:p>
            <a:r>
              <a:rPr lang="en-US"/>
              <a:t>As a first step, you need to create your own Azure Storage Account. </a:t>
            </a:r>
            <a:br>
              <a:rPr lang="en-US"/>
            </a:br>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22</a:t>
            </a:fld>
            <a:endParaRPr lang="en-DE"/>
          </a:p>
        </p:txBody>
      </p:sp>
    </p:spTree>
    <p:extLst>
      <p:ext uri="{BB962C8B-B14F-4D97-AF65-F5344CB8AC3E}">
        <p14:creationId xmlns:p14="http://schemas.microsoft.com/office/powerpoint/2010/main" val="342821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setup and run the Scheduler Jobs in HO in SaaS. When you run the job this creates the package in Azure Storage, and a record with information where the package should go.</a:t>
            </a:r>
            <a:br>
              <a:rPr lang="en-US"/>
            </a:br>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23</a:t>
            </a:fld>
            <a:endParaRPr lang="en-DE"/>
          </a:p>
        </p:txBody>
      </p:sp>
    </p:spTree>
    <p:extLst>
      <p:ext uri="{BB962C8B-B14F-4D97-AF65-F5344CB8AC3E}">
        <p14:creationId xmlns:p14="http://schemas.microsoft.com/office/powerpoint/2010/main" val="3305638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example here POS 15 calls HO to see if there is any data for him, if there is data, HO in SaaS logs that POS has been informed about the package, </a:t>
            </a:r>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24</a:t>
            </a:fld>
            <a:endParaRPr lang="en-DE"/>
          </a:p>
        </p:txBody>
      </p:sp>
    </p:spTree>
    <p:extLst>
      <p:ext uri="{BB962C8B-B14F-4D97-AF65-F5344CB8AC3E}">
        <p14:creationId xmlns:p14="http://schemas.microsoft.com/office/powerpoint/2010/main" val="1537578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POS then goes to the Azure Storage fetches the package down to the POS it reads in the data, and once the data has been imported it updates that to HO in SaaS that it has successfully imported the data. </a:t>
            </a:r>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25</a:t>
            </a:fld>
            <a:endParaRPr lang="en-DE"/>
          </a:p>
        </p:txBody>
      </p:sp>
    </p:spTree>
    <p:extLst>
      <p:ext uri="{BB962C8B-B14F-4D97-AF65-F5344CB8AC3E}">
        <p14:creationId xmlns:p14="http://schemas.microsoft.com/office/powerpoint/2010/main" val="4157027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logs in the central database or HO in SaaS are updated accordingly, there is good overview in central database of the status of the packages. </a:t>
            </a:r>
            <a:br>
              <a:rPr lang="en-US"/>
            </a:br>
            <a:r>
              <a:rPr lang="en-US"/>
              <a:t>In the example here, POS10 has not called for the package but POS15 has.</a:t>
            </a:r>
          </a:p>
          <a:p>
            <a:endParaRPr lang="en-US"/>
          </a:p>
          <a:p>
            <a:r>
              <a:rPr lang="en-US"/>
              <a:t>This new method of replication simplifies running of the offline POS, there is no middle server, or Hybrid server that you have to run on premise. </a:t>
            </a:r>
            <a:r>
              <a:rPr lang="en-DE"/>
              <a:t> </a:t>
            </a:r>
            <a:endParaRPr lang="en-US"/>
          </a:p>
          <a:p>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26</a:t>
            </a:fld>
            <a:endParaRPr lang="en-DE"/>
          </a:p>
        </p:txBody>
      </p:sp>
    </p:spTree>
    <p:extLst>
      <p:ext uri="{BB962C8B-B14F-4D97-AF65-F5344CB8AC3E}">
        <p14:creationId xmlns:p14="http://schemas.microsoft.com/office/powerpoint/2010/main" val="178769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note that we advise you not to proceed with the setup of the Hybrid Server or the new simplified offline POS unless you have completed the LS Central base training, you know how data distribution and replication is set up and works in LS Central and that you have basic PowerShell knowledge, which you need to operate the Update Service</a:t>
            </a:r>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27</a:t>
            </a:fld>
            <a:endParaRPr lang="en-DE"/>
          </a:p>
        </p:txBody>
      </p:sp>
    </p:spTree>
    <p:extLst>
      <p:ext uri="{BB962C8B-B14F-4D97-AF65-F5344CB8AC3E}">
        <p14:creationId xmlns:p14="http://schemas.microsoft.com/office/powerpoint/2010/main" val="1265346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when setting up the offline POS, it does not matter if you choose the Hybrid Server or the new simplified offline POS using the Azure Storage Replication, is to setup all the date in head office in SaaS. </a:t>
            </a:r>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28</a:t>
            </a:fld>
            <a:endParaRPr lang="en-DE"/>
          </a:p>
        </p:txBody>
      </p:sp>
    </p:spTree>
    <p:extLst>
      <p:ext uri="{BB962C8B-B14F-4D97-AF65-F5344CB8AC3E}">
        <p14:creationId xmlns:p14="http://schemas.microsoft.com/office/powerpoint/2010/main" val="451821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In our implementation guide, that is accessible from our online help, you can access a step by step guide on how to setup the Hybrid Server. The hybrid server is not a part of </a:t>
            </a:r>
            <a:r>
              <a:rPr lang="en-US" sz="1200">
                <a:solidFill>
                  <a:schemeClr val="bg1"/>
                </a:solidFill>
                <a:latin typeface="Segoe UI" panose="020B0502040204020203" pitchFamily="34" charset="0"/>
                <a:cs typeface="Segoe UI" panose="020B0502040204020203" pitchFamily="34" charset="0"/>
              </a:rPr>
              <a:t>the SaaS service. The customer or partner needs to host it and manage it. The server can be in Azure or on an in- house server.</a:t>
            </a:r>
            <a:br>
              <a:rPr lang="en-GB"/>
            </a:br>
            <a:br>
              <a:rPr lang="en-GB"/>
            </a:br>
            <a:r>
              <a:rPr lang="en-US" b="0" i="0">
                <a:solidFill>
                  <a:srgbClr val="212529"/>
                </a:solidFill>
                <a:effectLst/>
                <a:highlight>
                  <a:srgbClr val="F6F8F9"/>
                </a:highlight>
                <a:latin typeface="Open Sans" panose="020B0606030504020204" pitchFamily="34" charset="0"/>
              </a:rPr>
              <a:t>To make the setup of the HCS as simple as possible we provide our partners with a script that automates the setup of the HCS. The script automates the process of creating an Azure virtual machine and installs the HCS components.</a:t>
            </a:r>
            <a:br>
              <a:rPr lang="en-US" b="0" i="0">
                <a:solidFill>
                  <a:srgbClr val="212529"/>
                </a:solidFill>
                <a:effectLst/>
                <a:highlight>
                  <a:srgbClr val="F6F8F9"/>
                </a:highlight>
                <a:latin typeface="Open Sans" panose="020B0606030504020204" pitchFamily="34" charset="0"/>
              </a:rPr>
            </a:br>
            <a:br>
              <a:rPr lang="en-US" b="0" i="0">
                <a:solidFill>
                  <a:srgbClr val="212529"/>
                </a:solidFill>
                <a:effectLst/>
                <a:highlight>
                  <a:srgbClr val="F6F8F9"/>
                </a:highlight>
                <a:latin typeface="Open Sans" panose="020B0606030504020204" pitchFamily="34" charset="0"/>
              </a:rPr>
            </a:br>
            <a:r>
              <a:rPr lang="en-US" b="0" i="0">
                <a:solidFill>
                  <a:srgbClr val="212529"/>
                </a:solidFill>
                <a:effectLst/>
                <a:highlight>
                  <a:srgbClr val="F6F8F9"/>
                </a:highlight>
                <a:latin typeface="Open Sans" panose="020B0606030504020204" pitchFamily="34" charset="0"/>
              </a:rPr>
              <a:t>As described in previous slides we are in the process of moving the replication and update service to SaaS. </a:t>
            </a:r>
            <a:br>
              <a:rPr lang="en-US" b="0" i="0">
                <a:solidFill>
                  <a:srgbClr val="212529"/>
                </a:solidFill>
                <a:effectLst/>
                <a:highlight>
                  <a:srgbClr val="F6F8F9"/>
                </a:highlight>
                <a:latin typeface="Open Sans" panose="020B0606030504020204" pitchFamily="34" charset="0"/>
              </a:rPr>
            </a:br>
            <a:r>
              <a:rPr lang="en-US" b="0" i="0">
                <a:solidFill>
                  <a:srgbClr val="212529"/>
                </a:solidFill>
                <a:effectLst/>
                <a:highlight>
                  <a:srgbClr val="F6F8F9"/>
                </a:highlight>
                <a:latin typeface="Open Sans" panose="020B0606030504020204" pitchFamily="34" charset="0"/>
              </a:rPr>
              <a:t>A first step in this process was taken when we released the Azure Storage replication in LS24.0, where you are running the Scheduler in SaaS and the Web Replication in SaaS pushes the package created from the source to Azure Storage Account, the Destination then pulls the package from Azure Storage. </a:t>
            </a:r>
            <a:br>
              <a:rPr lang="en-US" b="0" i="0">
                <a:solidFill>
                  <a:srgbClr val="212529"/>
                </a:solidFill>
                <a:effectLst/>
                <a:highlight>
                  <a:srgbClr val="F6F8F9"/>
                </a:highlight>
                <a:latin typeface="Open Sans" panose="020B0606030504020204" pitchFamily="34" charset="0"/>
              </a:rPr>
            </a:br>
            <a:br>
              <a:rPr lang="en-US" b="0" i="0">
                <a:solidFill>
                  <a:srgbClr val="212529"/>
                </a:solidFill>
                <a:effectLst/>
                <a:highlight>
                  <a:srgbClr val="F6F8F9"/>
                </a:highlight>
                <a:latin typeface="Open Sans" panose="020B0606030504020204" pitchFamily="34" charset="0"/>
              </a:rPr>
            </a:br>
            <a:r>
              <a:rPr lang="en-US" b="0" i="0">
                <a:solidFill>
                  <a:srgbClr val="212529"/>
                </a:solidFill>
                <a:effectLst/>
                <a:highlight>
                  <a:srgbClr val="F6F8F9"/>
                </a:highlight>
                <a:latin typeface="Open Sans" panose="020B0606030504020204" pitchFamily="34" charset="0"/>
              </a:rPr>
              <a:t>In this slide you find links to three ways to deploy the offline POS, first two using the Hybrid Component server, either setting it up manually or using a script to automate the creation of the server in Azure, and the third link is for the new Azure Storage replication.</a:t>
            </a:r>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29</a:t>
            </a:fld>
            <a:endParaRPr lang="en-DE"/>
          </a:p>
        </p:txBody>
      </p:sp>
    </p:spTree>
    <p:extLst>
      <p:ext uri="{BB962C8B-B14F-4D97-AF65-F5344CB8AC3E}">
        <p14:creationId xmlns:p14="http://schemas.microsoft.com/office/powerpoint/2010/main" val="161574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solidFill>
                  <a:srgbClr val="19181A"/>
                </a:solidFill>
                <a:effectLst/>
                <a:latin typeface="Helvetica" panose="020B0604020202020204" pitchFamily="34" charset="0"/>
                <a:ea typeface="Aptos" panose="020B0004020202020204" pitchFamily="34" charset="0"/>
                <a:cs typeface="Calibri" panose="020F0502020204030204" pitchFamily="34" charset="0"/>
              </a:rPr>
              <a:t>LS Retail aligns the </a:t>
            </a:r>
            <a:r>
              <a:rPr lang="en-DE" sz="1200">
                <a:solidFill>
                  <a:srgbClr val="19181A"/>
                </a:solidFill>
                <a:effectLst/>
                <a:latin typeface="Helvetica" panose="020B0604020202020204" pitchFamily="34" charset="0"/>
                <a:ea typeface="Aptos" panose="020B0004020202020204" pitchFamily="34" charset="0"/>
                <a:cs typeface="Calibri" panose="020F0502020204030204" pitchFamily="34" charset="0"/>
              </a:rPr>
              <a:t>product development with the release timeline used by Microsoft for Business Central. This means that we will release new features for LS Central in two major release waves every year – scheduled for April and October, coinciding with the general availability of Business Central Release Wave 1 &amp; 2. </a:t>
            </a:r>
            <a:br>
              <a:rPr lang="en-US" sz="1200">
                <a:solidFill>
                  <a:srgbClr val="19181A"/>
                </a:solidFill>
                <a:effectLst/>
                <a:latin typeface="Helvetica" panose="020B0604020202020204" pitchFamily="34" charset="0"/>
                <a:ea typeface="Aptos" panose="020B0004020202020204" pitchFamily="34" charset="0"/>
                <a:cs typeface="Calibri" panose="020F0502020204030204" pitchFamily="34" charset="0"/>
              </a:rPr>
            </a:br>
            <a:r>
              <a:rPr lang="en-DE" sz="1200">
                <a:solidFill>
                  <a:srgbClr val="19181A"/>
                </a:solidFill>
                <a:effectLst/>
                <a:latin typeface="Helvetica" panose="020B0604020202020204" pitchFamily="34" charset="0"/>
                <a:ea typeface="Aptos" panose="020B0004020202020204" pitchFamily="34" charset="0"/>
                <a:cs typeface="Calibri" panose="020F0502020204030204" pitchFamily="34" charset="0"/>
              </a:rPr>
              <a:t>Our partners will be granted access to a feature-complete release candidate a 5-6 weeks ahead of time</a:t>
            </a:r>
            <a:r>
              <a:rPr lang="en-US" sz="1200">
                <a:solidFill>
                  <a:srgbClr val="19181A"/>
                </a:solidFill>
                <a:effectLst/>
                <a:latin typeface="Helvetica" panose="020B0604020202020204" pitchFamily="34" charset="0"/>
                <a:ea typeface="Aptos" panose="020B0004020202020204" pitchFamily="34" charset="0"/>
                <a:cs typeface="Calibri" panose="020F0502020204030204" pitchFamily="34" charset="0"/>
              </a:rPr>
              <a:t>.</a:t>
            </a:r>
          </a:p>
          <a:p>
            <a:pPr marL="0" marR="0">
              <a:spcBef>
                <a:spcPts val="0"/>
              </a:spcBef>
              <a:spcAft>
                <a:spcPts val="0"/>
              </a:spcAft>
            </a:pPr>
            <a:endParaRPr lang="en-US" sz="1200" b="0" i="0">
              <a:solidFill>
                <a:srgbClr val="19181A"/>
              </a:solidFill>
              <a:effectLst/>
              <a:highlight>
                <a:srgbClr val="FFFFFF"/>
              </a:highlight>
              <a:latin typeface="Helvetica" panose="020B0604020202020204" pitchFamily="34" charset="0"/>
              <a:cs typeface="Calibri" panose="020F0502020204030204" pitchFamily="34" charset="0"/>
            </a:endParaRPr>
          </a:p>
          <a:p>
            <a:pPr marL="0" marR="0">
              <a:spcBef>
                <a:spcPts val="0"/>
              </a:spcBef>
              <a:spcAft>
                <a:spcPts val="0"/>
              </a:spcAft>
            </a:pPr>
            <a:r>
              <a:rPr lang="en-US" sz="1200" b="0" i="0">
                <a:solidFill>
                  <a:srgbClr val="19181A"/>
                </a:solidFill>
                <a:effectLst/>
                <a:highlight>
                  <a:srgbClr val="FFFFFF"/>
                </a:highlight>
                <a:latin typeface="Helvetica" panose="020B0604020202020204" pitchFamily="34" charset="0"/>
                <a:cs typeface="Calibri" panose="020F0502020204030204" pitchFamily="34" charset="0"/>
              </a:rPr>
              <a:t>Release candidate – based on the latest LS Central version, gives you the opportunity to get familiar with the latest features and functionalities from LS Retail</a:t>
            </a:r>
            <a:br>
              <a:rPr lang="en-US" sz="1200" b="0" i="0">
                <a:solidFill>
                  <a:srgbClr val="19181A"/>
                </a:solidFill>
                <a:effectLst/>
                <a:highlight>
                  <a:srgbClr val="FFFFFF"/>
                </a:highlight>
                <a:latin typeface="Helvetica" panose="020B0604020202020204" pitchFamily="34" charset="0"/>
                <a:cs typeface="Calibri" panose="020F0502020204030204" pitchFamily="34" charset="0"/>
              </a:rPr>
            </a:br>
            <a:r>
              <a:rPr lang="en-US" sz="1200" b="0" i="0">
                <a:solidFill>
                  <a:srgbClr val="19181A"/>
                </a:solidFill>
                <a:effectLst/>
                <a:highlight>
                  <a:srgbClr val="FFFFFF"/>
                </a:highlight>
                <a:latin typeface="Helvetica" panose="020B0604020202020204" pitchFamily="34" charset="0"/>
                <a:cs typeface="Calibri" panose="020F0502020204030204" pitchFamily="34" charset="0"/>
              </a:rPr>
              <a:t>If you want to familiarize your self with upcoming release of Business Central please refer to the preview that they offer in SaaS</a:t>
            </a:r>
            <a:br>
              <a:rPr lang="en-US" sz="1800" b="0" i="0">
                <a:solidFill>
                  <a:srgbClr val="161616"/>
                </a:solidFill>
                <a:effectLst/>
                <a:highlight>
                  <a:srgbClr val="FFFFFF"/>
                </a:highlight>
                <a:latin typeface="Segoe UI" panose="020B0502040204020203" pitchFamily="34" charset="0"/>
              </a:rPr>
            </a:br>
            <a:r>
              <a:rPr lang="en-DE" sz="120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DE" sz="12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a:solidFill>
                  <a:srgbClr val="000000"/>
                </a:solidFill>
                <a:effectLst/>
                <a:latin typeface="Aptos" panose="020B0004020202020204" pitchFamily="34" charset="0"/>
                <a:ea typeface="Times New Roman" panose="02020603050405020304" pitchFamily="18" charset="0"/>
                <a:cs typeface="Aptos" panose="020B0004020202020204" pitchFamily="34" charset="0"/>
              </a:rPr>
              <a:t>LS Central has </a:t>
            </a:r>
            <a:r>
              <a:rPr lang="en-DE" sz="1200">
                <a:solidFill>
                  <a:srgbClr val="000000"/>
                </a:solidFill>
                <a:effectLst/>
                <a:latin typeface="Aptos" panose="020B0004020202020204" pitchFamily="34" charset="0"/>
                <a:ea typeface="Times New Roman" panose="02020603050405020304" pitchFamily="18" charset="0"/>
                <a:cs typeface="Aptos" panose="020B0004020202020204" pitchFamily="34" charset="0"/>
              </a:rPr>
              <a:t>weekly</a:t>
            </a:r>
            <a:r>
              <a:rPr lang="en-US" sz="1200">
                <a:solidFill>
                  <a:srgbClr val="000000"/>
                </a:solidFill>
                <a:effectLst/>
                <a:latin typeface="Aptos" panose="020B0004020202020204" pitchFamily="34" charset="0"/>
                <a:ea typeface="Times New Roman" panose="02020603050405020304" pitchFamily="18" charset="0"/>
                <a:cs typeface="Aptos" panose="020B0004020202020204" pitchFamily="34" charset="0"/>
              </a:rPr>
              <a:t> delivery of</a:t>
            </a:r>
            <a:r>
              <a:rPr lang="en-DE" sz="1200">
                <a:solidFill>
                  <a:srgbClr val="000000"/>
                </a:solidFill>
                <a:effectLst/>
                <a:latin typeface="Aptos" panose="020B0004020202020204" pitchFamily="34" charset="0"/>
                <a:ea typeface="Times New Roman" panose="02020603050405020304" pitchFamily="18" charset="0"/>
                <a:cs typeface="Aptos" panose="020B0004020202020204" pitchFamily="34" charset="0"/>
              </a:rPr>
              <a:t> event packages that include hotfixes.</a:t>
            </a:r>
            <a:endParaRPr lang="en-DE" sz="120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DE" sz="1200">
                <a:solidFill>
                  <a:srgbClr val="000000"/>
                </a:solidFill>
                <a:effectLst/>
                <a:latin typeface="Aptos" panose="020B0004020202020204" pitchFamily="34" charset="0"/>
                <a:ea typeface="Times New Roman" panose="02020603050405020304" pitchFamily="18" charset="0"/>
                <a:cs typeface="Aptos" panose="020B0004020202020204" pitchFamily="34" charset="0"/>
              </a:rPr>
              <a:t>One minor versions between major versions with fixes.</a:t>
            </a:r>
            <a:endParaRPr lang="en-US" sz="120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algn="l" rtl="0" fontAlgn="base"/>
            <a:endParaRPr lang="en-GB"/>
          </a:p>
        </p:txBody>
      </p:sp>
      <p:sp>
        <p:nvSpPr>
          <p:cNvPr id="4" name="Slide Number Placeholder 3"/>
          <p:cNvSpPr>
            <a:spLocks noGrp="1"/>
          </p:cNvSpPr>
          <p:nvPr>
            <p:ph type="sldNum" sz="quarter" idx="5"/>
          </p:nvPr>
        </p:nvSpPr>
        <p:spPr/>
        <p:txBody>
          <a:bodyPr/>
          <a:lstStyle/>
          <a:p>
            <a:fld id="{E2A0205F-3CA4-5B49-9C54-EA7C7C8DFE41}" type="slidenum">
              <a:rPr lang="en-IS" smtClean="0"/>
              <a:t>30</a:t>
            </a:fld>
            <a:endParaRPr lang="en-IS"/>
          </a:p>
        </p:txBody>
      </p:sp>
    </p:spTree>
    <p:extLst>
      <p:ext uri="{BB962C8B-B14F-4D97-AF65-F5344CB8AC3E}">
        <p14:creationId xmlns:p14="http://schemas.microsoft.com/office/powerpoint/2010/main" val="2687749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defRPr/>
            </a:pPr>
            <a:r>
              <a:rPr lang="en-US">
                <a:solidFill>
                  <a:schemeClr val="bg1"/>
                </a:solidFill>
              </a:rPr>
              <a:t>The Evergreen train or cloud or SaaS is all about</a:t>
            </a:r>
          </a:p>
          <a:p>
            <a:pPr marL="742950" lvl="1" indent="-285750">
              <a:buFont typeface="Arial" panose="020B0604020202020204" pitchFamily="34" charset="0"/>
              <a:buChar char="•"/>
              <a:defRPr/>
            </a:pPr>
            <a:r>
              <a:rPr lang="en-US">
                <a:solidFill>
                  <a:schemeClr val="bg1"/>
                </a:solidFill>
              </a:rPr>
              <a:t>Continuous improvements</a:t>
            </a:r>
          </a:p>
          <a:p>
            <a:pPr marL="742950" lvl="1" indent="-285750">
              <a:buFont typeface="Arial" panose="020B0604020202020204" pitchFamily="34" charset="0"/>
              <a:buChar char="•"/>
              <a:defRPr/>
            </a:pPr>
            <a:r>
              <a:rPr lang="en-US">
                <a:solidFill>
                  <a:schemeClr val="bg1"/>
                </a:solidFill>
              </a:rPr>
              <a:t>Continuous delivery</a:t>
            </a:r>
          </a:p>
          <a:p>
            <a:pPr marL="742950" lvl="1" indent="-285750">
              <a:buFont typeface="Arial" panose="020B0604020202020204" pitchFamily="34" charset="0"/>
              <a:buChar char="•"/>
              <a:defRPr/>
            </a:pPr>
            <a:r>
              <a:rPr lang="en-US">
                <a:solidFill>
                  <a:schemeClr val="bg1"/>
                </a:solidFill>
              </a:rPr>
              <a:t>Rapid implementation</a:t>
            </a:r>
          </a:p>
          <a:p>
            <a:pPr marL="742950" lvl="1" indent="-285750">
              <a:buFont typeface="Arial" panose="020B0604020202020204" pitchFamily="34" charset="0"/>
              <a:buChar char="•"/>
              <a:defRPr/>
            </a:pPr>
            <a:r>
              <a:rPr lang="en-US">
                <a:solidFill>
                  <a:schemeClr val="bg1"/>
                </a:solidFill>
              </a:rPr>
              <a:t>Automation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a:p>
        </p:txBody>
      </p:sp>
      <p:sp>
        <p:nvSpPr>
          <p:cNvPr id="4" name="Slide Number Placeholder 3"/>
          <p:cNvSpPr>
            <a:spLocks noGrp="1"/>
          </p:cNvSpPr>
          <p:nvPr>
            <p:ph type="sldNum" sz="quarter" idx="5"/>
          </p:nvPr>
        </p:nvSpPr>
        <p:spPr/>
        <p:txBody>
          <a:bodyPr/>
          <a:lstStyle/>
          <a:p>
            <a:fld id="{E2A0205F-3CA4-5B49-9C54-EA7C7C8DFE41}" type="slidenum">
              <a:rPr lang="en-IS" smtClean="0"/>
              <a:t>3</a:t>
            </a:fld>
            <a:endParaRPr lang="en-IS"/>
          </a:p>
        </p:txBody>
      </p:sp>
    </p:spTree>
    <p:extLst>
      <p:ext uri="{BB962C8B-B14F-4D97-AF65-F5344CB8AC3E}">
        <p14:creationId xmlns:p14="http://schemas.microsoft.com/office/powerpoint/2010/main" val="566885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Links to our implementation guide on best practices when managing updates in SaaS</a:t>
            </a:r>
            <a:endParaRPr lang="en-DE"/>
          </a:p>
        </p:txBody>
      </p:sp>
      <p:sp>
        <p:nvSpPr>
          <p:cNvPr id="4" name="Slide Number Placeholder 3"/>
          <p:cNvSpPr>
            <a:spLocks noGrp="1"/>
          </p:cNvSpPr>
          <p:nvPr>
            <p:ph type="sldNum" sz="quarter" idx="5"/>
          </p:nvPr>
        </p:nvSpPr>
        <p:spPr/>
        <p:txBody>
          <a:bodyPr/>
          <a:lstStyle/>
          <a:p>
            <a:fld id="{E2A0205F-3CA4-5B49-9C54-EA7C7C8DFE41}" type="slidenum">
              <a:rPr lang="en-IS" smtClean="0"/>
              <a:t>31</a:t>
            </a:fld>
            <a:endParaRPr lang="en-IS"/>
          </a:p>
        </p:txBody>
      </p:sp>
    </p:spTree>
    <p:extLst>
      <p:ext uri="{BB962C8B-B14F-4D97-AF65-F5344CB8AC3E}">
        <p14:creationId xmlns:p14="http://schemas.microsoft.com/office/powerpoint/2010/main" val="2033579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creating a new Production environment in SaaS, make it one of your first tasks to set the update window for the environment. If you forget to do this you run the risk of Microsoft running updates within your customers business hours.</a:t>
            </a:r>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32</a:t>
            </a:fld>
            <a:endParaRPr lang="en-DE"/>
          </a:p>
        </p:txBody>
      </p:sp>
    </p:spTree>
    <p:extLst>
      <p:ext uri="{BB962C8B-B14F-4D97-AF65-F5344CB8AC3E}">
        <p14:creationId xmlns:p14="http://schemas.microsoft.com/office/powerpoint/2010/main" val="833447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2A0205F-3CA4-5B49-9C54-EA7C7C8DFE41}" type="slidenum">
              <a:rPr lang="en-IS" smtClean="0"/>
              <a:t>33</a:t>
            </a:fld>
            <a:endParaRPr lang="en-IS"/>
          </a:p>
        </p:txBody>
      </p:sp>
    </p:spTree>
    <p:extLst>
      <p:ext uri="{BB962C8B-B14F-4D97-AF65-F5344CB8AC3E}">
        <p14:creationId xmlns:p14="http://schemas.microsoft.com/office/powerpoint/2010/main" val="3011199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71717"/>
                </a:solidFill>
                <a:effectLst/>
                <a:latin typeface="Segoe UI" panose="020B0502040204020203" pitchFamily="34" charset="0"/>
              </a:rPr>
              <a:t>We recommend that you connect the application insight key to your customer environment, Business Central emits telemetry data for various activities and operations on environments and apps/extensions. Monitoring telemetry gives you a look at the activities and general health of your environments/apps, so you can diagnose problems and analyze operations that affect performance.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0" i="0">
                <a:solidFill>
                  <a:srgbClr val="171717"/>
                </a:solidFill>
                <a:effectLst/>
                <a:latin typeface="Segoe UI" panose="020B0502040204020203" pitchFamily="34" charset="0"/>
              </a:rPr>
            </a:br>
            <a:r>
              <a:rPr lang="en-US" b="0" i="0">
                <a:solidFill>
                  <a:srgbClr val="171717"/>
                </a:solidFill>
                <a:effectLst/>
                <a:latin typeface="Segoe UI" panose="020B0502040204020203" pitchFamily="34" charset="0"/>
              </a:rPr>
              <a:t>Here are links to material from Microsoft on how to connect your environment to Application Insights and how to use the telemetry and </a:t>
            </a:r>
            <a:r>
              <a:rPr lang="en-US" b="0" i="0">
                <a:solidFill>
                  <a:srgbClr val="0A0A0A"/>
                </a:solidFill>
                <a:effectLst/>
                <a:highlight>
                  <a:srgbClr val="F2F4F7"/>
                </a:highlight>
                <a:latin typeface="Inter"/>
              </a:rPr>
              <a:t>help you optimize your SaaS environment and troubleshoot any issues that may arise. </a:t>
            </a:r>
            <a:br>
              <a:rPr lang="en-US" b="0" i="0">
                <a:solidFill>
                  <a:srgbClr val="171717"/>
                </a:solidFill>
                <a:effectLst/>
                <a:latin typeface="Segoe UI" panose="020B0502040204020203" pitchFamily="34" charset="0"/>
              </a:rPr>
            </a:br>
            <a:endParaRPr lang="en-US" b="0" i="0">
              <a:solidFill>
                <a:srgbClr val="171717"/>
              </a:solidFill>
              <a:effectLst/>
              <a:latin typeface="Segoe UI" panose="020B0502040204020203" pitchFamily="34" charset="0"/>
            </a:endParaRPr>
          </a:p>
          <a:p>
            <a:r>
              <a:rPr lang="en-US" b="0" i="0">
                <a:solidFill>
                  <a:srgbClr val="171717"/>
                </a:solidFill>
                <a:effectLst/>
                <a:latin typeface="Segoe UI" panose="020B0502040204020203" pitchFamily="34" charset="0"/>
              </a:rPr>
              <a:t>The Business Central administration center provides some basic telemetry for the tenant environments to enable troubleshooting and support for the tenant. </a:t>
            </a:r>
          </a:p>
          <a:p>
            <a:r>
              <a:rPr lang="en-US" b="0" i="0">
                <a:solidFill>
                  <a:srgbClr val="171717"/>
                </a:solidFill>
                <a:effectLst/>
                <a:latin typeface="Segoe UI" panose="020B0502040204020203" pitchFamily="34" charset="0"/>
              </a:rPr>
              <a:t>The Telemetry tab provides telemetry of top-level AL events, and any errors resulting from calls through the telemetry stack.</a:t>
            </a:r>
          </a:p>
        </p:txBody>
      </p:sp>
      <p:sp>
        <p:nvSpPr>
          <p:cNvPr id="4" name="Slide Number Placeholder 3"/>
          <p:cNvSpPr>
            <a:spLocks noGrp="1"/>
          </p:cNvSpPr>
          <p:nvPr>
            <p:ph type="sldNum" sz="quarter" idx="5"/>
          </p:nvPr>
        </p:nvSpPr>
        <p:spPr/>
        <p:txBody>
          <a:bodyPr/>
          <a:lstStyle/>
          <a:p>
            <a:fld id="{E2A0205F-3CA4-5B49-9C54-EA7C7C8DFE41}" type="slidenum">
              <a:rPr lang="en-IS" smtClean="0"/>
              <a:t>34</a:t>
            </a:fld>
            <a:endParaRPr lang="en-IS"/>
          </a:p>
        </p:txBody>
      </p:sp>
    </p:spTree>
    <p:extLst>
      <p:ext uri="{BB962C8B-B14F-4D97-AF65-F5344CB8AC3E}">
        <p14:creationId xmlns:p14="http://schemas.microsoft.com/office/powerpoint/2010/main" val="1731061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a:solidFill>
                  <a:srgbClr val="0A0A0A"/>
                </a:solidFill>
                <a:effectLst/>
                <a:highlight>
                  <a:srgbClr val="F2F4F7"/>
                </a:highlight>
                <a:latin typeface="Inter"/>
              </a:rPr>
              <a:t>We want you to know that we're here to support you throughout your entire SaaS project. </a:t>
            </a:r>
          </a:p>
          <a:p>
            <a:r>
              <a:rPr lang="en-US" b="0" i="0">
                <a:solidFill>
                  <a:srgbClr val="0A0A0A"/>
                </a:solidFill>
                <a:effectLst/>
                <a:highlight>
                  <a:srgbClr val="F2F4F7"/>
                </a:highlight>
                <a:latin typeface="Inter"/>
              </a:rPr>
              <a:t>No matter where you're at in the process, we've got your back and want to help you out. </a:t>
            </a:r>
          </a:p>
        </p:txBody>
      </p:sp>
      <p:sp>
        <p:nvSpPr>
          <p:cNvPr id="4" name="Slide Number Placeholder 3"/>
          <p:cNvSpPr>
            <a:spLocks noGrp="1"/>
          </p:cNvSpPr>
          <p:nvPr>
            <p:ph type="sldNum" sz="quarter" idx="5"/>
          </p:nvPr>
        </p:nvSpPr>
        <p:spPr/>
        <p:txBody>
          <a:bodyPr/>
          <a:lstStyle/>
          <a:p>
            <a:pPr lvl="0"/>
            <a:fld id="{301A7F4A-34F4-4CF1-AB07-64C16CCB41A4}" type="slidenum">
              <a:rPr lang="en-US"/>
              <a:t>35</a:t>
            </a:fld>
            <a:endParaRPr lang="en-US"/>
          </a:p>
        </p:txBody>
      </p:sp>
    </p:spTree>
    <p:extLst>
      <p:ext uri="{BB962C8B-B14F-4D97-AF65-F5344CB8AC3E}">
        <p14:creationId xmlns:p14="http://schemas.microsoft.com/office/powerpoint/2010/main" val="3735872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A0A0A"/>
                </a:solidFill>
                <a:effectLst/>
                <a:highlight>
                  <a:srgbClr val="F2F4F7"/>
                </a:highlight>
                <a:latin typeface="Inter"/>
              </a:rPr>
              <a:t>We are thrilled to have been supporting our partners for almost three years now with our wonderful Cloud Accelerator Program (CAP)! </a:t>
            </a:r>
            <a:br>
              <a:rPr lang="en-US" b="0" i="0">
                <a:effectLst/>
                <a:highlight>
                  <a:srgbClr val="F2F4F7"/>
                </a:highlight>
                <a:latin typeface="Inter"/>
              </a:rPr>
            </a:br>
            <a:r>
              <a:rPr lang="en-US" b="0" i="0">
                <a:solidFill>
                  <a:srgbClr val="0A0A0A"/>
                </a:solidFill>
                <a:effectLst/>
                <a:highlight>
                  <a:srgbClr val="F2F4F7"/>
                </a:highlight>
                <a:latin typeface="Inter"/>
              </a:rPr>
              <a:t>Our CAP team is here to provide you with top-notch SaaS support in the form </a:t>
            </a:r>
            <a:r>
              <a:rPr lang="en-US">
                <a:solidFill>
                  <a:srgbClr val="0A0A0A"/>
                </a:solidFill>
                <a:highlight>
                  <a:srgbClr val="F2F4F7"/>
                </a:highlight>
                <a:latin typeface="Inter"/>
              </a:rPr>
              <a:t>of </a:t>
            </a:r>
            <a:r>
              <a:rPr lang="en-US" b="0" i="0">
                <a:solidFill>
                  <a:srgbClr val="0A0A0A"/>
                </a:solidFill>
                <a:effectLst/>
                <a:highlight>
                  <a:srgbClr val="F2F4F7"/>
                </a:highlight>
                <a:latin typeface="Inter"/>
              </a:rPr>
              <a:t>engaging sessions that you can book anytime you need help with anything SaaS-related! </a:t>
            </a:r>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36</a:t>
            </a:fld>
            <a:endParaRPr lang="en-US"/>
          </a:p>
        </p:txBody>
      </p:sp>
    </p:spTree>
    <p:extLst>
      <p:ext uri="{BB962C8B-B14F-4D97-AF65-F5344CB8AC3E}">
        <p14:creationId xmlns:p14="http://schemas.microsoft.com/office/powerpoint/2010/main" val="2623973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A0A0A"/>
                </a:solidFill>
                <a:effectLst/>
                <a:highlight>
                  <a:srgbClr val="F2F4F7"/>
                </a:highlight>
                <a:latin typeface="Inter"/>
              </a:rPr>
              <a:t>When you sign the CSP with our partner operations team, we invite you to join an initial Onboarding session to go over the SaaS basics and answer any questions you might have about LS Central in SaaS.</a:t>
            </a:r>
            <a:br>
              <a:rPr lang="en-US" b="0" i="0">
                <a:solidFill>
                  <a:srgbClr val="0A0A0A"/>
                </a:solidFill>
                <a:effectLst/>
                <a:highlight>
                  <a:srgbClr val="F2F4F7"/>
                </a:highlight>
                <a:latin typeface="Inter"/>
              </a:rPr>
            </a:br>
            <a:r>
              <a:rPr lang="en-US" b="0" i="0">
                <a:solidFill>
                  <a:srgbClr val="0A0A0A"/>
                </a:solidFill>
                <a:effectLst/>
                <a:highlight>
                  <a:srgbClr val="F2F4F7"/>
                </a:highlight>
                <a:latin typeface="Inter"/>
              </a:rPr>
              <a:t>Here we are focusing more on the technical side of implementing LS Central in SaaS, so make sure that everyone that will be involved in implementing LS Central is joining the session. </a:t>
            </a:r>
            <a:br>
              <a:rPr lang="en-US" b="0" i="0">
                <a:solidFill>
                  <a:srgbClr val="0A0A0A"/>
                </a:solidFill>
                <a:effectLst/>
                <a:highlight>
                  <a:srgbClr val="F2F4F7"/>
                </a:highlight>
                <a:latin typeface="Inter"/>
              </a:rPr>
            </a:br>
            <a:r>
              <a:rPr lang="en-US" b="0" i="0">
                <a:solidFill>
                  <a:srgbClr val="0A0A0A"/>
                </a:solidFill>
                <a:effectLst/>
                <a:highlight>
                  <a:srgbClr val="F2F4F7"/>
                </a:highlight>
                <a:latin typeface="Inter"/>
              </a:rPr>
              <a:t>To make the best use of everyone's time, we provide you with a link with a recording to watch before hand, that is this recording, then you can leave all the questions that arise for the online Teams session.</a:t>
            </a:r>
          </a:p>
          <a:p>
            <a:r>
              <a:rPr lang="en-US" b="0" i="0">
                <a:solidFill>
                  <a:srgbClr val="0A0A0A"/>
                </a:solidFill>
                <a:effectLst/>
                <a:highlight>
                  <a:srgbClr val="F2F4F7"/>
                </a:highlight>
                <a:latin typeface="Inter"/>
              </a:rPr>
              <a:t>Booking a session with our Onboarding SaaS and CAP team is easy! </a:t>
            </a:r>
            <a:br>
              <a:rPr lang="en-US" b="0" i="0">
                <a:effectLst/>
                <a:highlight>
                  <a:srgbClr val="F2F4F7"/>
                </a:highlight>
                <a:latin typeface="Inter"/>
              </a:rPr>
            </a:br>
            <a:r>
              <a:rPr lang="en-US" b="0" i="0">
                <a:solidFill>
                  <a:srgbClr val="0A0A0A"/>
                </a:solidFill>
                <a:effectLst/>
                <a:highlight>
                  <a:srgbClr val="F2F4F7"/>
                </a:highlight>
                <a:latin typeface="Inter"/>
              </a:rPr>
              <a:t>Simply use the link we provide here on the slide, and our team will be ready and waiting to assist you. We believe in your potential for growth and success, and we are here to help you every step of the way.</a:t>
            </a:r>
            <a:r>
              <a:rPr lang="en-US">
                <a:solidFill>
                  <a:srgbClr val="0A0A0A"/>
                </a:solidFill>
                <a:highlight>
                  <a:srgbClr val="F2F4F7"/>
                </a:highlight>
                <a:latin typeface="Inter"/>
              </a:rPr>
              <a:t> </a:t>
            </a:r>
          </a:p>
          <a:p>
            <a:endParaRPr lang="en-US">
              <a:cs typeface="+mn-lt"/>
            </a:endParaRPr>
          </a:p>
          <a:p>
            <a:r>
              <a:rPr lang="en-US">
                <a:cs typeface="+mn-lt"/>
              </a:rPr>
              <a:t>If support is needed after the onboarding session, we offer a 30-minute session with the CAP team to help you address any SaaS related topic. </a:t>
            </a:r>
            <a:br>
              <a:rPr lang="en-US">
                <a:cs typeface="+mn-lt"/>
              </a:rPr>
            </a:br>
            <a:r>
              <a:rPr lang="en-US">
                <a:cs typeface="+mn-lt"/>
              </a:rPr>
              <a:t>When booking this 30min session, please specify your topic, more details the better we can arrange the right support for you within the session to make it a success.</a:t>
            </a:r>
            <a:br>
              <a:rPr lang="en-US">
                <a:cs typeface="+mn-lt"/>
              </a:rPr>
            </a:br>
            <a:br>
              <a:rPr lang="en-US">
                <a:cs typeface="+mn-lt"/>
              </a:rPr>
            </a:br>
            <a:r>
              <a:rPr lang="en-US">
                <a:cs typeface="+mn-lt"/>
              </a:rPr>
              <a:t>You find all information about the Onboarding session, and the prerecorded video and the Cloud Accelerator Program under Onboarding LS Central in SaaS page on the partner portal.</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2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don’t want you to miss the train</a:t>
            </a:r>
          </a:p>
        </p:txBody>
      </p:sp>
      <p:sp>
        <p:nvSpPr>
          <p:cNvPr id="4" name="Slide Number Placeholder 3"/>
          <p:cNvSpPr>
            <a:spLocks noGrp="1"/>
          </p:cNvSpPr>
          <p:nvPr>
            <p:ph type="sldNum" sz="quarter" idx="5"/>
          </p:nvPr>
        </p:nvSpPr>
        <p:spPr/>
        <p:txBody>
          <a:bodyPr/>
          <a:lstStyle/>
          <a:p>
            <a:fld id="{E2A0205F-3CA4-5B49-9C54-EA7C7C8DFE41}" type="slidenum">
              <a:rPr lang="en-IS" smtClean="0"/>
              <a:t>4</a:t>
            </a:fld>
            <a:endParaRPr lang="en-IS"/>
          </a:p>
        </p:txBody>
      </p:sp>
    </p:spTree>
    <p:extLst>
      <p:ext uri="{BB962C8B-B14F-4D97-AF65-F5344CB8AC3E}">
        <p14:creationId xmlns:p14="http://schemas.microsoft.com/office/powerpoint/2010/main" val="3171447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we don’t want you to just jump on board without any preparation, therefore we are offering this session to hand over the knowledge and best practices for LS Central in SaaS.</a:t>
            </a:r>
          </a:p>
        </p:txBody>
      </p:sp>
      <p:sp>
        <p:nvSpPr>
          <p:cNvPr id="4" name="Slide Number Placeholder 3"/>
          <p:cNvSpPr>
            <a:spLocks noGrp="1"/>
          </p:cNvSpPr>
          <p:nvPr>
            <p:ph type="sldNum" sz="quarter" idx="5"/>
          </p:nvPr>
        </p:nvSpPr>
        <p:spPr/>
        <p:txBody>
          <a:bodyPr/>
          <a:lstStyle/>
          <a:p>
            <a:fld id="{E2A0205F-3CA4-5B49-9C54-EA7C7C8DFE41}" type="slidenum">
              <a:rPr lang="en-IS" smtClean="0"/>
              <a:t>5</a:t>
            </a:fld>
            <a:endParaRPr lang="en-IS"/>
          </a:p>
        </p:txBody>
      </p:sp>
    </p:spTree>
    <p:extLst>
      <p:ext uri="{BB962C8B-B14F-4D97-AF65-F5344CB8AC3E}">
        <p14:creationId xmlns:p14="http://schemas.microsoft.com/office/powerpoint/2010/main" val="3051552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links to material we have for LS Central in SaaS, the SaaS Onboarding guide and the Implementation guide. </a:t>
            </a:r>
            <a:br>
              <a:rPr lang="en-US"/>
            </a:br>
            <a:r>
              <a:rPr lang="en-US"/>
              <a:t>Have you checked out these pages, if you have not, I recommended doing so, there are helpful information there. </a:t>
            </a:r>
            <a:br>
              <a:rPr lang="en-US"/>
            </a:br>
            <a:r>
              <a:rPr lang="en-US"/>
              <a:t>We offer the Onboarding LS Central SaaS program which you are already a part of and the Cloud Accelerator Program or CAP, which I will talk more about later.</a:t>
            </a:r>
          </a:p>
          <a:p>
            <a:r>
              <a:rPr lang="en-US"/>
              <a:t>Then we have the SaaS training or CF-900, that LS </a:t>
            </a:r>
            <a:r>
              <a:rPr lang="en-US" err="1"/>
              <a:t>Acadamy</a:t>
            </a:r>
            <a:r>
              <a:rPr lang="en-US"/>
              <a:t> offers, and is now available for you on-demand on the LS Training portal</a:t>
            </a:r>
          </a:p>
        </p:txBody>
      </p:sp>
      <p:sp>
        <p:nvSpPr>
          <p:cNvPr id="4" name="Slide Number Placeholder 3"/>
          <p:cNvSpPr>
            <a:spLocks noGrp="1"/>
          </p:cNvSpPr>
          <p:nvPr>
            <p:ph type="sldNum" sz="quarter" idx="10"/>
          </p:nvPr>
        </p:nvSpPr>
        <p:spPr/>
        <p:txBody>
          <a:bodyPr/>
          <a:lstStyle/>
          <a:p>
            <a:fld id="{E2A0205F-3CA4-5B49-9C54-EA7C7C8DFE41}" type="slidenum">
              <a:rPr lang="en-IS" smtClean="0"/>
              <a:t>6</a:t>
            </a:fld>
            <a:endParaRPr lang="en-IS"/>
          </a:p>
        </p:txBody>
      </p:sp>
    </p:spTree>
    <p:extLst>
      <p:ext uri="{BB962C8B-B14F-4D97-AF65-F5344CB8AC3E}">
        <p14:creationId xmlns:p14="http://schemas.microsoft.com/office/powerpoint/2010/main" val="535645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where to start?</a:t>
            </a:r>
            <a:br>
              <a:rPr lang="en-US"/>
            </a:br>
            <a:r>
              <a:rPr lang="en-US"/>
              <a:t>The best place to start is to create a</a:t>
            </a:r>
            <a:br>
              <a:rPr lang="en-US"/>
            </a:br>
            <a:r>
              <a:rPr lang="en-US"/>
              <a:t>Have a support concept for your customers </a:t>
            </a:r>
            <a:br>
              <a:rPr lang="en-US"/>
            </a:br>
            <a:br>
              <a:rPr lang="en-US"/>
            </a:br>
            <a:r>
              <a:rPr lang="en-US"/>
              <a:t>Outage strategy, on how outage is reported to MS </a:t>
            </a:r>
            <a:br>
              <a:rPr lang="en-US"/>
            </a:br>
            <a:endParaRPr lang="en-US"/>
          </a:p>
          <a:p>
            <a:r>
              <a:rPr lang="en-US"/>
              <a:t>Use partner center</a:t>
            </a:r>
          </a:p>
          <a:p>
            <a:r>
              <a:rPr lang="en-US" sz="2000"/>
              <a:t>In </a:t>
            </a:r>
            <a:r>
              <a:rPr lang="en-US" sz="2000">
                <a:hlinkClick r:id="rId3"/>
              </a:rPr>
              <a:t>Partner Center</a:t>
            </a:r>
            <a:r>
              <a:rPr lang="en-US" sz="2000"/>
              <a:t>, you can:</a:t>
            </a:r>
          </a:p>
          <a:p>
            <a:pPr marL="363538" lvl="1" indent="-342900"/>
            <a:r>
              <a:rPr lang="en-US" sz="2000">
                <a:solidFill>
                  <a:schemeClr val="tx1"/>
                </a:solidFill>
              </a:rPr>
              <a:t>Manage your Microsoft account and users</a:t>
            </a:r>
            <a:endParaRPr lang="en-US" sz="2000">
              <a:solidFill>
                <a:schemeClr val="tx1"/>
              </a:solidFill>
              <a:cs typeface="Segoe UI"/>
            </a:endParaRPr>
          </a:p>
          <a:p>
            <a:pPr marL="363538" lvl="1" indent="-342900"/>
            <a:r>
              <a:rPr lang="en-US" sz="2000">
                <a:solidFill>
                  <a:schemeClr val="tx1"/>
                </a:solidFill>
              </a:rPr>
              <a:t>Access your customer's tenant</a:t>
            </a:r>
          </a:p>
          <a:p>
            <a:pPr marL="363538" lvl="1" indent="-342900"/>
            <a:r>
              <a:rPr lang="en-US" sz="2000">
                <a:solidFill>
                  <a:schemeClr val="tx1"/>
                </a:solidFill>
                <a:cs typeface="Segoe UI"/>
              </a:rPr>
              <a:t>Manage Customer Subscriptions</a:t>
            </a:r>
          </a:p>
          <a:p>
            <a:pPr marL="363538" lvl="1" indent="-342900"/>
            <a:endParaRPr lang="en-US" sz="2000">
              <a:solidFill>
                <a:schemeClr val="tx1"/>
              </a:solidFill>
              <a:cs typeface="Segoe UI"/>
            </a:endParaRPr>
          </a:p>
          <a:p>
            <a:pPr marL="363538" marR="0" lvl="1" indent="-342900" algn="l" defTabSz="914400" rtl="0" eaLnBrk="1" fontAlgn="auto" latinLnBrk="0" hangingPunct="1">
              <a:lnSpc>
                <a:spcPct val="100000"/>
              </a:lnSpc>
              <a:spcBef>
                <a:spcPts val="0"/>
              </a:spcBef>
              <a:spcAft>
                <a:spcPts val="0"/>
              </a:spcAft>
              <a:buClrTx/>
              <a:buSzTx/>
              <a:buFontTx/>
              <a:buNone/>
              <a:tabLst/>
              <a:defRPr/>
            </a:pPr>
            <a:r>
              <a:rPr lang="en-US" sz="2000"/>
              <a:t>You can use the delegate admin access to support them </a:t>
            </a:r>
          </a:p>
          <a:p>
            <a:pPr marL="363538" lvl="1" indent="-342900"/>
            <a:endParaRPr lang="en-US" sz="2000">
              <a:solidFill>
                <a:schemeClr val="tx1"/>
              </a:solidFill>
              <a:cs typeface="Segoe UI"/>
            </a:endParaRPr>
          </a:p>
          <a:p>
            <a:pPr marL="363538" lvl="1" indent="-342900"/>
            <a:r>
              <a:rPr lang="en-US" sz="2000">
                <a:solidFill>
                  <a:schemeClr val="tx1"/>
                </a:solidFill>
                <a:cs typeface="Segoe UI"/>
              </a:rPr>
              <a:t>Delegate Admin </a:t>
            </a:r>
          </a:p>
          <a:p>
            <a:pPr marL="342900" indent="-342900">
              <a:spcBef>
                <a:spcPts val="1800"/>
              </a:spcBef>
              <a:buFont typeface="Wingdings" panose="05000000000000000000" pitchFamily="2" charset="2"/>
              <a:buChar char="v"/>
            </a:pPr>
            <a:r>
              <a:rPr lang="en-US" sz="4000"/>
              <a:t>Admin and development access to Customer LS Central SaaS tenants</a:t>
            </a:r>
          </a:p>
          <a:p>
            <a:pPr marL="355600" indent="-342900">
              <a:spcBef>
                <a:spcPts val="1800"/>
              </a:spcBef>
              <a:buFont typeface="Wingdings" panose="05000000000000000000" pitchFamily="2" charset="2"/>
              <a:buChar char="v"/>
            </a:pPr>
            <a:r>
              <a:rPr lang="en-US" sz="4000"/>
              <a:t>LS Central SaaS access without consuming license of Customer</a:t>
            </a:r>
            <a:endParaRPr lang="en-US" sz="4000">
              <a:cs typeface="Segoe UI"/>
            </a:endParaRPr>
          </a:p>
          <a:p>
            <a:pPr marL="355600" indent="-342900">
              <a:spcBef>
                <a:spcPts val="1800"/>
              </a:spcBef>
              <a:buFont typeface="Wingdings" panose="05000000000000000000" pitchFamily="2" charset="2"/>
              <a:buChar char="v"/>
            </a:pPr>
            <a:r>
              <a:rPr lang="en-US" sz="4000">
                <a:solidFill>
                  <a:srgbClr val="171717"/>
                </a:solidFill>
                <a:latin typeface="Segoe UI"/>
                <a:cs typeface="Segoe UI"/>
              </a:rPr>
              <a:t>F</a:t>
            </a:r>
            <a:r>
              <a:rPr lang="en-US" sz="4000" b="0" i="0">
                <a:solidFill>
                  <a:srgbClr val="171717"/>
                </a:solidFill>
                <a:effectLst/>
                <a:latin typeface="Segoe UI"/>
                <a:cs typeface="Segoe UI"/>
              </a:rPr>
              <a:t>irst line of support for your</a:t>
            </a:r>
            <a:r>
              <a:rPr lang="en-US" sz="4000">
                <a:solidFill>
                  <a:srgbClr val="171717"/>
                </a:solidFill>
                <a:latin typeface="Segoe UI"/>
                <a:cs typeface="Segoe UI"/>
              </a:rPr>
              <a:t> LS Central SaaS </a:t>
            </a:r>
            <a:r>
              <a:rPr lang="en-US" sz="4000" b="0" i="0">
                <a:solidFill>
                  <a:srgbClr val="171717"/>
                </a:solidFill>
                <a:effectLst/>
                <a:latin typeface="Segoe UI"/>
                <a:cs typeface="Segoe UI"/>
              </a:rPr>
              <a:t>customers</a:t>
            </a:r>
          </a:p>
          <a:p>
            <a:pPr marL="355600" indent="-342900">
              <a:spcBef>
                <a:spcPts val="1800"/>
              </a:spcBef>
              <a:buFont typeface="Wingdings" panose="05000000000000000000" pitchFamily="2" charset="2"/>
              <a:buChar char="v"/>
            </a:pPr>
            <a:endParaRPr lang="en-US" sz="4000" b="0" i="0">
              <a:solidFill>
                <a:srgbClr val="171717"/>
              </a:solidFill>
              <a:effectLst/>
              <a:latin typeface="Segoe UI"/>
              <a:cs typeface="Segoe UI"/>
            </a:endParaRPr>
          </a:p>
          <a:p>
            <a:pPr marL="355600" indent="-342900">
              <a:spcBef>
                <a:spcPts val="1800"/>
              </a:spcBef>
              <a:buFont typeface="Wingdings" panose="05000000000000000000" pitchFamily="2" charset="2"/>
              <a:buChar char="v"/>
            </a:pPr>
            <a:endParaRPr lang="en-US" sz="4000" b="0" i="0">
              <a:solidFill>
                <a:srgbClr val="171717"/>
              </a:solidFill>
              <a:effectLst/>
              <a:latin typeface="Segoe UI"/>
              <a:cs typeface="Segoe UI"/>
            </a:endParaRPr>
          </a:p>
          <a:p>
            <a:pPr marL="363538" marR="0" lvl="1" indent="-342900" algn="l" defTabSz="914400" rtl="0" eaLnBrk="1" fontAlgn="auto" latinLnBrk="0" hangingPunct="1">
              <a:lnSpc>
                <a:spcPct val="100000"/>
              </a:lnSpc>
              <a:spcBef>
                <a:spcPts val="0"/>
              </a:spcBef>
              <a:spcAft>
                <a:spcPts val="0"/>
              </a:spcAft>
              <a:buClrTx/>
              <a:buSzTx/>
              <a:buFontTx/>
              <a:buNone/>
              <a:tabLst/>
              <a:defRPr/>
            </a:pPr>
            <a:r>
              <a:rPr lang="en-US" sz="4000" b="0" i="0">
                <a:solidFill>
                  <a:srgbClr val="171717"/>
                </a:solidFill>
                <a:effectLst/>
                <a:latin typeface="SFMono-Regular"/>
              </a:rPr>
              <a:t>Internal Administrators and Delegated Administrators can access the administration center</a:t>
            </a:r>
          </a:p>
          <a:p>
            <a:pPr marL="363538" lvl="1" indent="-342900"/>
            <a:r>
              <a:rPr lang="en-US" sz="2000">
                <a:solidFill>
                  <a:schemeClr val="tx1"/>
                </a:solidFill>
                <a:cs typeface="Segoe UI"/>
              </a:rPr>
              <a:t>Partners can access admin center for each tenant from the partner center </a:t>
            </a:r>
          </a:p>
          <a:p>
            <a:pPr marL="363538" lvl="1" indent="-342900"/>
            <a:r>
              <a:rPr lang="en-US" sz="2000">
                <a:solidFill>
                  <a:schemeClr val="tx1"/>
                </a:solidFill>
                <a:cs typeface="Segoe UI"/>
              </a:rPr>
              <a:t>Customers (and partners) can </a:t>
            </a:r>
            <a:r>
              <a:rPr lang="en-US" sz="4000">
                <a:solidFill>
                  <a:srgbClr val="171717"/>
                </a:solidFill>
                <a:latin typeface="SFMono-Regular"/>
              </a:rPr>
              <a:t>access after signing into business central -&gt; Settings -&gt; Admin Center</a:t>
            </a:r>
          </a:p>
          <a:p>
            <a:pPr marL="363538" lvl="1" indent="-342900"/>
            <a:endParaRPr lang="en-US" sz="4000">
              <a:solidFill>
                <a:srgbClr val="171717"/>
              </a:solidFill>
              <a:latin typeface="SFMono-Regular"/>
              <a:cs typeface="Segoe UI"/>
            </a:endParaRPr>
          </a:p>
          <a:p>
            <a:pPr marL="363538" lvl="1" indent="-342900"/>
            <a:r>
              <a:rPr lang="en-US" sz="4000">
                <a:solidFill>
                  <a:srgbClr val="171717"/>
                </a:solidFill>
                <a:latin typeface="SFMono-Regular"/>
                <a:cs typeface="Segoe UI"/>
              </a:rPr>
              <a:t>Or by placing admin after LS Central URI</a:t>
            </a:r>
            <a:endParaRPr lang="en-US" sz="2000">
              <a:solidFill>
                <a:schemeClr val="tx1"/>
              </a:solidFill>
              <a:cs typeface="Segoe UI"/>
            </a:endParaRPr>
          </a:p>
        </p:txBody>
      </p:sp>
      <p:sp>
        <p:nvSpPr>
          <p:cNvPr id="4" name="Slide Number Placeholder 3"/>
          <p:cNvSpPr>
            <a:spLocks noGrp="1"/>
          </p:cNvSpPr>
          <p:nvPr>
            <p:ph type="sldNum" sz="quarter" idx="5"/>
          </p:nvPr>
        </p:nvSpPr>
        <p:spPr/>
        <p:txBody>
          <a:bodyPr/>
          <a:lstStyle/>
          <a:p>
            <a:fld id="{E2A0205F-3CA4-5B49-9C54-EA7C7C8DFE41}" type="slidenum">
              <a:rPr lang="en-IS" smtClean="0"/>
              <a:t>7</a:t>
            </a:fld>
            <a:endParaRPr lang="en-IS"/>
          </a:p>
        </p:txBody>
      </p:sp>
    </p:spTree>
    <p:extLst>
      <p:ext uri="{BB962C8B-B14F-4D97-AF65-F5344CB8AC3E}">
        <p14:creationId xmlns:p14="http://schemas.microsoft.com/office/powerpoint/2010/main" val="426874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Automate as much as possible. </a:t>
            </a:r>
            <a:br>
              <a:rPr lang="en-US"/>
            </a:br>
            <a:r>
              <a:rPr lang="en-US" b="0" i="0">
                <a:solidFill>
                  <a:srgbClr val="000000"/>
                </a:solidFill>
                <a:effectLst/>
                <a:latin typeface="Verdana" panose="020B0604030504040204" pitchFamily="34" charset="0"/>
              </a:rPr>
              <a:t>If you have developed customized extensions, it is </a:t>
            </a:r>
            <a:r>
              <a:rPr lang="en-US" b="1" i="0">
                <a:solidFill>
                  <a:srgbClr val="000000"/>
                </a:solidFill>
                <a:effectLst/>
                <a:latin typeface="Verdana" panose="020B0604030504040204" pitchFamily="34" charset="0"/>
              </a:rPr>
              <a:t>your responsibility </a:t>
            </a:r>
            <a:r>
              <a:rPr lang="en-US" b="0" i="0">
                <a:solidFill>
                  <a:srgbClr val="000000"/>
                </a:solidFill>
                <a:effectLst/>
                <a:latin typeface="Verdana" panose="020B0604030504040204" pitchFamily="34" charset="0"/>
              </a:rPr>
              <a:t>to make sure the extension does not break when Microsoft or LS Central release new updates. Therefore, we strongly advise you to create automated tests for every customization you develop.</a:t>
            </a:r>
            <a:br>
              <a:rPr lang="en-US"/>
            </a:br>
            <a:r>
              <a:rPr lang="en-US"/>
              <a:t>You must update environments each month, so automation is your best friend  in SaaS</a:t>
            </a:r>
          </a:p>
        </p:txBody>
      </p:sp>
      <p:sp>
        <p:nvSpPr>
          <p:cNvPr id="4" name="Slide Number Placeholder 3"/>
          <p:cNvSpPr>
            <a:spLocks noGrp="1"/>
          </p:cNvSpPr>
          <p:nvPr>
            <p:ph type="sldNum" sz="quarter" idx="10"/>
          </p:nvPr>
        </p:nvSpPr>
        <p:spPr/>
        <p:txBody>
          <a:bodyPr/>
          <a:lstStyle/>
          <a:p>
            <a:fld id="{E2A0205F-3CA4-5B49-9C54-EA7C7C8DFE41}" type="slidenum">
              <a:rPr lang="en-IS" smtClean="0"/>
              <a:t>8</a:t>
            </a:fld>
            <a:endParaRPr lang="en-IS"/>
          </a:p>
        </p:txBody>
      </p:sp>
    </p:spTree>
    <p:extLst>
      <p:ext uri="{BB962C8B-B14F-4D97-AF65-F5344CB8AC3E}">
        <p14:creationId xmlns:p14="http://schemas.microsoft.com/office/powerpoint/2010/main" val="953113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possible, try to select the first SaaS customer as a simple customer with as few customization and integrations as possible</a:t>
            </a:r>
            <a:br>
              <a:rPr lang="en-US"/>
            </a:br>
            <a:r>
              <a:rPr lang="en-US"/>
              <a:t>A customer you already know all processes to guarantee that the move to SaaS is a straight forward one. </a:t>
            </a:r>
            <a:br>
              <a:rPr lang="en-US"/>
            </a:br>
            <a:br>
              <a:rPr lang="en-US"/>
            </a:br>
            <a:r>
              <a:rPr lang="en-US"/>
              <a:t>This is not always possible, sometimes the customer has already chosen you</a:t>
            </a:r>
            <a:endParaRPr lang="en-DE"/>
          </a:p>
        </p:txBody>
      </p:sp>
      <p:sp>
        <p:nvSpPr>
          <p:cNvPr id="4" name="Slide Number Placeholder 3"/>
          <p:cNvSpPr>
            <a:spLocks noGrp="1"/>
          </p:cNvSpPr>
          <p:nvPr>
            <p:ph type="sldNum" sz="quarter" idx="5"/>
          </p:nvPr>
        </p:nvSpPr>
        <p:spPr/>
        <p:txBody>
          <a:bodyPr/>
          <a:lstStyle/>
          <a:p>
            <a:fld id="{E2A0205F-3CA4-5B49-9C54-EA7C7C8DFE41}" type="slidenum">
              <a:rPr lang="en-IS" smtClean="0"/>
              <a:t>9</a:t>
            </a:fld>
            <a:endParaRPr lang="en-IS"/>
          </a:p>
        </p:txBody>
      </p:sp>
    </p:spTree>
    <p:extLst>
      <p:ext uri="{BB962C8B-B14F-4D97-AF65-F5344CB8AC3E}">
        <p14:creationId xmlns:p14="http://schemas.microsoft.com/office/powerpoint/2010/main" val="378469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cov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344959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083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4096572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012F36-8998-C1AE-8F2F-279949AFFDBE}"/>
              </a:ext>
            </a:extLst>
          </p:cNvPr>
          <p:cNvSpPr/>
          <p:nvPr userDrawn="1"/>
        </p:nvSpPr>
        <p:spPr>
          <a:xfrm>
            <a:off x="10613876" y="5136020"/>
            <a:ext cx="1578123" cy="1721980"/>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2200188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0"/>
            <a:ext cx="487440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a:t>Insert slide title</a:t>
            </a:r>
            <a:endParaRPr lang="en-IS"/>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Tree>
    <p:extLst>
      <p:ext uri="{BB962C8B-B14F-4D97-AF65-F5344CB8AC3E}">
        <p14:creationId xmlns:p14="http://schemas.microsoft.com/office/powerpoint/2010/main" val="2502578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302819"/>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Tree>
    <p:extLst>
      <p:ext uri="{BB962C8B-B14F-4D97-AF65-F5344CB8AC3E}">
        <p14:creationId xmlns:p14="http://schemas.microsoft.com/office/powerpoint/2010/main" val="3637817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66107F-9B7D-5549-BFE5-2215D8B1F7D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72572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presenter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7" name="Text Placeholder 22">
            <a:extLst>
              <a:ext uri="{FF2B5EF4-FFF2-40B4-BE49-F238E27FC236}">
                <a16:creationId xmlns:a16="http://schemas.microsoft.com/office/drawing/2014/main" id="{38D9C70C-2730-4E44-B8CB-7C5FDCB47DB6}"/>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FFDC8B"/>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81252" y="1404520"/>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D990FC-00B3-A940-BB96-744101E43CD1}"/>
              </a:ext>
            </a:extLst>
          </p:cNvPr>
          <p:cNvCxnSpPr>
            <a:cxnSpLocks/>
          </p:cNvCxnSpPr>
          <p:nvPr userDrawn="1"/>
        </p:nvCxnSpPr>
        <p:spPr>
          <a:xfrm>
            <a:off x="7524206" y="5133965"/>
            <a:ext cx="3263276"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BC132A-0922-974F-8A88-11F6B216298D}"/>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chemeClr val="bg1"/>
                </a:solidFill>
                <a:latin typeface="Segoe UI" panose="020B0502040204020203" pitchFamily="34" charset="0"/>
                <a:cs typeface="Segoe UI" panose="020B0502040204020203" pitchFamily="34" charset="0"/>
              </a:rPr>
              <a:t>www.LSRetail.com</a:t>
            </a:r>
            <a:endParaRPr lang="en-IS" sz="1000">
              <a:solidFill>
                <a:schemeClr val="bg1"/>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381251"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5B74DC6-C536-FC4C-95B0-863952CE43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55084" y="2931342"/>
            <a:ext cx="2195670" cy="674016"/>
          </a:xfrm>
          <a:prstGeom prst="rect">
            <a:avLst/>
          </a:prstGeom>
        </p:spPr>
      </p:pic>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3500000">
            <a:off x="4830417" y="3187622"/>
            <a:ext cx="2817967" cy="2450085"/>
          </a:xfrm>
          <a:prstGeom prst="rect">
            <a:avLst/>
          </a:prstGeom>
        </p:spPr>
      </p:pic>
      <p:pic>
        <p:nvPicPr>
          <p:cNvPr id="22" name="Picture 21" descr="Background pattern&#10;&#10;Description automatically generated">
            <a:extLst>
              <a:ext uri="{FF2B5EF4-FFF2-40B4-BE49-F238E27FC236}">
                <a16:creationId xmlns:a16="http://schemas.microsoft.com/office/drawing/2014/main" id="{06BF8495-4172-0B43-B949-68A46D2C4C61}"/>
              </a:ext>
            </a:extLst>
          </p:cNvPr>
          <p:cNvPicPr>
            <a:picLocks noChangeAspect="1"/>
          </p:cNvPicPr>
          <p:nvPr userDrawn="1"/>
        </p:nvPicPr>
        <p:blipFill rotWithShape="1">
          <a:blip r:embed="rId5" cstate="screen">
            <a:alphaModFix amt="80000"/>
            <a:extLst>
              <a:ext uri="{28A0092B-C50C-407E-A947-70E740481C1C}">
                <a14:useLocalDpi xmlns:a14="http://schemas.microsoft.com/office/drawing/2010/main"/>
              </a:ext>
            </a:extLst>
          </a:blip>
          <a:srcRect/>
          <a:stretch/>
        </p:blipFill>
        <p:spPr>
          <a:xfrm>
            <a:off x="1836372" y="2939080"/>
            <a:ext cx="2079961" cy="1713361"/>
          </a:xfrm>
          <a:prstGeom prst="rect">
            <a:avLst/>
          </a:prstGeom>
        </p:spPr>
      </p:pic>
    </p:spTree>
    <p:extLst>
      <p:ext uri="{BB962C8B-B14F-4D97-AF65-F5344CB8AC3E}">
        <p14:creationId xmlns:p14="http://schemas.microsoft.com/office/powerpoint/2010/main" val="3574791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radient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1625875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9E43-AFF0-FF44-8124-695522FA40B0}"/>
              </a:ext>
            </a:extLst>
          </p:cNvPr>
          <p:cNvSpPr>
            <a:spLocks noGrp="1"/>
          </p:cNvSpPr>
          <p:nvPr>
            <p:ph type="pic" sz="quarter" idx="10"/>
          </p:nvPr>
        </p:nvSpPr>
        <p:spPr>
          <a:xfrm>
            <a:off x="0" y="0"/>
            <a:ext cx="12191999" cy="6858000"/>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202148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333432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BEB495D-D33F-4B67-34F3-3B068AE15E02}"/>
              </a:ext>
            </a:extLst>
          </p:cNvPr>
          <p:cNvSpPr/>
          <p:nvPr userDrawn="1"/>
        </p:nvSpPr>
        <p:spPr>
          <a:xfrm>
            <a:off x="0" y="0"/>
            <a:ext cx="3546505" cy="1563880"/>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405321"/>
            <a:ext cx="4291605" cy="4328398"/>
          </a:xfrm>
          <a:prstGeom prst="rect">
            <a:avLst/>
          </a:prstGeom>
          <a:ln w="15875">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411998" y="5162399"/>
            <a:ext cx="6967370" cy="536559"/>
          </a:xfrm>
          <a:prstGeom prst="rect">
            <a:avLst/>
          </a:prstGeom>
        </p:spPr>
        <p:txBody>
          <a:bodyPr/>
          <a:lstStyle>
            <a:lvl1pPr marL="0" indent="0">
              <a:buNone/>
              <a:defRPr sz="32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411998" y="5698959"/>
            <a:ext cx="6967370" cy="376360"/>
          </a:xfrm>
          <a:prstGeom prst="rect">
            <a:avLst/>
          </a:prstGeom>
        </p:spPr>
        <p:txBody>
          <a:bodyPr/>
          <a:lstStyle>
            <a:lvl1pPr marL="0" indent="0">
              <a:buNone/>
              <a:defRPr sz="24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17" name="Text Placeholder 14">
            <a:extLst>
              <a:ext uri="{FF2B5EF4-FFF2-40B4-BE49-F238E27FC236}">
                <a16:creationId xmlns:a16="http://schemas.microsoft.com/office/drawing/2014/main" id="{B08A129B-8A0B-082D-128A-76A825E51776}"/>
              </a:ext>
            </a:extLst>
          </p:cNvPr>
          <p:cNvSpPr>
            <a:spLocks noGrp="1"/>
          </p:cNvSpPr>
          <p:nvPr>
            <p:ph type="body" sz="quarter" idx="13" hasCustomPrompt="1"/>
          </p:nvPr>
        </p:nvSpPr>
        <p:spPr>
          <a:xfrm>
            <a:off x="411998" y="6076319"/>
            <a:ext cx="6967370" cy="323894"/>
          </a:xfrm>
          <a:prstGeom prst="rect">
            <a:avLst/>
          </a:prstGeom>
        </p:spPr>
        <p:txBody>
          <a:bodyPr/>
          <a:lstStyle>
            <a:lvl1pPr marL="0" indent="0">
              <a:buNone/>
              <a:defRPr sz="18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249033" y="2479536"/>
            <a:ext cx="6397536"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Tree>
    <p:extLst>
      <p:ext uri="{BB962C8B-B14F-4D97-AF65-F5344CB8AC3E}">
        <p14:creationId xmlns:p14="http://schemas.microsoft.com/office/powerpoint/2010/main" val="815730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732680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7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ext 2">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297220A-1F5B-AA3B-4F9E-759DB5301ADF}"/>
              </a:ext>
            </a:extLst>
          </p:cNvPr>
          <p:cNvSpPr txBox="1">
            <a:spLocks noGrp="1"/>
          </p:cNvSpPr>
          <p:nvPr>
            <p:ph type="body" sz="quarter" idx="4294967295"/>
          </p:nvPr>
        </p:nvSpPr>
        <p:spPr>
          <a:xfrm>
            <a:off x="340293" y="997528"/>
            <a:ext cx="11484278" cy="542867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GB" sz="2400" b="0" i="0" u="none" strike="noStrike" cap="none" spc="0" baseline="0">
                <a:solidFill>
                  <a:srgbClr val="323133"/>
                </a:solidFill>
                <a:uFillTx/>
                <a:latin typeface="Segoe UI" pitchFamily="34"/>
                <a:cs typeface="Segoe UI" pitchFamily="34"/>
              </a:defRPr>
            </a:lvl1pPr>
          </a:lstStyle>
          <a:p>
            <a:pPr lvl="0"/>
            <a:r>
              <a:rPr lang="en-GB"/>
              <a:t>Click to edit text</a:t>
            </a:r>
            <a:endParaRPr lang="en-IS"/>
          </a:p>
        </p:txBody>
      </p:sp>
      <p:sp>
        <p:nvSpPr>
          <p:cNvPr id="3" name="Title Placeholder 12">
            <a:extLst>
              <a:ext uri="{FF2B5EF4-FFF2-40B4-BE49-F238E27FC236}">
                <a16:creationId xmlns:a16="http://schemas.microsoft.com/office/drawing/2014/main" id="{70015DF6-6435-B6F0-3680-664643908650}"/>
              </a:ext>
            </a:extLst>
          </p:cNvPr>
          <p:cNvSpPr txBox="1">
            <a:spLocks noGrp="1"/>
          </p:cNvSpPr>
          <p:nvPr>
            <p:ph type="title"/>
          </p:nvPr>
        </p:nvSpPr>
        <p:spPr>
          <a:xfrm>
            <a:off x="340293" y="212186"/>
            <a:ext cx="11484278" cy="588635"/>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GB" sz="4000" b="1" i="0" u="none" strike="noStrike" cap="none" spc="0" baseline="0">
                <a:solidFill>
                  <a:srgbClr val="361D5C"/>
                </a:solidFill>
                <a:uFillTx/>
                <a:latin typeface="Segoe UI" pitchFamily="34"/>
                <a:cs typeface="Segoe UI" pitchFamily="34"/>
              </a:defRPr>
            </a:lvl1pPr>
          </a:lstStyle>
          <a:p>
            <a:pPr lvl="0"/>
            <a:r>
              <a:rPr lang="en-GB"/>
              <a:t>Insert slide title</a:t>
            </a:r>
            <a:endParaRPr lang="en-IS"/>
          </a:p>
        </p:txBody>
      </p:sp>
      <p:pic>
        <p:nvPicPr>
          <p:cNvPr id="4" name="Graphic 12">
            <a:extLst>
              <a:ext uri="{FF2B5EF4-FFF2-40B4-BE49-F238E27FC236}">
                <a16:creationId xmlns:a16="http://schemas.microsoft.com/office/drawing/2014/main" id="{BF8C59BF-BF74-2212-65B0-F94DA6EE401D}"/>
              </a:ext>
            </a:extLst>
          </p:cNvPr>
          <p:cNvPicPr>
            <a:picLocks noChangeAspect="1"/>
          </p:cNvPicPr>
          <p:nvPr/>
        </p:nvPicPr>
        <p:blipFill>
          <a:blip r:embed="rId2">
            <a:extLst>
              <a:ext uri="{96DAC541-7B7A-43D3-8B79-37D633B846F1}">
                <asvg:svgBlip xmlns:asvg="http://schemas.microsoft.com/office/drawing/2016/SVG/main" r:embed="rId3"/>
              </a:ext>
            </a:extLst>
          </a:blip>
          <a:srcRect t="15085" r="21253" b="63337"/>
          <a:stretch>
            <a:fillRect/>
          </a:stretch>
        </p:blipFill>
        <p:spPr>
          <a:xfrm>
            <a:off x="7511603" y="5860471"/>
            <a:ext cx="4680392" cy="997528"/>
          </a:xfrm>
          <a:prstGeom prst="rect">
            <a:avLst/>
          </a:prstGeom>
          <a:noFill/>
          <a:ln cap="flat">
            <a:noFill/>
          </a:ln>
        </p:spPr>
      </p:pic>
      <p:grpSp>
        <p:nvGrpSpPr>
          <p:cNvPr id="73" name="Group 3">
            <a:extLst>
              <a:ext uri="{FF2B5EF4-FFF2-40B4-BE49-F238E27FC236}">
                <a16:creationId xmlns:a16="http://schemas.microsoft.com/office/drawing/2014/main" id="{BC7BC809-82EC-8E1D-0C9F-8C79F45123C7}"/>
              </a:ext>
            </a:extLst>
          </p:cNvPr>
          <p:cNvGrpSpPr/>
          <p:nvPr userDrawn="1"/>
        </p:nvGrpSpPr>
        <p:grpSpPr>
          <a:xfrm>
            <a:off x="9448168" y="6253789"/>
            <a:ext cx="1231126" cy="378552"/>
            <a:chOff x="10610584" y="331617"/>
            <a:chExt cx="1231126" cy="378552"/>
          </a:xfrm>
        </p:grpSpPr>
        <p:grpSp>
          <p:nvGrpSpPr>
            <p:cNvPr id="74" name="Graphic 1">
              <a:extLst>
                <a:ext uri="{FF2B5EF4-FFF2-40B4-BE49-F238E27FC236}">
                  <a16:creationId xmlns:a16="http://schemas.microsoft.com/office/drawing/2014/main" id="{4D6D6E92-729D-BAE3-418F-B4F59DA7AA75}"/>
                </a:ext>
              </a:extLst>
            </p:cNvPr>
            <p:cNvGrpSpPr/>
            <p:nvPr/>
          </p:nvGrpSpPr>
          <p:grpSpPr>
            <a:xfrm>
              <a:off x="10610584" y="331617"/>
              <a:ext cx="1231126" cy="292096"/>
              <a:chOff x="10610584" y="331617"/>
              <a:chExt cx="1231126" cy="292096"/>
            </a:xfrm>
            <a:solidFill>
              <a:schemeClr val="bg1"/>
            </a:solidFill>
          </p:grpSpPr>
          <p:grpSp>
            <p:nvGrpSpPr>
              <p:cNvPr id="95" name="Graphic 1">
                <a:extLst>
                  <a:ext uri="{FF2B5EF4-FFF2-40B4-BE49-F238E27FC236}">
                    <a16:creationId xmlns:a16="http://schemas.microsoft.com/office/drawing/2014/main" id="{1C1616F9-F748-CFA4-C6B2-3A85F954B5E1}"/>
                  </a:ext>
                </a:extLst>
              </p:cNvPr>
              <p:cNvGrpSpPr/>
              <p:nvPr/>
            </p:nvGrpSpPr>
            <p:grpSpPr>
              <a:xfrm>
                <a:off x="10977232" y="373442"/>
                <a:ext cx="864478" cy="163814"/>
                <a:chOff x="10977232" y="373442"/>
                <a:chExt cx="864478" cy="163814"/>
              </a:xfrm>
              <a:grpFill/>
            </p:grpSpPr>
            <p:sp>
              <p:nvSpPr>
                <p:cNvPr id="99" name="Freeform 31">
                  <a:extLst>
                    <a:ext uri="{FF2B5EF4-FFF2-40B4-BE49-F238E27FC236}">
                      <a16:creationId xmlns:a16="http://schemas.microsoft.com/office/drawing/2014/main" id="{5DF814D2-DDD9-FC29-05FE-020BA53E935E}"/>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100" name="Freeform 32">
                  <a:extLst>
                    <a:ext uri="{FF2B5EF4-FFF2-40B4-BE49-F238E27FC236}">
                      <a16:creationId xmlns:a16="http://schemas.microsoft.com/office/drawing/2014/main" id="{765E32F8-396F-1072-13F0-F79AE74CEF30}"/>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101" name="Freeform 33">
                  <a:extLst>
                    <a:ext uri="{FF2B5EF4-FFF2-40B4-BE49-F238E27FC236}">
                      <a16:creationId xmlns:a16="http://schemas.microsoft.com/office/drawing/2014/main" id="{C4EB51FE-4692-A11F-593E-0CC301FC6D92}"/>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102" name="Freeform 34">
                  <a:extLst>
                    <a:ext uri="{FF2B5EF4-FFF2-40B4-BE49-F238E27FC236}">
                      <a16:creationId xmlns:a16="http://schemas.microsoft.com/office/drawing/2014/main" id="{EB734C17-A656-0EAB-A889-EEFD9CF6C9C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103" name="Freeform 35">
                  <a:extLst>
                    <a:ext uri="{FF2B5EF4-FFF2-40B4-BE49-F238E27FC236}">
                      <a16:creationId xmlns:a16="http://schemas.microsoft.com/office/drawing/2014/main" id="{2A26AA70-33C0-C0B3-2FB3-7F577BF88DA2}"/>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104" name="Freeform 36">
                  <a:extLst>
                    <a:ext uri="{FF2B5EF4-FFF2-40B4-BE49-F238E27FC236}">
                      <a16:creationId xmlns:a16="http://schemas.microsoft.com/office/drawing/2014/main" id="{54AF983B-1DEC-04FA-FB9C-B3B5650128F6}"/>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105" name="Freeform 37">
                  <a:extLst>
                    <a:ext uri="{FF2B5EF4-FFF2-40B4-BE49-F238E27FC236}">
                      <a16:creationId xmlns:a16="http://schemas.microsoft.com/office/drawing/2014/main" id="{53F0A795-AF43-FA08-DC70-C7B537D8E93D}"/>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106" name="Freeform 38">
                  <a:extLst>
                    <a:ext uri="{FF2B5EF4-FFF2-40B4-BE49-F238E27FC236}">
                      <a16:creationId xmlns:a16="http://schemas.microsoft.com/office/drawing/2014/main" id="{6B439E81-3CFB-EEBF-7C06-228C84779AC5}"/>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96" name="Graphic 1">
                <a:extLst>
                  <a:ext uri="{FF2B5EF4-FFF2-40B4-BE49-F238E27FC236}">
                    <a16:creationId xmlns:a16="http://schemas.microsoft.com/office/drawing/2014/main" id="{6950FBC4-3C6F-2968-5E44-76C06EFA463C}"/>
                  </a:ext>
                </a:extLst>
              </p:cNvPr>
              <p:cNvGrpSpPr/>
              <p:nvPr/>
            </p:nvGrpSpPr>
            <p:grpSpPr>
              <a:xfrm>
                <a:off x="10610584" y="331617"/>
                <a:ext cx="291422" cy="292096"/>
                <a:chOff x="10610584" y="331617"/>
                <a:chExt cx="291422" cy="292096"/>
              </a:xfrm>
              <a:grpFill/>
            </p:grpSpPr>
            <p:sp>
              <p:nvSpPr>
                <p:cNvPr id="97" name="Freeform 29">
                  <a:extLst>
                    <a:ext uri="{FF2B5EF4-FFF2-40B4-BE49-F238E27FC236}">
                      <a16:creationId xmlns:a16="http://schemas.microsoft.com/office/drawing/2014/main" id="{3B6783F9-78EA-4297-CF98-5E22C18CC06D}"/>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98" name="Freeform 30">
                  <a:extLst>
                    <a:ext uri="{FF2B5EF4-FFF2-40B4-BE49-F238E27FC236}">
                      <a16:creationId xmlns:a16="http://schemas.microsoft.com/office/drawing/2014/main" id="{DDBB357C-52E3-ECA3-C9D7-C94BBCABBED4}"/>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75" name="Graphic 1">
              <a:extLst>
                <a:ext uri="{FF2B5EF4-FFF2-40B4-BE49-F238E27FC236}">
                  <a16:creationId xmlns:a16="http://schemas.microsoft.com/office/drawing/2014/main" id="{8BDC28FB-1200-7AF6-A3A9-D08F21AA9CD4}"/>
                </a:ext>
              </a:extLst>
            </p:cNvPr>
            <p:cNvGrpSpPr/>
            <p:nvPr/>
          </p:nvGrpSpPr>
          <p:grpSpPr>
            <a:xfrm>
              <a:off x="10977294" y="598174"/>
              <a:ext cx="847919" cy="111995"/>
              <a:chOff x="10977294" y="598174"/>
              <a:chExt cx="847919" cy="111995"/>
            </a:xfrm>
            <a:solidFill>
              <a:schemeClr val="bg1"/>
            </a:solidFill>
          </p:grpSpPr>
          <p:grpSp>
            <p:nvGrpSpPr>
              <p:cNvPr id="76" name="Graphic 1">
                <a:extLst>
                  <a:ext uri="{FF2B5EF4-FFF2-40B4-BE49-F238E27FC236}">
                    <a16:creationId xmlns:a16="http://schemas.microsoft.com/office/drawing/2014/main" id="{B29150DA-733A-CE1E-B0A1-EB8EBB9A34B7}"/>
                  </a:ext>
                </a:extLst>
              </p:cNvPr>
              <p:cNvGrpSpPr/>
              <p:nvPr/>
            </p:nvGrpSpPr>
            <p:grpSpPr>
              <a:xfrm>
                <a:off x="10977294" y="623621"/>
                <a:ext cx="847919" cy="75291"/>
                <a:chOff x="10977294" y="623621"/>
                <a:chExt cx="847919" cy="75291"/>
              </a:xfrm>
              <a:grpFill/>
            </p:grpSpPr>
            <p:sp>
              <p:nvSpPr>
                <p:cNvPr id="85" name="Freeform 17">
                  <a:extLst>
                    <a:ext uri="{FF2B5EF4-FFF2-40B4-BE49-F238E27FC236}">
                      <a16:creationId xmlns:a16="http://schemas.microsoft.com/office/drawing/2014/main" id="{C129D267-77F1-E38F-6496-5C74B3FDD393}"/>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86" name="Freeform 18">
                  <a:extLst>
                    <a:ext uri="{FF2B5EF4-FFF2-40B4-BE49-F238E27FC236}">
                      <a16:creationId xmlns:a16="http://schemas.microsoft.com/office/drawing/2014/main" id="{2857BA07-AF11-CD8A-45D3-BB1A8CC5BD78}"/>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87" name="Freeform 19">
                  <a:extLst>
                    <a:ext uri="{FF2B5EF4-FFF2-40B4-BE49-F238E27FC236}">
                      <a16:creationId xmlns:a16="http://schemas.microsoft.com/office/drawing/2014/main" id="{B1D5A906-8E13-F491-5405-ADDE41881E55}"/>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88" name="Freeform 20">
                  <a:extLst>
                    <a:ext uri="{FF2B5EF4-FFF2-40B4-BE49-F238E27FC236}">
                      <a16:creationId xmlns:a16="http://schemas.microsoft.com/office/drawing/2014/main" id="{D1C35B3F-3C3F-0D10-FEB8-2FA09775822B}"/>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89" name="Freeform 21">
                  <a:extLst>
                    <a:ext uri="{FF2B5EF4-FFF2-40B4-BE49-F238E27FC236}">
                      <a16:creationId xmlns:a16="http://schemas.microsoft.com/office/drawing/2014/main" id="{345389A4-A6EC-92D7-C1A4-E997AADCE3C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90" name="Freeform 22">
                  <a:extLst>
                    <a:ext uri="{FF2B5EF4-FFF2-40B4-BE49-F238E27FC236}">
                      <a16:creationId xmlns:a16="http://schemas.microsoft.com/office/drawing/2014/main" id="{050F8B99-6C11-F3FB-54C6-C37012888218}"/>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91" name="Graphic 1">
                  <a:extLst>
                    <a:ext uri="{FF2B5EF4-FFF2-40B4-BE49-F238E27FC236}">
                      <a16:creationId xmlns:a16="http://schemas.microsoft.com/office/drawing/2014/main" id="{28960B40-7F59-9B1D-5712-CA1E6CFC530A}"/>
                    </a:ext>
                  </a:extLst>
                </p:cNvPr>
                <p:cNvGrpSpPr/>
                <p:nvPr/>
              </p:nvGrpSpPr>
              <p:grpSpPr>
                <a:xfrm>
                  <a:off x="10977294" y="623621"/>
                  <a:ext cx="97294" cy="54872"/>
                  <a:chOff x="10977294" y="623621"/>
                  <a:chExt cx="97294" cy="54872"/>
                </a:xfrm>
                <a:grpFill/>
              </p:grpSpPr>
              <p:sp>
                <p:nvSpPr>
                  <p:cNvPr id="93" name="Freeform 25">
                    <a:extLst>
                      <a:ext uri="{FF2B5EF4-FFF2-40B4-BE49-F238E27FC236}">
                        <a16:creationId xmlns:a16="http://schemas.microsoft.com/office/drawing/2014/main" id="{C61B0AC6-A15C-D972-CA39-2C14F0D38C5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94" name="Freeform 26">
                    <a:extLst>
                      <a:ext uri="{FF2B5EF4-FFF2-40B4-BE49-F238E27FC236}">
                        <a16:creationId xmlns:a16="http://schemas.microsoft.com/office/drawing/2014/main" id="{E3B0FD3E-D07D-EDC8-A585-CCCFAE7F7C8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92" name="Freeform 24">
                  <a:extLst>
                    <a:ext uri="{FF2B5EF4-FFF2-40B4-BE49-F238E27FC236}">
                      <a16:creationId xmlns:a16="http://schemas.microsoft.com/office/drawing/2014/main" id="{C476D4E7-81EA-D501-D340-506677F9E184}"/>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77" name="Graphic 1">
                <a:extLst>
                  <a:ext uri="{FF2B5EF4-FFF2-40B4-BE49-F238E27FC236}">
                    <a16:creationId xmlns:a16="http://schemas.microsoft.com/office/drawing/2014/main" id="{A09FEB8B-77EF-B8A6-6F0D-3982493FF3A5}"/>
                  </a:ext>
                </a:extLst>
              </p:cNvPr>
              <p:cNvGrpSpPr/>
              <p:nvPr/>
            </p:nvGrpSpPr>
            <p:grpSpPr>
              <a:xfrm>
                <a:off x="11115341" y="598174"/>
                <a:ext cx="267660" cy="111995"/>
                <a:chOff x="11115341" y="598174"/>
                <a:chExt cx="267660" cy="111995"/>
              </a:xfrm>
              <a:grpFill/>
            </p:grpSpPr>
            <p:grpSp>
              <p:nvGrpSpPr>
                <p:cNvPr id="78" name="Graphic 1">
                  <a:extLst>
                    <a:ext uri="{FF2B5EF4-FFF2-40B4-BE49-F238E27FC236}">
                      <a16:creationId xmlns:a16="http://schemas.microsoft.com/office/drawing/2014/main" id="{D3CCD69B-4EC5-8009-C357-332BD6D6A177}"/>
                    </a:ext>
                  </a:extLst>
                </p:cNvPr>
                <p:cNvGrpSpPr/>
                <p:nvPr/>
              </p:nvGrpSpPr>
              <p:grpSpPr>
                <a:xfrm>
                  <a:off x="11115341" y="598174"/>
                  <a:ext cx="267660" cy="111995"/>
                  <a:chOff x="11115341" y="598174"/>
                  <a:chExt cx="267660" cy="111995"/>
                </a:xfrm>
                <a:grpFill/>
              </p:grpSpPr>
              <p:sp>
                <p:nvSpPr>
                  <p:cNvPr id="80" name="Freeform 11">
                    <a:extLst>
                      <a:ext uri="{FF2B5EF4-FFF2-40B4-BE49-F238E27FC236}">
                        <a16:creationId xmlns:a16="http://schemas.microsoft.com/office/drawing/2014/main" id="{8303A171-40C9-6EA0-30ED-E75B1F34545F}"/>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81" name="Freeform 13">
                    <a:extLst>
                      <a:ext uri="{FF2B5EF4-FFF2-40B4-BE49-F238E27FC236}">
                        <a16:creationId xmlns:a16="http://schemas.microsoft.com/office/drawing/2014/main" id="{6A2EE93E-F93F-A4BD-BF2C-D147F5AF1670}"/>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82" name="Freeform 14">
                    <a:extLst>
                      <a:ext uri="{FF2B5EF4-FFF2-40B4-BE49-F238E27FC236}">
                        <a16:creationId xmlns:a16="http://schemas.microsoft.com/office/drawing/2014/main" id="{390F8ADB-CED9-C56F-CC0F-AAD289F19FDC}"/>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83" name="Freeform 15">
                    <a:extLst>
                      <a:ext uri="{FF2B5EF4-FFF2-40B4-BE49-F238E27FC236}">
                        <a16:creationId xmlns:a16="http://schemas.microsoft.com/office/drawing/2014/main" id="{35F1E0D0-3CFD-AA0E-560C-FDE5A16F113A}"/>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84" name="Freeform 16">
                    <a:extLst>
                      <a:ext uri="{FF2B5EF4-FFF2-40B4-BE49-F238E27FC236}">
                        <a16:creationId xmlns:a16="http://schemas.microsoft.com/office/drawing/2014/main" id="{3D4683D9-CC03-2C9F-9C6B-BDEFEF3794E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79" name="Freeform 10">
                  <a:extLst>
                    <a:ext uri="{FF2B5EF4-FFF2-40B4-BE49-F238E27FC236}">
                      <a16:creationId xmlns:a16="http://schemas.microsoft.com/office/drawing/2014/main" id="{D8275261-9CC0-8BF8-30E5-E91D5459A9A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858038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5075296"/>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4691253"/>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874564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89305"/>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761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
        <p:nvSpPr>
          <p:cNvPr id="10" name="Rectangle 9">
            <a:extLst>
              <a:ext uri="{FF2B5EF4-FFF2-40B4-BE49-F238E27FC236}">
                <a16:creationId xmlns:a16="http://schemas.microsoft.com/office/drawing/2014/main" id="{E0A31EF8-9C02-C65C-5517-FE232200B4F0}"/>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4087489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7A9796-70D4-F051-6286-88A912822062}"/>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4" name="Freeform 13">
            <a:extLst>
              <a:ext uri="{FF2B5EF4-FFF2-40B4-BE49-F238E27FC236}">
                <a16:creationId xmlns:a16="http://schemas.microsoft.com/office/drawing/2014/main" id="{CC72C0A1-46D5-2926-AD7B-F2ACE4572520}"/>
              </a:ext>
            </a:extLst>
          </p:cNvPr>
          <p:cNvSpPr/>
          <p:nvPr userDrawn="1"/>
        </p:nvSpPr>
        <p:spPr>
          <a:xfrm flipH="1">
            <a:off x="6822516"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928003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10"/>
            <a:ext cx="4874400" cy="6763872"/>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
        <p:nvSpPr>
          <p:cNvPr id="9" name="Rectangle 8">
            <a:extLst>
              <a:ext uri="{FF2B5EF4-FFF2-40B4-BE49-F238E27FC236}">
                <a16:creationId xmlns:a16="http://schemas.microsoft.com/office/drawing/2014/main" id="{C927A073-0059-2A4C-42E1-31A5AE78F844}"/>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027515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208705"/>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
        <p:nvSpPr>
          <p:cNvPr id="14" name="Rectangle 13">
            <a:extLst>
              <a:ext uri="{FF2B5EF4-FFF2-40B4-BE49-F238E27FC236}">
                <a16:creationId xmlns:a16="http://schemas.microsoft.com/office/drawing/2014/main" id="{66D90B3E-3A7F-3711-CF80-812FE43D1EF3}"/>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65029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peakers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7F29889-7A2C-8F94-CAE9-11B28023FC7D}"/>
              </a:ext>
            </a:extLst>
          </p:cNvPr>
          <p:cNvSpPr/>
          <p:nvPr userDrawn="1"/>
        </p:nvSpPr>
        <p:spPr>
          <a:xfrm rot="5400000">
            <a:off x="-361956" y="361957"/>
            <a:ext cx="1826351"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7" name="Rectangle 26">
            <a:extLst>
              <a:ext uri="{FF2B5EF4-FFF2-40B4-BE49-F238E27FC236}">
                <a16:creationId xmlns:a16="http://schemas.microsoft.com/office/drawing/2014/main" id="{10D6977E-AB56-017E-0E2F-1C370C495DEA}"/>
              </a:ext>
            </a:extLst>
          </p:cNvPr>
          <p:cNvSpPr/>
          <p:nvPr userDrawn="1"/>
        </p:nvSpPr>
        <p:spPr>
          <a:xfrm>
            <a:off x="0" y="3168597"/>
            <a:ext cx="3572142"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83266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621361" y="4972417"/>
            <a:ext cx="4118199" cy="407128"/>
          </a:xfrm>
          <a:prstGeom prst="rect">
            <a:avLst/>
          </a:prstGeom>
        </p:spPr>
        <p:txBody>
          <a:bodyPr/>
          <a:lstStyle>
            <a:lvl1pPr marL="0" indent="0" algn="r">
              <a:buNone/>
              <a:defRPr sz="24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621361" y="5379545"/>
            <a:ext cx="4118199" cy="316100"/>
          </a:xfrm>
          <a:prstGeom prst="rect">
            <a:avLst/>
          </a:prstGeom>
        </p:spPr>
        <p:txBody>
          <a:bodyPr/>
          <a:lstStyle>
            <a:lvl1pPr marL="0" indent="0" algn="r">
              <a:buNone/>
              <a:defRPr sz="18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085314" y="3008421"/>
            <a:ext cx="6724974"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2736647" y="275541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a:p>
        </p:txBody>
      </p:sp>
      <p:sp>
        <p:nvSpPr>
          <p:cNvPr id="13" name="Text Placeholder 14">
            <a:extLst>
              <a:ext uri="{FF2B5EF4-FFF2-40B4-BE49-F238E27FC236}">
                <a16:creationId xmlns:a16="http://schemas.microsoft.com/office/drawing/2014/main" id="{2C52DE1B-8B33-CAB2-5BDF-105F3BFCE4A5}"/>
              </a:ext>
            </a:extLst>
          </p:cNvPr>
          <p:cNvSpPr>
            <a:spLocks noGrp="1"/>
          </p:cNvSpPr>
          <p:nvPr>
            <p:ph type="body" sz="quarter" idx="16" hasCustomPrompt="1"/>
          </p:nvPr>
        </p:nvSpPr>
        <p:spPr>
          <a:xfrm>
            <a:off x="621361" y="5695645"/>
            <a:ext cx="4118199" cy="316100"/>
          </a:xfrm>
          <a:prstGeom prst="rect">
            <a:avLst/>
          </a:prstGeom>
        </p:spPr>
        <p:txBody>
          <a:bodyPr/>
          <a:lstStyle>
            <a:lvl1pPr marL="0" indent="0" algn="r">
              <a:buNone/>
              <a:defRPr sz="14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2617788" y="1236822"/>
            <a:ext cx="4118199" cy="407128"/>
          </a:xfrm>
          <a:prstGeom prst="rect">
            <a:avLst/>
          </a:prstGeom>
        </p:spPr>
        <p:txBody>
          <a:bodyPr/>
          <a:lstStyle>
            <a:lvl1pPr marL="0" indent="0">
              <a:buNone/>
              <a:defRPr sz="24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2617788" y="1643950"/>
            <a:ext cx="4118199" cy="316100"/>
          </a:xfrm>
          <a:prstGeom prst="rect">
            <a:avLst/>
          </a:prstGeom>
        </p:spPr>
        <p:txBody>
          <a:bodyPr/>
          <a:lstStyle>
            <a:lvl1pPr marL="0" indent="0">
              <a:buNone/>
              <a:defRPr sz="18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2617788" y="1960050"/>
            <a:ext cx="4118199" cy="316100"/>
          </a:xfrm>
          <a:prstGeom prst="rect">
            <a:avLst/>
          </a:prstGeom>
        </p:spPr>
        <p:txBody>
          <a:bodyPr/>
          <a:lstStyle>
            <a:lvl1pPr marL="0" indent="0">
              <a:buNone/>
              <a:defRPr sz="1400" b="0">
                <a:solidFill>
                  <a:srgbClr val="29B4A9"/>
                </a:solidFill>
                <a:latin typeface="Segoe UI" panose="020B0502040204020203" pitchFamily="34" charset="0"/>
                <a:cs typeface="Segoe UI" panose="020B0502040204020203" pitchFamily="34" charset="0"/>
              </a:defRPr>
            </a:lvl1pPr>
          </a:lstStyle>
          <a:p>
            <a:pPr lvl="0"/>
            <a:r>
              <a:rPr lang="en-GB"/>
              <a:t>Job title</a:t>
            </a:r>
            <a:endParaRPr lang="en-IS"/>
          </a:p>
        </p:txBody>
      </p:sp>
    </p:spTree>
    <p:extLst>
      <p:ext uri="{BB962C8B-B14F-4D97-AF65-F5344CB8AC3E}">
        <p14:creationId xmlns:p14="http://schemas.microsoft.com/office/powerpoint/2010/main" val="3073606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6398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9" name="Graphic 8">
            <a:extLst>
              <a:ext uri="{FF2B5EF4-FFF2-40B4-BE49-F238E27FC236}">
                <a16:creationId xmlns:a16="http://schemas.microsoft.com/office/drawing/2014/main" id="{6DDB14FA-7509-EA1F-EAA4-4A7E0BB8BB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25992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490F9FC8-67C0-D925-2EEF-6A02C4C485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06721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2CA7279-ED52-D80D-06B3-EF649AF750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4291760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712BABA-51B5-E434-495A-10BB676093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39109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63473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9" name="Graphic 8">
            <a:extLst>
              <a:ext uri="{FF2B5EF4-FFF2-40B4-BE49-F238E27FC236}">
                <a16:creationId xmlns:a16="http://schemas.microsoft.com/office/drawing/2014/main" id="{66022C95-D592-2E16-274F-A15E32DB12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249057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105DCC40-FD4A-B55F-0C25-288CF4E617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3706013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B739D32-33B0-0BC0-D266-B998ECD162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Tree>
    <p:extLst>
      <p:ext uri="{BB962C8B-B14F-4D97-AF65-F5344CB8AC3E}">
        <p14:creationId xmlns:p14="http://schemas.microsoft.com/office/powerpoint/2010/main" val="324352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3FC60F7-914B-007E-C7DF-1C2CA4A755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2961806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speakers slide">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48E058F-DFF2-4523-1214-C4143033F556}"/>
              </a:ext>
            </a:extLst>
          </p:cNvPr>
          <p:cNvSpPr/>
          <p:nvPr userDrawn="1"/>
        </p:nvSpPr>
        <p:spPr>
          <a:xfrm rot="5400000">
            <a:off x="9994552" y="2420846"/>
            <a:ext cx="1398165" cy="2996728"/>
          </a:xfrm>
          <a:prstGeom prst="rect">
            <a:avLst/>
          </a:pr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8" name="Rectangle 27">
            <a:extLst>
              <a:ext uri="{FF2B5EF4-FFF2-40B4-BE49-F238E27FC236}">
                <a16:creationId xmlns:a16="http://schemas.microsoft.com/office/drawing/2014/main" id="{87F29889-7A2C-8F94-CAE9-11B28023FC7D}"/>
              </a:ext>
            </a:extLst>
          </p:cNvPr>
          <p:cNvSpPr/>
          <p:nvPr userDrawn="1"/>
        </p:nvSpPr>
        <p:spPr>
          <a:xfrm rot="5400000">
            <a:off x="783611" y="1492915"/>
            <a:ext cx="1398165" cy="2965393"/>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2018618" y="2466490"/>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a:p>
        </p:txBody>
      </p: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139796" y="187974"/>
            <a:ext cx="1912408" cy="787460"/>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988464" y="1157139"/>
            <a:ext cx="10215072"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5139795"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7798516"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7798516"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7798516"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24" name="Picture Placeholder 4">
            <a:extLst>
              <a:ext uri="{FF2B5EF4-FFF2-40B4-BE49-F238E27FC236}">
                <a16:creationId xmlns:a16="http://schemas.microsoft.com/office/drawing/2014/main" id="{5A8BCD7E-DA6F-A5C8-8FD9-EC3FB730E013}"/>
              </a:ext>
            </a:extLst>
          </p:cNvPr>
          <p:cNvSpPr>
            <a:spLocks noGrp="1"/>
          </p:cNvSpPr>
          <p:nvPr>
            <p:ph type="pic" sz="quarter" idx="20"/>
          </p:nvPr>
        </p:nvSpPr>
        <p:spPr>
          <a:xfrm>
            <a:off x="8260972"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a:p>
        </p:txBody>
      </p:sp>
      <p:sp>
        <p:nvSpPr>
          <p:cNvPr id="29" name="Text Placeholder 14">
            <a:extLst>
              <a:ext uri="{FF2B5EF4-FFF2-40B4-BE49-F238E27FC236}">
                <a16:creationId xmlns:a16="http://schemas.microsoft.com/office/drawing/2014/main" id="{05554ADB-A1BB-EA53-7906-7F8EE8EDD68D}"/>
              </a:ext>
            </a:extLst>
          </p:cNvPr>
          <p:cNvSpPr>
            <a:spLocks noGrp="1"/>
          </p:cNvSpPr>
          <p:nvPr>
            <p:ph type="body" sz="quarter" idx="21" hasCustomPrompt="1"/>
          </p:nvPr>
        </p:nvSpPr>
        <p:spPr>
          <a:xfrm>
            <a:off x="4679740"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30" name="Text Placeholder 14">
            <a:extLst>
              <a:ext uri="{FF2B5EF4-FFF2-40B4-BE49-F238E27FC236}">
                <a16:creationId xmlns:a16="http://schemas.microsoft.com/office/drawing/2014/main" id="{5D14A476-A3B5-445D-E682-F91E17B8FA93}"/>
              </a:ext>
            </a:extLst>
          </p:cNvPr>
          <p:cNvSpPr>
            <a:spLocks noGrp="1"/>
          </p:cNvSpPr>
          <p:nvPr>
            <p:ph type="body" sz="quarter" idx="22" hasCustomPrompt="1"/>
          </p:nvPr>
        </p:nvSpPr>
        <p:spPr>
          <a:xfrm>
            <a:off x="4679740"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31" name="Text Placeholder 14">
            <a:extLst>
              <a:ext uri="{FF2B5EF4-FFF2-40B4-BE49-F238E27FC236}">
                <a16:creationId xmlns:a16="http://schemas.microsoft.com/office/drawing/2014/main" id="{D45E67C5-13D8-3059-4CE7-FC711CAF8F3A}"/>
              </a:ext>
            </a:extLst>
          </p:cNvPr>
          <p:cNvSpPr>
            <a:spLocks noGrp="1"/>
          </p:cNvSpPr>
          <p:nvPr>
            <p:ph type="body" sz="quarter" idx="23" hasCustomPrompt="1"/>
          </p:nvPr>
        </p:nvSpPr>
        <p:spPr>
          <a:xfrm>
            <a:off x="4679740"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32" name="Text Placeholder 14">
            <a:extLst>
              <a:ext uri="{FF2B5EF4-FFF2-40B4-BE49-F238E27FC236}">
                <a16:creationId xmlns:a16="http://schemas.microsoft.com/office/drawing/2014/main" id="{8ABE284B-E079-CDAF-8277-72A9FF70E9CE}"/>
              </a:ext>
            </a:extLst>
          </p:cNvPr>
          <p:cNvSpPr>
            <a:spLocks noGrp="1"/>
          </p:cNvSpPr>
          <p:nvPr>
            <p:ph type="body" sz="quarter" idx="24" hasCustomPrompt="1"/>
          </p:nvPr>
        </p:nvSpPr>
        <p:spPr>
          <a:xfrm>
            <a:off x="1553222"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33" name="Text Placeholder 14">
            <a:extLst>
              <a:ext uri="{FF2B5EF4-FFF2-40B4-BE49-F238E27FC236}">
                <a16:creationId xmlns:a16="http://schemas.microsoft.com/office/drawing/2014/main" id="{43509816-BCD1-C310-A99A-936A3635752A}"/>
              </a:ext>
            </a:extLst>
          </p:cNvPr>
          <p:cNvSpPr>
            <a:spLocks noGrp="1"/>
          </p:cNvSpPr>
          <p:nvPr>
            <p:ph type="body" sz="quarter" idx="25" hasCustomPrompt="1"/>
          </p:nvPr>
        </p:nvSpPr>
        <p:spPr>
          <a:xfrm>
            <a:off x="1553222"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34" name="Text Placeholder 14">
            <a:extLst>
              <a:ext uri="{FF2B5EF4-FFF2-40B4-BE49-F238E27FC236}">
                <a16:creationId xmlns:a16="http://schemas.microsoft.com/office/drawing/2014/main" id="{8134047A-EF15-C520-19EA-E6527EDC1693}"/>
              </a:ext>
            </a:extLst>
          </p:cNvPr>
          <p:cNvSpPr>
            <a:spLocks noGrp="1"/>
          </p:cNvSpPr>
          <p:nvPr>
            <p:ph type="body" sz="quarter" idx="26" hasCustomPrompt="1"/>
          </p:nvPr>
        </p:nvSpPr>
        <p:spPr>
          <a:xfrm>
            <a:off x="1553222"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Tree>
    <p:extLst>
      <p:ext uri="{BB962C8B-B14F-4D97-AF65-F5344CB8AC3E}">
        <p14:creationId xmlns:p14="http://schemas.microsoft.com/office/powerpoint/2010/main" val="100400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1159687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96DE2854-8547-45BC-0FC8-7EA7F2AE03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2316277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E2DF5CBD-0015-C5D0-E388-FAB9DFC839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182607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1364075-67F8-0499-DB64-26363AEDBD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Tree>
    <p:extLst>
      <p:ext uri="{BB962C8B-B14F-4D97-AF65-F5344CB8AC3E}">
        <p14:creationId xmlns:p14="http://schemas.microsoft.com/office/powerpoint/2010/main" val="4084259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C23E2F-20C6-393E-AA59-6FBBF7D75A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7407275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960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solidFill>
                <a:srgbClr val="323133"/>
              </a:solidFill>
            </a:endParaRPr>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43DBE5FD-79C5-FF75-FED6-59BD4F2673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3066837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48C9E10E-7FC2-7904-432A-C9DB2B5CB4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21167640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3276849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428413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overview">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C297E935-941E-9C2F-563D-E91D013A6EF8}"/>
              </a:ext>
            </a:extLst>
          </p:cNvPr>
          <p:cNvSpPr>
            <a:spLocks noGrp="1"/>
          </p:cNvSpPr>
          <p:nvPr>
            <p:ph type="title" hasCustomPrompt="1"/>
          </p:nvPr>
        </p:nvSpPr>
        <p:spPr>
          <a:xfrm>
            <a:off x="340291" y="488601"/>
            <a:ext cx="9444644"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title</a:t>
            </a:r>
            <a:endParaRPr lang="en-IS"/>
          </a:p>
        </p:txBody>
      </p:sp>
      <p:sp>
        <p:nvSpPr>
          <p:cNvPr id="6" name="Text Placeholder 5">
            <a:extLst>
              <a:ext uri="{FF2B5EF4-FFF2-40B4-BE49-F238E27FC236}">
                <a16:creationId xmlns:a16="http://schemas.microsoft.com/office/drawing/2014/main" id="{09C23583-BBD0-A2D8-FBC2-A8930216CCEC}"/>
              </a:ext>
            </a:extLst>
          </p:cNvPr>
          <p:cNvSpPr>
            <a:spLocks noGrp="1"/>
          </p:cNvSpPr>
          <p:nvPr>
            <p:ph type="body" sz="quarter" idx="10"/>
          </p:nvPr>
        </p:nvSpPr>
        <p:spPr>
          <a:xfrm>
            <a:off x="340291" y="1419225"/>
            <a:ext cx="7667118" cy="467360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7" name="Freeform 6">
            <a:extLst>
              <a:ext uri="{FF2B5EF4-FFF2-40B4-BE49-F238E27FC236}">
                <a16:creationId xmlns:a16="http://schemas.microsoft.com/office/drawing/2014/main" id="{3693C68B-963A-4A71-9ABC-F3D44ED76C6A}"/>
              </a:ext>
            </a:extLst>
          </p:cNvPr>
          <p:cNvSpPr/>
          <p:nvPr userDrawn="1"/>
        </p:nvSpPr>
        <p:spPr>
          <a:xfrm flipH="1">
            <a:off x="7798859" y="2469734"/>
            <a:ext cx="4393140" cy="4393139"/>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8" name="Graphic 7">
            <a:extLst>
              <a:ext uri="{FF2B5EF4-FFF2-40B4-BE49-F238E27FC236}">
                <a16:creationId xmlns:a16="http://schemas.microsoft.com/office/drawing/2014/main" id="{473C5EEF-A015-C555-A3A3-969AB1ADE4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cxnSp>
        <p:nvCxnSpPr>
          <p:cNvPr id="11" name="Straight Connector 10">
            <a:extLst>
              <a:ext uri="{FF2B5EF4-FFF2-40B4-BE49-F238E27FC236}">
                <a16:creationId xmlns:a16="http://schemas.microsoft.com/office/drawing/2014/main" id="{A7111868-D038-7F36-D312-2D4C785095ED}"/>
              </a:ext>
            </a:extLst>
          </p:cNvPr>
          <p:cNvCxnSpPr>
            <a:cxnSpLocks/>
          </p:cNvCxnSpPr>
          <p:nvPr userDrawn="1"/>
        </p:nvCxnSpPr>
        <p:spPr>
          <a:xfrm flipH="1">
            <a:off x="7609474" y="3495230"/>
            <a:ext cx="3362771" cy="3362770"/>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5D5313-2DAA-3F9F-09F9-5CA20372B46E}"/>
              </a:ext>
            </a:extLst>
          </p:cNvPr>
          <p:cNvCxnSpPr>
            <a:cxnSpLocks/>
          </p:cNvCxnSpPr>
          <p:nvPr userDrawn="1"/>
        </p:nvCxnSpPr>
        <p:spPr>
          <a:xfrm flipH="1">
            <a:off x="11391544" y="5204389"/>
            <a:ext cx="785657" cy="785657"/>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0082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707381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4295AFFA-4029-6622-7B89-76E43F0D1E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9705770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3BC519D1-59D0-96B2-FA55-6B31FB16D8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603119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A7965E0A-32FC-2A01-E20B-F6F1022AC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1921993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965E0A-32FC-2A01-E20B-F6F1022AC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11389780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2675962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F53D94D2-11F8-0BB7-037B-5EDD8FB429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32212249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5E4EA735-FD69-A983-B0F8-1F6D730896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1228034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A602B03B-8C0D-BD8E-7AB9-D443A9912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34660776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02B03B-8C0D-BD8E-7AB9-D443A9912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1295837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hapter slide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4A9DCC3-E8D7-C445-85E9-C6F9EC110461}"/>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50188"/>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7" name="Rectangle 26">
            <a:extLst>
              <a:ext uri="{FF2B5EF4-FFF2-40B4-BE49-F238E27FC236}">
                <a16:creationId xmlns:a16="http://schemas.microsoft.com/office/drawing/2014/main" id="{CC661F3E-648B-5740-9E11-DC433187044F}"/>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8" name="Rectangle 27">
            <a:extLst>
              <a:ext uri="{FF2B5EF4-FFF2-40B4-BE49-F238E27FC236}">
                <a16:creationId xmlns:a16="http://schemas.microsoft.com/office/drawing/2014/main" id="{CCE0B896-631A-C948-B929-910A701FAD6F}"/>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41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736601" y="2836191"/>
            <a:ext cx="10718799" cy="1185620"/>
          </a:xfrm>
          <a:prstGeom prst="rect">
            <a:avLst/>
          </a:prstGeom>
        </p:spPr>
        <p:txBody>
          <a:bodyPr anchor="ctr" anchorCtr="0"/>
          <a:lstStyle>
            <a:lvl1pPr marL="0" indent="0" algn="ctr">
              <a:buNone/>
              <a:defRPr sz="44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5" name="Straight Connector 4">
            <a:extLst>
              <a:ext uri="{FF2B5EF4-FFF2-40B4-BE49-F238E27FC236}">
                <a16:creationId xmlns:a16="http://schemas.microsoft.com/office/drawing/2014/main" id="{85908F9F-CF4A-EE46-A4B1-7A9A1E3B8B7E}"/>
              </a:ext>
            </a:extLst>
          </p:cNvPr>
          <p:cNvCxnSpPr/>
          <p:nvPr userDrawn="1"/>
        </p:nvCxnSpPr>
        <p:spPr>
          <a:xfrm>
            <a:off x="5181600" y="1761223"/>
            <a:ext cx="914400" cy="914400"/>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042CFF-054F-7944-83F4-1B876D680DE6}"/>
              </a:ext>
            </a:extLst>
          </p:cNvPr>
          <p:cNvCxnSpPr>
            <a:cxnSpLocks/>
          </p:cNvCxnSpPr>
          <p:nvPr userDrawn="1"/>
        </p:nvCxnSpPr>
        <p:spPr>
          <a:xfrm flipH="1">
            <a:off x="6096000" y="195948"/>
            <a:ext cx="2479675" cy="2479675"/>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E7318-290F-804F-A213-55E78B5F26C0}"/>
              </a:ext>
            </a:extLst>
          </p:cNvPr>
          <p:cNvCxnSpPr>
            <a:cxnSpLocks/>
          </p:cNvCxnSpPr>
          <p:nvPr userDrawn="1"/>
        </p:nvCxnSpPr>
        <p:spPr>
          <a:xfrm>
            <a:off x="4718094" y="5348611"/>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067B4A9-8EE8-D347-A11A-408131288CDC}"/>
              </a:ext>
            </a:extLst>
          </p:cNvPr>
          <p:cNvCxnSpPr>
            <a:cxnSpLocks/>
          </p:cNvCxnSpPr>
          <p:nvPr userDrawn="1"/>
        </p:nvCxnSpPr>
        <p:spPr>
          <a:xfrm flipH="1">
            <a:off x="7897368" y="4649076"/>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7C67B9-5ED3-1347-A4EF-E127B283F0FD}"/>
              </a:ext>
            </a:extLst>
          </p:cNvPr>
          <p:cNvCxnSpPr>
            <a:cxnSpLocks/>
          </p:cNvCxnSpPr>
          <p:nvPr userDrawn="1"/>
        </p:nvCxnSpPr>
        <p:spPr>
          <a:xfrm flipH="1">
            <a:off x="1848335" y="195948"/>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B83C5D-63B4-D04E-B9A2-0530B8F968A5}"/>
              </a:ext>
            </a:extLst>
          </p:cNvPr>
          <p:cNvCxnSpPr>
            <a:cxnSpLocks/>
          </p:cNvCxnSpPr>
          <p:nvPr userDrawn="1"/>
        </p:nvCxnSpPr>
        <p:spPr>
          <a:xfrm flipV="1">
            <a:off x="3628716" y="5348612"/>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2442B894-80B9-CF46-9923-AA26009B51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3734397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hapter slide 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E2FD613-0ADB-094F-9CD2-554E6C78DC68}"/>
              </a:ext>
            </a:extLst>
          </p:cNvPr>
          <p:cNvSpPr/>
          <p:nvPr userDrawn="1"/>
        </p:nvSpPr>
        <p:spPr>
          <a:xfrm rot="8100000">
            <a:off x="2800105" y="1415806"/>
            <a:ext cx="4418286" cy="4418286"/>
          </a:xfrm>
          <a:prstGeom prst="rect">
            <a:avLst/>
          </a:prstGeom>
          <a:gradFill>
            <a:gsLst>
              <a:gs pos="100000">
                <a:srgbClr val="361D5C">
                  <a:alpha val="0"/>
                </a:srgbClr>
              </a:gs>
              <a:gs pos="0">
                <a:srgbClr val="361D5C">
                  <a:alpha val="0"/>
                </a:srgbClr>
              </a:gs>
              <a:gs pos="50000">
                <a:srgbClr val="361D5C">
                  <a:alpha val="4960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3" name="Rectangle 22">
            <a:extLst>
              <a:ext uri="{FF2B5EF4-FFF2-40B4-BE49-F238E27FC236}">
                <a16:creationId xmlns:a16="http://schemas.microsoft.com/office/drawing/2014/main" id="{E9687BCB-1984-9B41-98BA-0B729407F26B}"/>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49000">
                <a:srgbClr val="361D5C">
                  <a:alpha val="5013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0" name="Freeform 29">
            <a:extLst>
              <a:ext uri="{FF2B5EF4-FFF2-40B4-BE49-F238E27FC236}">
                <a16:creationId xmlns:a16="http://schemas.microsoft.com/office/drawing/2014/main" id="{FAB0322F-4592-16FF-E490-7890B20626E6}"/>
              </a:ext>
            </a:extLst>
          </p:cNvPr>
          <p:cNvSpPr/>
          <p:nvPr userDrawn="1"/>
        </p:nvSpPr>
        <p:spPr>
          <a:xfrm>
            <a:off x="-5914"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2" name="Rectangle 21">
            <a:extLst>
              <a:ext uri="{FF2B5EF4-FFF2-40B4-BE49-F238E27FC236}">
                <a16:creationId xmlns:a16="http://schemas.microsoft.com/office/drawing/2014/main" id="{87566114-CC2C-8545-955D-F090D7E9F93D}"/>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49796"/>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4" name="Rectangle 23">
            <a:extLst>
              <a:ext uri="{FF2B5EF4-FFF2-40B4-BE49-F238E27FC236}">
                <a16:creationId xmlns:a16="http://schemas.microsoft.com/office/drawing/2014/main" id="{5BF7237B-B27F-0248-B221-E849A67812A1}"/>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68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651481" y="711051"/>
            <a:ext cx="5916694" cy="5916694"/>
          </a:xfrm>
          <a:prstGeom prst="diamond">
            <a:avLst/>
          </a:prstGeom>
          <a:ln>
            <a:gradFill>
              <a:gsLst>
                <a:gs pos="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6096000" y="4720343"/>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6672875" y="1073461"/>
            <a:ext cx="515408" cy="515408"/>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7182754" y="317350"/>
            <a:ext cx="1266294" cy="1266294"/>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6DC063-E0B5-5C4C-A6BB-44D3156187FC}"/>
              </a:ext>
            </a:extLst>
          </p:cNvPr>
          <p:cNvCxnSpPr>
            <a:cxnSpLocks/>
          </p:cNvCxnSpPr>
          <p:nvPr userDrawn="1"/>
        </p:nvCxnSpPr>
        <p:spPr>
          <a:xfrm flipV="1">
            <a:off x="11026775" y="3322111"/>
            <a:ext cx="674445" cy="67444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10031896" y="1652788"/>
            <a:ext cx="1669323" cy="1669323"/>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96931CC-F0F5-8E10-BD0E-9A1AC5B0A30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87671" y="2303488"/>
            <a:ext cx="3421876" cy="1409006"/>
          </a:xfrm>
          <a:prstGeom prst="rect">
            <a:avLst/>
          </a:prstGeom>
        </p:spPr>
      </p:pic>
      <p:cxnSp>
        <p:nvCxnSpPr>
          <p:cNvPr id="28" name="Straight Connector 27">
            <a:extLst>
              <a:ext uri="{FF2B5EF4-FFF2-40B4-BE49-F238E27FC236}">
                <a16:creationId xmlns:a16="http://schemas.microsoft.com/office/drawing/2014/main" id="{074B519A-3357-1943-878B-4FE463E1C5CD}"/>
              </a:ext>
            </a:extLst>
          </p:cNvPr>
          <p:cNvCxnSpPr>
            <a:cxnSpLocks/>
          </p:cNvCxnSpPr>
          <p:nvPr userDrawn="1"/>
        </p:nvCxnSpPr>
        <p:spPr>
          <a:xfrm flipH="1">
            <a:off x="-110123" y="201699"/>
            <a:ext cx="3720821" cy="3720821"/>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81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hapter slide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7A1442-0956-8C46-8669-1C486AAC27DD}"/>
              </a:ext>
            </a:extLst>
          </p:cNvPr>
          <p:cNvSpPr/>
          <p:nvPr userDrawn="1"/>
        </p:nvSpPr>
        <p:spPr>
          <a:xfrm rot="8100000">
            <a:off x="3886857" y="1399476"/>
            <a:ext cx="4418286" cy="4418286"/>
          </a:xfrm>
          <a:prstGeom prst="rect">
            <a:avLst/>
          </a:prstGeom>
          <a:gradFill>
            <a:gsLst>
              <a:gs pos="99000">
                <a:srgbClr val="361D5C">
                  <a:alpha val="0"/>
                </a:srgbClr>
              </a:gs>
              <a:gs pos="0">
                <a:srgbClr val="361D5C">
                  <a:alpha val="50000"/>
                </a:srgbClr>
              </a:gs>
              <a:gs pos="50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7" name="Rectangle 16">
            <a:extLst>
              <a:ext uri="{FF2B5EF4-FFF2-40B4-BE49-F238E27FC236}">
                <a16:creationId xmlns:a16="http://schemas.microsoft.com/office/drawing/2014/main" id="{732B65B3-96F2-F64C-91C0-8BEF156AFC47}"/>
              </a:ext>
            </a:extLst>
          </p:cNvPr>
          <p:cNvSpPr/>
          <p:nvPr userDrawn="1"/>
        </p:nvSpPr>
        <p:spPr>
          <a:xfrm rot="13500000">
            <a:off x="1410758" y="1094675"/>
            <a:ext cx="4418286" cy="4418286"/>
          </a:xfrm>
          <a:prstGeom prst="rect">
            <a:avLst/>
          </a:prstGeom>
          <a:gradFill>
            <a:gsLst>
              <a:gs pos="100000">
                <a:srgbClr val="361D5C">
                  <a:alpha val="0"/>
                </a:srgbClr>
              </a:gs>
              <a:gs pos="0">
                <a:srgbClr val="361D5C">
                  <a:alpha val="0"/>
                </a:srgbClr>
              </a:gs>
              <a:gs pos="50000">
                <a:srgbClr val="361D5C">
                  <a:alpha val="4987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2" name="Freeform 21">
            <a:extLst>
              <a:ext uri="{FF2B5EF4-FFF2-40B4-BE49-F238E27FC236}">
                <a16:creationId xmlns:a16="http://schemas.microsoft.com/office/drawing/2014/main" id="{8CF6FC87-6D3A-16B0-0EC5-B3A8870707A1}"/>
              </a:ext>
            </a:extLst>
          </p:cNvPr>
          <p:cNvSpPr/>
          <p:nvPr userDrawn="1"/>
        </p:nvSpPr>
        <p:spPr>
          <a:xfrm rot="5400000">
            <a:off x="1930863" y="-412993"/>
            <a:ext cx="2981370" cy="3799797"/>
          </a:xfrm>
          <a:custGeom>
            <a:avLst/>
            <a:gdLst>
              <a:gd name="connsiteX0" fmla="*/ 0 w 2981370"/>
              <a:gd name="connsiteY0" fmla="*/ 3799797 h 3799797"/>
              <a:gd name="connsiteX1" fmla="*/ 0 w 2981370"/>
              <a:gd name="connsiteY1" fmla="*/ 2162942 h 3799797"/>
              <a:gd name="connsiteX2" fmla="*/ 2162942 w 2981370"/>
              <a:gd name="connsiteY2" fmla="*/ 0 h 3799797"/>
              <a:gd name="connsiteX3" fmla="*/ 2981370 w 2981370"/>
              <a:gd name="connsiteY3" fmla="*/ 818428 h 3799797"/>
            </a:gdLst>
            <a:ahLst/>
            <a:cxnLst>
              <a:cxn ang="0">
                <a:pos x="connsiteX0" y="connsiteY0"/>
              </a:cxn>
              <a:cxn ang="0">
                <a:pos x="connsiteX1" y="connsiteY1"/>
              </a:cxn>
              <a:cxn ang="0">
                <a:pos x="connsiteX2" y="connsiteY2"/>
              </a:cxn>
              <a:cxn ang="0">
                <a:pos x="connsiteX3" y="connsiteY3"/>
              </a:cxn>
            </a:cxnLst>
            <a:rect l="l" t="t" r="r" b="b"/>
            <a:pathLst>
              <a:path w="2981370" h="3799797">
                <a:moveTo>
                  <a:pt x="0" y="3799797"/>
                </a:moveTo>
                <a:lnTo>
                  <a:pt x="0" y="2162942"/>
                </a:lnTo>
                <a:lnTo>
                  <a:pt x="2162942" y="0"/>
                </a:lnTo>
                <a:lnTo>
                  <a:pt x="2981370" y="818428"/>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3" name="Freeform 22">
            <a:extLst>
              <a:ext uri="{FF2B5EF4-FFF2-40B4-BE49-F238E27FC236}">
                <a16:creationId xmlns:a16="http://schemas.microsoft.com/office/drawing/2014/main" id="{D09284C5-3949-7600-4D9E-3B5204E3BCC1}"/>
              </a:ext>
            </a:extLst>
          </p:cNvPr>
          <p:cNvSpPr/>
          <p:nvPr userDrawn="1"/>
        </p:nvSpPr>
        <p:spPr>
          <a:xfrm>
            <a:off x="6596190" y="3479262"/>
            <a:ext cx="5062805" cy="3378738"/>
          </a:xfrm>
          <a:custGeom>
            <a:avLst/>
            <a:gdLst>
              <a:gd name="connsiteX0" fmla="*/ 3378738 w 5062805"/>
              <a:gd name="connsiteY0" fmla="*/ 0 h 3378738"/>
              <a:gd name="connsiteX1" fmla="*/ 5062805 w 5062805"/>
              <a:gd name="connsiteY1" fmla="*/ 1684068 h 3378738"/>
              <a:gd name="connsiteX2" fmla="*/ 3368135 w 5062805"/>
              <a:gd name="connsiteY2" fmla="*/ 3378738 h 3378738"/>
              <a:gd name="connsiteX3" fmla="*/ 0 w 5062805"/>
              <a:gd name="connsiteY3" fmla="*/ 3378738 h 3378738"/>
            </a:gdLst>
            <a:ahLst/>
            <a:cxnLst>
              <a:cxn ang="0">
                <a:pos x="connsiteX0" y="connsiteY0"/>
              </a:cxn>
              <a:cxn ang="0">
                <a:pos x="connsiteX1" y="connsiteY1"/>
              </a:cxn>
              <a:cxn ang="0">
                <a:pos x="connsiteX2" y="connsiteY2"/>
              </a:cxn>
              <a:cxn ang="0">
                <a:pos x="connsiteX3" y="connsiteY3"/>
              </a:cxn>
            </a:cxnLst>
            <a:rect l="l" t="t" r="r" b="b"/>
            <a:pathLst>
              <a:path w="5062805" h="3378738">
                <a:moveTo>
                  <a:pt x="3378738" y="0"/>
                </a:moveTo>
                <a:lnTo>
                  <a:pt x="5062805" y="1684068"/>
                </a:lnTo>
                <a:lnTo>
                  <a:pt x="3368135" y="3378738"/>
                </a:lnTo>
                <a:lnTo>
                  <a:pt x="0" y="3378738"/>
                </a:lnTo>
                <a:close/>
              </a:path>
            </a:pathLst>
          </a:cu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18" name="Rectangle 17">
            <a:extLst>
              <a:ext uri="{FF2B5EF4-FFF2-40B4-BE49-F238E27FC236}">
                <a16:creationId xmlns:a16="http://schemas.microsoft.com/office/drawing/2014/main" id="{9EF3E88F-190A-2B4A-9C4B-83B6B74851BB}"/>
              </a:ext>
            </a:extLst>
          </p:cNvPr>
          <p:cNvSpPr/>
          <p:nvPr userDrawn="1"/>
        </p:nvSpPr>
        <p:spPr>
          <a:xfrm rot="13500000">
            <a:off x="6362956" y="1094675"/>
            <a:ext cx="4418286" cy="4418286"/>
          </a:xfrm>
          <a:prstGeom prst="rect">
            <a:avLst/>
          </a:prstGeom>
          <a:gradFill>
            <a:gsLst>
              <a:gs pos="99000">
                <a:srgbClr val="361D5C">
                  <a:alpha val="0"/>
                </a:srgbClr>
              </a:gs>
              <a:gs pos="0">
                <a:srgbClr val="361D5C">
                  <a:alpha val="0"/>
                </a:srgbClr>
              </a:gs>
              <a:gs pos="49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5620296" y="694722"/>
            <a:ext cx="5916694" cy="5916694"/>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813715" y="5367517"/>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3616325" y="179619"/>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6096000" y="2044995"/>
            <a:ext cx="614299" cy="614299"/>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8572595" y="177511"/>
            <a:ext cx="1669323" cy="1669323"/>
          </a:xfrm>
          <a:prstGeom prst="line">
            <a:avLst/>
          </a:prstGeom>
          <a:ln>
            <a:gradFill>
              <a:gsLst>
                <a:gs pos="100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8D380F66-B4D5-184D-94DB-90D0CF1B87FE}"/>
              </a:ext>
            </a:extLst>
          </p:cNvPr>
          <p:cNvSpPr>
            <a:spLocks noGrp="1"/>
          </p:cNvSpPr>
          <p:nvPr>
            <p:ph type="pic" sz="quarter" idx="12" hasCustomPrompt="1"/>
          </p:nvPr>
        </p:nvSpPr>
        <p:spPr>
          <a:xfrm>
            <a:off x="1385078" y="694722"/>
            <a:ext cx="4462492" cy="4462492"/>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pic>
        <p:nvPicPr>
          <p:cNvPr id="15" name="Graphic 14">
            <a:extLst>
              <a:ext uri="{FF2B5EF4-FFF2-40B4-BE49-F238E27FC236}">
                <a16:creationId xmlns:a16="http://schemas.microsoft.com/office/drawing/2014/main" id="{BD90AA33-3B20-3886-AA59-59B13EC8BB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1800630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05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6.sv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5.png"/><Relationship Id="rId2" Type="http://schemas.openxmlformats.org/officeDocument/2006/relationships/slideLayout" Target="../slideLayouts/slideLayout31.xml"/><Relationship Id="rId16" Type="http://schemas.openxmlformats.org/officeDocument/2006/relationships/theme" Target="../theme/theme3.xml"/><Relationship Id="rId20" Type="http://schemas.openxmlformats.org/officeDocument/2006/relationships/image" Target="../media/image2.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1.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25.sv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24.png"/><Relationship Id="rId2" Type="http://schemas.openxmlformats.org/officeDocument/2006/relationships/slideLayout" Target="../slideLayouts/slideLayout46.xml"/><Relationship Id="rId16" Type="http://schemas.openxmlformats.org/officeDocument/2006/relationships/theme" Target="../theme/theme4.xml"/><Relationship Id="rId20" Type="http://schemas.openxmlformats.org/officeDocument/2006/relationships/image" Target="../media/image2.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1.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361D5C"/>
            </a:gs>
            <a:gs pos="98000">
              <a:srgbClr val="200C3B"/>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C1D87-411E-BFD4-C010-B40B10B65285}"/>
              </a:ext>
            </a:extLst>
          </p:cNvPr>
          <p:cNvPicPr>
            <a:picLocks noChangeAspect="1"/>
          </p:cNvPicPr>
          <p:nvPr userDrawn="1"/>
        </p:nvPicPr>
        <p:blipFill>
          <a:blip r:embed="rId25"/>
          <a:stretch>
            <a:fillRect/>
          </a:stretch>
        </p:blipFill>
        <p:spPr>
          <a:xfrm>
            <a:off x="-132372" y="0"/>
            <a:ext cx="88900" cy="6858000"/>
          </a:xfrm>
          <a:prstGeom prst="rect">
            <a:avLst/>
          </a:prstGeom>
        </p:spPr>
      </p:pic>
      <p:pic>
        <p:nvPicPr>
          <p:cNvPr id="5" name="Picture 4">
            <a:extLst>
              <a:ext uri="{FF2B5EF4-FFF2-40B4-BE49-F238E27FC236}">
                <a16:creationId xmlns:a16="http://schemas.microsoft.com/office/drawing/2014/main" id="{9C763751-87D5-0F64-4D3A-94B82F873706}"/>
              </a:ext>
            </a:extLst>
          </p:cNvPr>
          <p:cNvPicPr>
            <a:picLocks noChangeAspect="1"/>
          </p:cNvPicPr>
          <p:nvPr userDrawn="1"/>
        </p:nvPicPr>
        <p:blipFill>
          <a:blip r:embed="rId26"/>
          <a:srcRect/>
          <a:stretch/>
        </p:blipFill>
        <p:spPr>
          <a:xfrm>
            <a:off x="12235472" y="0"/>
            <a:ext cx="88900" cy="6858000"/>
          </a:xfrm>
          <a:prstGeom prst="rect">
            <a:avLst/>
          </a:prstGeom>
        </p:spPr>
      </p:pic>
    </p:spTree>
    <p:extLst>
      <p:ext uri="{BB962C8B-B14F-4D97-AF65-F5344CB8AC3E}">
        <p14:creationId xmlns:p14="http://schemas.microsoft.com/office/powerpoint/2010/main" val="3283444625"/>
      </p:ext>
    </p:extLst>
  </p:cSld>
  <p:clrMap bg1="lt1" tx1="dk1" bg2="lt2" tx2="dk2" accent1="accent1" accent2="accent2" accent3="accent3" accent4="accent4" accent5="accent5" accent6="accent6" hlink="hlink" folHlink="folHlink"/>
  <p:sldLayoutIdLst>
    <p:sldLayoutId id="2147483705" r:id="rId1"/>
    <p:sldLayoutId id="2147483666" r:id="rId2"/>
    <p:sldLayoutId id="2147483667" r:id="rId3"/>
    <p:sldLayoutId id="2147483691" r:id="rId4"/>
    <p:sldLayoutId id="2147483706" r:id="rId5"/>
    <p:sldLayoutId id="2147483660" r:id="rId6"/>
    <p:sldLayoutId id="2147483661" r:id="rId7"/>
    <p:sldLayoutId id="2147483662" r:id="rId8"/>
    <p:sldLayoutId id="2147483649" r:id="rId9"/>
    <p:sldLayoutId id="2147483664" r:id="rId10"/>
    <p:sldLayoutId id="2147483665" r:id="rId11"/>
    <p:sldLayoutId id="2147483650" r:id="rId12"/>
    <p:sldLayoutId id="2147483651" r:id="rId13"/>
    <p:sldLayoutId id="2147483663" r:id="rId14"/>
    <p:sldLayoutId id="2147483713" r:id="rId15"/>
    <p:sldLayoutId id="2147483714" r:id="rId16"/>
    <p:sldLayoutId id="2147483715" r:id="rId17"/>
    <p:sldLayoutId id="2147483716" r:id="rId18"/>
    <p:sldLayoutId id="2147483717" r:id="rId19"/>
    <p:sldLayoutId id="2147483718" r:id="rId20"/>
    <p:sldLayoutId id="2147483719" r:id="rId21"/>
    <p:sldLayoutId id="2147483722" r:id="rId22"/>
    <p:sldLayoutId id="2147483723" r:id="rId23"/>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8"/>
          <a:stretch>
            <a:fillRect/>
          </a:stretch>
        </p:blipFill>
        <p:spPr>
          <a:xfrm>
            <a:off x="-132372" y="0"/>
            <a:ext cx="88900"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9"/>
          <a:srcRect/>
          <a:stretch/>
        </p:blipFill>
        <p:spPr>
          <a:xfrm>
            <a:off x="12235472" y="0"/>
            <a:ext cx="88900"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61D5C"/>
            </a:gs>
            <a:gs pos="99000">
              <a:srgbClr val="200C3B"/>
            </a:gs>
          </a:gsLst>
          <a:lin ang="54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91C4C19A-0357-F8C2-A1CB-FAA6583E37C8}"/>
              </a:ext>
            </a:extLst>
          </p:cNvPr>
          <p:cNvPicPr>
            <a:picLocks noChangeAspect="1"/>
          </p:cNvPicPr>
          <p:nvPr userDrawn="1"/>
        </p:nvPicPr>
        <p:blipFill>
          <a:blip r:embed="rId19"/>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9A69F154-45FA-B773-BDF7-BE175E07F61B}"/>
              </a:ext>
            </a:extLst>
          </p:cNvPr>
          <p:cNvPicPr>
            <a:picLocks noChangeAspect="1"/>
          </p:cNvPicPr>
          <p:nvPr userDrawn="1"/>
        </p:nvPicPr>
        <p:blipFill>
          <a:blip r:embed="rId20"/>
          <a:srcRect/>
          <a:stretch/>
        </p:blipFill>
        <p:spPr>
          <a:xfrm>
            <a:off x="12235472" y="0"/>
            <a:ext cx="88900" cy="6858000"/>
          </a:xfrm>
          <a:prstGeom prst="rect">
            <a:avLst/>
          </a:prstGeom>
        </p:spPr>
      </p:pic>
    </p:spTree>
    <p:extLst>
      <p:ext uri="{BB962C8B-B14F-4D97-AF65-F5344CB8AC3E}">
        <p14:creationId xmlns:p14="http://schemas.microsoft.com/office/powerpoint/2010/main" val="339575191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707" r:id="rId5"/>
    <p:sldLayoutId id="2147483673" r:id="rId6"/>
    <p:sldLayoutId id="2147483674" r:id="rId7"/>
    <p:sldLayoutId id="2147483675" r:id="rId8"/>
    <p:sldLayoutId id="2147483676" r:id="rId9"/>
    <p:sldLayoutId id="2147483708" r:id="rId10"/>
    <p:sldLayoutId id="2147483677" r:id="rId11"/>
    <p:sldLayoutId id="2147483678" r:id="rId12"/>
    <p:sldLayoutId id="2147483679" r:id="rId13"/>
    <p:sldLayoutId id="2147483680" r:id="rId14"/>
    <p:sldLayoutId id="2147483709"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B6A676C9-CF98-086A-0B38-6B4EEA03177B}"/>
              </a:ext>
            </a:extLst>
          </p:cNvPr>
          <p:cNvPicPr>
            <a:picLocks noChangeAspect="1"/>
          </p:cNvPicPr>
          <p:nvPr userDrawn="1"/>
        </p:nvPicPr>
        <p:blipFill>
          <a:blip r:embed="rId19"/>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6E4B95C1-875E-3529-235E-A1765AF87032}"/>
              </a:ext>
            </a:extLst>
          </p:cNvPr>
          <p:cNvPicPr>
            <a:picLocks noChangeAspect="1"/>
          </p:cNvPicPr>
          <p:nvPr userDrawn="1"/>
        </p:nvPicPr>
        <p:blipFill>
          <a:blip r:embed="rId20"/>
          <a:srcRect/>
          <a:stretch/>
        </p:blipFill>
        <p:spPr>
          <a:xfrm>
            <a:off x="12235472" y="0"/>
            <a:ext cx="88900" cy="6858000"/>
          </a:xfrm>
          <a:prstGeom prst="rect">
            <a:avLst/>
          </a:prstGeom>
        </p:spPr>
      </p:pic>
    </p:spTree>
    <p:extLst>
      <p:ext uri="{BB962C8B-B14F-4D97-AF65-F5344CB8AC3E}">
        <p14:creationId xmlns:p14="http://schemas.microsoft.com/office/powerpoint/2010/main" val="32135209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710" r:id="rId5"/>
    <p:sldLayoutId id="2147483697" r:id="rId6"/>
    <p:sldLayoutId id="2147483698" r:id="rId7"/>
    <p:sldLayoutId id="2147483699" r:id="rId8"/>
    <p:sldLayoutId id="2147483700" r:id="rId9"/>
    <p:sldLayoutId id="2147483711" r:id="rId10"/>
    <p:sldLayoutId id="2147483701" r:id="rId11"/>
    <p:sldLayoutId id="2147483702" r:id="rId12"/>
    <p:sldLayoutId id="2147483703" r:id="rId13"/>
    <p:sldLayoutId id="2147483704" r:id="rId14"/>
    <p:sldLayoutId id="2147483712"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4E_45CAD8E6.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elp.lscentral.lsretail.com/Content/Implementation-Guide/Managing-Capacity.htm?tocpath=LS%20Central%20Implementation%20Guide%7CSaaS%20Implementation%7CCustomer%20Tenant%20and%20Administration%7C_____7"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hyperlink" Target="a%20href='https:/pngtree.com/so/flat'%3eflat%20png%20from%20pngtree.com%3c/a"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hyperlink" Target="https://helplscentralimplement.lsretail.com/Content/Template%20Database.htm"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a%20href='https:/pngtree.com/so/job-clipart'%3ejob%20clipart%20png%20from%20pngtree.com%3c/a"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AA_DF8EE841.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hyperlink" Target="https://helplscentralimplement.lsretail.com/Content/LS%20Core/Data%20Migration.htm?tocpath=LS%20Central%20SaaS%20Implementation%7CData%20Migration%7C_____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helplscentralimplement.lsretail.com/Content/Upgrade%20Or%20Re-Implementation.htm"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hyperlink" Target="a%20href='https:/pngtree.com/so/online-education'%3eonline%20education%20png%20from%20pngtree.com%3c/a" TargetMode="External"/><Relationship Id="rId4" Type="http://schemas.openxmlformats.org/officeDocument/2006/relationships/hyperlink" Target="https://helplscentralimplement.lsretail.com/Content/LS%20Core/Processes.htm?tocpath=Processes%7C_____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18/10/relationships/comments" Target="../comments/modernComment_197_EDC01B41.xml"/><Relationship Id="rId7"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help.lscentral.lsretail.com/Content/LS-Retail/Replication/Web-Replication-By-Scheduler.htm?Highlight=web%20replication" TargetMode="External"/><Relationship Id="rId5" Type="http://schemas.openxmlformats.org/officeDocument/2006/relationships/hyperlink" Target="https://helplscentralimplement.lsretail.com/Content/Hardware%20Station%20-%20updates.htm?tocpath=SaaS%20Implementation%7COnline%20Model%20-%20Installation%20and%20Configuration%7CHardware%20Station%7C_____2" TargetMode="External"/><Relationship Id="rId4" Type="http://schemas.openxmlformats.org/officeDocument/2006/relationships/hyperlink" Target="https://help.lscentral.lsretail.com/Content/LS-Retail/LS-Hardware-Station/LS-Hardware-Station-Home-Text.htm?tocpath=Retail|LS%20Hardware%20Station|_____0" TargetMode="External"/></Relationships>
</file>

<file path=ppt/slides/_rels/slide2.xml.rels><?xml version="1.0" encoding="UTF-8" standalone="yes"?>
<Relationships xmlns="http://schemas.openxmlformats.org/package/2006/relationships"><Relationship Id="rId3" Type="http://schemas.microsoft.com/office/2018/10/relationships/comments" Target="../comments/modernComment_1FD_282FE00F.xm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jpe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microsoft.com/office/2018/10/relationships/comments" Target="../comments/modernComment_7FF644CF_FE406BAC.xml"/><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18/10/relationships/comments" Target="../comments/modernComment_7FF644D3_79F2341C.xml"/><Relationship Id="rId7" Type="http://schemas.openxmlformats.org/officeDocument/2006/relationships/image" Target="../media/image83.sv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82.png"/><Relationship Id="rId11" Type="http://schemas.openxmlformats.org/officeDocument/2006/relationships/image" Target="../media/image81.svg"/><Relationship Id="rId5" Type="http://schemas.openxmlformats.org/officeDocument/2006/relationships/image" Target="../media/image73.svg"/><Relationship Id="rId10" Type="http://schemas.openxmlformats.org/officeDocument/2006/relationships/image" Target="../media/image80.png"/><Relationship Id="rId4" Type="http://schemas.openxmlformats.org/officeDocument/2006/relationships/image" Target="../media/image72.png"/><Relationship Id="rId9" Type="http://schemas.openxmlformats.org/officeDocument/2006/relationships/image" Target="../media/image79.sv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18/10/relationships/comments" Target="../comments/modernComment_7FF644DD_CDAFFF86.xml"/><Relationship Id="rId7" Type="http://schemas.openxmlformats.org/officeDocument/2006/relationships/image" Target="../media/image85.sv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84.png"/><Relationship Id="rId11" Type="http://schemas.openxmlformats.org/officeDocument/2006/relationships/image" Target="../media/image81.svg"/><Relationship Id="rId5" Type="http://schemas.openxmlformats.org/officeDocument/2006/relationships/image" Target="../media/image83.svg"/><Relationship Id="rId10" Type="http://schemas.openxmlformats.org/officeDocument/2006/relationships/image" Target="../media/image80.png"/><Relationship Id="rId4" Type="http://schemas.openxmlformats.org/officeDocument/2006/relationships/image" Target="../media/image82.png"/><Relationship Id="rId9" Type="http://schemas.openxmlformats.org/officeDocument/2006/relationships/image" Target="../media/image79.sv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1.svg"/><Relationship Id="rId3" Type="http://schemas.microsoft.com/office/2018/10/relationships/comments" Target="../comments/modernComment_7FF644DB_2A535D21.xml"/><Relationship Id="rId7" Type="http://schemas.openxmlformats.org/officeDocument/2006/relationships/image" Target="../media/image87.svg"/><Relationship Id="rId12"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86.png"/><Relationship Id="rId11" Type="http://schemas.openxmlformats.org/officeDocument/2006/relationships/image" Target="../media/image79.svg"/><Relationship Id="rId5" Type="http://schemas.openxmlformats.org/officeDocument/2006/relationships/image" Target="../media/image83.svg"/><Relationship Id="rId10" Type="http://schemas.openxmlformats.org/officeDocument/2006/relationships/image" Target="../media/image78.png"/><Relationship Id="rId4" Type="http://schemas.openxmlformats.org/officeDocument/2006/relationships/image" Target="../media/image82.png"/><Relationship Id="rId9" Type="http://schemas.openxmlformats.org/officeDocument/2006/relationships/image" Target="../media/image85.sv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5.svg"/><Relationship Id="rId3" Type="http://schemas.microsoft.com/office/2018/10/relationships/comments" Target="../comments/modernComment_7FF644D6_4EBEAB3C.xml"/><Relationship Id="rId7" Type="http://schemas.openxmlformats.org/officeDocument/2006/relationships/image" Target="../media/image87.svg"/><Relationship Id="rId12"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86.png"/><Relationship Id="rId11" Type="http://schemas.openxmlformats.org/officeDocument/2006/relationships/image" Target="../media/image81.svg"/><Relationship Id="rId5" Type="http://schemas.openxmlformats.org/officeDocument/2006/relationships/image" Target="../media/image83.svg"/><Relationship Id="rId10" Type="http://schemas.openxmlformats.org/officeDocument/2006/relationships/image" Target="../media/image80.png"/><Relationship Id="rId4" Type="http://schemas.openxmlformats.org/officeDocument/2006/relationships/image" Target="../media/image82.png"/><Relationship Id="rId9" Type="http://schemas.openxmlformats.org/officeDocument/2006/relationships/image" Target="../media/image79.sv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7.svg"/><Relationship Id="rId3" Type="http://schemas.microsoft.com/office/2018/10/relationships/comments" Target="../comments/modernComment_7FF644E5_7184EECF.xml"/><Relationship Id="rId7" Type="http://schemas.openxmlformats.org/officeDocument/2006/relationships/image" Target="../media/image79.svg"/><Relationship Id="rId12"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78.png"/><Relationship Id="rId11" Type="http://schemas.openxmlformats.org/officeDocument/2006/relationships/image" Target="../media/image85.svg"/><Relationship Id="rId5" Type="http://schemas.openxmlformats.org/officeDocument/2006/relationships/image" Target="../media/image83.svg"/><Relationship Id="rId10" Type="http://schemas.openxmlformats.org/officeDocument/2006/relationships/image" Target="../media/image84.png"/><Relationship Id="rId4" Type="http://schemas.openxmlformats.org/officeDocument/2006/relationships/image" Target="../media/image82.png"/><Relationship Id="rId9" Type="http://schemas.openxmlformats.org/officeDocument/2006/relationships/image" Target="../media/image81.sv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79.svg"/><Relationship Id="rId3" Type="http://schemas.microsoft.com/office/2018/10/relationships/comments" Target="../comments/modernComment_7FF644E3_43D94F0F.xml"/><Relationship Id="rId7" Type="http://schemas.openxmlformats.org/officeDocument/2006/relationships/image" Target="../media/image83.svg"/><Relationship Id="rId12"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82.png"/><Relationship Id="rId11" Type="http://schemas.openxmlformats.org/officeDocument/2006/relationships/image" Target="../media/image90.svg"/><Relationship Id="rId5" Type="http://schemas.openxmlformats.org/officeDocument/2006/relationships/image" Target="../media/image88.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7.svg"/><Relationship Id="rId1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9C_3C686107.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hyperlink" Target="https://help.gocurrent.lsretail.com/" TargetMode="External"/><Relationship Id="rId4" Type="http://schemas.openxmlformats.org/officeDocument/2006/relationships/hyperlink" Target="https://docs.microsoft.com/en-us/powershell/?view=powershell-7" TargetMode="External"/></Relationships>
</file>

<file path=ppt/slides/_rels/slide28.xml.rels><?xml version="1.0" encoding="UTF-8" standalone="yes"?>
<Relationships xmlns="http://schemas.openxmlformats.org/package/2006/relationships"><Relationship Id="rId3" Type="http://schemas.microsoft.com/office/2018/10/relationships/comments" Target="../comments/modernComment_199_2572D7CD.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7FF6446B_75660A94.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hyperlink" Target="https://help.lscentral.lsretail.com/Content/LS-Retail/Replication/Web-Replication-Azure/Web%20Replication%20Using%20Azure.htm?tocpath=LS%C2%A0Central%7CReplication%20in%20LS%20Central%7CScheduler%7CWeb%20Replication%7CWeb%20Replication%20Using%20Azure%20Storage%7C_____0" TargetMode="External"/><Relationship Id="rId5" Type="http://schemas.openxmlformats.org/officeDocument/2006/relationships/hyperlink" Target="https://helplscentralimplement.lsretail.com/Content/LS%20Core/Hybrid%20Cloud%20Comp/Before%20you%20start.htm?tocpath=SaaS%20Implementation%7CHybrid%20Model%20-%20Installation%20and%20Configuration%7CHybrid%20Component%20Server%20-%20Setup%20with%20Script%7CBefore%20You%20Start%7C_____0" TargetMode="External"/><Relationship Id="rId4" Type="http://schemas.openxmlformats.org/officeDocument/2006/relationships/hyperlink" Target="https://helplscentralimplement.lsretail.com/Content/LS%20Core/Hybrid%20Cloud%20Comp/Hybrid%20Cloud%20Components%20Server%20manual%20setup.htm?tocpath=SaaS%20Implementation%7CHybrid%20Model%20-%20Installation%20and%20Configuration%7CHybrid%20Component%20Server%20-%20Manual%20Setup%7C_____0"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7FF6446F_74615848.xm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1A4_2F51EB0F.xml"/><Relationship Id="rId7" Type="http://schemas.openxmlformats.org/officeDocument/2006/relationships/hyperlink" Target="https://portal.lsretail.com/products/ls-central/release-candidate/"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https://helplscentralimplement.lsretail.com/Content/Managing%20POS%20updates%20hybrid%20model.htm" TargetMode="External"/><Relationship Id="rId5" Type="http://schemas.openxmlformats.org/officeDocument/2006/relationships/hyperlink" Target="https://helplscentralimplement.lsretail.com/Content/Managing%20POS%20updates%20Online%20Model.htm" TargetMode="External"/><Relationship Id="rId4" Type="http://schemas.openxmlformats.org/officeDocument/2006/relationships/hyperlink" Target="https://helplscentralimplement.lsretail.com/Content/Managing%20customer%20tenant%20updates.htm?tocpath=SaaS%20Implementation%7CMaintenance%20and%20Upgrades%7C_____1" TargetMode="External"/></Relationships>
</file>

<file path=ppt/slides/_rels/slide32.xml.rels><?xml version="1.0" encoding="UTF-8" standalone="yes"?>
<Relationships xmlns="http://schemas.openxmlformats.org/package/2006/relationships"><Relationship Id="rId3" Type="http://schemas.microsoft.com/office/2018/10/relationships/comments" Target="../comments/modernComment_1AF_5CC26F3F.xm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hyperlink" Target="https://eur01.safelinks.protection.outlook.com/?url=https://docs.microsoft.com/en-us/dynamics365/business-central/dev-itpro/administration/update-rollout-timeline&amp;data=04|01|gua@lsretail.com|7cff118677294ca32bd208d92c166a46|baef60ccecf746d0826df00b389e8064|0|0|637589297052103727|Unknown|TWFpbGZsb3d8eyJWIjoiMC4wLjAwMDAiLCJQIjoiV2luMzIiLCJBTiI6Ik1haWwiLCJXVCI6Mn0%3D|1000&amp;sdata=XYi2ruXUMlOHwShydf6CGVIAQNiKE%2Bg1lcPu0C%2BBy4M%3D&amp;reserved=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helplscentralimplement.lsretail.com/Content/Step%204-%20Use%20HTTPS%20in%20LS%20Hardware%20Station.htm?tocpath=LS%20Central%20SaaS%20Implementation%7COnline%20model%20-%20Installation%20and%20configuration%7CLS%20Hardware%20Station%7CLS%20Hardware%20Station%20step%20by%20step%20installation%7C_____4"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docs.microsoft.com/en-us/dynamics365/business-central/dev-itpro/administration/telemetry-overview" TargetMode="External"/><Relationship Id="rId7" Type="http://schemas.openxmlformats.org/officeDocument/2006/relationships/hyperlink" Target="a%20href='https:/pngtree.com/so/line-icons'%3eline%20icons%20png%20from%20pngtree.com%3c/a"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hyperlink" Target="https://www.youtube.com/watch?v=tOsYoHQgnaY" TargetMode="External"/><Relationship Id="rId5" Type="http://schemas.openxmlformats.org/officeDocument/2006/relationships/hyperlink" Target="https://github.com/microsoft/BCTech/tree/master/samples/AppInsights/PowerBI/Reports" TargetMode="External"/><Relationship Id="rId4" Type="http://schemas.openxmlformats.org/officeDocument/2006/relationships/hyperlink" Target="https://github.com/microsoft/BCTech/blob/master/samples/AppInsights/VIDEOS.md" TargetMode="External"/></Relationships>
</file>

<file path=ppt/slides/_rels/slide35.xml.rels><?xml version="1.0" encoding="UTF-8" standalone="yes"?>
<Relationships xmlns="http://schemas.openxmlformats.org/package/2006/relationships"><Relationship Id="rId3" Type="http://schemas.microsoft.com/office/2018/10/relationships/comments" Target="../comments/modernComment_162_C34F9612.xml"/><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7FF64468_72C28BB4.xm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7FF6446A_71E19F1D.xml"/><Relationship Id="rId7"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hyperlink" Target="https://portal.lsretail.com/partner-essentials/onboarding-ls-central-in-saas/" TargetMode="External"/><Relationship Id="rId5" Type="http://schemas.openxmlformats.org/officeDocument/2006/relationships/hyperlink" Target="https://calendly.com/lsconboarding/30minsession" TargetMode="External"/><Relationship Id="rId4" Type="http://schemas.openxmlformats.org/officeDocument/2006/relationships/hyperlink" Target="https://calendly.com/lsconboarding/onboardi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hyperlink" Target="https://portal.lsretail.com/courses-on-demand/" TargetMode="External"/><Relationship Id="rId3" Type="http://schemas.openxmlformats.org/officeDocument/2006/relationships/hyperlink" Target="a%20href='https:/pngtree.com/so/office-clipart'%3eoffice%20clipart%20png%20from%20pngtree.com%3c/a" TargetMode="External"/><Relationship Id="rId7" Type="http://schemas.openxmlformats.org/officeDocument/2006/relationships/hyperlink" Target="https://portal.lsretail.com/introducing-the-new-cloud-accelerator-program/"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help.lscentral.lsretail.com/Content/Implementation-Guide/LS-Core/About-LS-Central-Implementation-Guide.htm" TargetMode="External"/><Relationship Id="rId5" Type="http://schemas.openxmlformats.org/officeDocument/2006/relationships/hyperlink" Target="https://portal.lsretail.com/products/ls-central/ls-central-saas/" TargetMode="External"/><Relationship Id="rId4" Type="http://schemas.openxmlformats.org/officeDocument/2006/relationships/image" Target="../media/image50.pn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hyperlink" Target="https://helplscentralimplement.lsretail.com/Content/LS%20Core/Support.htm"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2.png"/><Relationship Id="rId4" Type="http://schemas.openxmlformats.org/officeDocument/2006/relationships/hyperlink" Target="a%20href='https:/pngtree.com/so/information'%3einformation%20png%20from%20pngtree.com%3c/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hyperlink" Target="a%20href='https:/pngtree.com/so/elephant'%3eelephant%20png%20from%20pngtree.com%3c/a"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5.png"/><Relationship Id="rId5" Type="http://schemas.microsoft.com/office/2007/relationships/hdphoto" Target="../media/hdphoto1.wdp"/><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921702"/>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60BF-C1C7-0F07-58AD-78813BEE46A2}"/>
              </a:ext>
            </a:extLst>
          </p:cNvPr>
          <p:cNvSpPr>
            <a:spLocks noGrp="1"/>
          </p:cNvSpPr>
          <p:nvPr>
            <p:ph type="title"/>
          </p:nvPr>
        </p:nvSpPr>
        <p:spPr/>
        <p:txBody>
          <a:bodyPr>
            <a:normAutofit fontScale="90000"/>
          </a:bodyPr>
          <a:lstStyle/>
          <a:p>
            <a:r>
              <a:rPr lang="en-US"/>
              <a:t>Production Environment</a:t>
            </a:r>
            <a:endParaRPr lang="en-DE"/>
          </a:p>
        </p:txBody>
      </p:sp>
      <p:sp>
        <p:nvSpPr>
          <p:cNvPr id="4" name="Text Placeholder 3">
            <a:extLst>
              <a:ext uri="{FF2B5EF4-FFF2-40B4-BE49-F238E27FC236}">
                <a16:creationId xmlns:a16="http://schemas.microsoft.com/office/drawing/2014/main" id="{CDEA4E18-636A-4A4A-9E51-6FC0EA50F128}"/>
              </a:ext>
            </a:extLst>
          </p:cNvPr>
          <p:cNvSpPr>
            <a:spLocks noGrp="1"/>
          </p:cNvSpPr>
          <p:nvPr>
            <p:ph type="body" sz="quarter" idx="10"/>
          </p:nvPr>
        </p:nvSpPr>
        <p:spPr>
          <a:xfrm>
            <a:off x="5063613" y="1305274"/>
            <a:ext cx="6223819" cy="5064125"/>
          </a:xfrm>
          <a:prstGeom prst="rect">
            <a:avLst/>
          </a:prstGeom>
        </p:spPr>
        <p:txBody>
          <a:bodyPr/>
          <a:lstStyle/>
          <a:p>
            <a:pPr marL="0" indent="0">
              <a:buNone/>
            </a:pPr>
            <a:r>
              <a:rPr lang="en-US" sz="2000">
                <a:solidFill>
                  <a:srgbClr val="F9878F"/>
                </a:solidFill>
                <a:latin typeface="Segoe UI" panose="020B0502040204020203" pitchFamily="34" charset="0"/>
                <a:cs typeface="Segoe UI" panose="020B0502040204020203" pitchFamily="34" charset="0"/>
              </a:rPr>
              <a:t>Every Production Environment comes with 3 sandboxes which all add up to the 80 GB of free space.</a:t>
            </a:r>
          </a:p>
          <a:p>
            <a:endParaRPr lang="en-US" sz="2000">
              <a:solidFill>
                <a:schemeClr val="bg1"/>
              </a:solidFill>
              <a:latin typeface="Segoe UI" panose="020B0502040204020203" pitchFamily="34" charset="0"/>
              <a:cs typeface="Segoe UI" panose="020B0502040204020203" pitchFamily="34" charset="0"/>
            </a:endParaRPr>
          </a:p>
          <a:p>
            <a:pPr marL="114300"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Approx 50% compression</a:t>
            </a:r>
          </a:p>
          <a:p>
            <a:pPr marL="0" indent="0">
              <a:buNone/>
            </a:pPr>
            <a:r>
              <a:rPr lang="en-US" sz="2000">
                <a:solidFill>
                  <a:srgbClr val="0070C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Learn more</a:t>
            </a:r>
            <a:endParaRPr lang="en-US" sz="2000">
              <a:solidFill>
                <a:srgbClr val="0070C0"/>
              </a:solidFill>
              <a:latin typeface="Segoe UI" panose="020B0502040204020203" pitchFamily="34" charset="0"/>
              <a:cs typeface="Segoe UI" panose="020B0502040204020203" pitchFamily="34" charset="0"/>
            </a:endParaRPr>
          </a:p>
          <a:p>
            <a:endParaRPr lang="en-US"/>
          </a:p>
          <a:p>
            <a:endParaRPr lang="en-US"/>
          </a:p>
        </p:txBody>
      </p:sp>
      <p:pic>
        <p:nvPicPr>
          <p:cNvPr id="7" name="Picture Placeholder 6">
            <a:extLst>
              <a:ext uri="{FF2B5EF4-FFF2-40B4-BE49-F238E27FC236}">
                <a16:creationId xmlns:a16="http://schemas.microsoft.com/office/drawing/2014/main" id="{72F5E7FA-09C6-4144-9C5E-D857D7EFA85D}"/>
              </a:ext>
            </a:extLst>
          </p:cNvPr>
          <p:cNvPicPr>
            <a:picLocks noGrp="1" noChangeAspect="1"/>
          </p:cNvPicPr>
          <p:nvPr>
            <p:ph type="pic" sz="quarter" idx="4294967295"/>
          </p:nvPr>
        </p:nvPicPr>
        <p:blipFill>
          <a:blip r:embed="rId4"/>
          <a:srcRect l="1153" r="1153"/>
          <a:stretch>
            <a:fillRect/>
          </a:stretch>
        </p:blipFill>
        <p:spPr>
          <a:xfrm>
            <a:off x="0" y="2995613"/>
            <a:ext cx="4616450" cy="1830387"/>
          </a:xfrm>
          <a:prstGeom prst="rect">
            <a:avLst/>
          </a:prstGeom>
        </p:spPr>
      </p:pic>
      <p:sp>
        <p:nvSpPr>
          <p:cNvPr id="8" name="Rectangle 7">
            <a:extLst>
              <a:ext uri="{FF2B5EF4-FFF2-40B4-BE49-F238E27FC236}">
                <a16:creationId xmlns:a16="http://schemas.microsoft.com/office/drawing/2014/main" id="{BE0C1D89-BEBE-4BCB-9768-255877AFE621}"/>
              </a:ext>
            </a:extLst>
          </p:cNvPr>
          <p:cNvSpPr/>
          <p:nvPr/>
        </p:nvSpPr>
        <p:spPr>
          <a:xfrm>
            <a:off x="4388876" y="4459276"/>
            <a:ext cx="2204450" cy="369332"/>
          </a:xfrm>
          <a:prstGeom prst="rect">
            <a:avLst/>
          </a:prstGeom>
        </p:spPr>
        <p:txBody>
          <a:bodyPr wrap="none">
            <a:spAutoFit/>
          </a:bodyPr>
          <a:lstStyle/>
          <a:p>
            <a:r>
              <a:rPr lang="en-US">
                <a:solidFill>
                  <a:schemeClr val="bg1"/>
                </a:solidFill>
                <a:latin typeface="Segoe UI" panose="020B0502040204020203" pitchFamily="34" charset="0"/>
                <a:cs typeface="Segoe UI" panose="020B0502040204020203" pitchFamily="34" charset="0"/>
              </a:rPr>
              <a:t>+ 3/2/1 GB per user</a:t>
            </a:r>
          </a:p>
        </p:txBody>
      </p:sp>
    </p:spTree>
    <p:extLst>
      <p:ext uri="{BB962C8B-B14F-4D97-AF65-F5344CB8AC3E}">
        <p14:creationId xmlns:p14="http://schemas.microsoft.com/office/powerpoint/2010/main" val="2532798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CC489-6219-05A6-C122-80FA600F2964}"/>
              </a:ext>
            </a:extLst>
          </p:cNvPr>
          <p:cNvSpPr>
            <a:spLocks noGrp="1"/>
          </p:cNvSpPr>
          <p:nvPr>
            <p:ph type="title"/>
          </p:nvPr>
        </p:nvSpPr>
        <p:spPr/>
        <p:txBody>
          <a:bodyPr>
            <a:normAutofit fontScale="90000"/>
          </a:bodyPr>
          <a:lstStyle/>
          <a:p>
            <a:r>
              <a:rPr lang="en-US"/>
              <a:t>What is your support concept?</a:t>
            </a:r>
            <a:endParaRPr lang="en-DE"/>
          </a:p>
        </p:txBody>
      </p:sp>
      <p:sp>
        <p:nvSpPr>
          <p:cNvPr id="4" name="Text Placeholder 3">
            <a:extLst>
              <a:ext uri="{FF2B5EF4-FFF2-40B4-BE49-F238E27FC236}">
                <a16:creationId xmlns:a16="http://schemas.microsoft.com/office/drawing/2014/main" id="{E7ACCDF7-A59B-4CDB-B3F2-A6F0706C37C4}"/>
              </a:ext>
            </a:extLst>
          </p:cNvPr>
          <p:cNvSpPr>
            <a:spLocks noGrp="1"/>
          </p:cNvSpPr>
          <p:nvPr>
            <p:ph type="body" sz="quarter" idx="10"/>
          </p:nvPr>
        </p:nvSpPr>
        <p:spPr>
          <a:xfrm>
            <a:off x="5644470" y="1305274"/>
            <a:ext cx="5894387" cy="5064125"/>
          </a:xfrm>
          <a:prstGeom prst="rect">
            <a:avLst/>
          </a:prstGeom>
        </p:spPr>
        <p:txBody>
          <a:bodyPr/>
          <a:lstStyle/>
          <a:p>
            <a:endParaRPr lang="en-US">
              <a:solidFill>
                <a:schemeClr val="bg1"/>
              </a:solidFill>
              <a:latin typeface="Segoe UI" panose="020B0502040204020203" pitchFamily="34" charset="0"/>
              <a:cs typeface="Segoe UI" panose="020B0502040204020203" pitchFamily="34" charset="0"/>
            </a:endParaRPr>
          </a:p>
          <a:p>
            <a:pPr marL="0" indent="0">
              <a:buNone/>
            </a:pPr>
            <a:r>
              <a:rPr lang="en-US" sz="2000">
                <a:solidFill>
                  <a:schemeClr val="bg1"/>
                </a:solidFill>
                <a:latin typeface="Segoe UI" panose="020B0502040204020203" pitchFamily="34" charset="0"/>
                <a:cs typeface="Segoe UI" panose="020B0502040204020203" pitchFamily="34" charset="0"/>
              </a:rPr>
              <a:t>What is the customer ready to pay for?</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Per hour</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Monthly service fee</a:t>
            </a:r>
          </a:p>
          <a:p>
            <a:endParaRPr lang="en-US" sz="2000">
              <a:solidFill>
                <a:schemeClr val="bg1"/>
              </a:solidFill>
              <a:latin typeface="Segoe UI" panose="020B0502040204020203" pitchFamily="34" charset="0"/>
              <a:cs typeface="Segoe UI" panose="020B0502040204020203" pitchFamily="34" charset="0"/>
            </a:endParaRPr>
          </a:p>
          <a:p>
            <a:pPr marL="0" indent="0">
              <a:buNone/>
            </a:pPr>
            <a:r>
              <a:rPr lang="en-US" sz="2000">
                <a:solidFill>
                  <a:schemeClr val="bg1"/>
                </a:solidFill>
                <a:latin typeface="Segoe UI" panose="020B0502040204020203" pitchFamily="34" charset="0"/>
                <a:cs typeface="Segoe UI" panose="020B0502040204020203" pitchFamily="34" charset="0"/>
              </a:rPr>
              <a:t>Hybrid - you need more time for support etc.</a:t>
            </a:r>
          </a:p>
          <a:p>
            <a:pPr marL="0" indent="0">
              <a:buNone/>
            </a:pPr>
            <a:r>
              <a:rPr lang="en-US" sz="2000">
                <a:solidFill>
                  <a:schemeClr val="bg1"/>
                </a:solidFill>
                <a:latin typeface="Segoe UI" panose="020B0502040204020203" pitchFamily="34" charset="0"/>
                <a:cs typeface="Segoe UI" panose="020B0502040204020203" pitchFamily="34" charset="0"/>
              </a:rPr>
              <a:t>Online – Hardware Station updates</a:t>
            </a:r>
          </a:p>
          <a:p>
            <a:endParaRPr lang="en-US"/>
          </a:p>
          <a:p>
            <a:endParaRPr lang="en-US"/>
          </a:p>
        </p:txBody>
      </p:sp>
      <p:pic>
        <p:nvPicPr>
          <p:cNvPr id="6" name="Picture Placeholder 5">
            <a:hlinkClick r:id="rId3" action="ppaction://hlinkfile"/>
            <a:extLst>
              <a:ext uri="{FF2B5EF4-FFF2-40B4-BE49-F238E27FC236}">
                <a16:creationId xmlns:a16="http://schemas.microsoft.com/office/drawing/2014/main" id="{D578A3C9-E43B-4AAB-A341-9880B659D5B0}"/>
              </a:ext>
            </a:extLst>
          </p:cNvPr>
          <p:cNvPicPr>
            <a:picLocks noGrp="1" noChangeAspect="1"/>
          </p:cNvPicPr>
          <p:nvPr>
            <p:ph type="pic" sz="quarter" idx="4294967295"/>
          </p:nvPr>
        </p:nvPicPr>
        <p:blipFill>
          <a:blip r:embed="rId4"/>
          <a:srcRect t="6417" b="6417"/>
          <a:stretch>
            <a:fillRect/>
          </a:stretch>
        </p:blipFill>
        <p:spPr>
          <a:xfrm>
            <a:off x="0" y="1987550"/>
            <a:ext cx="5281613" cy="4603750"/>
          </a:xfrm>
          <a:prstGeom prst="rect">
            <a:avLst/>
          </a:prstGeom>
        </p:spPr>
      </p:pic>
    </p:spTree>
    <p:extLst>
      <p:ext uri="{BB962C8B-B14F-4D97-AF65-F5344CB8AC3E}">
        <p14:creationId xmlns:p14="http://schemas.microsoft.com/office/powerpoint/2010/main" val="1109055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A372-8C20-58A1-A823-D03E8EA9AE63}"/>
              </a:ext>
            </a:extLst>
          </p:cNvPr>
          <p:cNvSpPr>
            <a:spLocks noGrp="1"/>
          </p:cNvSpPr>
          <p:nvPr>
            <p:ph type="title"/>
          </p:nvPr>
        </p:nvSpPr>
        <p:spPr/>
        <p:txBody>
          <a:bodyPr>
            <a:normAutofit fontScale="90000"/>
          </a:bodyPr>
          <a:lstStyle/>
          <a:p>
            <a:r>
              <a:rPr lang="en-US"/>
              <a:t>Template database</a:t>
            </a:r>
            <a:endParaRPr lang="en-DE"/>
          </a:p>
        </p:txBody>
      </p:sp>
      <p:sp>
        <p:nvSpPr>
          <p:cNvPr id="20" name="Text Placeholder 19">
            <a:extLst>
              <a:ext uri="{FF2B5EF4-FFF2-40B4-BE49-F238E27FC236}">
                <a16:creationId xmlns:a16="http://schemas.microsoft.com/office/drawing/2014/main" id="{A2836B7C-4909-41DC-8612-54965D2C3FD7}"/>
              </a:ext>
            </a:extLst>
          </p:cNvPr>
          <p:cNvSpPr>
            <a:spLocks noGrp="1"/>
          </p:cNvSpPr>
          <p:nvPr>
            <p:ph type="body" sz="quarter" idx="10"/>
          </p:nvPr>
        </p:nvSpPr>
        <p:spPr>
          <a:xfrm>
            <a:off x="453721" y="1030949"/>
            <a:ext cx="6734175" cy="4989512"/>
          </a:xfrm>
          <a:prstGeom prst="rect">
            <a:avLst/>
          </a:prstGeom>
        </p:spPr>
        <p:txBody>
          <a:bodyPr/>
          <a:lstStyle/>
          <a:p>
            <a:endParaRPr lang="en-US" sz="1800"/>
          </a:p>
          <a:p>
            <a:pPr marL="0" indent="0">
              <a:buNone/>
            </a:pPr>
            <a:r>
              <a:rPr lang="en-US" sz="1800">
                <a:solidFill>
                  <a:schemeClr val="bg1"/>
                </a:solidFill>
              </a:rPr>
              <a:t>Template database contains standard components </a:t>
            </a:r>
          </a:p>
          <a:p>
            <a:pPr marL="0" indent="0">
              <a:buNone/>
            </a:pPr>
            <a:r>
              <a:rPr lang="en-US" sz="1800">
                <a:solidFill>
                  <a:schemeClr val="bg1"/>
                </a:solidFill>
              </a:rPr>
              <a:t>Creating a customer database from a template:</a:t>
            </a:r>
          </a:p>
          <a:p>
            <a:pPr marL="57150" indent="-285750">
              <a:buFont typeface="Arial" panose="020B0604020202020204" pitchFamily="34" charset="0"/>
              <a:buChar char="•"/>
            </a:pPr>
            <a:r>
              <a:rPr lang="en-US" sz="1800">
                <a:solidFill>
                  <a:schemeClr val="bg1"/>
                </a:solidFill>
              </a:rPr>
              <a:t>Reduces the time for data setup</a:t>
            </a:r>
          </a:p>
          <a:p>
            <a:pPr marL="57150" indent="-285750">
              <a:buFont typeface="Arial" panose="020B0604020202020204" pitchFamily="34" charset="0"/>
              <a:buChar char="•"/>
            </a:pPr>
            <a:r>
              <a:rPr lang="en-US" sz="1800">
                <a:solidFill>
                  <a:schemeClr val="bg1"/>
                </a:solidFill>
              </a:rPr>
              <a:t>Ensures that databases are created consistently</a:t>
            </a:r>
          </a:p>
          <a:p>
            <a:pPr indent="0"/>
            <a:endParaRPr lang="en-US" sz="1800">
              <a:solidFill>
                <a:schemeClr val="bg1"/>
              </a:solidFill>
            </a:endParaRPr>
          </a:p>
          <a:p>
            <a:pPr marL="0" indent="0">
              <a:buNone/>
            </a:pPr>
            <a:r>
              <a:rPr lang="en-US" sz="1800">
                <a:solidFill>
                  <a:schemeClr val="bg1"/>
                </a:solidFill>
              </a:rPr>
              <a:t>Start with on-premise database and create a new company </a:t>
            </a:r>
          </a:p>
          <a:p>
            <a:pPr marL="0" indent="0">
              <a:buNone/>
            </a:pPr>
            <a:r>
              <a:rPr lang="en-US" sz="1800">
                <a:solidFill>
                  <a:schemeClr val="bg1"/>
                </a:solidFill>
              </a:rPr>
              <a:t>Basic Setup needed for running HO, Store and POS</a:t>
            </a:r>
          </a:p>
          <a:p>
            <a:pPr marL="457200" lvl="1" indent="0">
              <a:buNone/>
            </a:pPr>
            <a:r>
              <a:rPr lang="en-US" sz="1800">
                <a:solidFill>
                  <a:schemeClr val="bg1"/>
                </a:solidFill>
              </a:rPr>
              <a:t>Run Retail Setup -&gt; Insert default data</a:t>
            </a:r>
          </a:p>
          <a:p>
            <a:pPr marL="457200" lvl="1" indent="0">
              <a:buNone/>
            </a:pPr>
            <a:r>
              <a:rPr lang="en-US" sz="1800">
                <a:solidFill>
                  <a:schemeClr val="bg1"/>
                </a:solidFill>
              </a:rPr>
              <a:t>Use Import/Export Worksheet to get POS setup data</a:t>
            </a:r>
          </a:p>
          <a:p>
            <a:pPr marL="0" indent="0">
              <a:buNone/>
            </a:pPr>
            <a:r>
              <a:rPr lang="en-US" sz="1800">
                <a:solidFill>
                  <a:schemeClr val="bg1"/>
                </a:solidFill>
              </a:rPr>
              <a:t>How to setup </a:t>
            </a:r>
            <a:r>
              <a:rPr lang="en-US" sz="1800">
                <a:solidFill>
                  <a:srgbClr val="0070C0"/>
                </a:solidFill>
                <a:hlinkClick r:id="rId3">
                  <a:extLst>
                    <a:ext uri="{A12FA001-AC4F-418D-AE19-62706E023703}">
                      <ahyp:hlinkClr xmlns:ahyp="http://schemas.microsoft.com/office/drawing/2018/hyperlinkcolor" val="tx"/>
                    </a:ext>
                  </a:extLst>
                </a:hlinkClick>
              </a:rPr>
              <a:t>Template Database</a:t>
            </a:r>
            <a:endParaRPr lang="en-US" sz="1800">
              <a:solidFill>
                <a:srgbClr val="0070C0"/>
              </a:solidFill>
            </a:endParaRPr>
          </a:p>
          <a:p>
            <a:endParaRPr lang="en-US" sz="1800"/>
          </a:p>
        </p:txBody>
      </p:sp>
      <p:pic>
        <p:nvPicPr>
          <p:cNvPr id="1026" name="Picture 2" descr="Image result for page">
            <a:extLst>
              <a:ext uri="{FF2B5EF4-FFF2-40B4-BE49-F238E27FC236}">
                <a16:creationId xmlns:a16="http://schemas.microsoft.com/office/drawing/2014/main" id="{209562AD-B8F8-484F-B35A-DDFBA6D37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8713" y="1207120"/>
            <a:ext cx="3468101" cy="4712494"/>
          </a:xfrm>
          <a:prstGeom prst="rect">
            <a:avLst/>
          </a:prstGeom>
          <a:noFill/>
          <a:effectLst>
            <a:outerShdw blurRad="508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6324C44-556A-423E-AA13-1EC40C0176AC}"/>
              </a:ext>
            </a:extLst>
          </p:cNvPr>
          <p:cNvSpPr/>
          <p:nvPr/>
        </p:nvSpPr>
        <p:spPr>
          <a:xfrm>
            <a:off x="8755838" y="1148833"/>
            <a:ext cx="1388522" cy="369332"/>
          </a:xfrm>
          <a:prstGeom prst="rect">
            <a:avLst/>
          </a:prstGeom>
        </p:spPr>
        <p:txBody>
          <a:bodyPr wrap="none">
            <a:spAutoFit/>
          </a:bodyPr>
          <a:lstStyle/>
          <a:p>
            <a:r>
              <a:rPr lang="en-US">
                <a:latin typeface="Bradley Hand ITC" panose="03070402050302030203" pitchFamily="66" charset="0"/>
              </a:rPr>
              <a:t>GL/Account</a:t>
            </a:r>
          </a:p>
        </p:txBody>
      </p:sp>
      <p:sp>
        <p:nvSpPr>
          <p:cNvPr id="6" name="Rectangle 5">
            <a:extLst>
              <a:ext uri="{FF2B5EF4-FFF2-40B4-BE49-F238E27FC236}">
                <a16:creationId xmlns:a16="http://schemas.microsoft.com/office/drawing/2014/main" id="{28C5AB7F-2DD0-4D6C-97C1-F689F8DE28EC}"/>
              </a:ext>
            </a:extLst>
          </p:cNvPr>
          <p:cNvSpPr/>
          <p:nvPr/>
        </p:nvSpPr>
        <p:spPr>
          <a:xfrm>
            <a:off x="8840458" y="1775101"/>
            <a:ext cx="1678665" cy="369332"/>
          </a:xfrm>
          <a:prstGeom prst="rect">
            <a:avLst/>
          </a:prstGeom>
        </p:spPr>
        <p:txBody>
          <a:bodyPr wrap="none">
            <a:spAutoFit/>
          </a:bodyPr>
          <a:lstStyle/>
          <a:p>
            <a:r>
              <a:rPr lang="en-US">
                <a:latin typeface="Bradley Hand ITC" panose="03070402050302030203" pitchFamily="66" charset="0"/>
              </a:rPr>
              <a:t>Posting Groups</a:t>
            </a:r>
          </a:p>
        </p:txBody>
      </p:sp>
      <p:sp>
        <p:nvSpPr>
          <p:cNvPr id="7" name="Rectangle 6">
            <a:extLst>
              <a:ext uri="{FF2B5EF4-FFF2-40B4-BE49-F238E27FC236}">
                <a16:creationId xmlns:a16="http://schemas.microsoft.com/office/drawing/2014/main" id="{F763F2AE-66C0-4427-A172-F8A2A35FFAD3}"/>
              </a:ext>
            </a:extLst>
          </p:cNvPr>
          <p:cNvSpPr/>
          <p:nvPr/>
        </p:nvSpPr>
        <p:spPr>
          <a:xfrm>
            <a:off x="8765015" y="2069066"/>
            <a:ext cx="2271776" cy="369332"/>
          </a:xfrm>
          <a:prstGeom prst="rect">
            <a:avLst/>
          </a:prstGeom>
        </p:spPr>
        <p:txBody>
          <a:bodyPr wrap="none">
            <a:spAutoFit/>
          </a:bodyPr>
          <a:lstStyle/>
          <a:p>
            <a:r>
              <a:rPr lang="en-US">
                <a:latin typeface="Bradley Hand ITC" panose="03070402050302030203" pitchFamily="66" charset="0"/>
              </a:rPr>
              <a:t>General Ledger Setup</a:t>
            </a:r>
          </a:p>
        </p:txBody>
      </p:sp>
      <p:sp>
        <p:nvSpPr>
          <p:cNvPr id="8" name="Rectangle 7">
            <a:extLst>
              <a:ext uri="{FF2B5EF4-FFF2-40B4-BE49-F238E27FC236}">
                <a16:creationId xmlns:a16="http://schemas.microsoft.com/office/drawing/2014/main" id="{115EB84B-D8FE-4A65-B8D8-DAF618BAF1C6}"/>
              </a:ext>
            </a:extLst>
          </p:cNvPr>
          <p:cNvSpPr/>
          <p:nvPr/>
        </p:nvSpPr>
        <p:spPr>
          <a:xfrm>
            <a:off x="8809809" y="2274926"/>
            <a:ext cx="1745991" cy="369332"/>
          </a:xfrm>
          <a:prstGeom prst="rect">
            <a:avLst/>
          </a:prstGeom>
        </p:spPr>
        <p:txBody>
          <a:bodyPr wrap="none">
            <a:spAutoFit/>
          </a:bodyPr>
          <a:lstStyle/>
          <a:p>
            <a:r>
              <a:rPr lang="en-US">
                <a:latin typeface="Bradley Hand ITC" panose="03070402050302030203" pitchFamily="66" charset="0"/>
              </a:rPr>
              <a:t>Unit of Measure</a:t>
            </a:r>
          </a:p>
        </p:txBody>
      </p:sp>
      <p:sp>
        <p:nvSpPr>
          <p:cNvPr id="10" name="Rectangle 9">
            <a:extLst>
              <a:ext uri="{FF2B5EF4-FFF2-40B4-BE49-F238E27FC236}">
                <a16:creationId xmlns:a16="http://schemas.microsoft.com/office/drawing/2014/main" id="{C318F763-9FD4-4AAC-9073-0B527598ED49}"/>
              </a:ext>
            </a:extLst>
          </p:cNvPr>
          <p:cNvSpPr/>
          <p:nvPr/>
        </p:nvSpPr>
        <p:spPr>
          <a:xfrm>
            <a:off x="8811783" y="2547697"/>
            <a:ext cx="1346844" cy="369332"/>
          </a:xfrm>
          <a:prstGeom prst="rect">
            <a:avLst/>
          </a:prstGeom>
        </p:spPr>
        <p:txBody>
          <a:bodyPr wrap="none">
            <a:spAutoFit/>
          </a:bodyPr>
          <a:lstStyle/>
          <a:p>
            <a:r>
              <a:rPr lang="en-US">
                <a:latin typeface="Bradley Hand ITC" panose="03070402050302030203" pitchFamily="66" charset="0"/>
              </a:rPr>
              <a:t>Source Code</a:t>
            </a:r>
          </a:p>
        </p:txBody>
      </p:sp>
      <p:sp>
        <p:nvSpPr>
          <p:cNvPr id="11" name="Rectangle 10">
            <a:extLst>
              <a:ext uri="{FF2B5EF4-FFF2-40B4-BE49-F238E27FC236}">
                <a16:creationId xmlns:a16="http://schemas.microsoft.com/office/drawing/2014/main" id="{875900FA-8B3F-49AA-9585-A6BCF879E2C0}"/>
              </a:ext>
            </a:extLst>
          </p:cNvPr>
          <p:cNvSpPr/>
          <p:nvPr/>
        </p:nvSpPr>
        <p:spPr>
          <a:xfrm>
            <a:off x="8840458" y="2788798"/>
            <a:ext cx="1396536" cy="369332"/>
          </a:xfrm>
          <a:prstGeom prst="rect">
            <a:avLst/>
          </a:prstGeom>
        </p:spPr>
        <p:txBody>
          <a:bodyPr wrap="none">
            <a:spAutoFit/>
          </a:bodyPr>
          <a:lstStyle/>
          <a:p>
            <a:r>
              <a:rPr lang="en-US">
                <a:latin typeface="Bradley Hand ITC" panose="03070402050302030203" pitchFamily="66" charset="0"/>
              </a:rPr>
              <a:t>Reason Code</a:t>
            </a:r>
          </a:p>
        </p:txBody>
      </p:sp>
      <p:sp>
        <p:nvSpPr>
          <p:cNvPr id="12" name="Rectangle 11">
            <a:extLst>
              <a:ext uri="{FF2B5EF4-FFF2-40B4-BE49-F238E27FC236}">
                <a16:creationId xmlns:a16="http://schemas.microsoft.com/office/drawing/2014/main" id="{ACCE4F55-ED02-45EA-8115-390B3DA552CD}"/>
              </a:ext>
            </a:extLst>
          </p:cNvPr>
          <p:cNvSpPr/>
          <p:nvPr/>
        </p:nvSpPr>
        <p:spPr>
          <a:xfrm>
            <a:off x="8785241" y="3026328"/>
            <a:ext cx="1838965" cy="369332"/>
          </a:xfrm>
          <a:prstGeom prst="rect">
            <a:avLst/>
          </a:prstGeom>
        </p:spPr>
        <p:txBody>
          <a:bodyPr wrap="none">
            <a:spAutoFit/>
          </a:bodyPr>
          <a:lstStyle/>
          <a:p>
            <a:r>
              <a:rPr lang="en-US">
                <a:latin typeface="Bradley Hand ITC" panose="03070402050302030203" pitchFamily="66" charset="0"/>
              </a:rPr>
              <a:t>Payment Method</a:t>
            </a:r>
          </a:p>
        </p:txBody>
      </p:sp>
      <p:sp>
        <p:nvSpPr>
          <p:cNvPr id="13" name="Rectangle 12">
            <a:extLst>
              <a:ext uri="{FF2B5EF4-FFF2-40B4-BE49-F238E27FC236}">
                <a16:creationId xmlns:a16="http://schemas.microsoft.com/office/drawing/2014/main" id="{BDA09FF3-9941-41ED-88E4-859595293DD4}"/>
              </a:ext>
            </a:extLst>
          </p:cNvPr>
          <p:cNvSpPr/>
          <p:nvPr/>
        </p:nvSpPr>
        <p:spPr>
          <a:xfrm>
            <a:off x="8786192" y="3277675"/>
            <a:ext cx="1104790" cy="369332"/>
          </a:xfrm>
          <a:prstGeom prst="rect">
            <a:avLst/>
          </a:prstGeom>
        </p:spPr>
        <p:txBody>
          <a:bodyPr wrap="none">
            <a:spAutoFit/>
          </a:bodyPr>
          <a:lstStyle/>
          <a:p>
            <a:r>
              <a:rPr lang="en-US">
                <a:latin typeface="Bradley Hand ITC" panose="03070402050302030203" pitchFamily="66" charset="0"/>
              </a:rPr>
              <a:t>No Series</a:t>
            </a:r>
          </a:p>
        </p:txBody>
      </p:sp>
      <p:sp>
        <p:nvSpPr>
          <p:cNvPr id="14" name="Rectangle 13">
            <a:extLst>
              <a:ext uri="{FF2B5EF4-FFF2-40B4-BE49-F238E27FC236}">
                <a16:creationId xmlns:a16="http://schemas.microsoft.com/office/drawing/2014/main" id="{EFD7212C-F5F8-4986-A8F1-91141740879A}"/>
              </a:ext>
            </a:extLst>
          </p:cNvPr>
          <p:cNvSpPr/>
          <p:nvPr/>
        </p:nvSpPr>
        <p:spPr>
          <a:xfrm>
            <a:off x="8811783" y="3474544"/>
            <a:ext cx="1398140" cy="369332"/>
          </a:xfrm>
          <a:prstGeom prst="rect">
            <a:avLst/>
          </a:prstGeom>
        </p:spPr>
        <p:txBody>
          <a:bodyPr wrap="none">
            <a:spAutoFit/>
          </a:bodyPr>
          <a:lstStyle/>
          <a:p>
            <a:r>
              <a:rPr lang="en-US">
                <a:latin typeface="Bradley Hand ITC" panose="03070402050302030203" pitchFamily="66" charset="0"/>
              </a:rPr>
              <a:t>Retail Setup</a:t>
            </a:r>
          </a:p>
        </p:txBody>
      </p:sp>
      <p:sp>
        <p:nvSpPr>
          <p:cNvPr id="15" name="Rectangle 14">
            <a:extLst>
              <a:ext uri="{FF2B5EF4-FFF2-40B4-BE49-F238E27FC236}">
                <a16:creationId xmlns:a16="http://schemas.microsoft.com/office/drawing/2014/main" id="{B0A44588-26EB-4D68-BDE3-F3DFE2219C87}"/>
              </a:ext>
            </a:extLst>
          </p:cNvPr>
          <p:cNvSpPr/>
          <p:nvPr/>
        </p:nvSpPr>
        <p:spPr>
          <a:xfrm>
            <a:off x="8840458" y="3708941"/>
            <a:ext cx="696024" cy="369332"/>
          </a:xfrm>
          <a:prstGeom prst="rect">
            <a:avLst/>
          </a:prstGeom>
        </p:spPr>
        <p:txBody>
          <a:bodyPr wrap="none">
            <a:spAutoFit/>
          </a:bodyPr>
          <a:lstStyle/>
          <a:p>
            <a:r>
              <a:rPr lang="en-US">
                <a:latin typeface="Bradley Hand ITC" panose="03070402050302030203" pitchFamily="66" charset="0"/>
              </a:rPr>
              <a:t>Store</a:t>
            </a:r>
          </a:p>
        </p:txBody>
      </p:sp>
      <p:sp>
        <p:nvSpPr>
          <p:cNvPr id="16" name="Rectangle 15">
            <a:extLst>
              <a:ext uri="{FF2B5EF4-FFF2-40B4-BE49-F238E27FC236}">
                <a16:creationId xmlns:a16="http://schemas.microsoft.com/office/drawing/2014/main" id="{52D047A3-4D93-4F84-BFD7-B9F5866DF4E0}"/>
              </a:ext>
            </a:extLst>
          </p:cNvPr>
          <p:cNvSpPr/>
          <p:nvPr/>
        </p:nvSpPr>
        <p:spPr>
          <a:xfrm>
            <a:off x="8811783" y="3983590"/>
            <a:ext cx="638316" cy="369332"/>
          </a:xfrm>
          <a:prstGeom prst="rect">
            <a:avLst/>
          </a:prstGeom>
        </p:spPr>
        <p:txBody>
          <a:bodyPr wrap="none">
            <a:spAutoFit/>
          </a:bodyPr>
          <a:lstStyle/>
          <a:p>
            <a:r>
              <a:rPr lang="en-US">
                <a:latin typeface="Bradley Hand ITC" panose="03070402050302030203" pitchFamily="66" charset="0"/>
              </a:rPr>
              <a:t>POS</a:t>
            </a:r>
          </a:p>
        </p:txBody>
      </p:sp>
      <p:sp>
        <p:nvSpPr>
          <p:cNvPr id="17" name="Rectangle 16">
            <a:extLst>
              <a:ext uri="{FF2B5EF4-FFF2-40B4-BE49-F238E27FC236}">
                <a16:creationId xmlns:a16="http://schemas.microsoft.com/office/drawing/2014/main" id="{2C29546F-2442-4A81-807C-801F4FB65B0B}"/>
              </a:ext>
            </a:extLst>
          </p:cNvPr>
          <p:cNvSpPr/>
          <p:nvPr/>
        </p:nvSpPr>
        <p:spPr>
          <a:xfrm>
            <a:off x="8867238" y="4222746"/>
            <a:ext cx="1375698" cy="369332"/>
          </a:xfrm>
          <a:prstGeom prst="rect">
            <a:avLst/>
          </a:prstGeom>
        </p:spPr>
        <p:txBody>
          <a:bodyPr wrap="none">
            <a:spAutoFit/>
          </a:bodyPr>
          <a:lstStyle/>
          <a:p>
            <a:r>
              <a:rPr lang="en-US">
                <a:latin typeface="Bradley Hand ITC" panose="03070402050302030203" pitchFamily="66" charset="0"/>
              </a:rPr>
              <a:t>Tender Type</a:t>
            </a:r>
          </a:p>
        </p:txBody>
      </p:sp>
      <p:sp>
        <p:nvSpPr>
          <p:cNvPr id="18" name="Rectangle 17">
            <a:extLst>
              <a:ext uri="{FF2B5EF4-FFF2-40B4-BE49-F238E27FC236}">
                <a16:creationId xmlns:a16="http://schemas.microsoft.com/office/drawing/2014/main" id="{3D85433E-EC78-4337-A15F-32493EE86C79}"/>
              </a:ext>
            </a:extLst>
          </p:cNvPr>
          <p:cNvSpPr/>
          <p:nvPr/>
        </p:nvSpPr>
        <p:spPr>
          <a:xfrm>
            <a:off x="8840458" y="4486296"/>
            <a:ext cx="1864613" cy="369332"/>
          </a:xfrm>
          <a:prstGeom prst="rect">
            <a:avLst/>
          </a:prstGeom>
        </p:spPr>
        <p:txBody>
          <a:bodyPr wrap="none">
            <a:spAutoFit/>
          </a:bodyPr>
          <a:lstStyle/>
          <a:p>
            <a:r>
              <a:rPr lang="en-US">
                <a:latin typeface="Bradley Hand ITC" panose="03070402050302030203" pitchFamily="66" charset="0"/>
              </a:rPr>
              <a:t>Staff Permission</a:t>
            </a:r>
          </a:p>
        </p:txBody>
      </p:sp>
      <p:sp>
        <p:nvSpPr>
          <p:cNvPr id="19" name="Rectangle 18">
            <a:extLst>
              <a:ext uri="{FF2B5EF4-FFF2-40B4-BE49-F238E27FC236}">
                <a16:creationId xmlns:a16="http://schemas.microsoft.com/office/drawing/2014/main" id="{D6915A2E-8783-4DD9-B58E-47AE089E75B2}"/>
              </a:ext>
            </a:extLst>
          </p:cNvPr>
          <p:cNvSpPr/>
          <p:nvPr/>
        </p:nvSpPr>
        <p:spPr>
          <a:xfrm>
            <a:off x="8867238" y="4685271"/>
            <a:ext cx="1263487" cy="369332"/>
          </a:xfrm>
          <a:prstGeom prst="rect">
            <a:avLst/>
          </a:prstGeom>
        </p:spPr>
        <p:txBody>
          <a:bodyPr wrap="none">
            <a:spAutoFit/>
          </a:bodyPr>
          <a:lstStyle/>
          <a:p>
            <a:r>
              <a:rPr lang="en-US">
                <a:latin typeface="Bradley Hand ITC" panose="03070402050302030203" pitchFamily="66" charset="0"/>
              </a:rPr>
              <a:t>POS Setup</a:t>
            </a:r>
          </a:p>
        </p:txBody>
      </p:sp>
      <p:pic>
        <p:nvPicPr>
          <p:cNvPr id="9" name="Picture 8">
            <a:extLst>
              <a:ext uri="{FF2B5EF4-FFF2-40B4-BE49-F238E27FC236}">
                <a16:creationId xmlns:a16="http://schemas.microsoft.com/office/drawing/2014/main" id="{87ED1CBB-850E-4769-8532-05E25088794C}"/>
              </a:ext>
            </a:extLst>
          </p:cNvPr>
          <p:cNvPicPr>
            <a:picLocks noChangeAspect="1"/>
          </p:cNvPicPr>
          <p:nvPr/>
        </p:nvPicPr>
        <p:blipFill>
          <a:blip r:embed="rId5"/>
          <a:stretch>
            <a:fillRect/>
          </a:stretch>
        </p:blipFill>
        <p:spPr>
          <a:xfrm>
            <a:off x="8187371" y="1560687"/>
            <a:ext cx="438150" cy="198086"/>
          </a:xfrm>
          <a:prstGeom prst="rect">
            <a:avLst/>
          </a:prstGeom>
        </p:spPr>
      </p:pic>
      <p:pic>
        <p:nvPicPr>
          <p:cNvPr id="21" name="Picture 20">
            <a:extLst>
              <a:ext uri="{FF2B5EF4-FFF2-40B4-BE49-F238E27FC236}">
                <a16:creationId xmlns:a16="http://schemas.microsoft.com/office/drawing/2014/main" id="{694D666A-58C9-4226-A5CE-F39AB589F66A}"/>
              </a:ext>
            </a:extLst>
          </p:cNvPr>
          <p:cNvPicPr>
            <a:picLocks noChangeAspect="1"/>
          </p:cNvPicPr>
          <p:nvPr/>
        </p:nvPicPr>
        <p:blipFill>
          <a:blip r:embed="rId5"/>
          <a:stretch>
            <a:fillRect/>
          </a:stretch>
        </p:blipFill>
        <p:spPr>
          <a:xfrm>
            <a:off x="8201065" y="1844396"/>
            <a:ext cx="438150" cy="198086"/>
          </a:xfrm>
          <a:prstGeom prst="rect">
            <a:avLst/>
          </a:prstGeom>
        </p:spPr>
      </p:pic>
      <p:pic>
        <p:nvPicPr>
          <p:cNvPr id="22" name="Picture 21">
            <a:extLst>
              <a:ext uri="{FF2B5EF4-FFF2-40B4-BE49-F238E27FC236}">
                <a16:creationId xmlns:a16="http://schemas.microsoft.com/office/drawing/2014/main" id="{3097492D-F818-42AC-8FE4-1BA17657630B}"/>
              </a:ext>
            </a:extLst>
          </p:cNvPr>
          <p:cNvPicPr>
            <a:picLocks noChangeAspect="1"/>
          </p:cNvPicPr>
          <p:nvPr/>
        </p:nvPicPr>
        <p:blipFill>
          <a:blip r:embed="rId5"/>
          <a:stretch>
            <a:fillRect/>
          </a:stretch>
        </p:blipFill>
        <p:spPr>
          <a:xfrm>
            <a:off x="8185830" y="2120841"/>
            <a:ext cx="438150" cy="198086"/>
          </a:xfrm>
          <a:prstGeom prst="rect">
            <a:avLst/>
          </a:prstGeom>
        </p:spPr>
      </p:pic>
      <p:pic>
        <p:nvPicPr>
          <p:cNvPr id="23" name="Picture 22">
            <a:extLst>
              <a:ext uri="{FF2B5EF4-FFF2-40B4-BE49-F238E27FC236}">
                <a16:creationId xmlns:a16="http://schemas.microsoft.com/office/drawing/2014/main" id="{FBA96ACC-53DA-40CC-B833-420F6899D157}"/>
              </a:ext>
            </a:extLst>
          </p:cNvPr>
          <p:cNvPicPr>
            <a:picLocks noChangeAspect="1"/>
          </p:cNvPicPr>
          <p:nvPr/>
        </p:nvPicPr>
        <p:blipFill>
          <a:blip r:embed="rId5"/>
          <a:stretch>
            <a:fillRect/>
          </a:stretch>
        </p:blipFill>
        <p:spPr>
          <a:xfrm>
            <a:off x="8193832" y="2360549"/>
            <a:ext cx="438150" cy="198086"/>
          </a:xfrm>
          <a:prstGeom prst="rect">
            <a:avLst/>
          </a:prstGeom>
        </p:spPr>
      </p:pic>
      <p:pic>
        <p:nvPicPr>
          <p:cNvPr id="24" name="Picture 23">
            <a:extLst>
              <a:ext uri="{FF2B5EF4-FFF2-40B4-BE49-F238E27FC236}">
                <a16:creationId xmlns:a16="http://schemas.microsoft.com/office/drawing/2014/main" id="{753D5F70-5A7D-41D6-BA8B-5703C54C9544}"/>
              </a:ext>
            </a:extLst>
          </p:cNvPr>
          <p:cNvPicPr>
            <a:picLocks noChangeAspect="1"/>
          </p:cNvPicPr>
          <p:nvPr/>
        </p:nvPicPr>
        <p:blipFill>
          <a:blip r:embed="rId5"/>
          <a:stretch>
            <a:fillRect/>
          </a:stretch>
        </p:blipFill>
        <p:spPr>
          <a:xfrm>
            <a:off x="8189668" y="2582285"/>
            <a:ext cx="438150" cy="198086"/>
          </a:xfrm>
          <a:prstGeom prst="rect">
            <a:avLst/>
          </a:prstGeom>
        </p:spPr>
      </p:pic>
      <p:pic>
        <p:nvPicPr>
          <p:cNvPr id="25" name="Picture 24">
            <a:extLst>
              <a:ext uri="{FF2B5EF4-FFF2-40B4-BE49-F238E27FC236}">
                <a16:creationId xmlns:a16="http://schemas.microsoft.com/office/drawing/2014/main" id="{1266619D-49A4-4F1E-B1FB-EF3C3A52714D}"/>
              </a:ext>
            </a:extLst>
          </p:cNvPr>
          <p:cNvPicPr>
            <a:picLocks noChangeAspect="1"/>
          </p:cNvPicPr>
          <p:nvPr/>
        </p:nvPicPr>
        <p:blipFill>
          <a:blip r:embed="rId5"/>
          <a:stretch>
            <a:fillRect/>
          </a:stretch>
        </p:blipFill>
        <p:spPr>
          <a:xfrm>
            <a:off x="8189668" y="2826833"/>
            <a:ext cx="438150" cy="198086"/>
          </a:xfrm>
          <a:prstGeom prst="rect">
            <a:avLst/>
          </a:prstGeom>
        </p:spPr>
      </p:pic>
      <p:pic>
        <p:nvPicPr>
          <p:cNvPr id="26" name="Picture 25">
            <a:extLst>
              <a:ext uri="{FF2B5EF4-FFF2-40B4-BE49-F238E27FC236}">
                <a16:creationId xmlns:a16="http://schemas.microsoft.com/office/drawing/2014/main" id="{DAF96BD4-612B-4553-B1DE-398D167FEEF0}"/>
              </a:ext>
            </a:extLst>
          </p:cNvPr>
          <p:cNvPicPr>
            <a:picLocks noChangeAspect="1"/>
          </p:cNvPicPr>
          <p:nvPr/>
        </p:nvPicPr>
        <p:blipFill>
          <a:blip r:embed="rId5"/>
          <a:stretch>
            <a:fillRect/>
          </a:stretch>
        </p:blipFill>
        <p:spPr>
          <a:xfrm>
            <a:off x="8242052" y="3063305"/>
            <a:ext cx="438150" cy="198086"/>
          </a:xfrm>
          <a:prstGeom prst="rect">
            <a:avLst/>
          </a:prstGeom>
        </p:spPr>
      </p:pic>
      <p:pic>
        <p:nvPicPr>
          <p:cNvPr id="27" name="Picture 26">
            <a:extLst>
              <a:ext uri="{FF2B5EF4-FFF2-40B4-BE49-F238E27FC236}">
                <a16:creationId xmlns:a16="http://schemas.microsoft.com/office/drawing/2014/main" id="{2ACFDB42-168C-46E2-A758-2590040398DC}"/>
              </a:ext>
            </a:extLst>
          </p:cNvPr>
          <p:cNvPicPr>
            <a:picLocks noChangeAspect="1"/>
          </p:cNvPicPr>
          <p:nvPr/>
        </p:nvPicPr>
        <p:blipFill>
          <a:blip r:embed="rId5"/>
          <a:stretch>
            <a:fillRect/>
          </a:stretch>
        </p:blipFill>
        <p:spPr>
          <a:xfrm>
            <a:off x="8256340" y="3327619"/>
            <a:ext cx="438150" cy="198086"/>
          </a:xfrm>
          <a:prstGeom prst="rect">
            <a:avLst/>
          </a:prstGeom>
        </p:spPr>
      </p:pic>
      <p:pic>
        <p:nvPicPr>
          <p:cNvPr id="28" name="Picture 27">
            <a:extLst>
              <a:ext uri="{FF2B5EF4-FFF2-40B4-BE49-F238E27FC236}">
                <a16:creationId xmlns:a16="http://schemas.microsoft.com/office/drawing/2014/main" id="{5E02E16D-EF37-4FAD-8BBB-397E718C7B91}"/>
              </a:ext>
            </a:extLst>
          </p:cNvPr>
          <p:cNvPicPr>
            <a:picLocks noChangeAspect="1"/>
          </p:cNvPicPr>
          <p:nvPr/>
        </p:nvPicPr>
        <p:blipFill>
          <a:blip r:embed="rId5"/>
          <a:stretch>
            <a:fillRect/>
          </a:stretch>
        </p:blipFill>
        <p:spPr>
          <a:xfrm>
            <a:off x="8256340" y="3563367"/>
            <a:ext cx="438150" cy="198086"/>
          </a:xfrm>
          <a:prstGeom prst="rect">
            <a:avLst/>
          </a:prstGeom>
        </p:spPr>
      </p:pic>
      <p:pic>
        <p:nvPicPr>
          <p:cNvPr id="29" name="Picture 28">
            <a:extLst>
              <a:ext uri="{FF2B5EF4-FFF2-40B4-BE49-F238E27FC236}">
                <a16:creationId xmlns:a16="http://schemas.microsoft.com/office/drawing/2014/main" id="{B59F39AC-A36F-47FF-A934-AC5EF65E1642}"/>
              </a:ext>
            </a:extLst>
          </p:cNvPr>
          <p:cNvPicPr>
            <a:picLocks noChangeAspect="1"/>
          </p:cNvPicPr>
          <p:nvPr/>
        </p:nvPicPr>
        <p:blipFill>
          <a:blip r:embed="rId5"/>
          <a:stretch>
            <a:fillRect/>
          </a:stretch>
        </p:blipFill>
        <p:spPr>
          <a:xfrm>
            <a:off x="8242052" y="3806253"/>
            <a:ext cx="438150" cy="198086"/>
          </a:xfrm>
          <a:prstGeom prst="rect">
            <a:avLst/>
          </a:prstGeom>
        </p:spPr>
      </p:pic>
      <p:pic>
        <p:nvPicPr>
          <p:cNvPr id="30" name="Picture 29">
            <a:extLst>
              <a:ext uri="{FF2B5EF4-FFF2-40B4-BE49-F238E27FC236}">
                <a16:creationId xmlns:a16="http://schemas.microsoft.com/office/drawing/2014/main" id="{446AABBA-E191-42B6-B722-02E1F1799257}"/>
              </a:ext>
            </a:extLst>
          </p:cNvPr>
          <p:cNvPicPr>
            <a:picLocks noChangeAspect="1"/>
          </p:cNvPicPr>
          <p:nvPr/>
        </p:nvPicPr>
        <p:blipFill>
          <a:blip r:embed="rId5"/>
          <a:stretch>
            <a:fillRect/>
          </a:stretch>
        </p:blipFill>
        <p:spPr>
          <a:xfrm>
            <a:off x="8301581" y="4044381"/>
            <a:ext cx="438150" cy="198086"/>
          </a:xfrm>
          <a:prstGeom prst="rect">
            <a:avLst/>
          </a:prstGeom>
        </p:spPr>
      </p:pic>
      <p:pic>
        <p:nvPicPr>
          <p:cNvPr id="31" name="Picture 30">
            <a:extLst>
              <a:ext uri="{FF2B5EF4-FFF2-40B4-BE49-F238E27FC236}">
                <a16:creationId xmlns:a16="http://schemas.microsoft.com/office/drawing/2014/main" id="{0F53F81B-6C9F-44F0-814A-A7A862275251}"/>
              </a:ext>
            </a:extLst>
          </p:cNvPr>
          <p:cNvPicPr>
            <a:picLocks noChangeAspect="1"/>
          </p:cNvPicPr>
          <p:nvPr/>
        </p:nvPicPr>
        <p:blipFill>
          <a:blip r:embed="rId5"/>
          <a:stretch>
            <a:fillRect/>
          </a:stretch>
        </p:blipFill>
        <p:spPr>
          <a:xfrm>
            <a:off x="8289672" y="4296795"/>
            <a:ext cx="438150" cy="198086"/>
          </a:xfrm>
          <a:prstGeom prst="rect">
            <a:avLst/>
          </a:prstGeom>
        </p:spPr>
      </p:pic>
      <p:pic>
        <p:nvPicPr>
          <p:cNvPr id="32" name="Picture 31">
            <a:extLst>
              <a:ext uri="{FF2B5EF4-FFF2-40B4-BE49-F238E27FC236}">
                <a16:creationId xmlns:a16="http://schemas.microsoft.com/office/drawing/2014/main" id="{B5E81B3E-9211-424B-8258-4FAB315A9A7B}"/>
              </a:ext>
            </a:extLst>
          </p:cNvPr>
          <p:cNvPicPr>
            <a:picLocks noChangeAspect="1"/>
          </p:cNvPicPr>
          <p:nvPr/>
        </p:nvPicPr>
        <p:blipFill>
          <a:blip r:embed="rId5"/>
          <a:stretch>
            <a:fillRect/>
          </a:stretch>
        </p:blipFill>
        <p:spPr>
          <a:xfrm>
            <a:off x="8249188" y="4527779"/>
            <a:ext cx="438150" cy="198086"/>
          </a:xfrm>
          <a:prstGeom prst="rect">
            <a:avLst/>
          </a:prstGeom>
        </p:spPr>
      </p:pic>
      <p:pic>
        <p:nvPicPr>
          <p:cNvPr id="33" name="Picture 32">
            <a:extLst>
              <a:ext uri="{FF2B5EF4-FFF2-40B4-BE49-F238E27FC236}">
                <a16:creationId xmlns:a16="http://schemas.microsoft.com/office/drawing/2014/main" id="{8A44E3A1-F78E-4F1E-AE74-E10C80FA39A8}"/>
              </a:ext>
            </a:extLst>
          </p:cNvPr>
          <p:cNvPicPr>
            <a:picLocks noChangeAspect="1"/>
          </p:cNvPicPr>
          <p:nvPr/>
        </p:nvPicPr>
        <p:blipFill>
          <a:blip r:embed="rId5"/>
          <a:stretch>
            <a:fillRect/>
          </a:stretch>
        </p:blipFill>
        <p:spPr>
          <a:xfrm>
            <a:off x="8287289" y="4773051"/>
            <a:ext cx="438150" cy="198086"/>
          </a:xfrm>
          <a:prstGeom prst="rect">
            <a:avLst/>
          </a:prstGeom>
        </p:spPr>
      </p:pic>
      <p:sp>
        <p:nvSpPr>
          <p:cNvPr id="34" name="Rectangle 33">
            <a:extLst>
              <a:ext uri="{FF2B5EF4-FFF2-40B4-BE49-F238E27FC236}">
                <a16:creationId xmlns:a16="http://schemas.microsoft.com/office/drawing/2014/main" id="{155A936C-E86F-49A9-8A86-1FBA0794A219}"/>
              </a:ext>
            </a:extLst>
          </p:cNvPr>
          <p:cNvSpPr/>
          <p:nvPr/>
        </p:nvSpPr>
        <p:spPr>
          <a:xfrm>
            <a:off x="239149" y="5648422"/>
            <a:ext cx="6733273" cy="569997"/>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t> Keep the template database up to date on the newest LS Central SaaS version</a:t>
            </a:r>
          </a:p>
          <a:p>
            <a:pPr algn="ctr"/>
            <a:r>
              <a:rPr lang="en-US" sz="1400"/>
              <a:t>Keep it clean!</a:t>
            </a:r>
          </a:p>
        </p:txBody>
      </p:sp>
      <p:pic>
        <p:nvPicPr>
          <p:cNvPr id="35" name="Picture 34">
            <a:extLst>
              <a:ext uri="{FF2B5EF4-FFF2-40B4-BE49-F238E27FC236}">
                <a16:creationId xmlns:a16="http://schemas.microsoft.com/office/drawing/2014/main" id="{DF756D88-3566-4107-8A03-888B5F7F9FFE}"/>
              </a:ext>
            </a:extLst>
          </p:cNvPr>
          <p:cNvPicPr>
            <a:picLocks noChangeAspect="1"/>
          </p:cNvPicPr>
          <p:nvPr/>
        </p:nvPicPr>
        <p:blipFill>
          <a:blip r:embed="rId6"/>
          <a:stretch>
            <a:fillRect/>
          </a:stretch>
        </p:blipFill>
        <p:spPr>
          <a:xfrm>
            <a:off x="152968" y="5423572"/>
            <a:ext cx="386934" cy="386934"/>
          </a:xfrm>
          <a:prstGeom prst="rect">
            <a:avLst/>
          </a:prstGeom>
        </p:spPr>
      </p:pic>
    </p:spTree>
    <p:extLst>
      <p:ext uri="{BB962C8B-B14F-4D97-AF65-F5344CB8AC3E}">
        <p14:creationId xmlns:p14="http://schemas.microsoft.com/office/powerpoint/2010/main" val="3735313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E6727-A798-9815-88A2-01E785907C91}"/>
              </a:ext>
            </a:extLst>
          </p:cNvPr>
          <p:cNvSpPr>
            <a:spLocks noGrp="1"/>
          </p:cNvSpPr>
          <p:nvPr>
            <p:ph type="title"/>
          </p:nvPr>
        </p:nvSpPr>
        <p:spPr/>
        <p:txBody>
          <a:bodyPr>
            <a:normAutofit fontScale="90000"/>
          </a:bodyPr>
          <a:lstStyle/>
          <a:p>
            <a:r>
              <a:rPr lang="en-US"/>
              <a:t>Get ready</a:t>
            </a:r>
            <a:endParaRPr lang="en-DE"/>
          </a:p>
        </p:txBody>
      </p:sp>
      <p:pic>
        <p:nvPicPr>
          <p:cNvPr id="8" name="Picture 7">
            <a:hlinkClick r:id="rId2" action="ppaction://hlinkfile"/>
            <a:extLst>
              <a:ext uri="{FF2B5EF4-FFF2-40B4-BE49-F238E27FC236}">
                <a16:creationId xmlns:a16="http://schemas.microsoft.com/office/drawing/2014/main" id="{05B8C7A8-283A-4AE0-AE7B-C5C08D767046}"/>
              </a:ext>
            </a:extLst>
          </p:cNvPr>
          <p:cNvPicPr>
            <a:picLocks noChangeAspect="1"/>
          </p:cNvPicPr>
          <p:nvPr/>
        </p:nvPicPr>
        <p:blipFill>
          <a:blip r:embed="rId3"/>
          <a:stretch>
            <a:fillRect/>
          </a:stretch>
        </p:blipFill>
        <p:spPr>
          <a:xfrm>
            <a:off x="3218568" y="1463040"/>
            <a:ext cx="4910797" cy="4910797"/>
          </a:xfrm>
          <a:prstGeom prst="rect">
            <a:avLst/>
          </a:prstGeom>
        </p:spPr>
      </p:pic>
    </p:spTree>
    <p:extLst>
      <p:ext uri="{BB962C8B-B14F-4D97-AF65-F5344CB8AC3E}">
        <p14:creationId xmlns:p14="http://schemas.microsoft.com/office/powerpoint/2010/main" val="2725192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751451-59CE-3A07-82EE-DA9DD3442005}"/>
              </a:ext>
            </a:extLst>
          </p:cNvPr>
          <p:cNvSpPr>
            <a:spLocks noGrp="1"/>
          </p:cNvSpPr>
          <p:nvPr>
            <p:ph type="title"/>
          </p:nvPr>
        </p:nvSpPr>
        <p:spPr/>
        <p:txBody>
          <a:bodyPr>
            <a:normAutofit fontScale="90000"/>
          </a:bodyPr>
          <a:lstStyle/>
          <a:p>
            <a:r>
              <a:rPr lang="en-US"/>
              <a:t>A stress-free go-live</a:t>
            </a:r>
            <a:endParaRPr lang="en-DE"/>
          </a:p>
        </p:txBody>
      </p:sp>
      <p:sp>
        <p:nvSpPr>
          <p:cNvPr id="2" name="Text Placeholder 1">
            <a:extLst>
              <a:ext uri="{FF2B5EF4-FFF2-40B4-BE49-F238E27FC236}">
                <a16:creationId xmlns:a16="http://schemas.microsoft.com/office/drawing/2014/main" id="{D593032E-1C73-4D5C-BEE1-AB5E83FCCA05}"/>
              </a:ext>
            </a:extLst>
          </p:cNvPr>
          <p:cNvSpPr>
            <a:spLocks noGrp="1"/>
          </p:cNvSpPr>
          <p:nvPr>
            <p:ph type="body" sz="quarter" idx="10"/>
          </p:nvPr>
        </p:nvSpPr>
        <p:spPr>
          <a:xfrm>
            <a:off x="431573" y="1180192"/>
            <a:ext cx="10856912" cy="2632075"/>
          </a:xfrm>
          <a:prstGeom prst="rect">
            <a:avLst/>
          </a:prstGeom>
        </p:spPr>
        <p:txBody>
          <a:bodyPr/>
          <a:lstStyle/>
          <a:p>
            <a:endParaRPr lang="en-US" sz="2400"/>
          </a:p>
          <a:p>
            <a:pPr marL="0" indent="0">
              <a:buNone/>
            </a:pPr>
            <a:r>
              <a:rPr lang="en-US" sz="2400">
                <a:solidFill>
                  <a:schemeClr val="bg1"/>
                </a:solidFill>
                <a:latin typeface="Segoe UI" panose="020B0502040204020203" pitchFamily="34" charset="0"/>
                <a:cs typeface="Segoe UI" panose="020B0502040204020203" pitchFamily="34" charset="0"/>
              </a:rPr>
              <a:t>Do a test implementation before starting the customer implementation</a:t>
            </a:r>
          </a:p>
          <a:p>
            <a:pPr marL="0" indent="0">
              <a:buNone/>
            </a:pPr>
            <a:r>
              <a:rPr lang="en-US" sz="2400">
                <a:solidFill>
                  <a:schemeClr val="bg1"/>
                </a:solidFill>
                <a:latin typeface="Segoe UI" panose="020B0502040204020203" pitchFamily="34" charset="0"/>
                <a:cs typeface="Segoe UI" panose="020B0502040204020203" pitchFamily="34" charset="0"/>
              </a:rPr>
              <a:t>Develop a plan for onboarding</a:t>
            </a:r>
          </a:p>
          <a:p>
            <a:endParaRPr lang="en-US" sz="2400"/>
          </a:p>
        </p:txBody>
      </p:sp>
      <p:pic>
        <p:nvPicPr>
          <p:cNvPr id="5" name="Picture 4">
            <a:extLst>
              <a:ext uri="{FF2B5EF4-FFF2-40B4-BE49-F238E27FC236}">
                <a16:creationId xmlns:a16="http://schemas.microsoft.com/office/drawing/2014/main" id="{55DDD5FA-AACB-41E8-A50B-E2A2E78DE885}"/>
              </a:ext>
            </a:extLst>
          </p:cNvPr>
          <p:cNvPicPr>
            <a:picLocks noChangeAspect="1"/>
          </p:cNvPicPr>
          <p:nvPr/>
        </p:nvPicPr>
        <p:blipFill>
          <a:blip r:embed="rId4"/>
          <a:stretch>
            <a:fillRect/>
          </a:stretch>
        </p:blipFill>
        <p:spPr>
          <a:xfrm>
            <a:off x="1100708" y="3005858"/>
            <a:ext cx="3961905" cy="2380952"/>
          </a:xfrm>
          <a:prstGeom prst="rect">
            <a:avLst/>
          </a:prstGeom>
        </p:spPr>
      </p:pic>
    </p:spTree>
    <p:extLst>
      <p:ext uri="{BB962C8B-B14F-4D97-AF65-F5344CB8AC3E}">
        <p14:creationId xmlns:p14="http://schemas.microsoft.com/office/powerpoint/2010/main" val="3750684737"/>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50F205-188C-47DA-93FF-8D4814421008}"/>
              </a:ext>
            </a:extLst>
          </p:cNvPr>
          <p:cNvSpPr>
            <a:spLocks noGrp="1"/>
          </p:cNvSpPr>
          <p:nvPr>
            <p:ph type="title"/>
          </p:nvPr>
        </p:nvSpPr>
        <p:spPr>
          <a:xfrm>
            <a:off x="340291" y="302993"/>
            <a:ext cx="9444644" cy="588637"/>
          </a:xfrm>
        </p:spPr>
        <p:txBody>
          <a:bodyPr>
            <a:normAutofit fontScale="90000"/>
          </a:bodyPr>
          <a:lstStyle/>
          <a:p>
            <a:r>
              <a:rPr lang="en-US"/>
              <a:t>Onboarding with a new Customer</a:t>
            </a:r>
            <a:endParaRPr lang="en-DE"/>
          </a:p>
        </p:txBody>
      </p:sp>
      <p:sp>
        <p:nvSpPr>
          <p:cNvPr id="5" name="Rectangle 4">
            <a:extLst>
              <a:ext uri="{FF2B5EF4-FFF2-40B4-BE49-F238E27FC236}">
                <a16:creationId xmlns:a16="http://schemas.microsoft.com/office/drawing/2014/main" id="{BD0B56F8-A2F8-42BA-B300-FC2088C321AC}"/>
              </a:ext>
            </a:extLst>
          </p:cNvPr>
          <p:cNvSpPr/>
          <p:nvPr/>
        </p:nvSpPr>
        <p:spPr>
          <a:xfrm>
            <a:off x="785441" y="1406453"/>
            <a:ext cx="2078389" cy="276999"/>
          </a:xfrm>
          <a:prstGeom prst="rect">
            <a:avLst/>
          </a:prstGeom>
        </p:spPr>
        <p:txBody>
          <a:bodyPr wrap="none">
            <a:spAutoFit/>
          </a:bodyPr>
          <a:lstStyle/>
          <a:p>
            <a:r>
              <a:rPr lang="en-US" sz="1200">
                <a:solidFill>
                  <a:schemeClr val="bg1"/>
                </a:solidFill>
                <a:latin typeface="Segoe UI" panose="020B0502040204020203" pitchFamily="34" charset="0"/>
                <a:cs typeface="Segoe UI" panose="020B0502040204020203" pitchFamily="34" charset="0"/>
              </a:rPr>
              <a:t>Copy of Template  Database</a:t>
            </a:r>
          </a:p>
        </p:txBody>
      </p:sp>
      <p:cxnSp>
        <p:nvCxnSpPr>
          <p:cNvPr id="8" name="Straight Arrow Connector 7">
            <a:extLst>
              <a:ext uri="{FF2B5EF4-FFF2-40B4-BE49-F238E27FC236}">
                <a16:creationId xmlns:a16="http://schemas.microsoft.com/office/drawing/2014/main" id="{4BC5C238-2EAE-4176-ADF0-C53177342CA6}"/>
              </a:ext>
            </a:extLst>
          </p:cNvPr>
          <p:cNvCxnSpPr>
            <a:cxnSpLocks/>
          </p:cNvCxnSpPr>
          <p:nvPr/>
        </p:nvCxnSpPr>
        <p:spPr>
          <a:xfrm>
            <a:off x="2115521" y="2303216"/>
            <a:ext cx="1257306" cy="649534"/>
          </a:xfrm>
          <a:prstGeom prst="straightConnector1">
            <a:avLst/>
          </a:prstGeom>
          <a:ln w="12700">
            <a:prstDash val="dashDot"/>
            <a:tailEnd type="triangle"/>
          </a:ln>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00705802-7090-4596-B7CD-8D85B0DC967E}"/>
              </a:ext>
            </a:extLst>
          </p:cNvPr>
          <p:cNvSpPr/>
          <p:nvPr/>
        </p:nvSpPr>
        <p:spPr>
          <a:xfrm>
            <a:off x="3466667" y="1977503"/>
            <a:ext cx="910189" cy="461665"/>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Customer</a:t>
            </a:r>
          </a:p>
          <a:p>
            <a:r>
              <a:rPr lang="en-US" sz="1200">
                <a:solidFill>
                  <a:schemeClr val="bg1"/>
                </a:solidFill>
                <a:latin typeface="Segoe UI" panose="020B0502040204020203" pitchFamily="34" charset="0"/>
                <a:cs typeface="Segoe UI" panose="020B0502040204020203" pitchFamily="34" charset="0"/>
              </a:rPr>
              <a:t>Database</a:t>
            </a:r>
          </a:p>
        </p:txBody>
      </p:sp>
      <p:sp>
        <p:nvSpPr>
          <p:cNvPr id="10" name="Rectangle: Rounded Corners 9">
            <a:extLst>
              <a:ext uri="{FF2B5EF4-FFF2-40B4-BE49-F238E27FC236}">
                <a16:creationId xmlns:a16="http://schemas.microsoft.com/office/drawing/2014/main" id="{87230238-181E-4B1B-8611-F71B4CA070E4}"/>
              </a:ext>
            </a:extLst>
          </p:cNvPr>
          <p:cNvSpPr/>
          <p:nvPr/>
        </p:nvSpPr>
        <p:spPr>
          <a:xfrm>
            <a:off x="650081" y="992933"/>
            <a:ext cx="5445919" cy="54500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ectangle 14">
            <a:extLst>
              <a:ext uri="{FF2B5EF4-FFF2-40B4-BE49-F238E27FC236}">
                <a16:creationId xmlns:a16="http://schemas.microsoft.com/office/drawing/2014/main" id="{AFD367E9-957E-4DDB-B049-0077EF810651}"/>
              </a:ext>
            </a:extLst>
          </p:cNvPr>
          <p:cNvSpPr/>
          <p:nvPr/>
        </p:nvSpPr>
        <p:spPr>
          <a:xfrm>
            <a:off x="2995469" y="3939056"/>
            <a:ext cx="1491232" cy="461665"/>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Customer test</a:t>
            </a:r>
          </a:p>
          <a:p>
            <a:r>
              <a:rPr lang="en-US" sz="1200">
                <a:solidFill>
                  <a:schemeClr val="bg1"/>
                </a:solidFill>
                <a:latin typeface="Segoe UI" panose="020B0502040204020203" pitchFamily="34" charset="0"/>
                <a:cs typeface="Segoe UI" panose="020B0502040204020203" pitchFamily="34" charset="0"/>
              </a:rPr>
              <a:t>Database/company</a:t>
            </a:r>
          </a:p>
        </p:txBody>
      </p:sp>
      <p:sp>
        <p:nvSpPr>
          <p:cNvPr id="16" name="Rectangle 15">
            <a:extLst>
              <a:ext uri="{FF2B5EF4-FFF2-40B4-BE49-F238E27FC236}">
                <a16:creationId xmlns:a16="http://schemas.microsoft.com/office/drawing/2014/main" id="{9BDF0C47-CE2D-4A52-BDFB-CE04FDF9ABB7}"/>
              </a:ext>
            </a:extLst>
          </p:cNvPr>
          <p:cNvSpPr/>
          <p:nvPr/>
        </p:nvSpPr>
        <p:spPr>
          <a:xfrm>
            <a:off x="4630133" y="1703486"/>
            <a:ext cx="1878403" cy="646331"/>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 Master data</a:t>
            </a:r>
          </a:p>
          <a:p>
            <a:r>
              <a:rPr lang="en-US" sz="1200">
                <a:solidFill>
                  <a:schemeClr val="bg1"/>
                </a:solidFill>
                <a:latin typeface="Segoe UI" panose="020B0502040204020203" pitchFamily="34" charset="0"/>
                <a:cs typeface="Segoe UI" panose="020B0502040204020203" pitchFamily="34" charset="0"/>
              </a:rPr>
              <a:t>- Opening balance</a:t>
            </a:r>
          </a:p>
          <a:p>
            <a:r>
              <a:rPr lang="en-US" sz="1200">
                <a:solidFill>
                  <a:schemeClr val="bg1"/>
                </a:solidFill>
                <a:latin typeface="Segoe UI" panose="020B0502040204020203" pitchFamily="34" charset="0"/>
                <a:cs typeface="Segoe UI" panose="020B0502040204020203" pitchFamily="34" charset="0"/>
              </a:rPr>
              <a:t>- Quantities</a:t>
            </a:r>
          </a:p>
        </p:txBody>
      </p:sp>
      <p:cxnSp>
        <p:nvCxnSpPr>
          <p:cNvPr id="17" name="Straight Arrow Connector 16">
            <a:extLst>
              <a:ext uri="{FF2B5EF4-FFF2-40B4-BE49-F238E27FC236}">
                <a16:creationId xmlns:a16="http://schemas.microsoft.com/office/drawing/2014/main" id="{F0941E5D-2235-412D-B3A3-E370D349E0A3}"/>
              </a:ext>
            </a:extLst>
          </p:cNvPr>
          <p:cNvCxnSpPr>
            <a:cxnSpLocks/>
            <a:stCxn id="16" idx="1"/>
          </p:cNvCxnSpPr>
          <p:nvPr/>
        </p:nvCxnSpPr>
        <p:spPr>
          <a:xfrm flipH="1">
            <a:off x="4325327" y="2026652"/>
            <a:ext cx="304806" cy="926098"/>
          </a:xfrm>
          <a:prstGeom prst="straightConnector1">
            <a:avLst/>
          </a:prstGeom>
          <a:ln w="12700">
            <a:prstDash val="dashDot"/>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416AA46E-C948-4A74-AB84-E8B391F04339}"/>
              </a:ext>
            </a:extLst>
          </p:cNvPr>
          <p:cNvCxnSpPr>
            <a:cxnSpLocks/>
            <a:endCxn id="15" idx="0"/>
          </p:cNvCxnSpPr>
          <p:nvPr/>
        </p:nvCxnSpPr>
        <p:spPr>
          <a:xfrm flipH="1">
            <a:off x="3741085" y="3429000"/>
            <a:ext cx="107992" cy="510056"/>
          </a:xfrm>
          <a:prstGeom prst="straightConnector1">
            <a:avLst/>
          </a:prstGeom>
          <a:ln w="12700">
            <a:prstDash val="dashDot"/>
            <a:tailEnd type="triangle"/>
          </a:ln>
        </p:spPr>
        <p:style>
          <a:lnRef idx="1">
            <a:schemeClr val="accent2"/>
          </a:lnRef>
          <a:fillRef idx="0">
            <a:schemeClr val="accent2"/>
          </a:fillRef>
          <a:effectRef idx="0">
            <a:schemeClr val="accent2"/>
          </a:effectRef>
          <a:fontRef idx="minor">
            <a:schemeClr val="tx1"/>
          </a:fontRef>
        </p:style>
      </p:cxnSp>
      <p:sp>
        <p:nvSpPr>
          <p:cNvPr id="26" name="Rectangle 25">
            <a:extLst>
              <a:ext uri="{FF2B5EF4-FFF2-40B4-BE49-F238E27FC236}">
                <a16:creationId xmlns:a16="http://schemas.microsoft.com/office/drawing/2014/main" id="{73E6F9BE-ABCE-40C6-B00C-BE088CF30DB0}"/>
              </a:ext>
            </a:extLst>
          </p:cNvPr>
          <p:cNvSpPr/>
          <p:nvPr/>
        </p:nvSpPr>
        <p:spPr>
          <a:xfrm>
            <a:off x="3347906" y="5413300"/>
            <a:ext cx="664091" cy="461665"/>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Test</a:t>
            </a:r>
          </a:p>
          <a:p>
            <a:endParaRPr lang="en-US" sz="1200">
              <a:solidFill>
                <a:schemeClr val="bg1"/>
              </a:solidFill>
              <a:latin typeface="Segoe UI" panose="020B0502040204020203" pitchFamily="34" charset="0"/>
              <a:cs typeface="Segoe UI" panose="020B0502040204020203" pitchFamily="34" charset="0"/>
            </a:endParaRPr>
          </a:p>
        </p:txBody>
      </p:sp>
      <p:sp>
        <p:nvSpPr>
          <p:cNvPr id="27" name="Rectangle 26">
            <a:extLst>
              <a:ext uri="{FF2B5EF4-FFF2-40B4-BE49-F238E27FC236}">
                <a16:creationId xmlns:a16="http://schemas.microsoft.com/office/drawing/2014/main" id="{186B6031-1CF6-4B83-BA7C-D89096F18B4F}"/>
              </a:ext>
            </a:extLst>
          </p:cNvPr>
          <p:cNvSpPr/>
          <p:nvPr/>
        </p:nvSpPr>
        <p:spPr>
          <a:xfrm>
            <a:off x="2057956" y="3773179"/>
            <a:ext cx="664091" cy="646331"/>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Adjust setup</a:t>
            </a:r>
          </a:p>
          <a:p>
            <a:endParaRPr lang="en-US" sz="1200">
              <a:solidFill>
                <a:schemeClr val="bg1"/>
              </a:solidFill>
              <a:latin typeface="Segoe UI" panose="020B0502040204020203" pitchFamily="34" charset="0"/>
              <a:cs typeface="Segoe UI" panose="020B0502040204020203" pitchFamily="34" charset="0"/>
            </a:endParaRPr>
          </a:p>
        </p:txBody>
      </p:sp>
      <p:cxnSp>
        <p:nvCxnSpPr>
          <p:cNvPr id="29" name="Connector: Curved 28">
            <a:extLst>
              <a:ext uri="{FF2B5EF4-FFF2-40B4-BE49-F238E27FC236}">
                <a16:creationId xmlns:a16="http://schemas.microsoft.com/office/drawing/2014/main" id="{D0C9DA58-5FB7-451A-9AE8-7D562C1E8D90}"/>
              </a:ext>
            </a:extLst>
          </p:cNvPr>
          <p:cNvCxnSpPr>
            <a:cxnSpLocks/>
            <a:stCxn id="26" idx="1"/>
          </p:cNvCxnSpPr>
          <p:nvPr/>
        </p:nvCxnSpPr>
        <p:spPr>
          <a:xfrm rot="10800000" flipH="1">
            <a:off x="3347905" y="3429001"/>
            <a:ext cx="501171" cy="2215133"/>
          </a:xfrm>
          <a:prstGeom prst="curvedConnector4">
            <a:avLst>
              <a:gd name="adj1" fmla="val -228066"/>
              <a:gd name="adj2" fmla="val 93265"/>
            </a:avLst>
          </a:prstGeom>
          <a:ln>
            <a:prstDash val="dash"/>
            <a:tailEnd type="triangle"/>
          </a:ln>
        </p:spPr>
        <p:style>
          <a:lnRef idx="1">
            <a:schemeClr val="accent2"/>
          </a:lnRef>
          <a:fillRef idx="0">
            <a:schemeClr val="accent2"/>
          </a:fillRef>
          <a:effectRef idx="0">
            <a:schemeClr val="accent2"/>
          </a:effectRef>
          <a:fontRef idx="minor">
            <a:schemeClr val="tx1"/>
          </a:fontRef>
        </p:style>
      </p:cxnSp>
      <p:cxnSp>
        <p:nvCxnSpPr>
          <p:cNvPr id="32" name="Connector: Elbow 31">
            <a:extLst>
              <a:ext uri="{FF2B5EF4-FFF2-40B4-BE49-F238E27FC236}">
                <a16:creationId xmlns:a16="http://schemas.microsoft.com/office/drawing/2014/main" id="{15109C42-1BAC-47D6-A5BF-4541E9975603}"/>
              </a:ext>
            </a:extLst>
          </p:cNvPr>
          <p:cNvCxnSpPr>
            <a:cxnSpLocks/>
          </p:cNvCxnSpPr>
          <p:nvPr/>
        </p:nvCxnSpPr>
        <p:spPr>
          <a:xfrm flipV="1">
            <a:off x="4325327" y="2627983"/>
            <a:ext cx="3832836" cy="32476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AE14C9D4-AB19-4B33-8535-C71330A27C56}"/>
              </a:ext>
            </a:extLst>
          </p:cNvPr>
          <p:cNvSpPr/>
          <p:nvPr/>
        </p:nvSpPr>
        <p:spPr>
          <a:xfrm>
            <a:off x="4914437" y="2521414"/>
            <a:ext cx="977960" cy="369332"/>
          </a:xfrm>
          <a:prstGeom prst="rect">
            <a:avLst/>
          </a:prstGeom>
        </p:spPr>
        <p:txBody>
          <a:bodyPr wrap="none">
            <a:spAutoFit/>
          </a:bodyPr>
          <a:lstStyle/>
          <a:p>
            <a:r>
              <a:rPr lang="en-US">
                <a:solidFill>
                  <a:schemeClr val="bg1"/>
                </a:solidFill>
                <a:latin typeface="Segoe UI" panose="020B0502040204020203" pitchFamily="34" charset="0"/>
                <a:cs typeface="Segoe UI" panose="020B0502040204020203" pitchFamily="34" charset="0"/>
              </a:rPr>
              <a:t>Migrate</a:t>
            </a:r>
          </a:p>
        </p:txBody>
      </p:sp>
      <p:sp>
        <p:nvSpPr>
          <p:cNvPr id="41" name="Rectangle 40">
            <a:extLst>
              <a:ext uri="{FF2B5EF4-FFF2-40B4-BE49-F238E27FC236}">
                <a16:creationId xmlns:a16="http://schemas.microsoft.com/office/drawing/2014/main" id="{9F03E401-139F-43CB-878C-36BD6FF23FE8}"/>
              </a:ext>
            </a:extLst>
          </p:cNvPr>
          <p:cNvSpPr/>
          <p:nvPr/>
        </p:nvSpPr>
        <p:spPr>
          <a:xfrm>
            <a:off x="2724973" y="923342"/>
            <a:ext cx="1302601" cy="369332"/>
          </a:xfrm>
          <a:prstGeom prst="rect">
            <a:avLst/>
          </a:prstGeom>
        </p:spPr>
        <p:txBody>
          <a:bodyPr wrap="none">
            <a:spAutoFit/>
          </a:bodyPr>
          <a:lstStyle/>
          <a:p>
            <a:r>
              <a:rPr lang="en-US" b="1"/>
              <a:t>On-Premise</a:t>
            </a:r>
          </a:p>
        </p:txBody>
      </p:sp>
      <p:sp>
        <p:nvSpPr>
          <p:cNvPr id="42" name="Rectangle 41">
            <a:extLst>
              <a:ext uri="{FF2B5EF4-FFF2-40B4-BE49-F238E27FC236}">
                <a16:creationId xmlns:a16="http://schemas.microsoft.com/office/drawing/2014/main" id="{7D9915F2-FA64-4678-BAF4-5C3FBC22DCB3}"/>
              </a:ext>
            </a:extLst>
          </p:cNvPr>
          <p:cNvSpPr/>
          <p:nvPr/>
        </p:nvSpPr>
        <p:spPr>
          <a:xfrm>
            <a:off x="9343662" y="1688475"/>
            <a:ext cx="1846980" cy="369332"/>
          </a:xfrm>
          <a:prstGeom prst="rect">
            <a:avLst/>
          </a:prstGeom>
        </p:spPr>
        <p:txBody>
          <a:bodyPr wrap="none">
            <a:spAutoFit/>
          </a:bodyPr>
          <a:lstStyle/>
          <a:p>
            <a:r>
              <a:rPr lang="en-US" b="1">
                <a:solidFill>
                  <a:schemeClr val="bg1"/>
                </a:solidFill>
                <a:latin typeface="Segoe UI" panose="020B0502040204020203" pitchFamily="34" charset="0"/>
                <a:cs typeface="Segoe UI" panose="020B0502040204020203" pitchFamily="34" charset="0"/>
              </a:rPr>
              <a:t>LS Central SaaS</a:t>
            </a:r>
          </a:p>
        </p:txBody>
      </p:sp>
      <p:sp>
        <p:nvSpPr>
          <p:cNvPr id="43" name="Rectangle 42">
            <a:extLst>
              <a:ext uri="{FF2B5EF4-FFF2-40B4-BE49-F238E27FC236}">
                <a16:creationId xmlns:a16="http://schemas.microsoft.com/office/drawing/2014/main" id="{63A46A08-86F4-4A2F-AB3C-50E78DB1168E}"/>
              </a:ext>
            </a:extLst>
          </p:cNvPr>
          <p:cNvSpPr/>
          <p:nvPr/>
        </p:nvSpPr>
        <p:spPr>
          <a:xfrm>
            <a:off x="8439854" y="1658704"/>
            <a:ext cx="910189" cy="461665"/>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Customer</a:t>
            </a:r>
          </a:p>
          <a:p>
            <a:r>
              <a:rPr lang="en-US" sz="1200">
                <a:solidFill>
                  <a:schemeClr val="bg1"/>
                </a:solidFill>
                <a:latin typeface="Segoe UI" panose="020B0502040204020203" pitchFamily="34" charset="0"/>
                <a:cs typeface="Segoe UI" panose="020B0502040204020203" pitchFamily="34" charset="0"/>
              </a:rPr>
              <a:t>Tenant</a:t>
            </a:r>
          </a:p>
        </p:txBody>
      </p:sp>
      <p:pic>
        <p:nvPicPr>
          <p:cNvPr id="44" name="Picture 43">
            <a:extLst>
              <a:ext uri="{FF2B5EF4-FFF2-40B4-BE49-F238E27FC236}">
                <a16:creationId xmlns:a16="http://schemas.microsoft.com/office/drawing/2014/main" id="{FF29164A-F292-44DF-B1F2-30097C329213}"/>
              </a:ext>
            </a:extLst>
          </p:cNvPr>
          <p:cNvPicPr>
            <a:picLocks noChangeAspect="1"/>
          </p:cNvPicPr>
          <p:nvPr/>
        </p:nvPicPr>
        <p:blipFill>
          <a:blip r:embed="rId3"/>
          <a:stretch>
            <a:fillRect/>
          </a:stretch>
        </p:blipFill>
        <p:spPr>
          <a:xfrm>
            <a:off x="8928614" y="3474881"/>
            <a:ext cx="1911886" cy="1070656"/>
          </a:xfrm>
          <a:prstGeom prst="rect">
            <a:avLst/>
          </a:prstGeom>
        </p:spPr>
      </p:pic>
      <p:cxnSp>
        <p:nvCxnSpPr>
          <p:cNvPr id="45" name="Straight Arrow Connector 44">
            <a:extLst>
              <a:ext uri="{FF2B5EF4-FFF2-40B4-BE49-F238E27FC236}">
                <a16:creationId xmlns:a16="http://schemas.microsoft.com/office/drawing/2014/main" id="{DB590B5A-F5B6-470F-9A12-1CA0440A7257}"/>
              </a:ext>
            </a:extLst>
          </p:cNvPr>
          <p:cNvCxnSpPr>
            <a:cxnSpLocks/>
          </p:cNvCxnSpPr>
          <p:nvPr/>
        </p:nvCxnSpPr>
        <p:spPr>
          <a:xfrm>
            <a:off x="8912914" y="2956048"/>
            <a:ext cx="545411" cy="761907"/>
          </a:xfrm>
          <a:prstGeom prst="straightConnector1">
            <a:avLst/>
          </a:prstGeom>
          <a:ln w="12700">
            <a:prstDash val="dashDot"/>
            <a:tailEnd type="triangle"/>
          </a:ln>
        </p:spPr>
        <p:style>
          <a:lnRef idx="1">
            <a:schemeClr val="accent2"/>
          </a:lnRef>
          <a:fillRef idx="0">
            <a:schemeClr val="accent2"/>
          </a:fillRef>
          <a:effectRef idx="0">
            <a:schemeClr val="accent2"/>
          </a:effectRef>
          <a:fontRef idx="minor">
            <a:schemeClr val="tx1"/>
          </a:fontRef>
        </p:style>
      </p:cxnSp>
      <p:sp>
        <p:nvSpPr>
          <p:cNvPr id="47" name="Rectangle 46">
            <a:extLst>
              <a:ext uri="{FF2B5EF4-FFF2-40B4-BE49-F238E27FC236}">
                <a16:creationId xmlns:a16="http://schemas.microsoft.com/office/drawing/2014/main" id="{F2DA6C78-D374-4C1A-8DC1-EE95A10788A1}"/>
              </a:ext>
            </a:extLst>
          </p:cNvPr>
          <p:cNvSpPr/>
          <p:nvPr/>
        </p:nvSpPr>
        <p:spPr>
          <a:xfrm>
            <a:off x="9627467" y="4626274"/>
            <a:ext cx="664091" cy="461665"/>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Test</a:t>
            </a:r>
          </a:p>
          <a:p>
            <a:endParaRPr lang="en-US" sz="1200">
              <a:solidFill>
                <a:schemeClr val="bg1"/>
              </a:solidFill>
              <a:latin typeface="Segoe UI" panose="020B0502040204020203" pitchFamily="34" charset="0"/>
              <a:cs typeface="Segoe UI" panose="020B0502040204020203" pitchFamily="34" charset="0"/>
            </a:endParaRPr>
          </a:p>
        </p:txBody>
      </p:sp>
      <p:cxnSp>
        <p:nvCxnSpPr>
          <p:cNvPr id="68" name="Connector: Curved 67">
            <a:extLst>
              <a:ext uri="{FF2B5EF4-FFF2-40B4-BE49-F238E27FC236}">
                <a16:creationId xmlns:a16="http://schemas.microsoft.com/office/drawing/2014/main" id="{52D60FA4-941B-4C68-8C79-90183D1B034F}"/>
              </a:ext>
            </a:extLst>
          </p:cNvPr>
          <p:cNvCxnSpPr>
            <a:cxnSpLocks/>
            <a:stCxn id="47" idx="1"/>
          </p:cNvCxnSpPr>
          <p:nvPr/>
        </p:nvCxnSpPr>
        <p:spPr>
          <a:xfrm rot="10800000">
            <a:off x="8465279" y="2940347"/>
            <a:ext cx="1162188" cy="1916760"/>
          </a:xfrm>
          <a:prstGeom prst="curvedConnector2">
            <a:avLst/>
          </a:prstGeom>
          <a:ln>
            <a:prstDash val="dash"/>
            <a:tailEnd type="triangle"/>
          </a:ln>
        </p:spPr>
        <p:style>
          <a:lnRef idx="1">
            <a:schemeClr val="accent2"/>
          </a:lnRef>
          <a:fillRef idx="0">
            <a:schemeClr val="accent2"/>
          </a:fillRef>
          <a:effectRef idx="0">
            <a:schemeClr val="accent2"/>
          </a:effectRef>
          <a:fontRef idx="minor">
            <a:schemeClr val="tx1"/>
          </a:fontRef>
        </p:style>
      </p:cxnSp>
      <p:sp>
        <p:nvSpPr>
          <p:cNvPr id="86" name="Rectangle 85">
            <a:extLst>
              <a:ext uri="{FF2B5EF4-FFF2-40B4-BE49-F238E27FC236}">
                <a16:creationId xmlns:a16="http://schemas.microsoft.com/office/drawing/2014/main" id="{21323185-A090-48D5-981B-13D1ABF11EA2}"/>
              </a:ext>
            </a:extLst>
          </p:cNvPr>
          <p:cNvSpPr/>
          <p:nvPr/>
        </p:nvSpPr>
        <p:spPr>
          <a:xfrm>
            <a:off x="8225084" y="3561478"/>
            <a:ext cx="664091" cy="646331"/>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Adjust setup</a:t>
            </a:r>
          </a:p>
          <a:p>
            <a:endParaRPr lang="en-US" sz="1200">
              <a:solidFill>
                <a:schemeClr val="bg1"/>
              </a:solidFill>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071084CC-B35A-41E6-961E-643DA539FE53}"/>
              </a:ext>
            </a:extLst>
          </p:cNvPr>
          <p:cNvSpPr/>
          <p:nvPr/>
        </p:nvSpPr>
        <p:spPr>
          <a:xfrm>
            <a:off x="4325327" y="3055077"/>
            <a:ext cx="1779270" cy="369332"/>
          </a:xfrm>
          <a:prstGeom prst="rect">
            <a:avLst/>
          </a:prstGeom>
        </p:spPr>
        <p:txBody>
          <a:bodyPr wrap="none">
            <a:spAutoFit/>
          </a:bodyPr>
          <a:lstStyle/>
          <a:p>
            <a:r>
              <a:rPr lang="en-US">
                <a:solidFill>
                  <a:schemeClr val="bg1"/>
                </a:solidFill>
                <a:latin typeface="Segoe UI" panose="020B0502040204020203" pitchFamily="34" charset="0"/>
                <a:cs typeface="Segoe UI" panose="020B0502040204020203" pitchFamily="34" charset="0"/>
              </a:rPr>
              <a:t>How to </a:t>
            </a:r>
            <a:r>
              <a:rPr lang="en-US">
                <a:solidFill>
                  <a:srgbClr val="0070C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Migrate</a:t>
            </a:r>
            <a:endParaRPr lang="en-US">
              <a:solidFill>
                <a:srgbClr val="0070C0"/>
              </a:solidFill>
              <a:latin typeface="Segoe UI" panose="020B0502040204020203" pitchFamily="34" charset="0"/>
              <a:cs typeface="Segoe UI" panose="020B0502040204020203" pitchFamily="34" charset="0"/>
            </a:endParaRPr>
          </a:p>
        </p:txBody>
      </p:sp>
      <p:sp>
        <p:nvSpPr>
          <p:cNvPr id="30" name="Cloud 29">
            <a:extLst>
              <a:ext uri="{FF2B5EF4-FFF2-40B4-BE49-F238E27FC236}">
                <a16:creationId xmlns:a16="http://schemas.microsoft.com/office/drawing/2014/main" id="{2652D479-0814-4059-91D7-B0F01891CE6D}"/>
              </a:ext>
            </a:extLst>
          </p:cNvPr>
          <p:cNvSpPr/>
          <p:nvPr/>
        </p:nvSpPr>
        <p:spPr>
          <a:xfrm>
            <a:off x="6671292" y="1055970"/>
            <a:ext cx="5100637" cy="474605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2" name="Graphic 1">
            <a:extLst>
              <a:ext uri="{FF2B5EF4-FFF2-40B4-BE49-F238E27FC236}">
                <a16:creationId xmlns:a16="http://schemas.microsoft.com/office/drawing/2014/main" id="{10E29661-4568-9841-031B-31F3D4EC27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5690" y="1698239"/>
            <a:ext cx="768571" cy="819328"/>
          </a:xfrm>
          <a:prstGeom prst="rect">
            <a:avLst/>
          </a:prstGeom>
        </p:spPr>
      </p:pic>
      <p:pic>
        <p:nvPicPr>
          <p:cNvPr id="12" name="Graphic 11">
            <a:extLst>
              <a:ext uri="{FF2B5EF4-FFF2-40B4-BE49-F238E27FC236}">
                <a16:creationId xmlns:a16="http://schemas.microsoft.com/office/drawing/2014/main" id="{67BE8DE2-7016-0DE3-563A-2AB3FB7CE4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2916" y="2496088"/>
            <a:ext cx="768571" cy="819328"/>
          </a:xfrm>
          <a:prstGeom prst="rect">
            <a:avLst/>
          </a:prstGeom>
        </p:spPr>
      </p:pic>
      <p:pic>
        <p:nvPicPr>
          <p:cNvPr id="13" name="Graphic 12">
            <a:extLst>
              <a:ext uri="{FF2B5EF4-FFF2-40B4-BE49-F238E27FC236}">
                <a16:creationId xmlns:a16="http://schemas.microsoft.com/office/drawing/2014/main" id="{EF311A40-9E1D-E2D2-E696-870709039D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4204" y="4626274"/>
            <a:ext cx="768571" cy="819328"/>
          </a:xfrm>
          <a:prstGeom prst="rect">
            <a:avLst/>
          </a:prstGeom>
        </p:spPr>
      </p:pic>
      <p:sp>
        <p:nvSpPr>
          <p:cNvPr id="14" name="Freeform: Shape 13">
            <a:extLst>
              <a:ext uri="{FF2B5EF4-FFF2-40B4-BE49-F238E27FC236}">
                <a16:creationId xmlns:a16="http://schemas.microsoft.com/office/drawing/2014/main" id="{910CE1D4-05F7-B511-114F-07EA006FCE59}"/>
              </a:ext>
            </a:extLst>
          </p:cNvPr>
          <p:cNvSpPr/>
          <p:nvPr/>
        </p:nvSpPr>
        <p:spPr>
          <a:xfrm>
            <a:off x="8175146" y="2085206"/>
            <a:ext cx="1326054" cy="766564"/>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tx2">
              <a:lumMod val="20000"/>
              <a:lumOff val="80000"/>
            </a:schemeClr>
          </a:solidFill>
          <a:ln w="33528" cap="flat">
            <a:solidFill>
              <a:schemeClr val="tx2">
                <a:lumMod val="20000"/>
                <a:lumOff val="80000"/>
              </a:schemeClr>
            </a:solid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pic>
        <p:nvPicPr>
          <p:cNvPr id="18" name="Graphic 17">
            <a:extLst>
              <a:ext uri="{FF2B5EF4-FFF2-40B4-BE49-F238E27FC236}">
                <a16:creationId xmlns:a16="http://schemas.microsoft.com/office/drawing/2014/main" id="{854C7088-8ED7-0E1A-91AB-8CEBD3B9968B}"/>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430363" y="2248184"/>
            <a:ext cx="768571" cy="819328"/>
          </a:xfrm>
          <a:prstGeom prst="rect">
            <a:avLst/>
          </a:prstGeom>
        </p:spPr>
      </p:pic>
    </p:spTree>
    <p:extLst>
      <p:ext uri="{BB962C8B-B14F-4D97-AF65-F5344CB8AC3E}">
        <p14:creationId xmlns:p14="http://schemas.microsoft.com/office/powerpoint/2010/main" val="1552431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E0E6DE-DE4A-3F3B-C000-7DAE430C7807}"/>
              </a:ext>
            </a:extLst>
          </p:cNvPr>
          <p:cNvSpPr>
            <a:spLocks noGrp="1"/>
          </p:cNvSpPr>
          <p:nvPr>
            <p:ph type="title"/>
          </p:nvPr>
        </p:nvSpPr>
        <p:spPr/>
        <p:txBody>
          <a:bodyPr>
            <a:normAutofit fontScale="90000"/>
          </a:bodyPr>
          <a:lstStyle/>
          <a:p>
            <a:r>
              <a:rPr lang="en-US" sz="4000"/>
              <a:t>Onboarding with On-Premise Customer</a:t>
            </a:r>
            <a:br>
              <a:rPr lang="en-US" sz="4000"/>
            </a:br>
            <a:endParaRPr lang="en-DE"/>
          </a:p>
        </p:txBody>
      </p:sp>
      <p:sp>
        <p:nvSpPr>
          <p:cNvPr id="6" name="Text Placeholder 5">
            <a:extLst>
              <a:ext uri="{FF2B5EF4-FFF2-40B4-BE49-F238E27FC236}">
                <a16:creationId xmlns:a16="http://schemas.microsoft.com/office/drawing/2014/main" id="{7FAE1222-4471-4A71-BB35-F58EBB032458}"/>
              </a:ext>
            </a:extLst>
          </p:cNvPr>
          <p:cNvSpPr>
            <a:spLocks noGrp="1"/>
          </p:cNvSpPr>
          <p:nvPr>
            <p:ph type="body" sz="quarter" idx="10"/>
          </p:nvPr>
        </p:nvSpPr>
        <p:spPr>
          <a:xfrm>
            <a:off x="5655356" y="1125537"/>
            <a:ext cx="5894387" cy="5064125"/>
          </a:xfrm>
          <a:prstGeom prst="rect">
            <a:avLst/>
          </a:prstGeom>
        </p:spPr>
        <p:txBody>
          <a:bodyPr/>
          <a:lstStyle/>
          <a:p>
            <a:endParaRPr lang="en-US" sz="2000">
              <a:solidFill>
                <a:schemeClr val="bg1"/>
              </a:solidFill>
              <a:latin typeface="Segoe UI" panose="020B0502040204020203" pitchFamily="34" charset="0"/>
              <a:cs typeface="Segoe UI" panose="020B0502040204020203" pitchFamily="34" charset="0"/>
            </a:endParaRPr>
          </a:p>
          <a:p>
            <a:pPr marL="0" indent="0">
              <a:buNone/>
            </a:pPr>
            <a:r>
              <a:rPr lang="en-US" sz="2000">
                <a:solidFill>
                  <a:schemeClr val="bg1"/>
                </a:solidFill>
                <a:latin typeface="Segoe UI" panose="020B0502040204020203" pitchFamily="34" charset="0"/>
                <a:cs typeface="Segoe UI" panose="020B0502040204020203" pitchFamily="34" charset="0"/>
              </a:rPr>
              <a:t>When it is time to decide whether to undertake upgrade or re-implementation, our advice is to re-implement if LS Central's version is older than v15 and has extensive customizations.</a:t>
            </a:r>
          </a:p>
          <a:p>
            <a:endParaRPr lang="en-US" sz="2000">
              <a:solidFill>
                <a:schemeClr val="bg1"/>
              </a:solidFill>
              <a:latin typeface="Segoe UI" panose="020B0502040204020203" pitchFamily="34" charset="0"/>
              <a:cs typeface="Segoe UI" panose="020B0502040204020203" pitchFamily="34" charset="0"/>
            </a:endParaRPr>
          </a:p>
          <a:p>
            <a:pPr marL="0" indent="0">
              <a:buNone/>
            </a:pPr>
            <a:r>
              <a:rPr lang="en-US" sz="2000">
                <a:solidFill>
                  <a:schemeClr val="bg1"/>
                </a:solidFill>
                <a:latin typeface="Segoe UI" panose="020B0502040204020203" pitchFamily="34" charset="0"/>
                <a:cs typeface="Segoe UI" panose="020B0502040204020203" pitchFamily="34" charset="0"/>
              </a:rPr>
              <a:t>In the case of upgrades and migration, we strongly advise you to review the data before migration. </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Which elements might be left behind? </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The value of old data? </a:t>
            </a:r>
          </a:p>
          <a:p>
            <a:endParaRPr lang="en-US"/>
          </a:p>
          <a:p>
            <a:pPr marL="0" indent="0">
              <a:buNone/>
            </a:pPr>
            <a:r>
              <a:rPr lang="en-US">
                <a:solidFill>
                  <a:srgbClr val="0070C0"/>
                </a:solidFill>
                <a:hlinkClick r:id="rId3">
                  <a:extLst>
                    <a:ext uri="{A12FA001-AC4F-418D-AE19-62706E023703}">
                      <ahyp:hlinkClr xmlns:ahyp="http://schemas.microsoft.com/office/drawing/2018/hyperlinkcolor" val="tx"/>
                    </a:ext>
                  </a:extLst>
                </a:hlinkClick>
              </a:rPr>
              <a:t>Learn more</a:t>
            </a:r>
            <a:endParaRPr lang="en-US">
              <a:solidFill>
                <a:srgbClr val="0070C0"/>
              </a:solidFill>
            </a:endParaRPr>
          </a:p>
        </p:txBody>
      </p:sp>
      <p:pic>
        <p:nvPicPr>
          <p:cNvPr id="7" name="Picture Placeholder 6">
            <a:extLst>
              <a:ext uri="{FF2B5EF4-FFF2-40B4-BE49-F238E27FC236}">
                <a16:creationId xmlns:a16="http://schemas.microsoft.com/office/drawing/2014/main" id="{D23DECFD-F5EE-4E8E-A434-D54454266A91}"/>
              </a:ext>
            </a:extLst>
          </p:cNvPr>
          <p:cNvPicPr>
            <a:picLocks noGrp="1" noChangeAspect="1"/>
          </p:cNvPicPr>
          <p:nvPr>
            <p:ph type="pic" sz="quarter" idx="4294967295"/>
          </p:nvPr>
        </p:nvPicPr>
        <p:blipFill>
          <a:blip r:embed="rId4"/>
          <a:srcRect l="4470" r="4470"/>
          <a:stretch>
            <a:fillRect/>
          </a:stretch>
        </p:blipFill>
        <p:spPr>
          <a:xfrm>
            <a:off x="0" y="1617663"/>
            <a:ext cx="4679950" cy="4079875"/>
          </a:xfrm>
          <a:prstGeom prst="rect">
            <a:avLst/>
          </a:prstGeom>
        </p:spPr>
      </p:pic>
      <p:sp>
        <p:nvSpPr>
          <p:cNvPr id="2" name="Rectangle 1">
            <a:extLst>
              <a:ext uri="{FF2B5EF4-FFF2-40B4-BE49-F238E27FC236}">
                <a16:creationId xmlns:a16="http://schemas.microsoft.com/office/drawing/2014/main" id="{27D8593D-E8D5-4CB8-B087-DA1ECFF9E6AC}"/>
              </a:ext>
            </a:extLst>
          </p:cNvPr>
          <p:cNvSpPr/>
          <p:nvPr/>
        </p:nvSpPr>
        <p:spPr>
          <a:xfrm>
            <a:off x="65792" y="5800640"/>
            <a:ext cx="5589564" cy="542952"/>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t> We advice you to: </a:t>
            </a:r>
          </a:p>
          <a:p>
            <a:pPr algn="ctr"/>
            <a:r>
              <a:rPr lang="en-US" sz="1400"/>
              <a:t>Upgrade to latest version before you migrate to LS Central SaaS</a:t>
            </a:r>
          </a:p>
        </p:txBody>
      </p:sp>
      <p:pic>
        <p:nvPicPr>
          <p:cNvPr id="3" name="Picture 2">
            <a:extLst>
              <a:ext uri="{FF2B5EF4-FFF2-40B4-BE49-F238E27FC236}">
                <a16:creationId xmlns:a16="http://schemas.microsoft.com/office/drawing/2014/main" id="{F5785060-5B44-48D7-8518-EF2105D3C484}"/>
              </a:ext>
            </a:extLst>
          </p:cNvPr>
          <p:cNvPicPr>
            <a:picLocks noChangeAspect="1"/>
          </p:cNvPicPr>
          <p:nvPr/>
        </p:nvPicPr>
        <p:blipFill>
          <a:blip r:embed="rId5"/>
          <a:stretch>
            <a:fillRect/>
          </a:stretch>
        </p:blipFill>
        <p:spPr>
          <a:xfrm>
            <a:off x="146824" y="5878649"/>
            <a:ext cx="386934" cy="386934"/>
          </a:xfrm>
          <a:prstGeom prst="rect">
            <a:avLst/>
          </a:prstGeom>
        </p:spPr>
      </p:pic>
    </p:spTree>
    <p:extLst>
      <p:ext uri="{BB962C8B-B14F-4D97-AF65-F5344CB8AC3E}">
        <p14:creationId xmlns:p14="http://schemas.microsoft.com/office/powerpoint/2010/main" val="3637584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E9143-FF6F-6FE4-4D9E-AA3F81AEB168}"/>
              </a:ext>
            </a:extLst>
          </p:cNvPr>
          <p:cNvSpPr>
            <a:spLocks noGrp="1"/>
          </p:cNvSpPr>
          <p:nvPr>
            <p:ph type="title"/>
          </p:nvPr>
        </p:nvSpPr>
        <p:spPr/>
        <p:txBody>
          <a:bodyPr>
            <a:normAutofit fontScale="90000"/>
          </a:bodyPr>
          <a:lstStyle/>
          <a:p>
            <a:r>
              <a:rPr lang="en-US" sz="4000"/>
              <a:t>Educate your customer</a:t>
            </a:r>
            <a:br>
              <a:rPr lang="en-US" sz="4000"/>
            </a:br>
            <a:endParaRPr lang="en-DE"/>
          </a:p>
        </p:txBody>
      </p:sp>
      <p:pic>
        <p:nvPicPr>
          <p:cNvPr id="12" name="Picture 11">
            <a:extLst>
              <a:ext uri="{FF2B5EF4-FFF2-40B4-BE49-F238E27FC236}">
                <a16:creationId xmlns:a16="http://schemas.microsoft.com/office/drawing/2014/main" id="{E5EF01BB-B39A-4B2F-B5C5-76C5B707B7B3}"/>
              </a:ext>
            </a:extLst>
          </p:cNvPr>
          <p:cNvPicPr>
            <a:picLocks noChangeAspect="1"/>
          </p:cNvPicPr>
          <p:nvPr/>
        </p:nvPicPr>
        <p:blipFill>
          <a:blip r:embed="rId3"/>
          <a:stretch>
            <a:fillRect/>
          </a:stretch>
        </p:blipFill>
        <p:spPr>
          <a:xfrm>
            <a:off x="5881367" y="1657486"/>
            <a:ext cx="5881124" cy="3429235"/>
          </a:xfrm>
          <a:prstGeom prst="rect">
            <a:avLst/>
          </a:prstGeom>
          <a:effectLst>
            <a:outerShdw blurRad="50800" dist="50800" dir="5400000" algn="ctr" rotWithShape="0">
              <a:srgbClr val="000000">
                <a:alpha val="43137"/>
              </a:srgbClr>
            </a:outerShdw>
          </a:effectLst>
        </p:spPr>
      </p:pic>
      <p:sp>
        <p:nvSpPr>
          <p:cNvPr id="5" name="Rectangle 4">
            <a:extLst>
              <a:ext uri="{FF2B5EF4-FFF2-40B4-BE49-F238E27FC236}">
                <a16:creationId xmlns:a16="http://schemas.microsoft.com/office/drawing/2014/main" id="{B2AFEAF6-37E9-46B4-92A3-F26CD34C141E}"/>
              </a:ext>
            </a:extLst>
          </p:cNvPr>
          <p:cNvSpPr/>
          <p:nvPr/>
        </p:nvSpPr>
        <p:spPr>
          <a:xfrm>
            <a:off x="1171938" y="5321853"/>
            <a:ext cx="1759200" cy="369332"/>
          </a:xfrm>
          <a:prstGeom prst="rect">
            <a:avLst/>
          </a:prstGeom>
        </p:spPr>
        <p:txBody>
          <a:bodyPr wrap="none">
            <a:spAutoFit/>
          </a:bodyPr>
          <a:lstStyle/>
          <a:p>
            <a:r>
              <a:rPr lang="en-US">
                <a:hlinkClick r:id="rId4"/>
              </a:rPr>
              <a:t>Training material</a:t>
            </a:r>
            <a:endParaRPr lang="en-US"/>
          </a:p>
        </p:txBody>
      </p:sp>
      <p:pic>
        <p:nvPicPr>
          <p:cNvPr id="6" name="Picture 5">
            <a:hlinkClick r:id="rId5" action="ppaction://hlinkfile"/>
            <a:extLst>
              <a:ext uri="{FF2B5EF4-FFF2-40B4-BE49-F238E27FC236}">
                <a16:creationId xmlns:a16="http://schemas.microsoft.com/office/drawing/2014/main" id="{94431691-45A9-4E6D-A546-2B5825902E1C}"/>
              </a:ext>
            </a:extLst>
          </p:cNvPr>
          <p:cNvPicPr>
            <a:picLocks noChangeAspect="1"/>
          </p:cNvPicPr>
          <p:nvPr/>
        </p:nvPicPr>
        <p:blipFill>
          <a:blip r:embed="rId6"/>
          <a:stretch>
            <a:fillRect/>
          </a:stretch>
        </p:blipFill>
        <p:spPr>
          <a:xfrm>
            <a:off x="578261" y="1429114"/>
            <a:ext cx="3657607" cy="3657607"/>
          </a:xfrm>
          <a:prstGeom prst="rect">
            <a:avLst/>
          </a:prstGeom>
        </p:spPr>
      </p:pic>
    </p:spTree>
    <p:extLst>
      <p:ext uri="{BB962C8B-B14F-4D97-AF65-F5344CB8AC3E}">
        <p14:creationId xmlns:p14="http://schemas.microsoft.com/office/powerpoint/2010/main" val="1695432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E77F9-DD64-7562-4F10-76BC852D0CBB}"/>
              </a:ext>
            </a:extLst>
          </p:cNvPr>
          <p:cNvSpPr>
            <a:spLocks noGrp="1"/>
          </p:cNvSpPr>
          <p:nvPr>
            <p:ph type="title"/>
          </p:nvPr>
        </p:nvSpPr>
        <p:spPr/>
        <p:txBody>
          <a:bodyPr>
            <a:normAutofit fontScale="90000"/>
          </a:bodyPr>
          <a:lstStyle/>
          <a:p>
            <a:r>
              <a:rPr lang="en-US"/>
              <a:t>Online or offline POS?</a:t>
            </a:r>
            <a:br>
              <a:rPr lang="en-US"/>
            </a:br>
            <a:endParaRPr lang="en-DE"/>
          </a:p>
        </p:txBody>
      </p:sp>
      <p:sp>
        <p:nvSpPr>
          <p:cNvPr id="4" name="Text Placeholder 3">
            <a:extLst>
              <a:ext uri="{FF2B5EF4-FFF2-40B4-BE49-F238E27FC236}">
                <a16:creationId xmlns:a16="http://schemas.microsoft.com/office/drawing/2014/main" id="{F23785B1-1E30-4766-ABC9-41F05F5CEAB3}"/>
              </a:ext>
            </a:extLst>
          </p:cNvPr>
          <p:cNvSpPr>
            <a:spLocks noGrp="1"/>
          </p:cNvSpPr>
          <p:nvPr>
            <p:ph type="body" sz="quarter" idx="10"/>
          </p:nvPr>
        </p:nvSpPr>
        <p:spPr>
          <a:xfrm>
            <a:off x="5285242" y="1298476"/>
            <a:ext cx="5894387" cy="5064125"/>
          </a:xfrm>
          <a:prstGeom prst="rect">
            <a:avLst/>
          </a:prstGeom>
        </p:spPr>
        <p:txBody>
          <a:bodyPr/>
          <a:lstStyle/>
          <a:p>
            <a:pPr marL="0" indent="0">
              <a:buNone/>
            </a:pPr>
            <a:r>
              <a:rPr lang="en-US" sz="2000">
                <a:solidFill>
                  <a:schemeClr val="bg1"/>
                </a:solidFill>
                <a:latin typeface="Segoe UI" panose="020B0502040204020203" pitchFamily="34" charset="0"/>
                <a:cs typeface="Segoe UI" panose="020B0502040204020203" pitchFamily="34" charset="0"/>
              </a:rPr>
              <a:t>In LS Central SaaS, you can choose between two deployment options: </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Online POS</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Offline POS. </a:t>
            </a:r>
          </a:p>
          <a:p>
            <a:pPr marL="0" indent="0">
              <a:buNone/>
            </a:pPr>
            <a:r>
              <a:rPr lang="en-US" sz="2000">
                <a:solidFill>
                  <a:schemeClr val="bg1"/>
                </a:solidFill>
                <a:latin typeface="Segoe UI" panose="020B0502040204020203" pitchFamily="34" charset="0"/>
                <a:cs typeface="Segoe UI" panose="020B0502040204020203" pitchFamily="34" charset="0"/>
              </a:rPr>
              <a:t>You can also combine the two. </a:t>
            </a:r>
          </a:p>
          <a:p>
            <a:endParaRPr lang="en-US" sz="2000">
              <a:solidFill>
                <a:schemeClr val="bg1"/>
              </a:solidFill>
              <a:latin typeface="Segoe UI" panose="020B0502040204020203" pitchFamily="34" charset="0"/>
              <a:cs typeface="Segoe UI" panose="020B0502040204020203" pitchFamily="34" charset="0"/>
            </a:endParaRPr>
          </a:p>
          <a:p>
            <a:pPr marL="0" indent="0">
              <a:buNone/>
            </a:pPr>
            <a:r>
              <a:rPr lang="en-US" sz="2000">
                <a:solidFill>
                  <a:schemeClr val="bg1"/>
                </a:solidFill>
                <a:latin typeface="Segoe UI" panose="020B0502040204020203" pitchFamily="34" charset="0"/>
                <a:cs typeface="Segoe UI" panose="020B0502040204020203" pitchFamily="34" charset="0"/>
              </a:rPr>
              <a:t>To select the right deployment option for each customer, consider:</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The pros and cons of each option alongside specific customer factors (volume of transactions, stability and quality of internet connection, etc.)</a:t>
            </a:r>
          </a:p>
        </p:txBody>
      </p:sp>
      <p:pic>
        <p:nvPicPr>
          <p:cNvPr id="6" name="Picture Placeholder 5">
            <a:extLst>
              <a:ext uri="{FF2B5EF4-FFF2-40B4-BE49-F238E27FC236}">
                <a16:creationId xmlns:a16="http://schemas.microsoft.com/office/drawing/2014/main" id="{4D109591-D211-4D65-A472-919F44E49D06}"/>
              </a:ext>
            </a:extLst>
          </p:cNvPr>
          <p:cNvPicPr>
            <a:picLocks noGrp="1" noChangeAspect="1"/>
          </p:cNvPicPr>
          <p:nvPr>
            <p:ph type="pic" sz="quarter" idx="4294967295"/>
          </p:nvPr>
        </p:nvPicPr>
        <p:blipFill>
          <a:blip r:embed="rId3"/>
          <a:srcRect t="3" b="3"/>
          <a:stretch>
            <a:fillRect/>
          </a:stretch>
        </p:blipFill>
        <p:spPr>
          <a:xfrm>
            <a:off x="0" y="1920875"/>
            <a:ext cx="4446588" cy="3875088"/>
          </a:xfrm>
          <a:prstGeom prst="rect">
            <a:avLst/>
          </a:prstGeom>
        </p:spPr>
      </p:pic>
    </p:spTree>
    <p:extLst>
      <p:ext uri="{BB962C8B-B14F-4D97-AF65-F5344CB8AC3E}">
        <p14:creationId xmlns:p14="http://schemas.microsoft.com/office/powerpoint/2010/main" val="860822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FF574-5A1F-1FDB-2F0A-28DC7506FA45}"/>
              </a:ext>
            </a:extLst>
          </p:cNvPr>
          <p:cNvSpPr>
            <a:spLocks noGrp="1"/>
          </p:cNvSpPr>
          <p:nvPr>
            <p:ph type="title"/>
          </p:nvPr>
        </p:nvSpPr>
        <p:spPr/>
        <p:txBody>
          <a:bodyPr>
            <a:normAutofit fontScale="90000"/>
          </a:bodyPr>
          <a:lstStyle/>
          <a:p>
            <a:r>
              <a:rPr lang="en-US"/>
              <a:t>Online POS</a:t>
            </a:r>
            <a:br>
              <a:rPr lang="en-US"/>
            </a:br>
            <a:endParaRPr lang="en-DE"/>
          </a:p>
        </p:txBody>
      </p:sp>
      <p:sp>
        <p:nvSpPr>
          <p:cNvPr id="4" name="Text Placeholder 3">
            <a:extLst>
              <a:ext uri="{FF2B5EF4-FFF2-40B4-BE49-F238E27FC236}">
                <a16:creationId xmlns:a16="http://schemas.microsoft.com/office/drawing/2014/main" id="{9F3E1D6C-0FC1-47A5-BBE9-825CB364F280}"/>
              </a:ext>
            </a:extLst>
          </p:cNvPr>
          <p:cNvSpPr>
            <a:spLocks noGrp="1"/>
          </p:cNvSpPr>
          <p:nvPr>
            <p:ph type="body" sz="quarter" idx="10"/>
          </p:nvPr>
        </p:nvSpPr>
        <p:spPr>
          <a:xfrm>
            <a:off x="4898572" y="896937"/>
            <a:ext cx="6193972" cy="5064125"/>
          </a:xfrm>
          <a:prstGeom prst="rect">
            <a:avLst/>
          </a:prstGeom>
        </p:spPr>
        <p:txBody>
          <a:bodyPr/>
          <a:lstStyle/>
          <a:p>
            <a:pPr marL="0" indent="0">
              <a:buNone/>
            </a:pPr>
            <a:r>
              <a:rPr lang="en-US">
                <a:solidFill>
                  <a:schemeClr val="bg1"/>
                </a:solidFill>
              </a:rPr>
              <a:t>POSs and back-office users run a modern web client and connect to the LS Central SaaS and are reliant on the internet works and they have access to the LS Central SaaS always</a:t>
            </a:r>
          </a:p>
          <a:p>
            <a:pPr marL="0" indent="0">
              <a:buNone/>
            </a:pPr>
            <a:r>
              <a:rPr lang="en-US">
                <a:solidFill>
                  <a:schemeClr val="bg1"/>
                </a:solidFill>
              </a:rPr>
              <a:t>Software installation: </a:t>
            </a:r>
            <a:br>
              <a:rPr lang="en-US">
                <a:solidFill>
                  <a:schemeClr val="bg1"/>
                </a:solidFill>
              </a:rPr>
            </a:br>
            <a:r>
              <a:rPr lang="en-US">
                <a:solidFill>
                  <a:srgbClr val="0070C0"/>
                </a:solidFill>
                <a:hlinkClick r:id="rId4">
                  <a:extLst>
                    <a:ext uri="{A12FA001-AC4F-418D-AE19-62706E023703}">
                      <ahyp:hlinkClr xmlns:ahyp="http://schemas.microsoft.com/office/drawing/2018/hyperlinkcolor" val="tx"/>
                    </a:ext>
                  </a:extLst>
                </a:hlinkClick>
              </a:rPr>
              <a:t>Hardware station</a:t>
            </a:r>
            <a:br>
              <a:rPr lang="en-US">
                <a:solidFill>
                  <a:schemeClr val="bg1"/>
                </a:solidFill>
              </a:rPr>
            </a:br>
            <a:r>
              <a:rPr lang="en-US">
                <a:solidFill>
                  <a:srgbClr val="0070C0"/>
                </a:solidFill>
                <a:hlinkClick r:id="rId5">
                  <a:extLst>
                    <a:ext uri="{A12FA001-AC4F-418D-AE19-62706E023703}">
                      <ahyp:hlinkClr xmlns:ahyp="http://schemas.microsoft.com/office/drawing/2018/hyperlinkcolor" val="tx"/>
                    </a:ext>
                  </a:extLst>
                </a:hlinkClick>
              </a:rPr>
              <a:t>Install Hardware Station using Update Service</a:t>
            </a:r>
            <a:br>
              <a:rPr lang="en-US">
                <a:solidFill>
                  <a:srgbClr val="0070C0"/>
                </a:solidFill>
              </a:rPr>
            </a:br>
            <a:br>
              <a:rPr lang="en-US">
                <a:solidFill>
                  <a:srgbClr val="0070C0"/>
                </a:solidFill>
              </a:rPr>
            </a:br>
            <a:r>
              <a:rPr lang="en-US">
                <a:solidFill>
                  <a:srgbClr val="0070C0"/>
                </a:solidFill>
                <a:hlinkClick r:id="rId6"/>
              </a:rPr>
              <a:t>Web Replication</a:t>
            </a:r>
            <a:br>
              <a:rPr lang="en-US">
                <a:solidFill>
                  <a:schemeClr val="bg1"/>
                </a:solidFill>
              </a:rPr>
            </a:br>
            <a:endParaRPr lang="en-US">
              <a:solidFill>
                <a:schemeClr val="bg1"/>
              </a:solidFill>
            </a:endParaRPr>
          </a:p>
          <a:p>
            <a:endParaRPr lang="en-US"/>
          </a:p>
          <a:p>
            <a:endParaRPr lang="en-US"/>
          </a:p>
        </p:txBody>
      </p:sp>
      <p:pic>
        <p:nvPicPr>
          <p:cNvPr id="9" name="Picture Placeholder 8">
            <a:extLst>
              <a:ext uri="{FF2B5EF4-FFF2-40B4-BE49-F238E27FC236}">
                <a16:creationId xmlns:a16="http://schemas.microsoft.com/office/drawing/2014/main" id="{7D695B0C-B77F-4461-9BD4-0A86FEC3FAB5}"/>
              </a:ext>
            </a:extLst>
          </p:cNvPr>
          <p:cNvPicPr>
            <a:picLocks noGrp="1" noChangeAspect="1"/>
          </p:cNvPicPr>
          <p:nvPr>
            <p:ph type="pic" sz="quarter" idx="4294967295"/>
          </p:nvPr>
        </p:nvPicPr>
        <p:blipFill>
          <a:blip r:embed="rId7"/>
          <a:srcRect l="7757" r="7757"/>
          <a:stretch>
            <a:fillRect/>
          </a:stretch>
        </p:blipFill>
        <p:spPr>
          <a:xfrm>
            <a:off x="0" y="2622550"/>
            <a:ext cx="4330700" cy="2884488"/>
          </a:xfrm>
          <a:prstGeom prst="rect">
            <a:avLst/>
          </a:prstGeom>
        </p:spPr>
      </p:pic>
      <p:pic>
        <p:nvPicPr>
          <p:cNvPr id="11" name="Picture 10">
            <a:extLst>
              <a:ext uri="{FF2B5EF4-FFF2-40B4-BE49-F238E27FC236}">
                <a16:creationId xmlns:a16="http://schemas.microsoft.com/office/drawing/2014/main" id="{6C5F78AB-F172-46D6-9A28-6E301F9CE159}"/>
              </a:ext>
            </a:extLst>
          </p:cNvPr>
          <p:cNvPicPr>
            <a:picLocks noChangeAspect="1"/>
          </p:cNvPicPr>
          <p:nvPr/>
        </p:nvPicPr>
        <p:blipFill>
          <a:blip r:embed="rId8"/>
          <a:stretch>
            <a:fillRect/>
          </a:stretch>
        </p:blipFill>
        <p:spPr>
          <a:xfrm>
            <a:off x="9183328" y="4332589"/>
            <a:ext cx="2899874" cy="2348898"/>
          </a:xfrm>
          <a:prstGeom prst="rect">
            <a:avLst/>
          </a:prstGeom>
        </p:spPr>
      </p:pic>
    </p:spTree>
    <p:extLst>
      <p:ext uri="{BB962C8B-B14F-4D97-AF65-F5344CB8AC3E}">
        <p14:creationId xmlns:p14="http://schemas.microsoft.com/office/powerpoint/2010/main" val="398879008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person with long hair wearing a black sweater">
            <a:extLst>
              <a:ext uri="{FF2B5EF4-FFF2-40B4-BE49-F238E27FC236}">
                <a16:creationId xmlns:a16="http://schemas.microsoft.com/office/drawing/2014/main" id="{A40618BE-80B7-4D38-D4BD-51C7ED7E0BE4}"/>
              </a:ext>
            </a:extLst>
          </p:cNvPr>
          <p:cNvPicPr>
            <a:picLocks noGrp="1" noChangeAspect="1"/>
          </p:cNvPicPr>
          <p:nvPr>
            <p:ph type="pic" sz="quarter" idx="10"/>
          </p:nvPr>
        </p:nvPicPr>
        <p:blipFill>
          <a:blip r:embed="rId4"/>
          <a:srcRect l="16964" r="16964"/>
          <a:stretch>
            <a:fillRect/>
          </a:stretch>
        </p:blipFill>
        <p:spPr>
          <a:xfrm>
            <a:off x="3527420" y="2464596"/>
            <a:ext cx="1912409" cy="1928805"/>
          </a:xfrm>
        </p:spPr>
      </p:pic>
      <p:sp>
        <p:nvSpPr>
          <p:cNvPr id="13" name="Text Placeholder 12">
            <a:extLst>
              <a:ext uri="{FF2B5EF4-FFF2-40B4-BE49-F238E27FC236}">
                <a16:creationId xmlns:a16="http://schemas.microsoft.com/office/drawing/2014/main" id="{BBB97FA7-9FD9-440A-8A18-AE3DB9051DF1}"/>
              </a:ext>
            </a:extLst>
          </p:cNvPr>
          <p:cNvSpPr>
            <a:spLocks noGrp="1"/>
          </p:cNvSpPr>
          <p:nvPr>
            <p:ph type="body" sz="quarter" idx="14"/>
          </p:nvPr>
        </p:nvSpPr>
        <p:spPr>
          <a:xfrm>
            <a:off x="896100" y="630666"/>
            <a:ext cx="10215072" cy="624611"/>
          </a:xfrm>
        </p:spPr>
        <p:txBody>
          <a:bodyPr/>
          <a:lstStyle/>
          <a:p>
            <a:br>
              <a:rPr lang="en-US">
                <a:solidFill>
                  <a:srgbClr val="F6C36F"/>
                </a:solidFill>
              </a:rPr>
            </a:br>
            <a:r>
              <a:rPr lang="en-US">
                <a:solidFill>
                  <a:srgbClr val="F6C36F"/>
                </a:solidFill>
              </a:rPr>
              <a:t>LS Central in SaaS - Onboarding</a:t>
            </a:r>
          </a:p>
        </p:txBody>
      </p:sp>
      <p:pic>
        <p:nvPicPr>
          <p:cNvPr id="20" name="Picture Placeholder 19" descr="A person in a suit&#10;&#10;Description automatically generated with medium confidence">
            <a:extLst>
              <a:ext uri="{FF2B5EF4-FFF2-40B4-BE49-F238E27FC236}">
                <a16:creationId xmlns:a16="http://schemas.microsoft.com/office/drawing/2014/main" id="{AA34FFBA-6222-A741-3E05-C1E19A1D5C29}"/>
              </a:ext>
            </a:extLst>
          </p:cNvPr>
          <p:cNvPicPr>
            <a:picLocks noGrp="1" noChangeAspect="1"/>
          </p:cNvPicPr>
          <p:nvPr>
            <p:ph type="pic" sz="quarter" idx="15"/>
          </p:nvPr>
        </p:nvPicPr>
        <p:blipFill>
          <a:blip r:embed="rId5"/>
          <a:srcRect l="412" r="412"/>
          <a:stretch>
            <a:fillRect/>
          </a:stretch>
        </p:blipFill>
        <p:spPr>
          <a:xfrm>
            <a:off x="6432169" y="2464597"/>
            <a:ext cx="1912409" cy="1928805"/>
          </a:xfrm>
        </p:spPr>
      </p:pic>
      <p:sp>
        <p:nvSpPr>
          <p:cNvPr id="14" name="Text Placeholder 13">
            <a:extLst>
              <a:ext uri="{FF2B5EF4-FFF2-40B4-BE49-F238E27FC236}">
                <a16:creationId xmlns:a16="http://schemas.microsoft.com/office/drawing/2014/main" id="{EABFAA64-CBE7-4474-A3AB-33077729201C}"/>
              </a:ext>
            </a:extLst>
          </p:cNvPr>
          <p:cNvSpPr>
            <a:spLocks noGrp="1"/>
          </p:cNvSpPr>
          <p:nvPr>
            <p:ph type="body" sz="quarter" idx="17"/>
          </p:nvPr>
        </p:nvSpPr>
        <p:spPr>
          <a:xfrm>
            <a:off x="5969713" y="4758267"/>
            <a:ext cx="2832464" cy="407128"/>
          </a:xfrm>
        </p:spPr>
        <p:txBody>
          <a:bodyPr/>
          <a:lstStyle/>
          <a:p>
            <a:r>
              <a:rPr lang="en-US"/>
              <a:t>Ricardo Moinhos</a:t>
            </a:r>
          </a:p>
        </p:txBody>
      </p:sp>
      <p:sp>
        <p:nvSpPr>
          <p:cNvPr id="15" name="Text Placeholder 14">
            <a:extLst>
              <a:ext uri="{FF2B5EF4-FFF2-40B4-BE49-F238E27FC236}">
                <a16:creationId xmlns:a16="http://schemas.microsoft.com/office/drawing/2014/main" id="{680DDBCE-ED8A-4F2C-A71F-8D3661E11122}"/>
              </a:ext>
            </a:extLst>
          </p:cNvPr>
          <p:cNvSpPr>
            <a:spLocks noGrp="1"/>
          </p:cNvSpPr>
          <p:nvPr>
            <p:ph type="body" sz="quarter" idx="18"/>
          </p:nvPr>
        </p:nvSpPr>
        <p:spPr>
          <a:xfrm>
            <a:off x="5969713" y="5165395"/>
            <a:ext cx="2832464" cy="316100"/>
          </a:xfrm>
        </p:spPr>
        <p:txBody>
          <a:bodyPr/>
          <a:lstStyle/>
          <a:p>
            <a:r>
              <a:rPr lang="en-US"/>
              <a:t>Senior Onboarding Specialist</a:t>
            </a:r>
          </a:p>
        </p:txBody>
      </p:sp>
      <p:sp>
        <p:nvSpPr>
          <p:cNvPr id="16" name="Text Placeholder 15">
            <a:extLst>
              <a:ext uri="{FF2B5EF4-FFF2-40B4-BE49-F238E27FC236}">
                <a16:creationId xmlns:a16="http://schemas.microsoft.com/office/drawing/2014/main" id="{7C76F584-DD6B-4E64-8B61-2D382117ACE9}"/>
              </a:ext>
            </a:extLst>
          </p:cNvPr>
          <p:cNvSpPr>
            <a:spLocks noGrp="1"/>
          </p:cNvSpPr>
          <p:nvPr>
            <p:ph type="body" sz="quarter" idx="19"/>
          </p:nvPr>
        </p:nvSpPr>
        <p:spPr>
          <a:xfrm>
            <a:off x="5969713" y="5481495"/>
            <a:ext cx="2832464" cy="316100"/>
          </a:xfrm>
        </p:spPr>
        <p:txBody>
          <a:bodyPr/>
          <a:lstStyle/>
          <a:p>
            <a:r>
              <a:rPr lang="en-US"/>
              <a:t>Ricardomo@lsretail.com</a:t>
            </a:r>
          </a:p>
        </p:txBody>
      </p:sp>
      <p:sp>
        <p:nvSpPr>
          <p:cNvPr id="8" name="Text Placeholder 7">
            <a:extLst>
              <a:ext uri="{FF2B5EF4-FFF2-40B4-BE49-F238E27FC236}">
                <a16:creationId xmlns:a16="http://schemas.microsoft.com/office/drawing/2014/main" id="{CD5349B3-F14D-0549-5725-86F434300582}"/>
              </a:ext>
            </a:extLst>
          </p:cNvPr>
          <p:cNvSpPr>
            <a:spLocks noGrp="1"/>
          </p:cNvSpPr>
          <p:nvPr>
            <p:ph type="body" sz="quarter" idx="21"/>
          </p:nvPr>
        </p:nvSpPr>
        <p:spPr>
          <a:xfrm>
            <a:off x="3067393" y="4758267"/>
            <a:ext cx="2832464" cy="407128"/>
          </a:xfrm>
        </p:spPr>
        <p:txBody>
          <a:bodyPr/>
          <a:lstStyle/>
          <a:p>
            <a:r>
              <a:rPr lang="en-US"/>
              <a:t>Adalbjorg Karlsdottir</a:t>
            </a:r>
            <a:endParaRPr lang="en-DE"/>
          </a:p>
        </p:txBody>
      </p:sp>
      <p:sp>
        <p:nvSpPr>
          <p:cNvPr id="9" name="Text Placeholder 8">
            <a:extLst>
              <a:ext uri="{FF2B5EF4-FFF2-40B4-BE49-F238E27FC236}">
                <a16:creationId xmlns:a16="http://schemas.microsoft.com/office/drawing/2014/main" id="{7E34E902-F684-78B6-4788-C1C10BB43480}"/>
              </a:ext>
            </a:extLst>
          </p:cNvPr>
          <p:cNvSpPr>
            <a:spLocks noGrp="1"/>
          </p:cNvSpPr>
          <p:nvPr>
            <p:ph type="body" sz="quarter" idx="22"/>
          </p:nvPr>
        </p:nvSpPr>
        <p:spPr>
          <a:xfrm>
            <a:off x="3067393" y="5165395"/>
            <a:ext cx="2832464" cy="316100"/>
          </a:xfrm>
        </p:spPr>
        <p:txBody>
          <a:bodyPr/>
          <a:lstStyle/>
          <a:p>
            <a:r>
              <a:rPr lang="en-US"/>
              <a:t>Onboarding Lead</a:t>
            </a:r>
            <a:endParaRPr lang="en-DE"/>
          </a:p>
        </p:txBody>
      </p:sp>
      <p:sp>
        <p:nvSpPr>
          <p:cNvPr id="10" name="Text Placeholder 9">
            <a:extLst>
              <a:ext uri="{FF2B5EF4-FFF2-40B4-BE49-F238E27FC236}">
                <a16:creationId xmlns:a16="http://schemas.microsoft.com/office/drawing/2014/main" id="{6A898068-B13E-5F4B-0033-DAF970EA9F30}"/>
              </a:ext>
            </a:extLst>
          </p:cNvPr>
          <p:cNvSpPr>
            <a:spLocks noGrp="1"/>
          </p:cNvSpPr>
          <p:nvPr>
            <p:ph type="body" sz="quarter" idx="23"/>
          </p:nvPr>
        </p:nvSpPr>
        <p:spPr>
          <a:xfrm>
            <a:off x="3067393" y="5481495"/>
            <a:ext cx="2832464" cy="316100"/>
          </a:xfrm>
        </p:spPr>
        <p:txBody>
          <a:bodyPr/>
          <a:lstStyle/>
          <a:p>
            <a:r>
              <a:rPr lang="en-US"/>
              <a:t>adalbjorg@lsretail.com</a:t>
            </a:r>
            <a:endParaRPr lang="en-DE"/>
          </a:p>
        </p:txBody>
      </p:sp>
    </p:spTree>
    <p:extLst>
      <p:ext uri="{BB962C8B-B14F-4D97-AF65-F5344CB8AC3E}">
        <p14:creationId xmlns:p14="http://schemas.microsoft.com/office/powerpoint/2010/main" val="674226191"/>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43AE3-65F0-516E-8746-BB09FBCAC154}"/>
              </a:ext>
            </a:extLst>
          </p:cNvPr>
          <p:cNvSpPr>
            <a:spLocks noGrp="1"/>
          </p:cNvSpPr>
          <p:nvPr>
            <p:ph type="body" sz="quarter" idx="12"/>
          </p:nvPr>
        </p:nvSpPr>
        <p:spPr/>
        <p:txBody>
          <a:bodyPr/>
          <a:lstStyle/>
          <a:p>
            <a:r>
              <a:rPr lang="en-US"/>
              <a:t>SaaS</a:t>
            </a:r>
          </a:p>
          <a:p>
            <a:pPr lvl="1"/>
            <a:r>
              <a:rPr lang="en-US"/>
              <a:t>Hybrid Component Server</a:t>
            </a:r>
          </a:p>
        </p:txBody>
      </p:sp>
      <p:sp>
        <p:nvSpPr>
          <p:cNvPr id="3" name="Title 2">
            <a:extLst>
              <a:ext uri="{FF2B5EF4-FFF2-40B4-BE49-F238E27FC236}">
                <a16:creationId xmlns:a16="http://schemas.microsoft.com/office/drawing/2014/main" id="{7380502A-F104-8314-5552-6A4B35B6D1DD}"/>
              </a:ext>
            </a:extLst>
          </p:cNvPr>
          <p:cNvSpPr>
            <a:spLocks noGrp="1"/>
          </p:cNvSpPr>
          <p:nvPr>
            <p:ph type="title"/>
          </p:nvPr>
        </p:nvSpPr>
        <p:spPr/>
        <p:txBody>
          <a:bodyPr/>
          <a:lstStyle/>
          <a:p>
            <a:r>
              <a:rPr lang="en-US" err="1"/>
              <a:t>Offlin</a:t>
            </a:r>
            <a:r>
              <a:rPr lang="en-US"/>
              <a:t>-  History</a:t>
            </a:r>
          </a:p>
        </p:txBody>
      </p:sp>
      <p:sp>
        <p:nvSpPr>
          <p:cNvPr id="45" name="TextBox 44">
            <a:extLst>
              <a:ext uri="{FF2B5EF4-FFF2-40B4-BE49-F238E27FC236}">
                <a16:creationId xmlns:a16="http://schemas.microsoft.com/office/drawing/2014/main" id="{FAC6CE70-4ADA-C13C-E869-52A693012B37}"/>
              </a:ext>
            </a:extLst>
          </p:cNvPr>
          <p:cNvSpPr txBox="1"/>
          <p:nvPr/>
        </p:nvSpPr>
        <p:spPr>
          <a:xfrm>
            <a:off x="4970685" y="1381257"/>
            <a:ext cx="24868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rPr>
              <a:t>HEAD OFFICE IN </a:t>
            </a:r>
            <a:br>
              <a:rPr kumimoji="0" lang="en-U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rPr>
            </a:br>
            <a:r>
              <a:rPr kumimoji="0" lang="en-U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rPr>
              <a:t>BC SaaS</a:t>
            </a:r>
            <a:endParaRPr kumimoji="0" lang="en-I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endParaRPr>
          </a:p>
        </p:txBody>
      </p:sp>
      <p:cxnSp>
        <p:nvCxnSpPr>
          <p:cNvPr id="42" name="Straight Arrow Connector 41">
            <a:extLst>
              <a:ext uri="{FF2B5EF4-FFF2-40B4-BE49-F238E27FC236}">
                <a16:creationId xmlns:a16="http://schemas.microsoft.com/office/drawing/2014/main" id="{644161C7-F44F-B6A3-A4BD-13D2191B7FAD}"/>
              </a:ext>
            </a:extLst>
          </p:cNvPr>
          <p:cNvCxnSpPr>
            <a:cxnSpLocks/>
          </p:cNvCxnSpPr>
          <p:nvPr/>
        </p:nvCxnSpPr>
        <p:spPr>
          <a:xfrm flipV="1">
            <a:off x="7883034" y="2156592"/>
            <a:ext cx="0" cy="303991"/>
          </a:xfrm>
          <a:prstGeom prst="straightConnector1">
            <a:avLst/>
          </a:prstGeom>
          <a:ln w="174625">
            <a:solidFill>
              <a:srgbClr val="2F5597"/>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C27280A-BE30-5633-3931-F0A0F2ACC9E5}"/>
              </a:ext>
            </a:extLst>
          </p:cNvPr>
          <p:cNvCxnSpPr>
            <a:cxnSpLocks/>
          </p:cNvCxnSpPr>
          <p:nvPr/>
        </p:nvCxnSpPr>
        <p:spPr>
          <a:xfrm flipV="1">
            <a:off x="7883034" y="2536213"/>
            <a:ext cx="0" cy="111324"/>
          </a:xfrm>
          <a:prstGeom prst="straightConnector1">
            <a:avLst/>
          </a:prstGeom>
          <a:ln w="95250">
            <a:solidFill>
              <a:srgbClr val="2F5597"/>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F163CC4-3215-EFF0-612D-B123A2A31430}"/>
              </a:ext>
            </a:extLst>
          </p:cNvPr>
          <p:cNvSpPr txBox="1"/>
          <p:nvPr/>
        </p:nvSpPr>
        <p:spPr>
          <a:xfrm>
            <a:off x="8177016" y="2109866"/>
            <a:ext cx="20200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DD Webservice mode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a:t>
            </a:r>
          </a:p>
        </p:txBody>
      </p:sp>
      <p:sp>
        <p:nvSpPr>
          <p:cNvPr id="8" name="Rectangle 7">
            <a:extLst>
              <a:ext uri="{FF2B5EF4-FFF2-40B4-BE49-F238E27FC236}">
                <a16:creationId xmlns:a16="http://schemas.microsoft.com/office/drawing/2014/main" id="{BB9B0350-B537-3DDE-D666-5310762C20A2}"/>
              </a:ext>
            </a:extLst>
          </p:cNvPr>
          <p:cNvSpPr/>
          <p:nvPr/>
        </p:nvSpPr>
        <p:spPr>
          <a:xfrm>
            <a:off x="5699375" y="2734005"/>
            <a:ext cx="4353910" cy="1391724"/>
          </a:xfrm>
          <a:prstGeom prst="rect">
            <a:avLst/>
          </a:prstGeom>
          <a:solidFill>
            <a:schemeClr val="bg1">
              <a:lumMod val="65000"/>
              <a:alpha val="72000"/>
            </a:schemeClr>
          </a:solidFill>
          <a:ln w="38100">
            <a:solidFill>
              <a:srgbClr val="188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9F8BD6C-4BDE-659C-A1CC-24E39AB1B141}"/>
              </a:ext>
            </a:extLst>
          </p:cNvPr>
          <p:cNvSpPr txBox="1"/>
          <p:nvPr/>
        </p:nvSpPr>
        <p:spPr>
          <a:xfrm>
            <a:off x="5709216" y="2819401"/>
            <a:ext cx="412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HYBRID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COMPONENT SERVER</a:t>
            </a:r>
            <a:endParaRPr kumimoji="0" lang="en-IS"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10" name="Graphic 9">
            <a:extLst>
              <a:ext uri="{FF2B5EF4-FFF2-40B4-BE49-F238E27FC236}">
                <a16:creationId xmlns:a16="http://schemas.microsoft.com/office/drawing/2014/main" id="{4F699369-AD93-84F8-275E-C7E5BBCBC3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1800" y="3327421"/>
            <a:ext cx="471768" cy="444017"/>
          </a:xfrm>
          <a:prstGeom prst="rect">
            <a:avLst/>
          </a:prstGeom>
        </p:spPr>
      </p:pic>
      <p:grpSp>
        <p:nvGrpSpPr>
          <p:cNvPr id="11" name="Group 10">
            <a:extLst>
              <a:ext uri="{FF2B5EF4-FFF2-40B4-BE49-F238E27FC236}">
                <a16:creationId xmlns:a16="http://schemas.microsoft.com/office/drawing/2014/main" id="{C893FDEC-A006-5D9E-5537-FC3BF7378906}"/>
              </a:ext>
            </a:extLst>
          </p:cNvPr>
          <p:cNvGrpSpPr/>
          <p:nvPr/>
        </p:nvGrpSpPr>
        <p:grpSpPr>
          <a:xfrm>
            <a:off x="6727217" y="3353073"/>
            <a:ext cx="1556171" cy="779250"/>
            <a:chOff x="3113388" y="3361903"/>
            <a:chExt cx="2161348" cy="1082292"/>
          </a:xfrm>
        </p:grpSpPr>
        <p:sp>
          <p:nvSpPr>
            <p:cNvPr id="38" name="TextBox 37">
              <a:extLst>
                <a:ext uri="{FF2B5EF4-FFF2-40B4-BE49-F238E27FC236}">
                  <a16:creationId xmlns:a16="http://schemas.microsoft.com/office/drawing/2014/main" id="{E563EE31-7752-0EEB-F167-A7591175884B}"/>
                </a:ext>
              </a:extLst>
            </p:cNvPr>
            <p:cNvSpPr txBox="1"/>
            <p:nvPr/>
          </p:nvSpPr>
          <p:spPr>
            <a:xfrm>
              <a:off x="3113388" y="4013755"/>
              <a:ext cx="1195694" cy="2778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7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POS MASTER</a:t>
              </a:r>
            </a:p>
          </p:txBody>
        </p:sp>
        <p:sp>
          <p:nvSpPr>
            <p:cNvPr id="39" name="TextBox 38">
              <a:extLst>
                <a:ext uri="{FF2B5EF4-FFF2-40B4-BE49-F238E27FC236}">
                  <a16:creationId xmlns:a16="http://schemas.microsoft.com/office/drawing/2014/main" id="{01725467-0909-9CEE-8B30-3104ACB83F4F}"/>
                </a:ext>
              </a:extLst>
            </p:cNvPr>
            <p:cNvSpPr txBox="1"/>
            <p:nvPr/>
          </p:nvSpPr>
          <p:spPr>
            <a:xfrm>
              <a:off x="4079042" y="4016727"/>
              <a:ext cx="1195694" cy="4274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7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DATA DIRECTOR</a:t>
              </a:r>
            </a:p>
          </p:txBody>
        </p:sp>
        <p:pic>
          <p:nvPicPr>
            <p:cNvPr id="40" name="Picture 39" descr="Icon&#10;&#10;Description automatically generated">
              <a:extLst>
                <a:ext uri="{FF2B5EF4-FFF2-40B4-BE49-F238E27FC236}">
                  <a16:creationId xmlns:a16="http://schemas.microsoft.com/office/drawing/2014/main" id="{D6E55A99-218B-B95D-465D-75102FF2FFC1}"/>
                </a:ext>
              </a:extLst>
            </p:cNvPr>
            <p:cNvPicPr>
              <a:picLocks noChangeAspect="1"/>
            </p:cNvPicPr>
            <p:nvPr/>
          </p:nvPicPr>
          <p:blipFill>
            <a:blip r:embed="rId6"/>
            <a:stretch>
              <a:fillRect/>
            </a:stretch>
          </p:blipFill>
          <p:spPr>
            <a:xfrm>
              <a:off x="4365676" y="3387196"/>
              <a:ext cx="622427" cy="510639"/>
            </a:xfrm>
            <a:prstGeom prst="rect">
              <a:avLst/>
            </a:prstGeom>
          </p:spPr>
        </p:pic>
        <p:pic>
          <p:nvPicPr>
            <p:cNvPr id="41" name="Picture 40" descr="Icon&#10;&#10;Description automatically generated">
              <a:extLst>
                <a:ext uri="{FF2B5EF4-FFF2-40B4-BE49-F238E27FC236}">
                  <a16:creationId xmlns:a16="http://schemas.microsoft.com/office/drawing/2014/main" id="{D8A0D0C1-8267-373F-334A-1387B7186141}"/>
                </a:ext>
              </a:extLst>
            </p:cNvPr>
            <p:cNvPicPr>
              <a:picLocks noChangeAspect="1"/>
            </p:cNvPicPr>
            <p:nvPr/>
          </p:nvPicPr>
          <p:blipFill>
            <a:blip r:embed="rId7"/>
            <a:stretch>
              <a:fillRect/>
            </a:stretch>
          </p:blipFill>
          <p:spPr>
            <a:xfrm>
              <a:off x="3462591" y="3361903"/>
              <a:ext cx="517019" cy="522378"/>
            </a:xfrm>
            <a:prstGeom prst="rect">
              <a:avLst/>
            </a:prstGeom>
          </p:spPr>
        </p:pic>
      </p:grpSp>
      <p:sp>
        <p:nvSpPr>
          <p:cNvPr id="12" name="TextBox 11">
            <a:extLst>
              <a:ext uri="{FF2B5EF4-FFF2-40B4-BE49-F238E27FC236}">
                <a16:creationId xmlns:a16="http://schemas.microsoft.com/office/drawing/2014/main" id="{2D7F4020-64B3-5165-3AA6-7A87C9C76C3E}"/>
              </a:ext>
            </a:extLst>
          </p:cNvPr>
          <p:cNvSpPr txBox="1"/>
          <p:nvPr/>
        </p:nvSpPr>
        <p:spPr>
          <a:xfrm>
            <a:off x="8171179" y="3824546"/>
            <a:ext cx="860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7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UPDATE SERVICE</a:t>
            </a:r>
          </a:p>
        </p:txBody>
      </p:sp>
      <p:sp>
        <p:nvSpPr>
          <p:cNvPr id="56" name="Freeform: Shape 55">
            <a:extLst>
              <a:ext uri="{FF2B5EF4-FFF2-40B4-BE49-F238E27FC236}">
                <a16:creationId xmlns:a16="http://schemas.microsoft.com/office/drawing/2014/main" id="{417BB155-27C2-7B82-D295-85634945692F}"/>
              </a:ext>
            </a:extLst>
          </p:cNvPr>
          <p:cNvSpPr/>
          <p:nvPr/>
        </p:nvSpPr>
        <p:spPr>
          <a:xfrm>
            <a:off x="7220007" y="1214060"/>
            <a:ext cx="1326054" cy="766565"/>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accent4">
              <a:lumMod val="40000"/>
              <a:lumOff val="60000"/>
            </a:schemeClr>
          </a:solidFill>
          <a:ln w="33528" cap="flat">
            <a:solidFill>
              <a:srgbClr val="2F5597"/>
            </a:solidFill>
            <a:prstDash val="solid"/>
            <a:miter/>
          </a:ln>
        </p:spPr>
        <p:txBody>
          <a:bodyPr rtlCol="0" anchor="ctr"/>
          <a:lstStyle/>
          <a:p>
            <a:endParaRPr lang="en-US"/>
          </a:p>
        </p:txBody>
      </p:sp>
      <p:pic>
        <p:nvPicPr>
          <p:cNvPr id="57" name="Graphic 56">
            <a:extLst>
              <a:ext uri="{FF2B5EF4-FFF2-40B4-BE49-F238E27FC236}">
                <a16:creationId xmlns:a16="http://schemas.microsoft.com/office/drawing/2014/main" id="{22CED6DA-0DAC-C248-C20C-6A68026A57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75224" y="1377039"/>
            <a:ext cx="768571" cy="819329"/>
          </a:xfrm>
          <a:prstGeom prst="rect">
            <a:avLst/>
          </a:prstGeom>
        </p:spPr>
      </p:pic>
      <p:cxnSp>
        <p:nvCxnSpPr>
          <p:cNvPr id="35" name="Straight Arrow Connector 34">
            <a:extLst>
              <a:ext uri="{FF2B5EF4-FFF2-40B4-BE49-F238E27FC236}">
                <a16:creationId xmlns:a16="http://schemas.microsoft.com/office/drawing/2014/main" id="{9261F4CA-8769-FB1A-DAE3-E1403D499BB7}"/>
              </a:ext>
            </a:extLst>
          </p:cNvPr>
          <p:cNvCxnSpPr>
            <a:cxnSpLocks/>
          </p:cNvCxnSpPr>
          <p:nvPr/>
        </p:nvCxnSpPr>
        <p:spPr>
          <a:xfrm flipH="1">
            <a:off x="5704400" y="3998527"/>
            <a:ext cx="635308" cy="556195"/>
          </a:xfrm>
          <a:prstGeom prst="straightConnector1">
            <a:avLst/>
          </a:prstGeom>
          <a:ln w="63500">
            <a:solidFill>
              <a:srgbClr val="FFDC8B"/>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97A5B83-D45A-3B7A-755E-305E56BDF673}"/>
              </a:ext>
            </a:extLst>
          </p:cNvPr>
          <p:cNvSpPr txBox="1"/>
          <p:nvPr/>
        </p:nvSpPr>
        <p:spPr>
          <a:xfrm rot="19112552">
            <a:off x="5453106" y="4135856"/>
            <a:ext cx="819595" cy="24375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DD</a:t>
            </a:r>
            <a:endPar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cxnSp>
        <p:nvCxnSpPr>
          <p:cNvPr id="37" name="Straight Arrow Connector 36">
            <a:extLst>
              <a:ext uri="{FF2B5EF4-FFF2-40B4-BE49-F238E27FC236}">
                <a16:creationId xmlns:a16="http://schemas.microsoft.com/office/drawing/2014/main" id="{3BAD4494-3B7B-A725-6DB9-B1DA89B9243C}"/>
              </a:ext>
            </a:extLst>
          </p:cNvPr>
          <p:cNvCxnSpPr>
            <a:cxnSpLocks/>
          </p:cNvCxnSpPr>
          <p:nvPr/>
        </p:nvCxnSpPr>
        <p:spPr>
          <a:xfrm>
            <a:off x="9114405" y="3998527"/>
            <a:ext cx="471088" cy="502272"/>
          </a:xfrm>
          <a:prstGeom prst="straightConnector1">
            <a:avLst/>
          </a:prstGeom>
          <a:ln w="63500">
            <a:solidFill>
              <a:srgbClr val="FFDC8B"/>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D0D1A2C-04BA-17D5-947B-133E7996A917}"/>
              </a:ext>
            </a:extLst>
          </p:cNvPr>
          <p:cNvSpPr txBox="1"/>
          <p:nvPr/>
        </p:nvSpPr>
        <p:spPr>
          <a:xfrm rot="2690154">
            <a:off x="9101778" y="4131638"/>
            <a:ext cx="789448" cy="24375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DD</a:t>
            </a:r>
            <a:endPar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cxnSp>
        <p:nvCxnSpPr>
          <p:cNvPr id="2" name="Straight Connector 1">
            <a:extLst>
              <a:ext uri="{FF2B5EF4-FFF2-40B4-BE49-F238E27FC236}">
                <a16:creationId xmlns:a16="http://schemas.microsoft.com/office/drawing/2014/main" id="{FACE9052-7377-D108-F327-7FAC553902F2}"/>
              </a:ext>
            </a:extLst>
          </p:cNvPr>
          <p:cNvCxnSpPr>
            <a:cxnSpLocks/>
          </p:cNvCxnSpPr>
          <p:nvPr/>
        </p:nvCxnSpPr>
        <p:spPr>
          <a:xfrm>
            <a:off x="4818565" y="4424394"/>
            <a:ext cx="6583680"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6660D9BA-25AE-370B-37B3-585EB12CC672}"/>
              </a:ext>
            </a:extLst>
          </p:cNvPr>
          <p:cNvSpPr txBox="1"/>
          <p:nvPr/>
        </p:nvSpPr>
        <p:spPr>
          <a:xfrm>
            <a:off x="4411680" y="4479813"/>
            <a:ext cx="1278598" cy="243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Black" panose="020B0502040204020203" pitchFamily="34" charset="0"/>
                <a:ea typeface="+mn-ea"/>
                <a:cs typeface="Segoe UI Black" panose="020B0502040204020203" pitchFamily="34" charset="0"/>
              </a:rPr>
              <a:t>STORE 1</a:t>
            </a:r>
          </a:p>
        </p:txBody>
      </p:sp>
      <p:cxnSp>
        <p:nvCxnSpPr>
          <p:cNvPr id="6" name="Straight Arrow Connector 5">
            <a:extLst>
              <a:ext uri="{FF2B5EF4-FFF2-40B4-BE49-F238E27FC236}">
                <a16:creationId xmlns:a16="http://schemas.microsoft.com/office/drawing/2014/main" id="{40D12FD1-8C8A-41C6-ECC5-877E74B6A24B}"/>
              </a:ext>
            </a:extLst>
          </p:cNvPr>
          <p:cNvCxnSpPr>
            <a:cxnSpLocks/>
          </p:cNvCxnSpPr>
          <p:nvPr/>
        </p:nvCxnSpPr>
        <p:spPr>
          <a:xfrm>
            <a:off x="10043862" y="4730196"/>
            <a:ext cx="284063" cy="343603"/>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D181B71-A232-A443-7D14-97DAFA94273A}"/>
              </a:ext>
            </a:extLst>
          </p:cNvPr>
          <p:cNvCxnSpPr>
            <a:cxnSpLocks/>
          </p:cNvCxnSpPr>
          <p:nvPr/>
        </p:nvCxnSpPr>
        <p:spPr>
          <a:xfrm flipH="1">
            <a:off x="9196194" y="4748932"/>
            <a:ext cx="274764" cy="324868"/>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CD563C4-DD84-2F5A-CB85-6A160E24B797}"/>
              </a:ext>
            </a:extLst>
          </p:cNvPr>
          <p:cNvSpPr txBox="1"/>
          <p:nvPr/>
        </p:nvSpPr>
        <p:spPr>
          <a:xfrm>
            <a:off x="10372392" y="4477757"/>
            <a:ext cx="1278598" cy="243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Black" panose="020B0502040204020203" pitchFamily="34" charset="0"/>
                <a:ea typeface="+mn-ea"/>
                <a:cs typeface="Segoe UI Black" panose="020B0502040204020203" pitchFamily="34" charset="0"/>
              </a:rPr>
              <a:t>STORE 2</a:t>
            </a:r>
          </a:p>
        </p:txBody>
      </p:sp>
      <p:sp>
        <p:nvSpPr>
          <p:cNvPr id="46" name="TextBox 45">
            <a:extLst>
              <a:ext uri="{FF2B5EF4-FFF2-40B4-BE49-F238E27FC236}">
                <a16:creationId xmlns:a16="http://schemas.microsoft.com/office/drawing/2014/main" id="{532D9EB9-4004-1B0A-94FD-7006B299A5DC}"/>
              </a:ext>
            </a:extLst>
          </p:cNvPr>
          <p:cNvSpPr txBox="1"/>
          <p:nvPr/>
        </p:nvSpPr>
        <p:spPr>
          <a:xfrm>
            <a:off x="9942928" y="5566326"/>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sp>
        <p:nvSpPr>
          <p:cNvPr id="47" name="TextBox 46">
            <a:extLst>
              <a:ext uri="{FF2B5EF4-FFF2-40B4-BE49-F238E27FC236}">
                <a16:creationId xmlns:a16="http://schemas.microsoft.com/office/drawing/2014/main" id="{EF4D83C0-6852-8F3D-2923-965F4BCDC0AD}"/>
              </a:ext>
            </a:extLst>
          </p:cNvPr>
          <p:cNvSpPr txBox="1"/>
          <p:nvPr/>
        </p:nvSpPr>
        <p:spPr>
          <a:xfrm>
            <a:off x="8689641" y="5566326"/>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sp>
        <p:nvSpPr>
          <p:cNvPr id="48" name="TextBox 47">
            <a:extLst>
              <a:ext uri="{FF2B5EF4-FFF2-40B4-BE49-F238E27FC236}">
                <a16:creationId xmlns:a16="http://schemas.microsoft.com/office/drawing/2014/main" id="{B4BD340B-72B6-5125-02AA-7B4BEFF3FEC0}"/>
              </a:ext>
            </a:extLst>
          </p:cNvPr>
          <p:cNvSpPr txBox="1"/>
          <p:nvPr/>
        </p:nvSpPr>
        <p:spPr>
          <a:xfrm>
            <a:off x="5227564" y="5580902"/>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sp>
        <p:nvSpPr>
          <p:cNvPr id="49" name="TextBox 48">
            <a:extLst>
              <a:ext uri="{FF2B5EF4-FFF2-40B4-BE49-F238E27FC236}">
                <a16:creationId xmlns:a16="http://schemas.microsoft.com/office/drawing/2014/main" id="{D796D571-F862-E5D9-A9A3-E68CB66D02FA}"/>
              </a:ext>
            </a:extLst>
          </p:cNvPr>
          <p:cNvSpPr txBox="1"/>
          <p:nvPr/>
        </p:nvSpPr>
        <p:spPr>
          <a:xfrm>
            <a:off x="6402452" y="5580218"/>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grpSp>
        <p:nvGrpSpPr>
          <p:cNvPr id="52" name="Group 51">
            <a:extLst>
              <a:ext uri="{FF2B5EF4-FFF2-40B4-BE49-F238E27FC236}">
                <a16:creationId xmlns:a16="http://schemas.microsoft.com/office/drawing/2014/main" id="{A843F4F6-9448-83B8-E2B5-1F97FC77789D}"/>
              </a:ext>
            </a:extLst>
          </p:cNvPr>
          <p:cNvGrpSpPr/>
          <p:nvPr/>
        </p:nvGrpSpPr>
        <p:grpSpPr>
          <a:xfrm>
            <a:off x="5451222" y="4831405"/>
            <a:ext cx="533599" cy="856777"/>
            <a:chOff x="4653705" y="2369542"/>
            <a:chExt cx="939103" cy="1509346"/>
          </a:xfrm>
        </p:grpSpPr>
        <p:pic>
          <p:nvPicPr>
            <p:cNvPr id="53" name="Graphic 52" descr="Monitor with solid fill">
              <a:extLst>
                <a:ext uri="{FF2B5EF4-FFF2-40B4-BE49-F238E27FC236}">
                  <a16:creationId xmlns:a16="http://schemas.microsoft.com/office/drawing/2014/main" id="{15F1DAEB-5A6E-C3C1-2489-80C21170B0D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78408" y="2964488"/>
              <a:ext cx="914400" cy="914400"/>
            </a:xfrm>
            <a:prstGeom prst="rect">
              <a:avLst/>
            </a:prstGeom>
          </p:spPr>
        </p:pic>
        <p:pic>
          <p:nvPicPr>
            <p:cNvPr id="54" name="Graphic 53" descr="Server with solid fill">
              <a:extLst>
                <a:ext uri="{FF2B5EF4-FFF2-40B4-BE49-F238E27FC236}">
                  <a16:creationId xmlns:a16="http://schemas.microsoft.com/office/drawing/2014/main" id="{23E62D06-38CB-9B53-92E6-E332E9AD8EF5}"/>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3624" t="-2810" r="3624" b="29435"/>
            <a:stretch/>
          </p:blipFill>
          <p:spPr>
            <a:xfrm>
              <a:off x="4653705" y="2369542"/>
              <a:ext cx="914400" cy="670939"/>
            </a:xfrm>
            <a:prstGeom prst="rect">
              <a:avLst/>
            </a:prstGeom>
          </p:spPr>
        </p:pic>
      </p:grpSp>
      <p:grpSp>
        <p:nvGrpSpPr>
          <p:cNvPr id="55" name="Group 54">
            <a:extLst>
              <a:ext uri="{FF2B5EF4-FFF2-40B4-BE49-F238E27FC236}">
                <a16:creationId xmlns:a16="http://schemas.microsoft.com/office/drawing/2014/main" id="{CAC9F03E-686A-E546-DC18-8B41E3265122}"/>
              </a:ext>
            </a:extLst>
          </p:cNvPr>
          <p:cNvGrpSpPr/>
          <p:nvPr/>
        </p:nvGrpSpPr>
        <p:grpSpPr>
          <a:xfrm>
            <a:off x="6618778" y="4832984"/>
            <a:ext cx="533599" cy="856777"/>
            <a:chOff x="4653705" y="2369542"/>
            <a:chExt cx="939103" cy="1509346"/>
          </a:xfrm>
        </p:grpSpPr>
        <p:pic>
          <p:nvPicPr>
            <p:cNvPr id="58" name="Graphic 57" descr="Monitor with solid fill">
              <a:extLst>
                <a:ext uri="{FF2B5EF4-FFF2-40B4-BE49-F238E27FC236}">
                  <a16:creationId xmlns:a16="http://schemas.microsoft.com/office/drawing/2014/main" id="{7385F4E1-FA6A-6DDE-1A1C-93AE108E26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78408" y="2964488"/>
              <a:ext cx="914400" cy="914400"/>
            </a:xfrm>
            <a:prstGeom prst="rect">
              <a:avLst/>
            </a:prstGeom>
          </p:spPr>
        </p:pic>
        <p:pic>
          <p:nvPicPr>
            <p:cNvPr id="59" name="Graphic 58" descr="Server with solid fill">
              <a:extLst>
                <a:ext uri="{FF2B5EF4-FFF2-40B4-BE49-F238E27FC236}">
                  <a16:creationId xmlns:a16="http://schemas.microsoft.com/office/drawing/2014/main" id="{CF5BF091-697D-09FA-E21A-952314AF7C03}"/>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3624" t="-2810" r="3624" b="29435"/>
            <a:stretch/>
          </p:blipFill>
          <p:spPr>
            <a:xfrm>
              <a:off x="4653705" y="2369542"/>
              <a:ext cx="914400" cy="670939"/>
            </a:xfrm>
            <a:prstGeom prst="rect">
              <a:avLst/>
            </a:prstGeom>
          </p:spPr>
        </p:pic>
      </p:grpSp>
      <p:pic>
        <p:nvPicPr>
          <p:cNvPr id="60" name="Graphic 59" descr="Monitor with solid fill">
            <a:extLst>
              <a:ext uri="{FF2B5EF4-FFF2-40B4-BE49-F238E27FC236}">
                <a16:creationId xmlns:a16="http://schemas.microsoft.com/office/drawing/2014/main" id="{827594B9-5057-EFE7-D6A9-54899FA9EF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20554" y="5080158"/>
            <a:ext cx="519563" cy="519057"/>
          </a:xfrm>
          <a:prstGeom prst="rect">
            <a:avLst/>
          </a:prstGeom>
        </p:spPr>
      </p:pic>
      <p:pic>
        <p:nvPicPr>
          <p:cNvPr id="61" name="Graphic 60" descr="Server with solid fill">
            <a:extLst>
              <a:ext uri="{FF2B5EF4-FFF2-40B4-BE49-F238E27FC236}">
                <a16:creationId xmlns:a16="http://schemas.microsoft.com/office/drawing/2014/main" id="{BBA0D064-E3F2-D37D-C99A-966C9D4C0ACA}"/>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3624" t="-2810" r="3624" b="29435"/>
          <a:stretch/>
        </p:blipFill>
        <p:spPr>
          <a:xfrm>
            <a:off x="9505584" y="4481457"/>
            <a:ext cx="519563" cy="380857"/>
          </a:xfrm>
          <a:prstGeom prst="rect">
            <a:avLst/>
          </a:prstGeom>
        </p:spPr>
      </p:pic>
      <p:pic>
        <p:nvPicPr>
          <p:cNvPr id="62" name="Graphic 61" descr="Monitor with solid fill">
            <a:extLst>
              <a:ext uri="{FF2B5EF4-FFF2-40B4-BE49-F238E27FC236}">
                <a16:creationId xmlns:a16="http://schemas.microsoft.com/office/drawing/2014/main" id="{2031E518-5CFE-0A0A-DD00-067F24B19F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36836" y="5080158"/>
            <a:ext cx="519563" cy="519057"/>
          </a:xfrm>
          <a:prstGeom prst="rect">
            <a:avLst/>
          </a:prstGeom>
        </p:spPr>
      </p:pic>
      <p:sp>
        <p:nvSpPr>
          <p:cNvPr id="14" name="Title 1">
            <a:extLst>
              <a:ext uri="{FF2B5EF4-FFF2-40B4-BE49-F238E27FC236}">
                <a16:creationId xmlns:a16="http://schemas.microsoft.com/office/drawing/2014/main" id="{FC34D59F-813F-1C0E-F162-9B4735A1C202}"/>
              </a:ext>
            </a:extLst>
          </p:cNvPr>
          <p:cNvSpPr txBox="1">
            <a:spLocks/>
          </p:cNvSpPr>
          <p:nvPr/>
        </p:nvSpPr>
        <p:spPr>
          <a:xfrm>
            <a:off x="347314" y="181974"/>
            <a:ext cx="9444644" cy="64633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1" kern="1200">
                <a:solidFill>
                  <a:srgbClr val="361D5C"/>
                </a:solidFill>
                <a:latin typeface="Segoe UI" panose="020B0502040204020203" pitchFamily="34" charset="0"/>
                <a:ea typeface="+mj-ea"/>
                <a:cs typeface="Segoe UI" panose="020B0502040204020203" pitchFamily="34" charset="0"/>
              </a:defRPr>
            </a:lvl1pPr>
          </a:lstStyle>
          <a:p>
            <a:r>
              <a:rPr lang="en-US" sz="3600">
                <a:solidFill>
                  <a:srgbClr val="FDD89E"/>
                </a:solidFill>
              </a:rPr>
              <a:t>Offline POS</a:t>
            </a:r>
            <a:br>
              <a:rPr lang="en-US" sz="3600">
                <a:solidFill>
                  <a:srgbClr val="FDD89E"/>
                </a:solidFill>
              </a:rPr>
            </a:br>
            <a:endParaRPr lang="en-DE" sz="3600"/>
          </a:p>
        </p:txBody>
      </p:sp>
    </p:spTree>
    <p:extLst>
      <p:ext uri="{BB962C8B-B14F-4D97-AF65-F5344CB8AC3E}">
        <p14:creationId xmlns:p14="http://schemas.microsoft.com/office/powerpoint/2010/main" val="4265634732"/>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43AE3-65F0-516E-8746-BB09FBCAC154}"/>
              </a:ext>
            </a:extLst>
          </p:cNvPr>
          <p:cNvSpPr>
            <a:spLocks noGrp="1"/>
          </p:cNvSpPr>
          <p:nvPr>
            <p:ph type="body" sz="quarter" idx="12"/>
          </p:nvPr>
        </p:nvSpPr>
        <p:spPr/>
        <p:txBody>
          <a:bodyPr/>
          <a:lstStyle/>
          <a:p>
            <a:r>
              <a:rPr lang="en-US"/>
              <a:t>The NEW replication</a:t>
            </a:r>
          </a:p>
          <a:p>
            <a:pPr lvl="1"/>
            <a:r>
              <a:rPr lang="en-US"/>
              <a:t>Azure Storage Replication</a:t>
            </a:r>
          </a:p>
          <a:p>
            <a:pPr lvl="1"/>
            <a:r>
              <a:rPr lang="en-US"/>
              <a:t>LS24.0</a:t>
            </a:r>
          </a:p>
          <a:p>
            <a:pPr lvl="1"/>
            <a:r>
              <a:rPr lang="en-US"/>
              <a:t>No more Hybrid Component Server</a:t>
            </a:r>
          </a:p>
        </p:txBody>
      </p:sp>
      <p:sp>
        <p:nvSpPr>
          <p:cNvPr id="3" name="Title 2">
            <a:extLst>
              <a:ext uri="{FF2B5EF4-FFF2-40B4-BE49-F238E27FC236}">
                <a16:creationId xmlns:a16="http://schemas.microsoft.com/office/drawing/2014/main" id="{7380502A-F104-8314-5552-6A4B35B6D1DD}"/>
              </a:ext>
            </a:extLst>
          </p:cNvPr>
          <p:cNvSpPr>
            <a:spLocks noGrp="1"/>
          </p:cNvSpPr>
          <p:nvPr>
            <p:ph type="title"/>
          </p:nvPr>
        </p:nvSpPr>
        <p:spPr/>
        <p:txBody>
          <a:bodyPr/>
          <a:lstStyle/>
          <a:p>
            <a:r>
              <a:rPr lang="en-US"/>
              <a:t>Offline </a:t>
            </a:r>
            <a:r>
              <a:rPr lang="en-US" err="1"/>
              <a:t>Offline</a:t>
            </a:r>
            <a:r>
              <a:rPr lang="en-US"/>
              <a:t> POS POS History</a:t>
            </a:r>
          </a:p>
        </p:txBody>
      </p:sp>
      <p:sp>
        <p:nvSpPr>
          <p:cNvPr id="45" name="TextBox 44">
            <a:extLst>
              <a:ext uri="{FF2B5EF4-FFF2-40B4-BE49-F238E27FC236}">
                <a16:creationId xmlns:a16="http://schemas.microsoft.com/office/drawing/2014/main" id="{FAC6CE70-4ADA-C13C-E869-52A693012B37}"/>
              </a:ext>
            </a:extLst>
          </p:cNvPr>
          <p:cNvSpPr txBox="1"/>
          <p:nvPr/>
        </p:nvSpPr>
        <p:spPr>
          <a:xfrm>
            <a:off x="4970685" y="1381257"/>
            <a:ext cx="24868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rPr>
              <a:t>HEAD OFFICE IN </a:t>
            </a:r>
            <a:br>
              <a:rPr kumimoji="0" lang="en-U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rPr>
            </a:br>
            <a:r>
              <a:rPr kumimoji="0" lang="en-U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rPr>
              <a:t>BC SaaS</a:t>
            </a:r>
            <a:endParaRPr kumimoji="0" lang="en-I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endParaRPr>
          </a:p>
        </p:txBody>
      </p:sp>
      <p:grpSp>
        <p:nvGrpSpPr>
          <p:cNvPr id="6" name="Group 5">
            <a:extLst>
              <a:ext uri="{FF2B5EF4-FFF2-40B4-BE49-F238E27FC236}">
                <a16:creationId xmlns:a16="http://schemas.microsoft.com/office/drawing/2014/main" id="{9E677BA7-83A8-ABD1-4A71-67F7C0360696}"/>
              </a:ext>
            </a:extLst>
          </p:cNvPr>
          <p:cNvGrpSpPr/>
          <p:nvPr/>
        </p:nvGrpSpPr>
        <p:grpSpPr>
          <a:xfrm>
            <a:off x="4893648" y="2827519"/>
            <a:ext cx="1128406" cy="1128674"/>
            <a:chOff x="5699375" y="2997055"/>
            <a:chExt cx="1128406" cy="1128674"/>
          </a:xfrm>
        </p:grpSpPr>
        <p:sp>
          <p:nvSpPr>
            <p:cNvPr id="8" name="Rectangle 7">
              <a:extLst>
                <a:ext uri="{FF2B5EF4-FFF2-40B4-BE49-F238E27FC236}">
                  <a16:creationId xmlns:a16="http://schemas.microsoft.com/office/drawing/2014/main" id="{BB9B0350-B537-3DDE-D666-5310762C20A2}"/>
                </a:ext>
              </a:extLst>
            </p:cNvPr>
            <p:cNvSpPr/>
            <p:nvPr/>
          </p:nvSpPr>
          <p:spPr>
            <a:xfrm>
              <a:off x="5699375" y="2997055"/>
              <a:ext cx="1128406" cy="1128674"/>
            </a:xfrm>
            <a:prstGeom prst="rect">
              <a:avLst/>
            </a:prstGeom>
            <a:solidFill>
              <a:schemeClr val="bg1">
                <a:lumMod val="65000"/>
                <a:alpha val="72000"/>
              </a:schemeClr>
            </a:solidFill>
            <a:ln w="38100">
              <a:solidFill>
                <a:srgbClr val="188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4F699369-AD93-84F8-275E-C7E5BBCBC3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7694" y="3310186"/>
              <a:ext cx="471768" cy="444017"/>
            </a:xfrm>
            <a:prstGeom prst="rect">
              <a:avLst/>
            </a:prstGeom>
          </p:spPr>
        </p:pic>
      </p:grpSp>
      <p:sp>
        <p:nvSpPr>
          <p:cNvPr id="50" name="Freeform: Shape 49">
            <a:extLst>
              <a:ext uri="{FF2B5EF4-FFF2-40B4-BE49-F238E27FC236}">
                <a16:creationId xmlns:a16="http://schemas.microsoft.com/office/drawing/2014/main" id="{AB501FB6-1020-1BE4-ABE8-32CC8B2B4200}"/>
              </a:ext>
            </a:extLst>
          </p:cNvPr>
          <p:cNvSpPr/>
          <p:nvPr/>
        </p:nvSpPr>
        <p:spPr>
          <a:xfrm>
            <a:off x="7377709" y="1287769"/>
            <a:ext cx="1326054" cy="766564"/>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accent4">
              <a:lumMod val="40000"/>
              <a:lumOff val="60000"/>
            </a:schemeClr>
          </a:solidFill>
          <a:ln w="33528" cap="flat">
            <a:solidFill>
              <a:srgbClr val="2F5597"/>
            </a:solidFill>
            <a:prstDash val="solid"/>
            <a:miter/>
          </a:ln>
        </p:spPr>
        <p:txBody>
          <a:bodyPr rtlCol="0" anchor="ctr"/>
          <a:lstStyle/>
          <a:p>
            <a:endParaRPr lang="en-US"/>
          </a:p>
        </p:txBody>
      </p:sp>
      <p:pic>
        <p:nvPicPr>
          <p:cNvPr id="52" name="Graphic 51">
            <a:extLst>
              <a:ext uri="{FF2B5EF4-FFF2-40B4-BE49-F238E27FC236}">
                <a16:creationId xmlns:a16="http://schemas.microsoft.com/office/drawing/2014/main" id="{6F218D0D-B96D-2436-023C-F0FAF54CCE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32926" y="1450747"/>
            <a:ext cx="768571" cy="819328"/>
          </a:xfrm>
          <a:prstGeom prst="rect">
            <a:avLst/>
          </a:prstGeom>
        </p:spPr>
      </p:pic>
      <p:cxnSp>
        <p:nvCxnSpPr>
          <p:cNvPr id="2" name="Straight Connector 1">
            <a:extLst>
              <a:ext uri="{FF2B5EF4-FFF2-40B4-BE49-F238E27FC236}">
                <a16:creationId xmlns:a16="http://schemas.microsoft.com/office/drawing/2014/main" id="{E024E7A0-C76D-00EF-262F-9325C77E682B}"/>
              </a:ext>
            </a:extLst>
          </p:cNvPr>
          <p:cNvCxnSpPr>
            <a:cxnSpLocks/>
          </p:cNvCxnSpPr>
          <p:nvPr/>
        </p:nvCxnSpPr>
        <p:spPr>
          <a:xfrm>
            <a:off x="4818565" y="4424394"/>
            <a:ext cx="6583680"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39585A64-A021-E7F4-70E6-17831E31EE50}"/>
              </a:ext>
            </a:extLst>
          </p:cNvPr>
          <p:cNvSpPr txBox="1"/>
          <p:nvPr/>
        </p:nvSpPr>
        <p:spPr>
          <a:xfrm>
            <a:off x="4411680" y="4479813"/>
            <a:ext cx="1278598" cy="243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Black" panose="020B0502040204020203" pitchFamily="34" charset="0"/>
                <a:ea typeface="+mn-ea"/>
                <a:cs typeface="Segoe UI Black" panose="020B0502040204020203" pitchFamily="34" charset="0"/>
              </a:rPr>
              <a:t>STORE 1</a:t>
            </a:r>
          </a:p>
        </p:txBody>
      </p:sp>
      <p:cxnSp>
        <p:nvCxnSpPr>
          <p:cNvPr id="7" name="Straight Arrow Connector 6">
            <a:extLst>
              <a:ext uri="{FF2B5EF4-FFF2-40B4-BE49-F238E27FC236}">
                <a16:creationId xmlns:a16="http://schemas.microsoft.com/office/drawing/2014/main" id="{A8925104-9F24-8AED-58AA-7A88117284E8}"/>
              </a:ext>
            </a:extLst>
          </p:cNvPr>
          <p:cNvCxnSpPr>
            <a:cxnSpLocks/>
          </p:cNvCxnSpPr>
          <p:nvPr/>
        </p:nvCxnSpPr>
        <p:spPr>
          <a:xfrm>
            <a:off x="10043862" y="4730196"/>
            <a:ext cx="284063" cy="343603"/>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F3EB48C-89FF-62F2-5F0F-917EE3541B4D}"/>
              </a:ext>
            </a:extLst>
          </p:cNvPr>
          <p:cNvCxnSpPr>
            <a:cxnSpLocks/>
          </p:cNvCxnSpPr>
          <p:nvPr/>
        </p:nvCxnSpPr>
        <p:spPr>
          <a:xfrm flipH="1">
            <a:off x="9196194" y="4748932"/>
            <a:ext cx="274764" cy="324868"/>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70C1C5-35E4-D1B8-1A18-FA24441D4E71}"/>
              </a:ext>
            </a:extLst>
          </p:cNvPr>
          <p:cNvSpPr txBox="1"/>
          <p:nvPr/>
        </p:nvSpPr>
        <p:spPr>
          <a:xfrm>
            <a:off x="10372392" y="4477757"/>
            <a:ext cx="1278598" cy="243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Black" panose="020B0502040204020203" pitchFamily="34" charset="0"/>
                <a:ea typeface="+mn-ea"/>
                <a:cs typeface="Segoe UI Black" panose="020B0502040204020203" pitchFamily="34" charset="0"/>
              </a:rPr>
              <a:t>STORE 2</a:t>
            </a:r>
          </a:p>
        </p:txBody>
      </p:sp>
      <p:sp>
        <p:nvSpPr>
          <p:cNvPr id="12" name="TextBox 11">
            <a:extLst>
              <a:ext uri="{FF2B5EF4-FFF2-40B4-BE49-F238E27FC236}">
                <a16:creationId xmlns:a16="http://schemas.microsoft.com/office/drawing/2014/main" id="{8415E97C-2557-6B8E-AE3F-80727E7601FC}"/>
              </a:ext>
            </a:extLst>
          </p:cNvPr>
          <p:cNvSpPr txBox="1"/>
          <p:nvPr/>
        </p:nvSpPr>
        <p:spPr>
          <a:xfrm>
            <a:off x="9942928" y="5566326"/>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sp>
        <p:nvSpPr>
          <p:cNvPr id="13" name="TextBox 12">
            <a:extLst>
              <a:ext uri="{FF2B5EF4-FFF2-40B4-BE49-F238E27FC236}">
                <a16:creationId xmlns:a16="http://schemas.microsoft.com/office/drawing/2014/main" id="{7A7486DF-9B4E-B4D0-DAC1-E3B1ACC071B0}"/>
              </a:ext>
            </a:extLst>
          </p:cNvPr>
          <p:cNvSpPr txBox="1"/>
          <p:nvPr/>
        </p:nvSpPr>
        <p:spPr>
          <a:xfrm>
            <a:off x="8689641" y="5566326"/>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sp>
        <p:nvSpPr>
          <p:cNvPr id="34" name="TextBox 33">
            <a:extLst>
              <a:ext uri="{FF2B5EF4-FFF2-40B4-BE49-F238E27FC236}">
                <a16:creationId xmlns:a16="http://schemas.microsoft.com/office/drawing/2014/main" id="{5B774F15-22AF-534C-1D7F-4AD6ACDA323F}"/>
              </a:ext>
            </a:extLst>
          </p:cNvPr>
          <p:cNvSpPr txBox="1"/>
          <p:nvPr/>
        </p:nvSpPr>
        <p:spPr>
          <a:xfrm>
            <a:off x="5227564" y="5580902"/>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sp>
        <p:nvSpPr>
          <p:cNvPr id="35" name="TextBox 34">
            <a:extLst>
              <a:ext uri="{FF2B5EF4-FFF2-40B4-BE49-F238E27FC236}">
                <a16:creationId xmlns:a16="http://schemas.microsoft.com/office/drawing/2014/main" id="{786C255D-6086-653B-06E8-9BF6D7DC6C0D}"/>
              </a:ext>
            </a:extLst>
          </p:cNvPr>
          <p:cNvSpPr txBox="1"/>
          <p:nvPr/>
        </p:nvSpPr>
        <p:spPr>
          <a:xfrm>
            <a:off x="6402452" y="5580218"/>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grpSp>
        <p:nvGrpSpPr>
          <p:cNvPr id="38" name="Group 37">
            <a:extLst>
              <a:ext uri="{FF2B5EF4-FFF2-40B4-BE49-F238E27FC236}">
                <a16:creationId xmlns:a16="http://schemas.microsoft.com/office/drawing/2014/main" id="{A396F8C5-4AD0-9257-EB6C-9DA30D099253}"/>
              </a:ext>
            </a:extLst>
          </p:cNvPr>
          <p:cNvGrpSpPr/>
          <p:nvPr/>
        </p:nvGrpSpPr>
        <p:grpSpPr>
          <a:xfrm>
            <a:off x="5451222" y="4831405"/>
            <a:ext cx="533599" cy="856777"/>
            <a:chOff x="4653705" y="2369542"/>
            <a:chExt cx="939103" cy="1509346"/>
          </a:xfrm>
        </p:grpSpPr>
        <p:pic>
          <p:nvPicPr>
            <p:cNvPr id="39" name="Graphic 38" descr="Monitor with solid fill">
              <a:extLst>
                <a:ext uri="{FF2B5EF4-FFF2-40B4-BE49-F238E27FC236}">
                  <a16:creationId xmlns:a16="http://schemas.microsoft.com/office/drawing/2014/main" id="{38DC7D7D-32FE-806A-AAA6-FF7EFA88AE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78408" y="2964488"/>
              <a:ext cx="914400" cy="914400"/>
            </a:xfrm>
            <a:prstGeom prst="rect">
              <a:avLst/>
            </a:prstGeom>
          </p:spPr>
        </p:pic>
        <p:pic>
          <p:nvPicPr>
            <p:cNvPr id="40" name="Graphic 39" descr="Server with solid fill">
              <a:extLst>
                <a:ext uri="{FF2B5EF4-FFF2-40B4-BE49-F238E27FC236}">
                  <a16:creationId xmlns:a16="http://schemas.microsoft.com/office/drawing/2014/main" id="{B33857A7-D1F0-3014-F410-FF2015352368}"/>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3624" t="-2810" r="3624" b="29435"/>
            <a:stretch/>
          </p:blipFill>
          <p:spPr>
            <a:xfrm>
              <a:off x="4653705" y="2369542"/>
              <a:ext cx="914400" cy="670939"/>
            </a:xfrm>
            <a:prstGeom prst="rect">
              <a:avLst/>
            </a:prstGeom>
          </p:spPr>
        </p:pic>
      </p:grpSp>
      <p:grpSp>
        <p:nvGrpSpPr>
          <p:cNvPr id="41" name="Group 40">
            <a:extLst>
              <a:ext uri="{FF2B5EF4-FFF2-40B4-BE49-F238E27FC236}">
                <a16:creationId xmlns:a16="http://schemas.microsoft.com/office/drawing/2014/main" id="{AE76F339-DF31-7493-EB95-5790A9B5A13C}"/>
              </a:ext>
            </a:extLst>
          </p:cNvPr>
          <p:cNvGrpSpPr/>
          <p:nvPr/>
        </p:nvGrpSpPr>
        <p:grpSpPr>
          <a:xfrm>
            <a:off x="6618778" y="4832984"/>
            <a:ext cx="533599" cy="856777"/>
            <a:chOff x="4653705" y="2369542"/>
            <a:chExt cx="939103" cy="1509346"/>
          </a:xfrm>
        </p:grpSpPr>
        <p:pic>
          <p:nvPicPr>
            <p:cNvPr id="42" name="Graphic 41" descr="Monitor with solid fill">
              <a:extLst>
                <a:ext uri="{FF2B5EF4-FFF2-40B4-BE49-F238E27FC236}">
                  <a16:creationId xmlns:a16="http://schemas.microsoft.com/office/drawing/2014/main" id="{66699F60-73AB-8AB3-5589-4C5E973741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78408" y="2964488"/>
              <a:ext cx="914400" cy="914400"/>
            </a:xfrm>
            <a:prstGeom prst="rect">
              <a:avLst/>
            </a:prstGeom>
          </p:spPr>
        </p:pic>
        <p:pic>
          <p:nvPicPr>
            <p:cNvPr id="43" name="Graphic 42" descr="Server with solid fill">
              <a:extLst>
                <a:ext uri="{FF2B5EF4-FFF2-40B4-BE49-F238E27FC236}">
                  <a16:creationId xmlns:a16="http://schemas.microsoft.com/office/drawing/2014/main" id="{6903E1D6-1856-032C-CD46-0358FC18E5DA}"/>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3624" t="-2810" r="3624" b="29435"/>
            <a:stretch/>
          </p:blipFill>
          <p:spPr>
            <a:xfrm>
              <a:off x="4653705" y="2369542"/>
              <a:ext cx="914400" cy="670939"/>
            </a:xfrm>
            <a:prstGeom prst="rect">
              <a:avLst/>
            </a:prstGeom>
          </p:spPr>
        </p:pic>
      </p:grpSp>
      <p:pic>
        <p:nvPicPr>
          <p:cNvPr id="44" name="Graphic 43" descr="Monitor with solid fill">
            <a:extLst>
              <a:ext uri="{FF2B5EF4-FFF2-40B4-BE49-F238E27FC236}">
                <a16:creationId xmlns:a16="http://schemas.microsoft.com/office/drawing/2014/main" id="{B5832F25-02E5-88B9-1FBE-C39EEF3805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20554" y="5080158"/>
            <a:ext cx="519563" cy="519057"/>
          </a:xfrm>
          <a:prstGeom prst="rect">
            <a:avLst/>
          </a:prstGeom>
        </p:spPr>
      </p:pic>
      <p:pic>
        <p:nvPicPr>
          <p:cNvPr id="46" name="Graphic 45" descr="Server with solid fill">
            <a:extLst>
              <a:ext uri="{FF2B5EF4-FFF2-40B4-BE49-F238E27FC236}">
                <a16:creationId xmlns:a16="http://schemas.microsoft.com/office/drawing/2014/main" id="{21ABB7D3-3762-3FA8-ECE2-F62EA6F0D53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3624" t="-2810" r="3624" b="29435"/>
          <a:stretch/>
        </p:blipFill>
        <p:spPr>
          <a:xfrm>
            <a:off x="9505584" y="4481457"/>
            <a:ext cx="519563" cy="380857"/>
          </a:xfrm>
          <a:prstGeom prst="rect">
            <a:avLst/>
          </a:prstGeom>
        </p:spPr>
      </p:pic>
      <p:pic>
        <p:nvPicPr>
          <p:cNvPr id="47" name="Graphic 46" descr="Monitor with solid fill">
            <a:extLst>
              <a:ext uri="{FF2B5EF4-FFF2-40B4-BE49-F238E27FC236}">
                <a16:creationId xmlns:a16="http://schemas.microsoft.com/office/drawing/2014/main" id="{61C63C38-C17F-02A2-8A02-9BD1CC3DB1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36836" y="5080158"/>
            <a:ext cx="519563" cy="519057"/>
          </a:xfrm>
          <a:prstGeom prst="rect">
            <a:avLst/>
          </a:prstGeom>
        </p:spPr>
      </p:pic>
      <p:sp>
        <p:nvSpPr>
          <p:cNvPr id="14" name="Title 1">
            <a:extLst>
              <a:ext uri="{FF2B5EF4-FFF2-40B4-BE49-F238E27FC236}">
                <a16:creationId xmlns:a16="http://schemas.microsoft.com/office/drawing/2014/main" id="{308DB512-4A89-934A-B570-F7CC99C43AB9}"/>
              </a:ext>
            </a:extLst>
          </p:cNvPr>
          <p:cNvSpPr txBox="1">
            <a:spLocks/>
          </p:cNvSpPr>
          <p:nvPr/>
        </p:nvSpPr>
        <p:spPr>
          <a:xfrm>
            <a:off x="347314" y="181974"/>
            <a:ext cx="9444644" cy="64633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1" kern="1200">
                <a:solidFill>
                  <a:srgbClr val="361D5C"/>
                </a:solidFill>
                <a:latin typeface="Segoe UI" panose="020B0502040204020203" pitchFamily="34" charset="0"/>
                <a:ea typeface="+mj-ea"/>
                <a:cs typeface="Segoe UI" panose="020B0502040204020203" pitchFamily="34" charset="0"/>
              </a:defRPr>
            </a:lvl1pPr>
          </a:lstStyle>
          <a:p>
            <a:r>
              <a:rPr lang="en-US" sz="3600">
                <a:solidFill>
                  <a:srgbClr val="FDD89E"/>
                </a:solidFill>
              </a:rPr>
              <a:t>Offline POS</a:t>
            </a:r>
            <a:br>
              <a:rPr lang="en-US" sz="3600">
                <a:solidFill>
                  <a:srgbClr val="FDD89E"/>
                </a:solidFill>
              </a:rPr>
            </a:br>
            <a:endParaRPr lang="en-DE" sz="3600"/>
          </a:p>
        </p:txBody>
      </p:sp>
    </p:spTree>
    <p:extLst>
      <p:ext uri="{BB962C8B-B14F-4D97-AF65-F5344CB8AC3E}">
        <p14:creationId xmlns:p14="http://schemas.microsoft.com/office/powerpoint/2010/main" val="2045916188"/>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43AE3-65F0-516E-8746-BB09FBCAC154}"/>
              </a:ext>
            </a:extLst>
          </p:cNvPr>
          <p:cNvSpPr>
            <a:spLocks noGrp="1"/>
          </p:cNvSpPr>
          <p:nvPr>
            <p:ph type="body" sz="quarter" idx="12"/>
          </p:nvPr>
        </p:nvSpPr>
        <p:spPr/>
        <p:txBody>
          <a:bodyPr/>
          <a:lstStyle/>
          <a:p>
            <a:pPr marL="0" indent="0">
              <a:buNone/>
            </a:pPr>
            <a:r>
              <a:rPr lang="en-US" b="1"/>
              <a:t>Azure Storage Account </a:t>
            </a:r>
          </a:p>
          <a:p>
            <a:pPr lvl="1"/>
            <a:r>
              <a:rPr lang="en-US" sz="1900">
                <a:latin typeface="Segoe UI" panose="020B0502040204020203" pitchFamily="34" charset="0"/>
                <a:cs typeface="Segoe UI" panose="020B0502040204020203" pitchFamily="34" charset="0"/>
              </a:rPr>
              <a:t>Owned by customer</a:t>
            </a:r>
          </a:p>
          <a:p>
            <a:pPr marL="914400" lvl="2" indent="0">
              <a:buNone/>
            </a:pPr>
            <a:endParaRPr lang="en-US">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7380502A-F104-8314-5552-6A4B35B6D1DD}"/>
              </a:ext>
            </a:extLst>
          </p:cNvPr>
          <p:cNvSpPr>
            <a:spLocks noGrp="1"/>
          </p:cNvSpPr>
          <p:nvPr>
            <p:ph type="title"/>
          </p:nvPr>
        </p:nvSpPr>
        <p:spPr/>
        <p:txBody>
          <a:bodyPr/>
          <a:lstStyle/>
          <a:p>
            <a:r>
              <a:rPr lang="en-US"/>
              <a:t>Offline POS history</a:t>
            </a:r>
          </a:p>
        </p:txBody>
      </p:sp>
      <p:sp>
        <p:nvSpPr>
          <p:cNvPr id="45" name="TextBox 44">
            <a:extLst>
              <a:ext uri="{FF2B5EF4-FFF2-40B4-BE49-F238E27FC236}">
                <a16:creationId xmlns:a16="http://schemas.microsoft.com/office/drawing/2014/main" id="{FAC6CE70-4ADA-C13C-E869-52A693012B37}"/>
              </a:ext>
            </a:extLst>
          </p:cNvPr>
          <p:cNvSpPr txBox="1"/>
          <p:nvPr/>
        </p:nvSpPr>
        <p:spPr>
          <a:xfrm>
            <a:off x="4970685" y="1381257"/>
            <a:ext cx="24868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HEAD OFFICE IN </a:t>
            </a:r>
            <a:b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br>
            <a: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BC SaaS</a:t>
            </a:r>
            <a:endPar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sp>
        <p:nvSpPr>
          <p:cNvPr id="50" name="Freeform: Shape 49">
            <a:extLst>
              <a:ext uri="{FF2B5EF4-FFF2-40B4-BE49-F238E27FC236}">
                <a16:creationId xmlns:a16="http://schemas.microsoft.com/office/drawing/2014/main" id="{AB501FB6-1020-1BE4-ABE8-32CC8B2B4200}"/>
              </a:ext>
            </a:extLst>
          </p:cNvPr>
          <p:cNvSpPr/>
          <p:nvPr/>
        </p:nvSpPr>
        <p:spPr>
          <a:xfrm>
            <a:off x="7377709" y="1287769"/>
            <a:ext cx="1326054" cy="766564"/>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accent4">
              <a:lumMod val="40000"/>
              <a:lumOff val="60000"/>
            </a:schemeClr>
          </a:solidFill>
          <a:ln w="33528" cap="flat">
            <a:solidFill>
              <a:srgbClr val="2F5597"/>
            </a:solid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pic>
        <p:nvPicPr>
          <p:cNvPr id="52" name="Graphic 51">
            <a:extLst>
              <a:ext uri="{FF2B5EF4-FFF2-40B4-BE49-F238E27FC236}">
                <a16:creationId xmlns:a16="http://schemas.microsoft.com/office/drawing/2014/main" id="{6F218D0D-B96D-2436-023C-F0FAF54CCE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32926" y="1450747"/>
            <a:ext cx="768571" cy="819328"/>
          </a:xfrm>
          <a:prstGeom prst="rect">
            <a:avLst/>
          </a:prstGeom>
        </p:spPr>
      </p:pic>
      <p:pic>
        <p:nvPicPr>
          <p:cNvPr id="2" name="Graphic 1" descr="Download from cloud outline">
            <a:extLst>
              <a:ext uri="{FF2B5EF4-FFF2-40B4-BE49-F238E27FC236}">
                <a16:creationId xmlns:a16="http://schemas.microsoft.com/office/drawing/2014/main" id="{39E07E0E-2E00-7CAA-6391-A84EF0F3112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487135" y="1138893"/>
            <a:ext cx="1337158" cy="1337158"/>
          </a:xfrm>
          <a:prstGeom prst="rect">
            <a:avLst/>
          </a:prstGeom>
        </p:spPr>
      </p:pic>
      <p:cxnSp>
        <p:nvCxnSpPr>
          <p:cNvPr id="5" name="Straight Connector 4">
            <a:extLst>
              <a:ext uri="{FF2B5EF4-FFF2-40B4-BE49-F238E27FC236}">
                <a16:creationId xmlns:a16="http://schemas.microsoft.com/office/drawing/2014/main" id="{2F11704E-7946-F448-BA02-6DCAD6C3C127}"/>
              </a:ext>
            </a:extLst>
          </p:cNvPr>
          <p:cNvCxnSpPr>
            <a:cxnSpLocks/>
          </p:cNvCxnSpPr>
          <p:nvPr/>
        </p:nvCxnSpPr>
        <p:spPr>
          <a:xfrm>
            <a:off x="4818565" y="4424394"/>
            <a:ext cx="6583680"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19DA8E96-6C45-DCC1-73DB-182C8B1C6EC3}"/>
              </a:ext>
            </a:extLst>
          </p:cNvPr>
          <p:cNvSpPr txBox="1"/>
          <p:nvPr/>
        </p:nvSpPr>
        <p:spPr>
          <a:xfrm>
            <a:off x="4411680" y="4479813"/>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1</a:t>
            </a:r>
          </a:p>
        </p:txBody>
      </p:sp>
      <p:cxnSp>
        <p:nvCxnSpPr>
          <p:cNvPr id="7" name="Straight Arrow Connector 6">
            <a:extLst>
              <a:ext uri="{FF2B5EF4-FFF2-40B4-BE49-F238E27FC236}">
                <a16:creationId xmlns:a16="http://schemas.microsoft.com/office/drawing/2014/main" id="{2D16B5F8-A19D-2EBD-2A9D-6F0038A0340E}"/>
              </a:ext>
            </a:extLst>
          </p:cNvPr>
          <p:cNvCxnSpPr>
            <a:cxnSpLocks/>
          </p:cNvCxnSpPr>
          <p:nvPr/>
        </p:nvCxnSpPr>
        <p:spPr>
          <a:xfrm>
            <a:off x="10043862" y="4730196"/>
            <a:ext cx="284063" cy="343603"/>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C6E5C74-20B8-8747-64F4-5EE9BB22BC2E}"/>
              </a:ext>
            </a:extLst>
          </p:cNvPr>
          <p:cNvCxnSpPr>
            <a:cxnSpLocks/>
          </p:cNvCxnSpPr>
          <p:nvPr/>
        </p:nvCxnSpPr>
        <p:spPr>
          <a:xfrm flipH="1">
            <a:off x="9196194" y="4748932"/>
            <a:ext cx="274764" cy="324868"/>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E13B7D-4297-8B8D-FC50-57A4A97B4207}"/>
              </a:ext>
            </a:extLst>
          </p:cNvPr>
          <p:cNvSpPr txBox="1"/>
          <p:nvPr/>
        </p:nvSpPr>
        <p:spPr>
          <a:xfrm>
            <a:off x="10372392" y="4477757"/>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2</a:t>
            </a:r>
          </a:p>
        </p:txBody>
      </p:sp>
      <p:sp>
        <p:nvSpPr>
          <p:cNvPr id="10" name="TextBox 9">
            <a:extLst>
              <a:ext uri="{FF2B5EF4-FFF2-40B4-BE49-F238E27FC236}">
                <a16:creationId xmlns:a16="http://schemas.microsoft.com/office/drawing/2014/main" id="{50CB0397-CFAC-8DED-430C-1A933091E6A9}"/>
              </a:ext>
            </a:extLst>
          </p:cNvPr>
          <p:cNvSpPr txBox="1"/>
          <p:nvPr/>
        </p:nvSpPr>
        <p:spPr>
          <a:xfrm>
            <a:off x="9942928"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11" name="TextBox 10">
            <a:extLst>
              <a:ext uri="{FF2B5EF4-FFF2-40B4-BE49-F238E27FC236}">
                <a16:creationId xmlns:a16="http://schemas.microsoft.com/office/drawing/2014/main" id="{55BCCCD4-B412-B617-7145-0BCA4B135347}"/>
              </a:ext>
            </a:extLst>
          </p:cNvPr>
          <p:cNvSpPr txBox="1"/>
          <p:nvPr/>
        </p:nvSpPr>
        <p:spPr>
          <a:xfrm>
            <a:off x="8689641"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12" name="TextBox 11">
            <a:extLst>
              <a:ext uri="{FF2B5EF4-FFF2-40B4-BE49-F238E27FC236}">
                <a16:creationId xmlns:a16="http://schemas.microsoft.com/office/drawing/2014/main" id="{89F028EE-BE39-A869-458C-1AB087E6D2FC}"/>
              </a:ext>
            </a:extLst>
          </p:cNvPr>
          <p:cNvSpPr txBox="1"/>
          <p:nvPr/>
        </p:nvSpPr>
        <p:spPr>
          <a:xfrm>
            <a:off x="5227564" y="5580902"/>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13" name="TextBox 12">
            <a:extLst>
              <a:ext uri="{FF2B5EF4-FFF2-40B4-BE49-F238E27FC236}">
                <a16:creationId xmlns:a16="http://schemas.microsoft.com/office/drawing/2014/main" id="{DB5C4AED-3CC6-82BB-4003-11631AD6560A}"/>
              </a:ext>
            </a:extLst>
          </p:cNvPr>
          <p:cNvSpPr txBox="1"/>
          <p:nvPr/>
        </p:nvSpPr>
        <p:spPr>
          <a:xfrm>
            <a:off x="6402452" y="5580218"/>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grpSp>
        <p:nvGrpSpPr>
          <p:cNvPr id="36" name="Group 35">
            <a:extLst>
              <a:ext uri="{FF2B5EF4-FFF2-40B4-BE49-F238E27FC236}">
                <a16:creationId xmlns:a16="http://schemas.microsoft.com/office/drawing/2014/main" id="{84F81485-E939-5EC0-90C1-AA8B98AD2028}"/>
              </a:ext>
            </a:extLst>
          </p:cNvPr>
          <p:cNvGrpSpPr/>
          <p:nvPr/>
        </p:nvGrpSpPr>
        <p:grpSpPr>
          <a:xfrm>
            <a:off x="5451222" y="4831405"/>
            <a:ext cx="533599" cy="856777"/>
            <a:chOff x="4653705" y="2369542"/>
            <a:chExt cx="939103" cy="1509346"/>
          </a:xfrm>
        </p:grpSpPr>
        <p:pic>
          <p:nvPicPr>
            <p:cNvPr id="37" name="Graphic 36" descr="Monitor with solid fill">
              <a:extLst>
                <a:ext uri="{FF2B5EF4-FFF2-40B4-BE49-F238E27FC236}">
                  <a16:creationId xmlns:a16="http://schemas.microsoft.com/office/drawing/2014/main" id="{4B9A0307-CF96-1576-1154-2B27E1C614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78408" y="2964488"/>
              <a:ext cx="914400" cy="914400"/>
            </a:xfrm>
            <a:prstGeom prst="rect">
              <a:avLst/>
            </a:prstGeom>
          </p:spPr>
        </p:pic>
        <p:pic>
          <p:nvPicPr>
            <p:cNvPr id="38" name="Graphic 37" descr="Server with solid fill">
              <a:extLst>
                <a:ext uri="{FF2B5EF4-FFF2-40B4-BE49-F238E27FC236}">
                  <a16:creationId xmlns:a16="http://schemas.microsoft.com/office/drawing/2014/main" id="{721144B1-234E-6342-F5C8-A9CC71B34AA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3624" t="-2810" r="3624" b="29435"/>
            <a:stretch/>
          </p:blipFill>
          <p:spPr>
            <a:xfrm>
              <a:off x="4653705" y="2369542"/>
              <a:ext cx="914400" cy="670939"/>
            </a:xfrm>
            <a:prstGeom prst="rect">
              <a:avLst/>
            </a:prstGeom>
          </p:spPr>
        </p:pic>
      </p:grpSp>
      <p:grpSp>
        <p:nvGrpSpPr>
          <p:cNvPr id="39" name="Group 38">
            <a:extLst>
              <a:ext uri="{FF2B5EF4-FFF2-40B4-BE49-F238E27FC236}">
                <a16:creationId xmlns:a16="http://schemas.microsoft.com/office/drawing/2014/main" id="{09EDCD70-2E23-4873-4E5D-49870C026F9F}"/>
              </a:ext>
            </a:extLst>
          </p:cNvPr>
          <p:cNvGrpSpPr/>
          <p:nvPr/>
        </p:nvGrpSpPr>
        <p:grpSpPr>
          <a:xfrm>
            <a:off x="6618778" y="4832984"/>
            <a:ext cx="533599" cy="856777"/>
            <a:chOff x="4653705" y="2369542"/>
            <a:chExt cx="939103" cy="1509346"/>
          </a:xfrm>
        </p:grpSpPr>
        <p:pic>
          <p:nvPicPr>
            <p:cNvPr id="40" name="Graphic 39" descr="Monitor with solid fill">
              <a:extLst>
                <a:ext uri="{FF2B5EF4-FFF2-40B4-BE49-F238E27FC236}">
                  <a16:creationId xmlns:a16="http://schemas.microsoft.com/office/drawing/2014/main" id="{D43CB800-DDF2-3DC0-EF56-5AE6B4CFC2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78408" y="2964488"/>
              <a:ext cx="914400" cy="914400"/>
            </a:xfrm>
            <a:prstGeom prst="rect">
              <a:avLst/>
            </a:prstGeom>
          </p:spPr>
        </p:pic>
        <p:pic>
          <p:nvPicPr>
            <p:cNvPr id="41" name="Graphic 40" descr="Server with solid fill">
              <a:extLst>
                <a:ext uri="{FF2B5EF4-FFF2-40B4-BE49-F238E27FC236}">
                  <a16:creationId xmlns:a16="http://schemas.microsoft.com/office/drawing/2014/main" id="{56935EE6-612A-8766-0948-5B9A8EAA068A}"/>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3624" t="-2810" r="3624" b="29435"/>
            <a:stretch/>
          </p:blipFill>
          <p:spPr>
            <a:xfrm>
              <a:off x="4653705" y="2369542"/>
              <a:ext cx="914400" cy="670939"/>
            </a:xfrm>
            <a:prstGeom prst="rect">
              <a:avLst/>
            </a:prstGeom>
          </p:spPr>
        </p:pic>
      </p:grpSp>
      <p:pic>
        <p:nvPicPr>
          <p:cNvPr id="42" name="Graphic 41" descr="Monitor with solid fill">
            <a:extLst>
              <a:ext uri="{FF2B5EF4-FFF2-40B4-BE49-F238E27FC236}">
                <a16:creationId xmlns:a16="http://schemas.microsoft.com/office/drawing/2014/main" id="{DC673CBD-4C7B-6F46-8156-E4FD5D7A23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20554" y="5080158"/>
            <a:ext cx="519563" cy="519057"/>
          </a:xfrm>
          <a:prstGeom prst="rect">
            <a:avLst/>
          </a:prstGeom>
        </p:spPr>
      </p:pic>
      <p:pic>
        <p:nvPicPr>
          <p:cNvPr id="43" name="Graphic 42" descr="Server with solid fill">
            <a:extLst>
              <a:ext uri="{FF2B5EF4-FFF2-40B4-BE49-F238E27FC236}">
                <a16:creationId xmlns:a16="http://schemas.microsoft.com/office/drawing/2014/main" id="{18A65497-C218-4A7F-4A68-1F0AC0FFF0C6}"/>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3624" t="-2810" r="3624" b="29435"/>
          <a:stretch/>
        </p:blipFill>
        <p:spPr>
          <a:xfrm>
            <a:off x="9505584" y="4481457"/>
            <a:ext cx="519563" cy="380857"/>
          </a:xfrm>
          <a:prstGeom prst="rect">
            <a:avLst/>
          </a:prstGeom>
        </p:spPr>
      </p:pic>
      <p:pic>
        <p:nvPicPr>
          <p:cNvPr id="44" name="Graphic 43" descr="Monitor with solid fill">
            <a:extLst>
              <a:ext uri="{FF2B5EF4-FFF2-40B4-BE49-F238E27FC236}">
                <a16:creationId xmlns:a16="http://schemas.microsoft.com/office/drawing/2014/main" id="{A4440321-2ACF-6064-181F-A8976F13BF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36836" y="5080158"/>
            <a:ext cx="519563" cy="519057"/>
          </a:xfrm>
          <a:prstGeom prst="rect">
            <a:avLst/>
          </a:prstGeom>
        </p:spPr>
      </p:pic>
    </p:spTree>
    <p:extLst>
      <p:ext uri="{BB962C8B-B14F-4D97-AF65-F5344CB8AC3E}">
        <p14:creationId xmlns:p14="http://schemas.microsoft.com/office/powerpoint/2010/main" val="3450863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43AE3-65F0-516E-8746-BB09FBCAC154}"/>
              </a:ext>
            </a:extLst>
          </p:cNvPr>
          <p:cNvSpPr>
            <a:spLocks noGrp="1"/>
          </p:cNvSpPr>
          <p:nvPr>
            <p:ph type="body" sz="quarter" idx="12"/>
          </p:nvPr>
        </p:nvSpPr>
        <p:spPr/>
        <p:txBody>
          <a:bodyPr/>
          <a:lstStyle/>
          <a:p>
            <a:pPr marL="0" indent="0">
              <a:buNone/>
            </a:pPr>
            <a:r>
              <a:rPr lang="en-US" b="1">
                <a:solidFill>
                  <a:schemeClr val="bg2">
                    <a:lumMod val="50000"/>
                  </a:schemeClr>
                </a:solidFill>
              </a:rPr>
              <a:t>Azure Storage Account </a:t>
            </a:r>
          </a:p>
          <a:p>
            <a:pPr lvl="1"/>
            <a:r>
              <a:rPr lang="en-US" sz="1900">
                <a:solidFill>
                  <a:schemeClr val="bg2">
                    <a:lumMod val="50000"/>
                  </a:schemeClr>
                </a:solidFill>
                <a:latin typeface="Segoe UI" panose="020B0502040204020203" pitchFamily="34" charset="0"/>
                <a:cs typeface="Segoe UI" panose="020B0502040204020203" pitchFamily="34" charset="0"/>
              </a:rPr>
              <a:t>Owned by customer</a:t>
            </a:r>
          </a:p>
          <a:p>
            <a:pPr marL="0" indent="0">
              <a:buNone/>
            </a:pPr>
            <a:r>
              <a:rPr lang="en-US" b="1"/>
              <a:t>Scheduler Replication Job</a:t>
            </a:r>
          </a:p>
          <a:p>
            <a:pPr lvl="1"/>
            <a:r>
              <a:rPr lang="en-US" sz="1900">
                <a:latin typeface="Segoe UI" panose="020B0502040204020203" pitchFamily="34" charset="0"/>
                <a:cs typeface="Segoe UI" panose="020B0502040204020203" pitchFamily="34" charset="0"/>
              </a:rPr>
              <a:t>Creates a package</a:t>
            </a:r>
          </a:p>
          <a:p>
            <a:pPr lvl="1"/>
            <a:r>
              <a:rPr lang="en-US" sz="1900">
                <a:latin typeface="Segoe UI" panose="020B0502040204020203" pitchFamily="34" charset="0"/>
                <a:cs typeface="Segoe UI" panose="020B0502040204020203" pitchFamily="34" charset="0"/>
              </a:rPr>
              <a:t>Registers destinations</a:t>
            </a:r>
          </a:p>
        </p:txBody>
      </p:sp>
      <p:sp>
        <p:nvSpPr>
          <p:cNvPr id="3" name="Title 2">
            <a:extLst>
              <a:ext uri="{FF2B5EF4-FFF2-40B4-BE49-F238E27FC236}">
                <a16:creationId xmlns:a16="http://schemas.microsoft.com/office/drawing/2014/main" id="{7380502A-F104-8314-5552-6A4B35B6D1DD}"/>
              </a:ext>
            </a:extLst>
          </p:cNvPr>
          <p:cNvSpPr>
            <a:spLocks noGrp="1"/>
          </p:cNvSpPr>
          <p:nvPr>
            <p:ph type="title"/>
          </p:nvPr>
        </p:nvSpPr>
        <p:spPr/>
        <p:txBody>
          <a:bodyPr/>
          <a:lstStyle/>
          <a:p>
            <a:r>
              <a:rPr lang="en-US"/>
              <a:t>Offline POS history</a:t>
            </a:r>
          </a:p>
        </p:txBody>
      </p:sp>
      <p:sp>
        <p:nvSpPr>
          <p:cNvPr id="45" name="TextBox 44">
            <a:extLst>
              <a:ext uri="{FF2B5EF4-FFF2-40B4-BE49-F238E27FC236}">
                <a16:creationId xmlns:a16="http://schemas.microsoft.com/office/drawing/2014/main" id="{FAC6CE70-4ADA-C13C-E869-52A693012B37}"/>
              </a:ext>
            </a:extLst>
          </p:cNvPr>
          <p:cNvSpPr txBox="1"/>
          <p:nvPr/>
        </p:nvSpPr>
        <p:spPr>
          <a:xfrm>
            <a:off x="4970685" y="1381257"/>
            <a:ext cx="24868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HEAD OFFICE IN </a:t>
            </a:r>
            <a:b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br>
            <a: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BC SaaS</a:t>
            </a:r>
            <a:endPar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sp>
        <p:nvSpPr>
          <p:cNvPr id="50" name="Freeform: Shape 49">
            <a:extLst>
              <a:ext uri="{FF2B5EF4-FFF2-40B4-BE49-F238E27FC236}">
                <a16:creationId xmlns:a16="http://schemas.microsoft.com/office/drawing/2014/main" id="{AB501FB6-1020-1BE4-ABE8-32CC8B2B4200}"/>
              </a:ext>
            </a:extLst>
          </p:cNvPr>
          <p:cNvSpPr/>
          <p:nvPr/>
        </p:nvSpPr>
        <p:spPr>
          <a:xfrm>
            <a:off x="7377709" y="1287769"/>
            <a:ext cx="1326054" cy="766564"/>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accent4">
              <a:lumMod val="40000"/>
              <a:lumOff val="60000"/>
            </a:schemeClr>
          </a:solidFill>
          <a:ln w="33528" cap="flat">
            <a:solidFill>
              <a:srgbClr val="2F5597"/>
            </a:solid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pic>
        <p:nvPicPr>
          <p:cNvPr id="52" name="Graphic 51">
            <a:extLst>
              <a:ext uri="{FF2B5EF4-FFF2-40B4-BE49-F238E27FC236}">
                <a16:creationId xmlns:a16="http://schemas.microsoft.com/office/drawing/2014/main" id="{6F218D0D-B96D-2436-023C-F0FAF54CCE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32926" y="1450747"/>
            <a:ext cx="768571" cy="819328"/>
          </a:xfrm>
          <a:prstGeom prst="rect">
            <a:avLst/>
          </a:prstGeom>
        </p:spPr>
      </p:pic>
      <p:cxnSp>
        <p:nvCxnSpPr>
          <p:cNvPr id="5" name="Straight Arrow Connector 4">
            <a:extLst>
              <a:ext uri="{FF2B5EF4-FFF2-40B4-BE49-F238E27FC236}">
                <a16:creationId xmlns:a16="http://schemas.microsoft.com/office/drawing/2014/main" id="{D0DED90E-8691-46D2-7A0E-08A7FA054288}"/>
              </a:ext>
            </a:extLst>
          </p:cNvPr>
          <p:cNvCxnSpPr>
            <a:cxnSpLocks/>
          </p:cNvCxnSpPr>
          <p:nvPr/>
        </p:nvCxnSpPr>
        <p:spPr>
          <a:xfrm flipH="1">
            <a:off x="8404709" y="1840846"/>
            <a:ext cx="883451" cy="0"/>
          </a:xfrm>
          <a:prstGeom prst="straightConnector1">
            <a:avLst/>
          </a:prstGeom>
          <a:ln w="38100">
            <a:solidFill>
              <a:srgbClr val="2F5597"/>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3" name="Graphic 12" descr="Box with solid fill">
            <a:extLst>
              <a:ext uri="{FF2B5EF4-FFF2-40B4-BE49-F238E27FC236}">
                <a16:creationId xmlns:a16="http://schemas.microsoft.com/office/drawing/2014/main" id="{D701A208-938F-6BE5-ED44-379E1C65AE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00821" y="1239493"/>
            <a:ext cx="574678" cy="574678"/>
          </a:xfrm>
          <a:prstGeom prst="rect">
            <a:avLst/>
          </a:prstGeom>
        </p:spPr>
      </p:pic>
      <p:pic>
        <p:nvPicPr>
          <p:cNvPr id="2" name="Graphic 1" descr="Download from cloud outline">
            <a:extLst>
              <a:ext uri="{FF2B5EF4-FFF2-40B4-BE49-F238E27FC236}">
                <a16:creationId xmlns:a16="http://schemas.microsoft.com/office/drawing/2014/main" id="{5D23D7AF-345F-D202-53A4-C1D8FE3FE8F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487135" y="1138893"/>
            <a:ext cx="1337158" cy="1337158"/>
          </a:xfrm>
          <a:prstGeom prst="rect">
            <a:avLst/>
          </a:prstGeom>
        </p:spPr>
      </p:pic>
      <p:cxnSp>
        <p:nvCxnSpPr>
          <p:cNvPr id="6" name="Straight Connector 5">
            <a:extLst>
              <a:ext uri="{FF2B5EF4-FFF2-40B4-BE49-F238E27FC236}">
                <a16:creationId xmlns:a16="http://schemas.microsoft.com/office/drawing/2014/main" id="{AECE96E9-D7FA-7EE6-98B3-6B17F53BBA85}"/>
              </a:ext>
            </a:extLst>
          </p:cNvPr>
          <p:cNvCxnSpPr>
            <a:cxnSpLocks/>
          </p:cNvCxnSpPr>
          <p:nvPr/>
        </p:nvCxnSpPr>
        <p:spPr>
          <a:xfrm>
            <a:off x="4818565" y="4424394"/>
            <a:ext cx="6583680"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7B0F0C81-00BE-F017-4F4F-A55DB9A30DA3}"/>
              </a:ext>
            </a:extLst>
          </p:cNvPr>
          <p:cNvSpPr txBox="1"/>
          <p:nvPr/>
        </p:nvSpPr>
        <p:spPr>
          <a:xfrm>
            <a:off x="4411680" y="4479813"/>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1</a:t>
            </a:r>
          </a:p>
        </p:txBody>
      </p:sp>
      <p:cxnSp>
        <p:nvCxnSpPr>
          <p:cNvPr id="8" name="Straight Arrow Connector 7">
            <a:extLst>
              <a:ext uri="{FF2B5EF4-FFF2-40B4-BE49-F238E27FC236}">
                <a16:creationId xmlns:a16="http://schemas.microsoft.com/office/drawing/2014/main" id="{4415F930-3F1E-062A-ED42-32200B7ADFF7}"/>
              </a:ext>
            </a:extLst>
          </p:cNvPr>
          <p:cNvCxnSpPr>
            <a:cxnSpLocks/>
          </p:cNvCxnSpPr>
          <p:nvPr/>
        </p:nvCxnSpPr>
        <p:spPr>
          <a:xfrm>
            <a:off x="10043862" y="4730196"/>
            <a:ext cx="284063" cy="343603"/>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F6C6D05-E49E-CA68-2B3F-FD234E0B0E48}"/>
              </a:ext>
            </a:extLst>
          </p:cNvPr>
          <p:cNvCxnSpPr>
            <a:cxnSpLocks/>
          </p:cNvCxnSpPr>
          <p:nvPr/>
        </p:nvCxnSpPr>
        <p:spPr>
          <a:xfrm flipH="1">
            <a:off x="9196194" y="4748932"/>
            <a:ext cx="274764" cy="324868"/>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A487887-23BD-2382-4C94-E4A624F30E67}"/>
              </a:ext>
            </a:extLst>
          </p:cNvPr>
          <p:cNvSpPr txBox="1"/>
          <p:nvPr/>
        </p:nvSpPr>
        <p:spPr>
          <a:xfrm>
            <a:off x="10372392" y="4477757"/>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2</a:t>
            </a:r>
          </a:p>
        </p:txBody>
      </p:sp>
      <p:sp>
        <p:nvSpPr>
          <p:cNvPr id="11" name="TextBox 10">
            <a:extLst>
              <a:ext uri="{FF2B5EF4-FFF2-40B4-BE49-F238E27FC236}">
                <a16:creationId xmlns:a16="http://schemas.microsoft.com/office/drawing/2014/main" id="{59388D17-727E-A280-4BAD-E7A14C994FF8}"/>
              </a:ext>
            </a:extLst>
          </p:cNvPr>
          <p:cNvSpPr txBox="1"/>
          <p:nvPr/>
        </p:nvSpPr>
        <p:spPr>
          <a:xfrm>
            <a:off x="9942928"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12" name="TextBox 11">
            <a:extLst>
              <a:ext uri="{FF2B5EF4-FFF2-40B4-BE49-F238E27FC236}">
                <a16:creationId xmlns:a16="http://schemas.microsoft.com/office/drawing/2014/main" id="{C9AE94CA-7A58-78A0-1447-76AF2CA5A563}"/>
              </a:ext>
            </a:extLst>
          </p:cNvPr>
          <p:cNvSpPr txBox="1"/>
          <p:nvPr/>
        </p:nvSpPr>
        <p:spPr>
          <a:xfrm>
            <a:off x="8689641"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34" name="TextBox 33">
            <a:extLst>
              <a:ext uri="{FF2B5EF4-FFF2-40B4-BE49-F238E27FC236}">
                <a16:creationId xmlns:a16="http://schemas.microsoft.com/office/drawing/2014/main" id="{FF1441B0-C6A5-853F-9D48-198539479B1B}"/>
              </a:ext>
            </a:extLst>
          </p:cNvPr>
          <p:cNvSpPr txBox="1"/>
          <p:nvPr/>
        </p:nvSpPr>
        <p:spPr>
          <a:xfrm>
            <a:off x="5227564" y="5580902"/>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35" name="TextBox 34">
            <a:extLst>
              <a:ext uri="{FF2B5EF4-FFF2-40B4-BE49-F238E27FC236}">
                <a16:creationId xmlns:a16="http://schemas.microsoft.com/office/drawing/2014/main" id="{F8F2871F-3F03-29B1-993C-F44FA9396277}"/>
              </a:ext>
            </a:extLst>
          </p:cNvPr>
          <p:cNvSpPr txBox="1"/>
          <p:nvPr/>
        </p:nvSpPr>
        <p:spPr>
          <a:xfrm>
            <a:off x="6402452" y="5580218"/>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grpSp>
        <p:nvGrpSpPr>
          <p:cNvPr id="38" name="Group 37">
            <a:extLst>
              <a:ext uri="{FF2B5EF4-FFF2-40B4-BE49-F238E27FC236}">
                <a16:creationId xmlns:a16="http://schemas.microsoft.com/office/drawing/2014/main" id="{3955F4E3-38F2-5B18-7EDB-CE48C15E024D}"/>
              </a:ext>
            </a:extLst>
          </p:cNvPr>
          <p:cNvGrpSpPr/>
          <p:nvPr/>
        </p:nvGrpSpPr>
        <p:grpSpPr>
          <a:xfrm>
            <a:off x="5451222" y="4831405"/>
            <a:ext cx="533599" cy="856777"/>
            <a:chOff x="4653705" y="2369542"/>
            <a:chExt cx="939103" cy="1509346"/>
          </a:xfrm>
        </p:grpSpPr>
        <p:pic>
          <p:nvPicPr>
            <p:cNvPr id="39" name="Graphic 38" descr="Monitor with solid fill">
              <a:extLst>
                <a:ext uri="{FF2B5EF4-FFF2-40B4-BE49-F238E27FC236}">
                  <a16:creationId xmlns:a16="http://schemas.microsoft.com/office/drawing/2014/main" id="{966C18A7-2CC8-5538-5CCB-B5DE62BEA6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78408" y="2964488"/>
              <a:ext cx="914400" cy="914400"/>
            </a:xfrm>
            <a:prstGeom prst="rect">
              <a:avLst/>
            </a:prstGeom>
          </p:spPr>
        </p:pic>
        <p:pic>
          <p:nvPicPr>
            <p:cNvPr id="40" name="Graphic 39" descr="Server with solid fill">
              <a:extLst>
                <a:ext uri="{FF2B5EF4-FFF2-40B4-BE49-F238E27FC236}">
                  <a16:creationId xmlns:a16="http://schemas.microsoft.com/office/drawing/2014/main" id="{C1C106F7-B09C-20AE-A12A-DD004DA6F153}"/>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3624" t="-2810" r="3624" b="29435"/>
            <a:stretch/>
          </p:blipFill>
          <p:spPr>
            <a:xfrm>
              <a:off x="4653705" y="2369542"/>
              <a:ext cx="914400" cy="670939"/>
            </a:xfrm>
            <a:prstGeom prst="rect">
              <a:avLst/>
            </a:prstGeom>
          </p:spPr>
        </p:pic>
      </p:grpSp>
      <p:grpSp>
        <p:nvGrpSpPr>
          <p:cNvPr id="41" name="Group 40">
            <a:extLst>
              <a:ext uri="{FF2B5EF4-FFF2-40B4-BE49-F238E27FC236}">
                <a16:creationId xmlns:a16="http://schemas.microsoft.com/office/drawing/2014/main" id="{C0B7E423-AF0C-462E-8596-E28D96560485}"/>
              </a:ext>
            </a:extLst>
          </p:cNvPr>
          <p:cNvGrpSpPr/>
          <p:nvPr/>
        </p:nvGrpSpPr>
        <p:grpSpPr>
          <a:xfrm>
            <a:off x="6618778" y="4832984"/>
            <a:ext cx="533599" cy="856777"/>
            <a:chOff x="4653705" y="2369542"/>
            <a:chExt cx="939103" cy="1509346"/>
          </a:xfrm>
        </p:grpSpPr>
        <p:pic>
          <p:nvPicPr>
            <p:cNvPr id="42" name="Graphic 41" descr="Monitor with solid fill">
              <a:extLst>
                <a:ext uri="{FF2B5EF4-FFF2-40B4-BE49-F238E27FC236}">
                  <a16:creationId xmlns:a16="http://schemas.microsoft.com/office/drawing/2014/main" id="{F68BDE36-6A23-5385-FFB0-51EFDBEB05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78408" y="2964488"/>
              <a:ext cx="914400" cy="914400"/>
            </a:xfrm>
            <a:prstGeom prst="rect">
              <a:avLst/>
            </a:prstGeom>
          </p:spPr>
        </p:pic>
        <p:pic>
          <p:nvPicPr>
            <p:cNvPr id="43" name="Graphic 42" descr="Server with solid fill">
              <a:extLst>
                <a:ext uri="{FF2B5EF4-FFF2-40B4-BE49-F238E27FC236}">
                  <a16:creationId xmlns:a16="http://schemas.microsoft.com/office/drawing/2014/main" id="{638FB94B-8DCE-1C34-2B6C-41A35C9D3518}"/>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3624" t="-2810" r="3624" b="29435"/>
            <a:stretch/>
          </p:blipFill>
          <p:spPr>
            <a:xfrm>
              <a:off x="4653705" y="2369542"/>
              <a:ext cx="914400" cy="670939"/>
            </a:xfrm>
            <a:prstGeom prst="rect">
              <a:avLst/>
            </a:prstGeom>
          </p:spPr>
        </p:pic>
      </p:grpSp>
      <p:pic>
        <p:nvPicPr>
          <p:cNvPr id="44" name="Graphic 43" descr="Monitor with solid fill">
            <a:extLst>
              <a:ext uri="{FF2B5EF4-FFF2-40B4-BE49-F238E27FC236}">
                <a16:creationId xmlns:a16="http://schemas.microsoft.com/office/drawing/2014/main" id="{8B0F1C5C-39CF-315D-6177-E7DB203325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20554" y="5080158"/>
            <a:ext cx="519563" cy="519057"/>
          </a:xfrm>
          <a:prstGeom prst="rect">
            <a:avLst/>
          </a:prstGeom>
        </p:spPr>
      </p:pic>
      <p:pic>
        <p:nvPicPr>
          <p:cNvPr id="46" name="Graphic 45" descr="Server with solid fill">
            <a:extLst>
              <a:ext uri="{FF2B5EF4-FFF2-40B4-BE49-F238E27FC236}">
                <a16:creationId xmlns:a16="http://schemas.microsoft.com/office/drawing/2014/main" id="{22DDD0B2-B617-977A-D8F1-9F4D25BF47A4}"/>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3624" t="-2810" r="3624" b="29435"/>
          <a:stretch/>
        </p:blipFill>
        <p:spPr>
          <a:xfrm>
            <a:off x="9505584" y="4481457"/>
            <a:ext cx="519563" cy="380857"/>
          </a:xfrm>
          <a:prstGeom prst="rect">
            <a:avLst/>
          </a:prstGeom>
        </p:spPr>
      </p:pic>
      <p:pic>
        <p:nvPicPr>
          <p:cNvPr id="48" name="Graphic 47" descr="Monitor with solid fill">
            <a:extLst>
              <a:ext uri="{FF2B5EF4-FFF2-40B4-BE49-F238E27FC236}">
                <a16:creationId xmlns:a16="http://schemas.microsoft.com/office/drawing/2014/main" id="{0EBB52B6-41AC-6C56-8361-F65052C49A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36836" y="5080158"/>
            <a:ext cx="519563" cy="519057"/>
          </a:xfrm>
          <a:prstGeom prst="rect">
            <a:avLst/>
          </a:prstGeom>
        </p:spPr>
      </p:pic>
      <p:sp>
        <p:nvSpPr>
          <p:cNvPr id="14" name="TextBox 13">
            <a:extLst>
              <a:ext uri="{FF2B5EF4-FFF2-40B4-BE49-F238E27FC236}">
                <a16:creationId xmlns:a16="http://schemas.microsoft.com/office/drawing/2014/main" id="{8D361F1D-3A38-78E2-1C67-EECB4C335477}"/>
              </a:ext>
            </a:extLst>
          </p:cNvPr>
          <p:cNvSpPr txBox="1"/>
          <p:nvPr/>
        </p:nvSpPr>
        <p:spPr>
          <a:xfrm>
            <a:off x="6674170" y="5215424"/>
            <a:ext cx="416189" cy="338554"/>
          </a:xfrm>
          <a:prstGeom prst="rect">
            <a:avLst/>
          </a:prstGeom>
          <a:noFill/>
        </p:spPr>
        <p:txBody>
          <a:bodyPr wrap="square" rtlCol="0">
            <a:spAutoFit/>
          </a:bodyPr>
          <a:lstStyle/>
          <a:p>
            <a:pPr algn="ctr"/>
            <a:r>
              <a:rPr lang="en-US" sz="1600">
                <a:latin typeface="Segoe UI" panose="020B0502040204020203" pitchFamily="34" charset="0"/>
                <a:cs typeface="Segoe UI" panose="020B0502040204020203" pitchFamily="34" charset="0"/>
              </a:rPr>
              <a:t>15</a:t>
            </a:r>
          </a:p>
        </p:txBody>
      </p:sp>
      <p:sp>
        <p:nvSpPr>
          <p:cNvPr id="15" name="TextBox 14">
            <a:extLst>
              <a:ext uri="{FF2B5EF4-FFF2-40B4-BE49-F238E27FC236}">
                <a16:creationId xmlns:a16="http://schemas.microsoft.com/office/drawing/2014/main" id="{06509F1B-0273-DFD2-7408-B3438D0F1CB7}"/>
              </a:ext>
            </a:extLst>
          </p:cNvPr>
          <p:cNvSpPr txBox="1"/>
          <p:nvPr/>
        </p:nvSpPr>
        <p:spPr>
          <a:xfrm>
            <a:off x="5516944" y="5214214"/>
            <a:ext cx="416189" cy="338554"/>
          </a:xfrm>
          <a:prstGeom prst="rect">
            <a:avLst/>
          </a:prstGeom>
          <a:noFill/>
        </p:spPr>
        <p:txBody>
          <a:bodyPr wrap="square" rtlCol="0">
            <a:spAutoFit/>
          </a:bodyPr>
          <a:lstStyle/>
          <a:p>
            <a:pPr algn="ctr"/>
            <a:r>
              <a:rPr lang="en-US" sz="1600">
                <a:latin typeface="Segoe UI" panose="020B0502040204020203" pitchFamily="34" charset="0"/>
                <a:cs typeface="Segoe UI" panose="020B0502040204020203" pitchFamily="34" charset="0"/>
              </a:rPr>
              <a:t>10</a:t>
            </a:r>
          </a:p>
        </p:txBody>
      </p:sp>
      <p:graphicFrame>
        <p:nvGraphicFramePr>
          <p:cNvPr id="18" name="Table 17">
            <a:extLst>
              <a:ext uri="{FF2B5EF4-FFF2-40B4-BE49-F238E27FC236}">
                <a16:creationId xmlns:a16="http://schemas.microsoft.com/office/drawing/2014/main" id="{A54012B2-13AF-F03F-E28D-CB394F28D448}"/>
              </a:ext>
            </a:extLst>
          </p:cNvPr>
          <p:cNvGraphicFramePr>
            <a:graphicFrameLocks noGrp="1"/>
          </p:cNvGraphicFramePr>
          <p:nvPr/>
        </p:nvGraphicFramePr>
        <p:xfrm>
          <a:off x="4613659" y="2405585"/>
          <a:ext cx="2524684" cy="876878"/>
        </p:xfrm>
        <a:graphic>
          <a:graphicData uri="http://schemas.openxmlformats.org/drawingml/2006/table">
            <a:tbl>
              <a:tblPr firstRow="1" bandRow="1">
                <a:tableStyleId>{5C22544A-7EE6-4342-B048-85BDC9FD1C3A}</a:tableStyleId>
              </a:tblPr>
              <a:tblGrid>
                <a:gridCol w="631171">
                  <a:extLst>
                    <a:ext uri="{9D8B030D-6E8A-4147-A177-3AD203B41FA5}">
                      <a16:colId xmlns:a16="http://schemas.microsoft.com/office/drawing/2014/main" val="1465948854"/>
                    </a:ext>
                  </a:extLst>
                </a:gridCol>
                <a:gridCol w="631171">
                  <a:extLst>
                    <a:ext uri="{9D8B030D-6E8A-4147-A177-3AD203B41FA5}">
                      <a16:colId xmlns:a16="http://schemas.microsoft.com/office/drawing/2014/main" val="2319295699"/>
                    </a:ext>
                  </a:extLst>
                </a:gridCol>
                <a:gridCol w="631171">
                  <a:extLst>
                    <a:ext uri="{9D8B030D-6E8A-4147-A177-3AD203B41FA5}">
                      <a16:colId xmlns:a16="http://schemas.microsoft.com/office/drawing/2014/main" val="1973446745"/>
                    </a:ext>
                  </a:extLst>
                </a:gridCol>
                <a:gridCol w="631171">
                  <a:extLst>
                    <a:ext uri="{9D8B030D-6E8A-4147-A177-3AD203B41FA5}">
                      <a16:colId xmlns:a16="http://schemas.microsoft.com/office/drawing/2014/main" val="142055116"/>
                    </a:ext>
                  </a:extLst>
                </a:gridCol>
              </a:tblGrid>
              <a:tr h="267278">
                <a:tc>
                  <a:txBody>
                    <a:bodyPr/>
                    <a:lstStyle/>
                    <a:p>
                      <a:pPr algn="ctr"/>
                      <a:r>
                        <a:rPr lang="en-US" sz="1100" b="0">
                          <a:latin typeface="+mj-lt"/>
                        </a:rPr>
                        <a:t>POS</a:t>
                      </a:r>
                    </a:p>
                  </a:txBody>
                  <a:tcPr/>
                </a:tc>
                <a:tc>
                  <a:txBody>
                    <a:bodyPr/>
                    <a:lstStyle/>
                    <a:p>
                      <a:pPr algn="ctr"/>
                      <a:r>
                        <a:rPr lang="en-US" sz="1100" b="0">
                          <a:latin typeface="+mj-lt"/>
                        </a:rPr>
                        <a:t>Created</a:t>
                      </a:r>
                    </a:p>
                  </a:txBody>
                  <a:tcPr/>
                </a:tc>
                <a:tc>
                  <a:txBody>
                    <a:bodyPr/>
                    <a:lstStyle/>
                    <a:p>
                      <a:pPr algn="ctr"/>
                      <a:r>
                        <a:rPr lang="en-US" sz="1100" b="0">
                          <a:latin typeface="+mj-lt"/>
                        </a:rPr>
                        <a:t>Inform.</a:t>
                      </a:r>
                    </a:p>
                  </a:txBody>
                  <a:tcPr/>
                </a:tc>
                <a:tc>
                  <a:txBody>
                    <a:bodyPr/>
                    <a:lstStyle/>
                    <a:p>
                      <a:pPr algn="ctr"/>
                      <a:r>
                        <a:rPr lang="en-US" sz="1100" b="0">
                          <a:latin typeface="+mj-lt"/>
                        </a:rPr>
                        <a:t>Import.</a:t>
                      </a:r>
                    </a:p>
                  </a:txBody>
                  <a:tcPr/>
                </a:tc>
                <a:extLst>
                  <a:ext uri="{0D108BD9-81ED-4DB2-BD59-A6C34878D82A}">
                    <a16:rowId xmlns:a16="http://schemas.microsoft.com/office/drawing/2014/main" val="1332774942"/>
                  </a:ext>
                </a:extLst>
              </a:tr>
              <a:tr h="251458">
                <a:tc>
                  <a:txBody>
                    <a:bodyPr/>
                    <a:lstStyle/>
                    <a:p>
                      <a:pPr algn="ctr"/>
                      <a:r>
                        <a:rPr lang="en-US" sz="1400" b="0">
                          <a:latin typeface="+mj-lt"/>
                        </a:rPr>
                        <a:t>10</a:t>
                      </a:r>
                    </a:p>
                  </a:txBody>
                  <a:tcPr/>
                </a:tc>
                <a:tc>
                  <a:txBody>
                    <a:bodyPr/>
                    <a:lstStyle/>
                    <a:p>
                      <a:pPr algn="ctr"/>
                      <a:r>
                        <a:rPr lang="en-US" sz="1400" b="0">
                          <a:latin typeface="+mj-lt"/>
                        </a:rPr>
                        <a:t>X</a:t>
                      </a:r>
                    </a:p>
                  </a:txBody>
                  <a:tcPr/>
                </a:tc>
                <a:tc>
                  <a:txBody>
                    <a:bodyPr/>
                    <a:lstStyle/>
                    <a:p>
                      <a:pPr algn="ctr"/>
                      <a:endParaRPr lang="en-US" sz="1400" b="0">
                        <a:latin typeface="+mj-lt"/>
                      </a:endParaRPr>
                    </a:p>
                  </a:txBody>
                  <a:tcPr/>
                </a:tc>
                <a:tc>
                  <a:txBody>
                    <a:bodyPr/>
                    <a:lstStyle/>
                    <a:p>
                      <a:pPr algn="ctr"/>
                      <a:endParaRPr lang="en-US" sz="1400" b="0">
                        <a:latin typeface="+mj-lt"/>
                      </a:endParaRPr>
                    </a:p>
                  </a:txBody>
                  <a:tcPr/>
                </a:tc>
                <a:extLst>
                  <a:ext uri="{0D108BD9-81ED-4DB2-BD59-A6C34878D82A}">
                    <a16:rowId xmlns:a16="http://schemas.microsoft.com/office/drawing/2014/main" val="653456381"/>
                  </a:ext>
                </a:extLst>
              </a:tr>
              <a:tr h="255691">
                <a:tc>
                  <a:txBody>
                    <a:bodyPr/>
                    <a:lstStyle/>
                    <a:p>
                      <a:pPr algn="ctr"/>
                      <a:r>
                        <a:rPr lang="en-US" sz="1400" b="0">
                          <a:latin typeface="+mj-lt"/>
                        </a:rPr>
                        <a:t>15</a:t>
                      </a:r>
                    </a:p>
                  </a:txBody>
                  <a:tcPr/>
                </a:tc>
                <a:tc>
                  <a:txBody>
                    <a:bodyPr/>
                    <a:lstStyle/>
                    <a:p>
                      <a:pPr algn="ctr"/>
                      <a:r>
                        <a:rPr lang="en-US" sz="1400" b="0">
                          <a:latin typeface="+mj-lt"/>
                        </a:rPr>
                        <a:t>X</a:t>
                      </a:r>
                    </a:p>
                  </a:txBody>
                  <a:tcPr/>
                </a:tc>
                <a:tc>
                  <a:txBody>
                    <a:bodyPr/>
                    <a:lstStyle/>
                    <a:p>
                      <a:pPr algn="ctr"/>
                      <a:endParaRPr lang="en-US" sz="1400" b="0">
                        <a:latin typeface="+mj-lt"/>
                      </a:endParaRPr>
                    </a:p>
                  </a:txBody>
                  <a:tcPr/>
                </a:tc>
                <a:tc>
                  <a:txBody>
                    <a:bodyPr/>
                    <a:lstStyle/>
                    <a:p>
                      <a:pPr algn="ctr"/>
                      <a:endParaRPr lang="en-US" sz="1400" b="0">
                        <a:latin typeface="+mj-lt"/>
                      </a:endParaRPr>
                    </a:p>
                  </a:txBody>
                  <a:tcPr/>
                </a:tc>
                <a:extLst>
                  <a:ext uri="{0D108BD9-81ED-4DB2-BD59-A6C34878D82A}">
                    <a16:rowId xmlns:a16="http://schemas.microsoft.com/office/drawing/2014/main" val="1025683737"/>
                  </a:ext>
                </a:extLst>
              </a:tr>
            </a:tbl>
          </a:graphicData>
        </a:graphic>
      </p:graphicFrame>
    </p:spTree>
    <p:extLst>
      <p:ext uri="{BB962C8B-B14F-4D97-AF65-F5344CB8AC3E}">
        <p14:creationId xmlns:p14="http://schemas.microsoft.com/office/powerpoint/2010/main" val="710106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43AE3-65F0-516E-8746-BB09FBCAC154}"/>
              </a:ext>
            </a:extLst>
          </p:cNvPr>
          <p:cNvSpPr>
            <a:spLocks noGrp="1"/>
          </p:cNvSpPr>
          <p:nvPr>
            <p:ph type="body" sz="quarter" idx="12"/>
          </p:nvPr>
        </p:nvSpPr>
        <p:spPr/>
        <p:txBody>
          <a:bodyPr lIns="91440" tIns="45720" rIns="91440" bIns="45720" anchor="t"/>
          <a:lstStyle/>
          <a:p>
            <a:pPr marL="0" indent="0">
              <a:buNone/>
            </a:pPr>
            <a:r>
              <a:rPr lang="en-US" b="1">
                <a:solidFill>
                  <a:schemeClr val="bg2">
                    <a:lumMod val="50000"/>
                  </a:schemeClr>
                </a:solidFill>
              </a:rPr>
              <a:t>Azure Storage Account </a:t>
            </a:r>
          </a:p>
          <a:p>
            <a:pPr lvl="1"/>
            <a:r>
              <a:rPr lang="en-US" sz="1900">
                <a:solidFill>
                  <a:schemeClr val="bg2">
                    <a:lumMod val="50000"/>
                  </a:schemeClr>
                </a:solidFill>
                <a:latin typeface="Segoe UI" panose="020B0502040204020203" pitchFamily="34" charset="0"/>
                <a:cs typeface="Segoe UI" panose="020B0502040204020203" pitchFamily="34" charset="0"/>
              </a:rPr>
              <a:t>Owned by customer</a:t>
            </a:r>
          </a:p>
          <a:p>
            <a:pPr marL="0" indent="0">
              <a:buNone/>
            </a:pPr>
            <a:r>
              <a:rPr lang="en-US" b="1">
                <a:solidFill>
                  <a:schemeClr val="bg2">
                    <a:lumMod val="50000"/>
                  </a:schemeClr>
                </a:solidFill>
              </a:rPr>
              <a:t>Scheduler Replication Job</a:t>
            </a:r>
          </a:p>
          <a:p>
            <a:pPr lvl="1"/>
            <a:r>
              <a:rPr lang="en-US" sz="1900">
                <a:solidFill>
                  <a:schemeClr val="bg2">
                    <a:lumMod val="50000"/>
                  </a:schemeClr>
                </a:solidFill>
                <a:latin typeface="Segoe UI" panose="020B0502040204020203" pitchFamily="34" charset="0"/>
                <a:cs typeface="Segoe UI" panose="020B0502040204020203" pitchFamily="34" charset="0"/>
              </a:rPr>
              <a:t>Creates a package</a:t>
            </a:r>
          </a:p>
          <a:p>
            <a:pPr lvl="1"/>
            <a:r>
              <a:rPr lang="en-US" sz="1900">
                <a:solidFill>
                  <a:schemeClr val="bg2">
                    <a:lumMod val="50000"/>
                  </a:schemeClr>
                </a:solidFill>
                <a:latin typeface="Segoe UI" panose="020B0502040204020203" pitchFamily="34" charset="0"/>
                <a:cs typeface="Segoe UI" panose="020B0502040204020203" pitchFamily="34" charset="0"/>
              </a:rPr>
              <a:t>Registers destinations</a:t>
            </a:r>
          </a:p>
          <a:p>
            <a:pPr marL="0" indent="0">
              <a:buNone/>
            </a:pPr>
            <a:r>
              <a:rPr lang="en-US" b="1"/>
              <a:t>POS inquires about data for that POS</a:t>
            </a:r>
          </a:p>
          <a:p>
            <a:pPr lvl="1"/>
            <a:r>
              <a:rPr lang="en-US" sz="1900">
                <a:latin typeface="Segoe UI" panose="020B0502040204020203" pitchFamily="34" charset="0"/>
                <a:cs typeface="Segoe UI" panose="020B0502040204020203" pitchFamily="34" charset="0"/>
              </a:rPr>
              <a:t>POS fetches package information from HO</a:t>
            </a:r>
          </a:p>
        </p:txBody>
      </p:sp>
      <p:sp>
        <p:nvSpPr>
          <p:cNvPr id="3" name="Title 2">
            <a:extLst>
              <a:ext uri="{FF2B5EF4-FFF2-40B4-BE49-F238E27FC236}">
                <a16:creationId xmlns:a16="http://schemas.microsoft.com/office/drawing/2014/main" id="{7380502A-F104-8314-5552-6A4B35B6D1DD}"/>
              </a:ext>
            </a:extLst>
          </p:cNvPr>
          <p:cNvSpPr>
            <a:spLocks noGrp="1"/>
          </p:cNvSpPr>
          <p:nvPr>
            <p:ph type="title"/>
          </p:nvPr>
        </p:nvSpPr>
        <p:spPr/>
        <p:txBody>
          <a:bodyPr/>
          <a:lstStyle/>
          <a:p>
            <a:r>
              <a:rPr lang="en-US"/>
              <a:t>Offline POS history</a:t>
            </a:r>
          </a:p>
        </p:txBody>
      </p:sp>
      <p:sp>
        <p:nvSpPr>
          <p:cNvPr id="45" name="TextBox 44">
            <a:extLst>
              <a:ext uri="{FF2B5EF4-FFF2-40B4-BE49-F238E27FC236}">
                <a16:creationId xmlns:a16="http://schemas.microsoft.com/office/drawing/2014/main" id="{FAC6CE70-4ADA-C13C-E869-52A693012B37}"/>
              </a:ext>
            </a:extLst>
          </p:cNvPr>
          <p:cNvSpPr txBox="1"/>
          <p:nvPr/>
        </p:nvSpPr>
        <p:spPr>
          <a:xfrm>
            <a:off x="4970685" y="1381257"/>
            <a:ext cx="24868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HEAD OFFICE IN </a:t>
            </a:r>
            <a:b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br>
            <a: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BC SaaS</a:t>
            </a:r>
            <a:endPar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sp>
        <p:nvSpPr>
          <p:cNvPr id="50" name="Freeform: Shape 49">
            <a:extLst>
              <a:ext uri="{FF2B5EF4-FFF2-40B4-BE49-F238E27FC236}">
                <a16:creationId xmlns:a16="http://schemas.microsoft.com/office/drawing/2014/main" id="{AB501FB6-1020-1BE4-ABE8-32CC8B2B4200}"/>
              </a:ext>
            </a:extLst>
          </p:cNvPr>
          <p:cNvSpPr/>
          <p:nvPr/>
        </p:nvSpPr>
        <p:spPr>
          <a:xfrm>
            <a:off x="7377709" y="1287769"/>
            <a:ext cx="1326054" cy="766564"/>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accent4">
              <a:lumMod val="40000"/>
              <a:lumOff val="60000"/>
            </a:schemeClr>
          </a:solidFill>
          <a:ln w="33528" cap="flat">
            <a:solidFill>
              <a:srgbClr val="2F5597"/>
            </a:solid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pic>
        <p:nvPicPr>
          <p:cNvPr id="52" name="Graphic 51">
            <a:extLst>
              <a:ext uri="{FF2B5EF4-FFF2-40B4-BE49-F238E27FC236}">
                <a16:creationId xmlns:a16="http://schemas.microsoft.com/office/drawing/2014/main" id="{6F218D0D-B96D-2436-023C-F0FAF54CCE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32926" y="1450747"/>
            <a:ext cx="768571" cy="819328"/>
          </a:xfrm>
          <a:prstGeom prst="rect">
            <a:avLst/>
          </a:prstGeom>
        </p:spPr>
      </p:pic>
      <p:pic>
        <p:nvPicPr>
          <p:cNvPr id="13" name="Graphic 12" descr="Box with solid fill">
            <a:extLst>
              <a:ext uri="{FF2B5EF4-FFF2-40B4-BE49-F238E27FC236}">
                <a16:creationId xmlns:a16="http://schemas.microsoft.com/office/drawing/2014/main" id="{D701A208-938F-6BE5-ED44-379E1C65AE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00821" y="1239493"/>
            <a:ext cx="574678" cy="574678"/>
          </a:xfrm>
          <a:prstGeom prst="rect">
            <a:avLst/>
          </a:prstGeom>
        </p:spPr>
      </p:pic>
      <p:cxnSp>
        <p:nvCxnSpPr>
          <p:cNvPr id="36" name="Straight Arrow Connector 35">
            <a:extLst>
              <a:ext uri="{FF2B5EF4-FFF2-40B4-BE49-F238E27FC236}">
                <a16:creationId xmlns:a16="http://schemas.microsoft.com/office/drawing/2014/main" id="{E0283C5A-17D2-3094-656D-63FB3C0EBED5}"/>
              </a:ext>
            </a:extLst>
          </p:cNvPr>
          <p:cNvCxnSpPr>
            <a:cxnSpLocks/>
          </p:cNvCxnSpPr>
          <p:nvPr/>
        </p:nvCxnSpPr>
        <p:spPr>
          <a:xfrm flipH="1">
            <a:off x="6848189" y="2230946"/>
            <a:ext cx="977842" cy="2321720"/>
          </a:xfrm>
          <a:prstGeom prst="straightConnector1">
            <a:avLst/>
          </a:prstGeom>
          <a:ln w="38100">
            <a:solidFill>
              <a:srgbClr val="2F5597"/>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93A3110-8FDD-BB40-BDE9-ECB815189E16}"/>
              </a:ext>
            </a:extLst>
          </p:cNvPr>
          <p:cNvCxnSpPr>
            <a:cxnSpLocks/>
          </p:cNvCxnSpPr>
          <p:nvPr/>
        </p:nvCxnSpPr>
        <p:spPr>
          <a:xfrm flipH="1">
            <a:off x="7000589" y="2328986"/>
            <a:ext cx="977842" cy="2321720"/>
          </a:xfrm>
          <a:prstGeom prst="straightConnector1">
            <a:avLst/>
          </a:prstGeom>
          <a:ln w="38100">
            <a:solidFill>
              <a:srgbClr val="2F559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657E158-00B1-C864-38EF-EF46E8F946EE}"/>
              </a:ext>
            </a:extLst>
          </p:cNvPr>
          <p:cNvCxnSpPr>
            <a:cxnSpLocks/>
          </p:cNvCxnSpPr>
          <p:nvPr/>
        </p:nvCxnSpPr>
        <p:spPr>
          <a:xfrm>
            <a:off x="4818565" y="4424394"/>
            <a:ext cx="6583680"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TextBox 52">
            <a:extLst>
              <a:ext uri="{FF2B5EF4-FFF2-40B4-BE49-F238E27FC236}">
                <a16:creationId xmlns:a16="http://schemas.microsoft.com/office/drawing/2014/main" id="{9C5FE44C-6DED-12B5-E492-DE1E5B0F6A84}"/>
              </a:ext>
            </a:extLst>
          </p:cNvPr>
          <p:cNvSpPr txBox="1"/>
          <p:nvPr/>
        </p:nvSpPr>
        <p:spPr>
          <a:xfrm>
            <a:off x="4411680" y="4479813"/>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1</a:t>
            </a:r>
          </a:p>
        </p:txBody>
      </p:sp>
      <p:cxnSp>
        <p:nvCxnSpPr>
          <p:cNvPr id="54" name="Straight Arrow Connector 53">
            <a:extLst>
              <a:ext uri="{FF2B5EF4-FFF2-40B4-BE49-F238E27FC236}">
                <a16:creationId xmlns:a16="http://schemas.microsoft.com/office/drawing/2014/main" id="{316614A9-AF2C-88CC-3992-425C702D5357}"/>
              </a:ext>
            </a:extLst>
          </p:cNvPr>
          <p:cNvCxnSpPr>
            <a:cxnSpLocks/>
          </p:cNvCxnSpPr>
          <p:nvPr/>
        </p:nvCxnSpPr>
        <p:spPr>
          <a:xfrm>
            <a:off x="10043862" y="4730196"/>
            <a:ext cx="284063" cy="343603"/>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52C8A44-A1BC-5CED-BE72-049DD74C5342}"/>
              </a:ext>
            </a:extLst>
          </p:cNvPr>
          <p:cNvCxnSpPr>
            <a:cxnSpLocks/>
          </p:cNvCxnSpPr>
          <p:nvPr/>
        </p:nvCxnSpPr>
        <p:spPr>
          <a:xfrm flipH="1">
            <a:off x="9196194" y="4748932"/>
            <a:ext cx="274764" cy="324868"/>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D41BA93-38EE-8A09-CAB9-EBF911280725}"/>
              </a:ext>
            </a:extLst>
          </p:cNvPr>
          <p:cNvSpPr txBox="1"/>
          <p:nvPr/>
        </p:nvSpPr>
        <p:spPr>
          <a:xfrm>
            <a:off x="10372392" y="4477757"/>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2</a:t>
            </a:r>
          </a:p>
        </p:txBody>
      </p:sp>
      <p:sp>
        <p:nvSpPr>
          <p:cNvPr id="57" name="TextBox 56">
            <a:extLst>
              <a:ext uri="{FF2B5EF4-FFF2-40B4-BE49-F238E27FC236}">
                <a16:creationId xmlns:a16="http://schemas.microsoft.com/office/drawing/2014/main" id="{A0C45EB0-9A8E-16CE-9334-1CD19ED7B091}"/>
              </a:ext>
            </a:extLst>
          </p:cNvPr>
          <p:cNvSpPr txBox="1"/>
          <p:nvPr/>
        </p:nvSpPr>
        <p:spPr>
          <a:xfrm>
            <a:off x="9942928"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58" name="TextBox 57">
            <a:extLst>
              <a:ext uri="{FF2B5EF4-FFF2-40B4-BE49-F238E27FC236}">
                <a16:creationId xmlns:a16="http://schemas.microsoft.com/office/drawing/2014/main" id="{54A318A8-0992-5E19-F161-803134E42606}"/>
              </a:ext>
            </a:extLst>
          </p:cNvPr>
          <p:cNvSpPr txBox="1"/>
          <p:nvPr/>
        </p:nvSpPr>
        <p:spPr>
          <a:xfrm>
            <a:off x="8689641"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59" name="TextBox 58">
            <a:extLst>
              <a:ext uri="{FF2B5EF4-FFF2-40B4-BE49-F238E27FC236}">
                <a16:creationId xmlns:a16="http://schemas.microsoft.com/office/drawing/2014/main" id="{0190C550-99E7-D72F-7565-2F99B47A39B9}"/>
              </a:ext>
            </a:extLst>
          </p:cNvPr>
          <p:cNvSpPr txBox="1"/>
          <p:nvPr/>
        </p:nvSpPr>
        <p:spPr>
          <a:xfrm>
            <a:off x="5227564" y="5580902"/>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60" name="TextBox 59">
            <a:extLst>
              <a:ext uri="{FF2B5EF4-FFF2-40B4-BE49-F238E27FC236}">
                <a16:creationId xmlns:a16="http://schemas.microsoft.com/office/drawing/2014/main" id="{2C95C57E-7B30-E705-7DCF-099F0AA56A2A}"/>
              </a:ext>
            </a:extLst>
          </p:cNvPr>
          <p:cNvSpPr txBox="1"/>
          <p:nvPr/>
        </p:nvSpPr>
        <p:spPr>
          <a:xfrm>
            <a:off x="6402452" y="5580218"/>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grpSp>
        <p:nvGrpSpPr>
          <p:cNvPr id="63" name="Group 62">
            <a:extLst>
              <a:ext uri="{FF2B5EF4-FFF2-40B4-BE49-F238E27FC236}">
                <a16:creationId xmlns:a16="http://schemas.microsoft.com/office/drawing/2014/main" id="{D63618B9-81EC-9A74-BF61-A08B7A25AAB8}"/>
              </a:ext>
            </a:extLst>
          </p:cNvPr>
          <p:cNvGrpSpPr/>
          <p:nvPr/>
        </p:nvGrpSpPr>
        <p:grpSpPr>
          <a:xfrm>
            <a:off x="5451222" y="4831405"/>
            <a:ext cx="533599" cy="856777"/>
            <a:chOff x="4653705" y="2369542"/>
            <a:chExt cx="939103" cy="1509346"/>
          </a:xfrm>
        </p:grpSpPr>
        <p:pic>
          <p:nvPicPr>
            <p:cNvPr id="64" name="Graphic 63" descr="Monitor with solid fill">
              <a:extLst>
                <a:ext uri="{FF2B5EF4-FFF2-40B4-BE49-F238E27FC236}">
                  <a16:creationId xmlns:a16="http://schemas.microsoft.com/office/drawing/2014/main" id="{B081DDC5-1893-4309-94AA-1C6DD27210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78408" y="2964488"/>
              <a:ext cx="914400" cy="914400"/>
            </a:xfrm>
            <a:prstGeom prst="rect">
              <a:avLst/>
            </a:prstGeom>
          </p:spPr>
        </p:pic>
        <p:pic>
          <p:nvPicPr>
            <p:cNvPr id="65" name="Graphic 64" descr="Server with solid fill">
              <a:extLst>
                <a:ext uri="{FF2B5EF4-FFF2-40B4-BE49-F238E27FC236}">
                  <a16:creationId xmlns:a16="http://schemas.microsoft.com/office/drawing/2014/main" id="{F54834E2-24FF-E9C1-D8F8-A85FA88AD16D}"/>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3624" t="-2810" r="3624" b="29435"/>
            <a:stretch/>
          </p:blipFill>
          <p:spPr>
            <a:xfrm>
              <a:off x="4653705" y="2369542"/>
              <a:ext cx="914400" cy="670939"/>
            </a:xfrm>
            <a:prstGeom prst="rect">
              <a:avLst/>
            </a:prstGeom>
          </p:spPr>
        </p:pic>
      </p:grpSp>
      <p:grpSp>
        <p:nvGrpSpPr>
          <p:cNvPr id="66" name="Group 65">
            <a:extLst>
              <a:ext uri="{FF2B5EF4-FFF2-40B4-BE49-F238E27FC236}">
                <a16:creationId xmlns:a16="http://schemas.microsoft.com/office/drawing/2014/main" id="{E63A6F03-76D1-4BA7-4E0B-A12D2CF85DCF}"/>
              </a:ext>
            </a:extLst>
          </p:cNvPr>
          <p:cNvGrpSpPr/>
          <p:nvPr/>
        </p:nvGrpSpPr>
        <p:grpSpPr>
          <a:xfrm>
            <a:off x="6618778" y="4832984"/>
            <a:ext cx="533599" cy="856777"/>
            <a:chOff x="4653705" y="2369542"/>
            <a:chExt cx="939103" cy="1509346"/>
          </a:xfrm>
        </p:grpSpPr>
        <p:pic>
          <p:nvPicPr>
            <p:cNvPr id="67" name="Graphic 66" descr="Monitor with solid fill">
              <a:extLst>
                <a:ext uri="{FF2B5EF4-FFF2-40B4-BE49-F238E27FC236}">
                  <a16:creationId xmlns:a16="http://schemas.microsoft.com/office/drawing/2014/main" id="{3BD32929-0685-8A36-F50F-5B0CEDD4FA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78408" y="2964488"/>
              <a:ext cx="914400" cy="914400"/>
            </a:xfrm>
            <a:prstGeom prst="rect">
              <a:avLst/>
            </a:prstGeom>
          </p:spPr>
        </p:pic>
        <p:pic>
          <p:nvPicPr>
            <p:cNvPr id="68" name="Graphic 67" descr="Server with solid fill">
              <a:extLst>
                <a:ext uri="{FF2B5EF4-FFF2-40B4-BE49-F238E27FC236}">
                  <a16:creationId xmlns:a16="http://schemas.microsoft.com/office/drawing/2014/main" id="{C214D075-2FAE-B206-576B-DD771AFA474D}"/>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3624" t="-2810" r="3624" b="29435"/>
            <a:stretch/>
          </p:blipFill>
          <p:spPr>
            <a:xfrm>
              <a:off x="4653705" y="2369542"/>
              <a:ext cx="914400" cy="670939"/>
            </a:xfrm>
            <a:prstGeom prst="rect">
              <a:avLst/>
            </a:prstGeom>
          </p:spPr>
        </p:pic>
      </p:grpSp>
      <p:pic>
        <p:nvPicPr>
          <p:cNvPr id="69" name="Graphic 68" descr="Monitor with solid fill">
            <a:extLst>
              <a:ext uri="{FF2B5EF4-FFF2-40B4-BE49-F238E27FC236}">
                <a16:creationId xmlns:a16="http://schemas.microsoft.com/office/drawing/2014/main" id="{340A4C06-5CB1-6CC6-BB05-72E9909AE8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20554" y="5080158"/>
            <a:ext cx="519563" cy="519057"/>
          </a:xfrm>
          <a:prstGeom prst="rect">
            <a:avLst/>
          </a:prstGeom>
        </p:spPr>
      </p:pic>
      <p:pic>
        <p:nvPicPr>
          <p:cNvPr id="70" name="Graphic 69" descr="Server with solid fill">
            <a:extLst>
              <a:ext uri="{FF2B5EF4-FFF2-40B4-BE49-F238E27FC236}">
                <a16:creationId xmlns:a16="http://schemas.microsoft.com/office/drawing/2014/main" id="{753F63C8-B66D-812A-1326-7ECAB0E1129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3624" t="-2810" r="3624" b="29435"/>
          <a:stretch/>
        </p:blipFill>
        <p:spPr>
          <a:xfrm>
            <a:off x="9505584" y="4481457"/>
            <a:ext cx="519563" cy="380857"/>
          </a:xfrm>
          <a:prstGeom prst="rect">
            <a:avLst/>
          </a:prstGeom>
        </p:spPr>
      </p:pic>
      <p:pic>
        <p:nvPicPr>
          <p:cNvPr id="71" name="Graphic 70" descr="Monitor with solid fill">
            <a:extLst>
              <a:ext uri="{FF2B5EF4-FFF2-40B4-BE49-F238E27FC236}">
                <a16:creationId xmlns:a16="http://schemas.microsoft.com/office/drawing/2014/main" id="{90BCCB2E-A385-8D3B-8F99-0726B55200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36836" y="5080158"/>
            <a:ext cx="519563" cy="519057"/>
          </a:xfrm>
          <a:prstGeom prst="rect">
            <a:avLst/>
          </a:prstGeom>
        </p:spPr>
      </p:pic>
      <p:pic>
        <p:nvPicPr>
          <p:cNvPr id="73" name="Graphic 72" descr="Download from cloud outline">
            <a:extLst>
              <a:ext uri="{FF2B5EF4-FFF2-40B4-BE49-F238E27FC236}">
                <a16:creationId xmlns:a16="http://schemas.microsoft.com/office/drawing/2014/main" id="{F883902C-C94C-073C-B9BA-0DEFFC1D8E9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9487135" y="1138893"/>
            <a:ext cx="1337158" cy="1337158"/>
          </a:xfrm>
          <a:prstGeom prst="rect">
            <a:avLst/>
          </a:prstGeom>
        </p:spPr>
      </p:pic>
      <p:sp>
        <p:nvSpPr>
          <p:cNvPr id="2" name="TextBox 1">
            <a:extLst>
              <a:ext uri="{FF2B5EF4-FFF2-40B4-BE49-F238E27FC236}">
                <a16:creationId xmlns:a16="http://schemas.microsoft.com/office/drawing/2014/main" id="{E6C0991E-38F8-2BA3-FFAC-754DE81A72E6}"/>
              </a:ext>
            </a:extLst>
          </p:cNvPr>
          <p:cNvSpPr txBox="1"/>
          <p:nvPr/>
        </p:nvSpPr>
        <p:spPr>
          <a:xfrm>
            <a:off x="6674170" y="5214853"/>
            <a:ext cx="416189" cy="338554"/>
          </a:xfrm>
          <a:prstGeom prst="rect">
            <a:avLst/>
          </a:prstGeom>
          <a:noFill/>
        </p:spPr>
        <p:txBody>
          <a:bodyPr wrap="square" lIns="91440" tIns="45720" rIns="91440" bIns="45720" rtlCol="0" anchor="t">
            <a:spAutoFit/>
          </a:bodyPr>
          <a:lstStyle/>
          <a:p>
            <a:pPr algn="ctr"/>
            <a:r>
              <a:rPr lang="en-US" sz="1600">
                <a:latin typeface="Segoe UI" panose="020B0502040204020203" pitchFamily="34" charset="0"/>
                <a:cs typeface="Segoe UI" panose="020B0502040204020203" pitchFamily="34" charset="0"/>
              </a:rPr>
              <a:t>15</a:t>
            </a:r>
          </a:p>
        </p:txBody>
      </p:sp>
      <p:sp>
        <p:nvSpPr>
          <p:cNvPr id="5" name="TextBox 4">
            <a:extLst>
              <a:ext uri="{FF2B5EF4-FFF2-40B4-BE49-F238E27FC236}">
                <a16:creationId xmlns:a16="http://schemas.microsoft.com/office/drawing/2014/main" id="{A79E395E-BB00-5CD8-B2D3-533309693769}"/>
              </a:ext>
            </a:extLst>
          </p:cNvPr>
          <p:cNvSpPr txBox="1"/>
          <p:nvPr/>
        </p:nvSpPr>
        <p:spPr>
          <a:xfrm>
            <a:off x="5516944" y="5213643"/>
            <a:ext cx="416189" cy="338554"/>
          </a:xfrm>
          <a:prstGeom prst="rect">
            <a:avLst/>
          </a:prstGeom>
          <a:noFill/>
        </p:spPr>
        <p:txBody>
          <a:bodyPr wrap="square" lIns="91440" tIns="45720" rIns="91440" bIns="45720" rtlCol="0" anchor="t">
            <a:spAutoFit/>
          </a:bodyPr>
          <a:lstStyle/>
          <a:p>
            <a:pPr algn="ctr"/>
            <a:r>
              <a:rPr lang="en-US" sz="1600">
                <a:latin typeface="Segoe UI" panose="020B0502040204020203" pitchFamily="34" charset="0"/>
                <a:cs typeface="Segoe UI" panose="020B0502040204020203" pitchFamily="34" charset="0"/>
              </a:rPr>
              <a:t>10</a:t>
            </a:r>
          </a:p>
        </p:txBody>
      </p:sp>
      <p:graphicFrame>
        <p:nvGraphicFramePr>
          <p:cNvPr id="6" name="Table 5">
            <a:extLst>
              <a:ext uri="{FF2B5EF4-FFF2-40B4-BE49-F238E27FC236}">
                <a16:creationId xmlns:a16="http://schemas.microsoft.com/office/drawing/2014/main" id="{2081F960-729A-016C-F53D-C1885D7579F5}"/>
              </a:ext>
            </a:extLst>
          </p:cNvPr>
          <p:cNvGraphicFramePr>
            <a:graphicFrameLocks noGrp="1"/>
          </p:cNvGraphicFramePr>
          <p:nvPr/>
        </p:nvGraphicFramePr>
        <p:xfrm>
          <a:off x="4613659" y="2405585"/>
          <a:ext cx="2524684" cy="876878"/>
        </p:xfrm>
        <a:graphic>
          <a:graphicData uri="http://schemas.openxmlformats.org/drawingml/2006/table">
            <a:tbl>
              <a:tblPr firstRow="1" bandRow="1">
                <a:tableStyleId>{5C22544A-7EE6-4342-B048-85BDC9FD1C3A}</a:tableStyleId>
              </a:tblPr>
              <a:tblGrid>
                <a:gridCol w="631171">
                  <a:extLst>
                    <a:ext uri="{9D8B030D-6E8A-4147-A177-3AD203B41FA5}">
                      <a16:colId xmlns:a16="http://schemas.microsoft.com/office/drawing/2014/main" val="1465948854"/>
                    </a:ext>
                  </a:extLst>
                </a:gridCol>
                <a:gridCol w="631171">
                  <a:extLst>
                    <a:ext uri="{9D8B030D-6E8A-4147-A177-3AD203B41FA5}">
                      <a16:colId xmlns:a16="http://schemas.microsoft.com/office/drawing/2014/main" val="2319295699"/>
                    </a:ext>
                  </a:extLst>
                </a:gridCol>
                <a:gridCol w="631171">
                  <a:extLst>
                    <a:ext uri="{9D8B030D-6E8A-4147-A177-3AD203B41FA5}">
                      <a16:colId xmlns:a16="http://schemas.microsoft.com/office/drawing/2014/main" val="1973446745"/>
                    </a:ext>
                  </a:extLst>
                </a:gridCol>
                <a:gridCol w="631171">
                  <a:extLst>
                    <a:ext uri="{9D8B030D-6E8A-4147-A177-3AD203B41FA5}">
                      <a16:colId xmlns:a16="http://schemas.microsoft.com/office/drawing/2014/main" val="142055116"/>
                    </a:ext>
                  </a:extLst>
                </a:gridCol>
              </a:tblGrid>
              <a:tr h="267278">
                <a:tc>
                  <a:txBody>
                    <a:bodyPr/>
                    <a:lstStyle/>
                    <a:p>
                      <a:pPr algn="ctr"/>
                      <a:r>
                        <a:rPr lang="en-US" sz="1100" b="0">
                          <a:latin typeface="+mj-lt"/>
                        </a:rPr>
                        <a:t>POS</a:t>
                      </a:r>
                    </a:p>
                  </a:txBody>
                  <a:tcPr/>
                </a:tc>
                <a:tc>
                  <a:txBody>
                    <a:bodyPr/>
                    <a:lstStyle/>
                    <a:p>
                      <a:pPr algn="ctr"/>
                      <a:r>
                        <a:rPr lang="en-US" sz="1100" b="0">
                          <a:latin typeface="+mj-lt"/>
                        </a:rPr>
                        <a:t>Created</a:t>
                      </a:r>
                    </a:p>
                  </a:txBody>
                  <a:tcPr/>
                </a:tc>
                <a:tc>
                  <a:txBody>
                    <a:bodyPr/>
                    <a:lstStyle/>
                    <a:p>
                      <a:pPr algn="ctr"/>
                      <a:r>
                        <a:rPr lang="en-US" sz="1100" b="0">
                          <a:latin typeface="+mj-lt"/>
                        </a:rPr>
                        <a:t>Inform.</a:t>
                      </a:r>
                    </a:p>
                  </a:txBody>
                  <a:tcPr/>
                </a:tc>
                <a:tc>
                  <a:txBody>
                    <a:bodyPr/>
                    <a:lstStyle/>
                    <a:p>
                      <a:pPr algn="ctr"/>
                      <a:r>
                        <a:rPr lang="en-US" sz="1100" b="0">
                          <a:latin typeface="+mj-lt"/>
                        </a:rPr>
                        <a:t>Import.</a:t>
                      </a:r>
                    </a:p>
                  </a:txBody>
                  <a:tcPr/>
                </a:tc>
                <a:extLst>
                  <a:ext uri="{0D108BD9-81ED-4DB2-BD59-A6C34878D82A}">
                    <a16:rowId xmlns:a16="http://schemas.microsoft.com/office/drawing/2014/main" val="1332774942"/>
                  </a:ext>
                </a:extLst>
              </a:tr>
              <a:tr h="251458">
                <a:tc>
                  <a:txBody>
                    <a:bodyPr/>
                    <a:lstStyle/>
                    <a:p>
                      <a:pPr algn="ctr"/>
                      <a:r>
                        <a:rPr lang="en-US" sz="1400" b="0">
                          <a:latin typeface="+mj-lt"/>
                        </a:rPr>
                        <a:t>10</a:t>
                      </a:r>
                    </a:p>
                  </a:txBody>
                  <a:tcPr/>
                </a:tc>
                <a:tc>
                  <a:txBody>
                    <a:bodyPr/>
                    <a:lstStyle/>
                    <a:p>
                      <a:pPr algn="ctr"/>
                      <a:r>
                        <a:rPr lang="en-US" sz="1400" b="0">
                          <a:latin typeface="+mj-lt"/>
                        </a:rPr>
                        <a:t>X</a:t>
                      </a:r>
                    </a:p>
                  </a:txBody>
                  <a:tcPr/>
                </a:tc>
                <a:tc>
                  <a:txBody>
                    <a:bodyPr/>
                    <a:lstStyle/>
                    <a:p>
                      <a:pPr algn="ctr"/>
                      <a:endParaRPr lang="en-US" sz="1400" b="0">
                        <a:latin typeface="+mj-lt"/>
                      </a:endParaRPr>
                    </a:p>
                  </a:txBody>
                  <a:tcPr/>
                </a:tc>
                <a:tc>
                  <a:txBody>
                    <a:bodyPr/>
                    <a:lstStyle/>
                    <a:p>
                      <a:pPr algn="ctr"/>
                      <a:endParaRPr lang="en-US" sz="1400" b="0">
                        <a:latin typeface="+mj-lt"/>
                      </a:endParaRPr>
                    </a:p>
                  </a:txBody>
                  <a:tcPr/>
                </a:tc>
                <a:extLst>
                  <a:ext uri="{0D108BD9-81ED-4DB2-BD59-A6C34878D82A}">
                    <a16:rowId xmlns:a16="http://schemas.microsoft.com/office/drawing/2014/main" val="653456381"/>
                  </a:ext>
                </a:extLst>
              </a:tr>
              <a:tr h="255691">
                <a:tc>
                  <a:txBody>
                    <a:bodyPr/>
                    <a:lstStyle/>
                    <a:p>
                      <a:pPr algn="ctr"/>
                      <a:r>
                        <a:rPr lang="en-US" sz="1400" b="0">
                          <a:latin typeface="+mj-lt"/>
                        </a:rPr>
                        <a:t>15</a:t>
                      </a:r>
                    </a:p>
                  </a:txBody>
                  <a:tcPr/>
                </a:tc>
                <a:tc>
                  <a:txBody>
                    <a:bodyPr/>
                    <a:lstStyle/>
                    <a:p>
                      <a:pPr algn="ctr"/>
                      <a:r>
                        <a:rPr lang="en-US" sz="1400" b="0">
                          <a:latin typeface="+mj-lt"/>
                        </a:rPr>
                        <a:t>X</a:t>
                      </a:r>
                    </a:p>
                  </a:txBody>
                  <a:tcPr/>
                </a:tc>
                <a:tc>
                  <a:txBody>
                    <a:bodyPr/>
                    <a:lstStyle/>
                    <a:p>
                      <a:pPr algn="ctr"/>
                      <a:r>
                        <a:rPr lang="en-US" sz="1400" b="0">
                          <a:latin typeface="+mj-lt"/>
                        </a:rPr>
                        <a:t>X</a:t>
                      </a:r>
                    </a:p>
                  </a:txBody>
                  <a:tcPr/>
                </a:tc>
                <a:tc>
                  <a:txBody>
                    <a:bodyPr/>
                    <a:lstStyle/>
                    <a:p>
                      <a:pPr algn="ctr"/>
                      <a:endParaRPr lang="en-US" sz="1400" b="0">
                        <a:latin typeface="+mj-lt"/>
                      </a:endParaRPr>
                    </a:p>
                  </a:txBody>
                  <a:tcPr/>
                </a:tc>
                <a:extLst>
                  <a:ext uri="{0D108BD9-81ED-4DB2-BD59-A6C34878D82A}">
                    <a16:rowId xmlns:a16="http://schemas.microsoft.com/office/drawing/2014/main" val="1025683737"/>
                  </a:ext>
                </a:extLst>
              </a:tr>
            </a:tbl>
          </a:graphicData>
        </a:graphic>
      </p:graphicFrame>
    </p:spTree>
    <p:extLst>
      <p:ext uri="{BB962C8B-B14F-4D97-AF65-F5344CB8AC3E}">
        <p14:creationId xmlns:p14="http://schemas.microsoft.com/office/powerpoint/2010/main" val="1321118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43AE3-65F0-516E-8746-BB09FBCAC154}"/>
              </a:ext>
            </a:extLst>
          </p:cNvPr>
          <p:cNvSpPr>
            <a:spLocks noGrp="1"/>
          </p:cNvSpPr>
          <p:nvPr>
            <p:ph type="body" sz="quarter" idx="12"/>
          </p:nvPr>
        </p:nvSpPr>
        <p:spPr/>
        <p:txBody>
          <a:bodyPr lIns="91440" tIns="45720" rIns="91440" bIns="45720" anchor="t">
            <a:noAutofit/>
          </a:bodyPr>
          <a:lstStyle/>
          <a:p>
            <a:pPr marL="0" indent="0">
              <a:buNone/>
            </a:pPr>
            <a:r>
              <a:rPr lang="en-US" b="1">
                <a:solidFill>
                  <a:schemeClr val="bg2">
                    <a:lumMod val="50000"/>
                  </a:schemeClr>
                </a:solidFill>
              </a:rPr>
              <a:t>Azure Storage Account </a:t>
            </a:r>
          </a:p>
          <a:p>
            <a:pPr lvl="1"/>
            <a:r>
              <a:rPr lang="en-US" sz="1900">
                <a:solidFill>
                  <a:schemeClr val="bg2">
                    <a:lumMod val="50000"/>
                  </a:schemeClr>
                </a:solidFill>
                <a:latin typeface="Segoe UI" panose="020B0502040204020203" pitchFamily="34" charset="0"/>
                <a:cs typeface="Segoe UI" panose="020B0502040204020203" pitchFamily="34" charset="0"/>
              </a:rPr>
              <a:t>Owned by customer</a:t>
            </a:r>
          </a:p>
          <a:p>
            <a:pPr marL="0" indent="0">
              <a:buNone/>
            </a:pPr>
            <a:r>
              <a:rPr lang="en-US" b="1">
                <a:solidFill>
                  <a:schemeClr val="bg2">
                    <a:lumMod val="50000"/>
                  </a:schemeClr>
                </a:solidFill>
              </a:rPr>
              <a:t>Scheduler Replication Job</a:t>
            </a:r>
          </a:p>
          <a:p>
            <a:pPr lvl="1"/>
            <a:r>
              <a:rPr lang="en-US" sz="1900">
                <a:solidFill>
                  <a:schemeClr val="bg2">
                    <a:lumMod val="50000"/>
                  </a:schemeClr>
                </a:solidFill>
                <a:latin typeface="Segoe UI" panose="020B0502040204020203" pitchFamily="34" charset="0"/>
                <a:cs typeface="Segoe UI" panose="020B0502040204020203" pitchFamily="34" charset="0"/>
              </a:rPr>
              <a:t>Creates a package</a:t>
            </a:r>
          </a:p>
          <a:p>
            <a:pPr lvl="1"/>
            <a:r>
              <a:rPr lang="en-US" sz="1900">
                <a:solidFill>
                  <a:schemeClr val="bg2">
                    <a:lumMod val="50000"/>
                  </a:schemeClr>
                </a:solidFill>
                <a:latin typeface="Segoe UI" panose="020B0502040204020203" pitchFamily="34" charset="0"/>
                <a:cs typeface="Segoe UI" panose="020B0502040204020203" pitchFamily="34" charset="0"/>
              </a:rPr>
              <a:t>Registers destinations</a:t>
            </a:r>
          </a:p>
          <a:p>
            <a:pPr marL="0" indent="0">
              <a:buNone/>
            </a:pPr>
            <a:r>
              <a:rPr lang="en-US" b="1">
                <a:solidFill>
                  <a:schemeClr val="bg2">
                    <a:lumMod val="50000"/>
                  </a:schemeClr>
                </a:solidFill>
              </a:rPr>
              <a:t>POS inquires about data for that POS</a:t>
            </a:r>
          </a:p>
          <a:p>
            <a:pPr lvl="1"/>
            <a:r>
              <a:rPr lang="en-US" sz="1900">
                <a:solidFill>
                  <a:schemeClr val="bg2">
                    <a:lumMod val="50000"/>
                  </a:schemeClr>
                </a:solidFill>
                <a:latin typeface="Segoe UI" panose="020B0502040204020203" pitchFamily="34" charset="0"/>
                <a:cs typeface="Segoe UI" panose="020B0502040204020203" pitchFamily="34" charset="0"/>
              </a:rPr>
              <a:t>POS fetches package information from HO</a:t>
            </a:r>
          </a:p>
          <a:p>
            <a:pPr marL="0" indent="0">
              <a:buNone/>
            </a:pPr>
            <a:r>
              <a:rPr lang="en-US" b="1"/>
              <a:t>POS fetches the package from Azure Storage Account</a:t>
            </a:r>
          </a:p>
        </p:txBody>
      </p:sp>
      <p:sp>
        <p:nvSpPr>
          <p:cNvPr id="3" name="Title 2">
            <a:extLst>
              <a:ext uri="{FF2B5EF4-FFF2-40B4-BE49-F238E27FC236}">
                <a16:creationId xmlns:a16="http://schemas.microsoft.com/office/drawing/2014/main" id="{7380502A-F104-8314-5552-6A4B35B6D1DD}"/>
              </a:ext>
            </a:extLst>
          </p:cNvPr>
          <p:cNvSpPr>
            <a:spLocks noGrp="1"/>
          </p:cNvSpPr>
          <p:nvPr>
            <p:ph type="title"/>
          </p:nvPr>
        </p:nvSpPr>
        <p:spPr/>
        <p:txBody>
          <a:bodyPr/>
          <a:lstStyle/>
          <a:p>
            <a:r>
              <a:rPr lang="en-US"/>
              <a:t>Offline POS history</a:t>
            </a:r>
          </a:p>
        </p:txBody>
      </p:sp>
      <p:sp>
        <p:nvSpPr>
          <p:cNvPr id="45" name="TextBox 44">
            <a:extLst>
              <a:ext uri="{FF2B5EF4-FFF2-40B4-BE49-F238E27FC236}">
                <a16:creationId xmlns:a16="http://schemas.microsoft.com/office/drawing/2014/main" id="{FAC6CE70-4ADA-C13C-E869-52A693012B37}"/>
              </a:ext>
            </a:extLst>
          </p:cNvPr>
          <p:cNvSpPr txBox="1"/>
          <p:nvPr/>
        </p:nvSpPr>
        <p:spPr>
          <a:xfrm>
            <a:off x="4970685" y="1381257"/>
            <a:ext cx="24868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HEAD OFFICE IN </a:t>
            </a:r>
            <a:b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br>
            <a: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BC SaaS</a:t>
            </a:r>
            <a:endPar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sp>
        <p:nvSpPr>
          <p:cNvPr id="50" name="Freeform: Shape 49">
            <a:extLst>
              <a:ext uri="{FF2B5EF4-FFF2-40B4-BE49-F238E27FC236}">
                <a16:creationId xmlns:a16="http://schemas.microsoft.com/office/drawing/2014/main" id="{AB501FB6-1020-1BE4-ABE8-32CC8B2B4200}"/>
              </a:ext>
            </a:extLst>
          </p:cNvPr>
          <p:cNvSpPr/>
          <p:nvPr/>
        </p:nvSpPr>
        <p:spPr>
          <a:xfrm>
            <a:off x="7377709" y="1287769"/>
            <a:ext cx="1326054" cy="766564"/>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accent4">
              <a:lumMod val="40000"/>
              <a:lumOff val="60000"/>
            </a:schemeClr>
          </a:solidFill>
          <a:ln w="33528" cap="flat">
            <a:solidFill>
              <a:srgbClr val="2F5597"/>
            </a:solid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pic>
        <p:nvPicPr>
          <p:cNvPr id="52" name="Graphic 51">
            <a:extLst>
              <a:ext uri="{FF2B5EF4-FFF2-40B4-BE49-F238E27FC236}">
                <a16:creationId xmlns:a16="http://schemas.microsoft.com/office/drawing/2014/main" id="{6F218D0D-B96D-2436-023C-F0FAF54CCE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32926" y="1450747"/>
            <a:ext cx="768571" cy="819328"/>
          </a:xfrm>
          <a:prstGeom prst="rect">
            <a:avLst/>
          </a:prstGeom>
        </p:spPr>
      </p:pic>
      <p:grpSp>
        <p:nvGrpSpPr>
          <p:cNvPr id="5" name="Group 4">
            <a:extLst>
              <a:ext uri="{FF2B5EF4-FFF2-40B4-BE49-F238E27FC236}">
                <a16:creationId xmlns:a16="http://schemas.microsoft.com/office/drawing/2014/main" id="{452F780D-1609-C32E-A896-19C05293F80C}"/>
              </a:ext>
            </a:extLst>
          </p:cNvPr>
          <p:cNvGrpSpPr/>
          <p:nvPr/>
        </p:nvGrpSpPr>
        <p:grpSpPr>
          <a:xfrm>
            <a:off x="7038161" y="2224941"/>
            <a:ext cx="2530260" cy="2605101"/>
            <a:chOff x="7038161" y="2224941"/>
            <a:chExt cx="2530260" cy="2605101"/>
          </a:xfrm>
        </p:grpSpPr>
        <p:cxnSp>
          <p:nvCxnSpPr>
            <p:cNvPr id="36" name="Straight Arrow Connector 35">
              <a:extLst>
                <a:ext uri="{FF2B5EF4-FFF2-40B4-BE49-F238E27FC236}">
                  <a16:creationId xmlns:a16="http://schemas.microsoft.com/office/drawing/2014/main" id="{E0283C5A-17D2-3094-656D-63FB3C0EBED5}"/>
                </a:ext>
              </a:extLst>
            </p:cNvPr>
            <p:cNvCxnSpPr>
              <a:cxnSpLocks/>
            </p:cNvCxnSpPr>
            <p:nvPr/>
          </p:nvCxnSpPr>
          <p:spPr>
            <a:xfrm flipH="1">
              <a:off x="7038161" y="2224941"/>
              <a:ext cx="2350198" cy="2480800"/>
            </a:xfrm>
            <a:prstGeom prst="straightConnector1">
              <a:avLst/>
            </a:prstGeom>
            <a:ln w="38100">
              <a:solidFill>
                <a:srgbClr val="2F5597"/>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93A3110-8FDD-BB40-BDE9-ECB815189E16}"/>
                </a:ext>
              </a:extLst>
            </p:cNvPr>
            <p:cNvCxnSpPr>
              <a:cxnSpLocks/>
            </p:cNvCxnSpPr>
            <p:nvPr/>
          </p:nvCxnSpPr>
          <p:spPr>
            <a:xfrm flipH="1">
              <a:off x="7218223" y="2349242"/>
              <a:ext cx="2350198" cy="2480800"/>
            </a:xfrm>
            <a:prstGeom prst="straightConnector1">
              <a:avLst/>
            </a:prstGeom>
            <a:ln w="38100">
              <a:solidFill>
                <a:srgbClr val="2F559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8657E158-00B1-C864-38EF-EF46E8F946EE}"/>
              </a:ext>
            </a:extLst>
          </p:cNvPr>
          <p:cNvCxnSpPr>
            <a:cxnSpLocks/>
          </p:cNvCxnSpPr>
          <p:nvPr/>
        </p:nvCxnSpPr>
        <p:spPr>
          <a:xfrm>
            <a:off x="4818565" y="4424394"/>
            <a:ext cx="6583680"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TextBox 52">
            <a:extLst>
              <a:ext uri="{FF2B5EF4-FFF2-40B4-BE49-F238E27FC236}">
                <a16:creationId xmlns:a16="http://schemas.microsoft.com/office/drawing/2014/main" id="{9C5FE44C-6DED-12B5-E492-DE1E5B0F6A84}"/>
              </a:ext>
            </a:extLst>
          </p:cNvPr>
          <p:cNvSpPr txBox="1"/>
          <p:nvPr/>
        </p:nvSpPr>
        <p:spPr>
          <a:xfrm>
            <a:off x="4411680" y="4479813"/>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1</a:t>
            </a:r>
          </a:p>
        </p:txBody>
      </p:sp>
      <p:cxnSp>
        <p:nvCxnSpPr>
          <p:cNvPr id="54" name="Straight Arrow Connector 53">
            <a:extLst>
              <a:ext uri="{FF2B5EF4-FFF2-40B4-BE49-F238E27FC236}">
                <a16:creationId xmlns:a16="http://schemas.microsoft.com/office/drawing/2014/main" id="{316614A9-AF2C-88CC-3992-425C702D5357}"/>
              </a:ext>
            </a:extLst>
          </p:cNvPr>
          <p:cNvCxnSpPr>
            <a:cxnSpLocks/>
          </p:cNvCxnSpPr>
          <p:nvPr/>
        </p:nvCxnSpPr>
        <p:spPr>
          <a:xfrm>
            <a:off x="10043862" y="4730196"/>
            <a:ext cx="284063" cy="343603"/>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52C8A44-A1BC-5CED-BE72-049DD74C5342}"/>
              </a:ext>
            </a:extLst>
          </p:cNvPr>
          <p:cNvCxnSpPr>
            <a:cxnSpLocks/>
          </p:cNvCxnSpPr>
          <p:nvPr/>
        </p:nvCxnSpPr>
        <p:spPr>
          <a:xfrm flipH="1">
            <a:off x="9196194" y="4748932"/>
            <a:ext cx="274764" cy="324868"/>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D41BA93-38EE-8A09-CAB9-EBF911280725}"/>
              </a:ext>
            </a:extLst>
          </p:cNvPr>
          <p:cNvSpPr txBox="1"/>
          <p:nvPr/>
        </p:nvSpPr>
        <p:spPr>
          <a:xfrm>
            <a:off x="10372392" y="4477757"/>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2</a:t>
            </a:r>
          </a:p>
        </p:txBody>
      </p:sp>
      <p:sp>
        <p:nvSpPr>
          <p:cNvPr id="57" name="TextBox 56">
            <a:extLst>
              <a:ext uri="{FF2B5EF4-FFF2-40B4-BE49-F238E27FC236}">
                <a16:creationId xmlns:a16="http://schemas.microsoft.com/office/drawing/2014/main" id="{A0C45EB0-9A8E-16CE-9334-1CD19ED7B091}"/>
              </a:ext>
            </a:extLst>
          </p:cNvPr>
          <p:cNvSpPr txBox="1"/>
          <p:nvPr/>
        </p:nvSpPr>
        <p:spPr>
          <a:xfrm>
            <a:off x="9942928"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58" name="TextBox 57">
            <a:extLst>
              <a:ext uri="{FF2B5EF4-FFF2-40B4-BE49-F238E27FC236}">
                <a16:creationId xmlns:a16="http://schemas.microsoft.com/office/drawing/2014/main" id="{54A318A8-0992-5E19-F161-803134E42606}"/>
              </a:ext>
            </a:extLst>
          </p:cNvPr>
          <p:cNvSpPr txBox="1"/>
          <p:nvPr/>
        </p:nvSpPr>
        <p:spPr>
          <a:xfrm>
            <a:off x="8689641"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59" name="TextBox 58">
            <a:extLst>
              <a:ext uri="{FF2B5EF4-FFF2-40B4-BE49-F238E27FC236}">
                <a16:creationId xmlns:a16="http://schemas.microsoft.com/office/drawing/2014/main" id="{0190C550-99E7-D72F-7565-2F99B47A39B9}"/>
              </a:ext>
            </a:extLst>
          </p:cNvPr>
          <p:cNvSpPr txBox="1"/>
          <p:nvPr/>
        </p:nvSpPr>
        <p:spPr>
          <a:xfrm>
            <a:off x="5227564" y="5580902"/>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60" name="TextBox 59">
            <a:extLst>
              <a:ext uri="{FF2B5EF4-FFF2-40B4-BE49-F238E27FC236}">
                <a16:creationId xmlns:a16="http://schemas.microsoft.com/office/drawing/2014/main" id="{2C95C57E-7B30-E705-7DCF-099F0AA56A2A}"/>
              </a:ext>
            </a:extLst>
          </p:cNvPr>
          <p:cNvSpPr txBox="1"/>
          <p:nvPr/>
        </p:nvSpPr>
        <p:spPr>
          <a:xfrm>
            <a:off x="6402452" y="5580218"/>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grpSp>
        <p:nvGrpSpPr>
          <p:cNvPr id="63" name="Group 62">
            <a:extLst>
              <a:ext uri="{FF2B5EF4-FFF2-40B4-BE49-F238E27FC236}">
                <a16:creationId xmlns:a16="http://schemas.microsoft.com/office/drawing/2014/main" id="{D63618B9-81EC-9A74-BF61-A08B7A25AAB8}"/>
              </a:ext>
            </a:extLst>
          </p:cNvPr>
          <p:cNvGrpSpPr/>
          <p:nvPr/>
        </p:nvGrpSpPr>
        <p:grpSpPr>
          <a:xfrm>
            <a:off x="5451222" y="4831405"/>
            <a:ext cx="533599" cy="856777"/>
            <a:chOff x="4653705" y="2369542"/>
            <a:chExt cx="939103" cy="1509346"/>
          </a:xfrm>
        </p:grpSpPr>
        <p:pic>
          <p:nvPicPr>
            <p:cNvPr id="64" name="Graphic 63" descr="Monitor with solid fill">
              <a:extLst>
                <a:ext uri="{FF2B5EF4-FFF2-40B4-BE49-F238E27FC236}">
                  <a16:creationId xmlns:a16="http://schemas.microsoft.com/office/drawing/2014/main" id="{B081DDC5-1893-4309-94AA-1C6DD27210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78408" y="2964488"/>
              <a:ext cx="914400" cy="914400"/>
            </a:xfrm>
            <a:prstGeom prst="rect">
              <a:avLst/>
            </a:prstGeom>
          </p:spPr>
        </p:pic>
        <p:pic>
          <p:nvPicPr>
            <p:cNvPr id="65" name="Graphic 64" descr="Server with solid fill">
              <a:extLst>
                <a:ext uri="{FF2B5EF4-FFF2-40B4-BE49-F238E27FC236}">
                  <a16:creationId xmlns:a16="http://schemas.microsoft.com/office/drawing/2014/main" id="{F54834E2-24FF-E9C1-D8F8-A85FA88AD16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624" t="-2810" r="3624" b="29435"/>
            <a:stretch/>
          </p:blipFill>
          <p:spPr>
            <a:xfrm>
              <a:off x="4653705" y="2369542"/>
              <a:ext cx="914400" cy="670939"/>
            </a:xfrm>
            <a:prstGeom prst="rect">
              <a:avLst/>
            </a:prstGeom>
          </p:spPr>
        </p:pic>
      </p:grpSp>
      <p:grpSp>
        <p:nvGrpSpPr>
          <p:cNvPr id="66" name="Group 65">
            <a:extLst>
              <a:ext uri="{FF2B5EF4-FFF2-40B4-BE49-F238E27FC236}">
                <a16:creationId xmlns:a16="http://schemas.microsoft.com/office/drawing/2014/main" id="{E63A6F03-76D1-4BA7-4E0B-A12D2CF85DCF}"/>
              </a:ext>
            </a:extLst>
          </p:cNvPr>
          <p:cNvGrpSpPr/>
          <p:nvPr/>
        </p:nvGrpSpPr>
        <p:grpSpPr>
          <a:xfrm>
            <a:off x="6618778" y="4832984"/>
            <a:ext cx="533599" cy="856777"/>
            <a:chOff x="4653705" y="2369542"/>
            <a:chExt cx="939103" cy="1509346"/>
          </a:xfrm>
        </p:grpSpPr>
        <p:pic>
          <p:nvPicPr>
            <p:cNvPr id="67" name="Graphic 66" descr="Monitor with solid fill">
              <a:extLst>
                <a:ext uri="{FF2B5EF4-FFF2-40B4-BE49-F238E27FC236}">
                  <a16:creationId xmlns:a16="http://schemas.microsoft.com/office/drawing/2014/main" id="{3BD32929-0685-8A36-F50F-5B0CEDD4FA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78408" y="2964488"/>
              <a:ext cx="914400" cy="914400"/>
            </a:xfrm>
            <a:prstGeom prst="rect">
              <a:avLst/>
            </a:prstGeom>
          </p:spPr>
        </p:pic>
        <p:pic>
          <p:nvPicPr>
            <p:cNvPr id="68" name="Graphic 67" descr="Server with solid fill">
              <a:extLst>
                <a:ext uri="{FF2B5EF4-FFF2-40B4-BE49-F238E27FC236}">
                  <a16:creationId xmlns:a16="http://schemas.microsoft.com/office/drawing/2014/main" id="{C214D075-2FAE-B206-576B-DD771AFA474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624" t="-2810" r="3624" b="29435"/>
            <a:stretch/>
          </p:blipFill>
          <p:spPr>
            <a:xfrm>
              <a:off x="4653705" y="2369542"/>
              <a:ext cx="914400" cy="670939"/>
            </a:xfrm>
            <a:prstGeom prst="rect">
              <a:avLst/>
            </a:prstGeom>
          </p:spPr>
        </p:pic>
      </p:grpSp>
      <p:pic>
        <p:nvPicPr>
          <p:cNvPr id="69" name="Graphic 68" descr="Monitor with solid fill">
            <a:extLst>
              <a:ext uri="{FF2B5EF4-FFF2-40B4-BE49-F238E27FC236}">
                <a16:creationId xmlns:a16="http://schemas.microsoft.com/office/drawing/2014/main" id="{340A4C06-5CB1-6CC6-BB05-72E9909AE8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20554" y="5080158"/>
            <a:ext cx="519563" cy="519057"/>
          </a:xfrm>
          <a:prstGeom prst="rect">
            <a:avLst/>
          </a:prstGeom>
        </p:spPr>
      </p:pic>
      <p:pic>
        <p:nvPicPr>
          <p:cNvPr id="70" name="Graphic 69" descr="Server with solid fill">
            <a:extLst>
              <a:ext uri="{FF2B5EF4-FFF2-40B4-BE49-F238E27FC236}">
                <a16:creationId xmlns:a16="http://schemas.microsoft.com/office/drawing/2014/main" id="{753F63C8-B66D-812A-1326-7ECAB0E1129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624" t="-2810" r="3624" b="29435"/>
          <a:stretch/>
        </p:blipFill>
        <p:spPr>
          <a:xfrm>
            <a:off x="9505584" y="4481457"/>
            <a:ext cx="519563" cy="380857"/>
          </a:xfrm>
          <a:prstGeom prst="rect">
            <a:avLst/>
          </a:prstGeom>
        </p:spPr>
      </p:pic>
      <p:pic>
        <p:nvPicPr>
          <p:cNvPr id="71" name="Graphic 70" descr="Monitor with solid fill">
            <a:extLst>
              <a:ext uri="{FF2B5EF4-FFF2-40B4-BE49-F238E27FC236}">
                <a16:creationId xmlns:a16="http://schemas.microsoft.com/office/drawing/2014/main" id="{90BCCB2E-A385-8D3B-8F99-0726B55200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36836" y="5080158"/>
            <a:ext cx="519563" cy="519057"/>
          </a:xfrm>
          <a:prstGeom prst="rect">
            <a:avLst/>
          </a:prstGeom>
        </p:spPr>
      </p:pic>
      <p:pic>
        <p:nvPicPr>
          <p:cNvPr id="73" name="Graphic 72" descr="Download from cloud outline">
            <a:extLst>
              <a:ext uri="{FF2B5EF4-FFF2-40B4-BE49-F238E27FC236}">
                <a16:creationId xmlns:a16="http://schemas.microsoft.com/office/drawing/2014/main" id="{F883902C-C94C-073C-B9BA-0DEFFC1D8E9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487135" y="1138893"/>
            <a:ext cx="1337158" cy="1337158"/>
          </a:xfrm>
          <a:prstGeom prst="rect">
            <a:avLst/>
          </a:prstGeom>
        </p:spPr>
      </p:pic>
      <p:pic>
        <p:nvPicPr>
          <p:cNvPr id="6" name="Graphic 5" descr="Box with solid fill">
            <a:extLst>
              <a:ext uri="{FF2B5EF4-FFF2-40B4-BE49-F238E27FC236}">
                <a16:creationId xmlns:a16="http://schemas.microsoft.com/office/drawing/2014/main" id="{87BE48C0-1B9A-21B2-954A-F9BDBE7D563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70205" y="4297745"/>
            <a:ext cx="574678" cy="574678"/>
          </a:xfrm>
          <a:prstGeom prst="rect">
            <a:avLst/>
          </a:prstGeom>
        </p:spPr>
      </p:pic>
      <p:graphicFrame>
        <p:nvGraphicFramePr>
          <p:cNvPr id="2" name="Table 1">
            <a:extLst>
              <a:ext uri="{FF2B5EF4-FFF2-40B4-BE49-F238E27FC236}">
                <a16:creationId xmlns:a16="http://schemas.microsoft.com/office/drawing/2014/main" id="{E11DF1A5-9C11-2EC0-3EF8-9EC3578A0CFE}"/>
              </a:ext>
            </a:extLst>
          </p:cNvPr>
          <p:cNvGraphicFramePr>
            <a:graphicFrameLocks noGrp="1"/>
          </p:cNvGraphicFramePr>
          <p:nvPr/>
        </p:nvGraphicFramePr>
        <p:xfrm>
          <a:off x="4613659" y="2405585"/>
          <a:ext cx="2524684" cy="876878"/>
        </p:xfrm>
        <a:graphic>
          <a:graphicData uri="http://schemas.openxmlformats.org/drawingml/2006/table">
            <a:tbl>
              <a:tblPr firstRow="1" bandRow="1">
                <a:tableStyleId>{5C22544A-7EE6-4342-B048-85BDC9FD1C3A}</a:tableStyleId>
              </a:tblPr>
              <a:tblGrid>
                <a:gridCol w="631171">
                  <a:extLst>
                    <a:ext uri="{9D8B030D-6E8A-4147-A177-3AD203B41FA5}">
                      <a16:colId xmlns:a16="http://schemas.microsoft.com/office/drawing/2014/main" val="1465948854"/>
                    </a:ext>
                  </a:extLst>
                </a:gridCol>
                <a:gridCol w="631171">
                  <a:extLst>
                    <a:ext uri="{9D8B030D-6E8A-4147-A177-3AD203B41FA5}">
                      <a16:colId xmlns:a16="http://schemas.microsoft.com/office/drawing/2014/main" val="2319295699"/>
                    </a:ext>
                  </a:extLst>
                </a:gridCol>
                <a:gridCol w="631171">
                  <a:extLst>
                    <a:ext uri="{9D8B030D-6E8A-4147-A177-3AD203B41FA5}">
                      <a16:colId xmlns:a16="http://schemas.microsoft.com/office/drawing/2014/main" val="1973446745"/>
                    </a:ext>
                  </a:extLst>
                </a:gridCol>
                <a:gridCol w="631171">
                  <a:extLst>
                    <a:ext uri="{9D8B030D-6E8A-4147-A177-3AD203B41FA5}">
                      <a16:colId xmlns:a16="http://schemas.microsoft.com/office/drawing/2014/main" val="142055116"/>
                    </a:ext>
                  </a:extLst>
                </a:gridCol>
              </a:tblGrid>
              <a:tr h="267278">
                <a:tc>
                  <a:txBody>
                    <a:bodyPr/>
                    <a:lstStyle/>
                    <a:p>
                      <a:pPr algn="ctr"/>
                      <a:r>
                        <a:rPr lang="en-US" sz="1100" b="0">
                          <a:latin typeface="+mj-lt"/>
                        </a:rPr>
                        <a:t>POS</a:t>
                      </a:r>
                    </a:p>
                  </a:txBody>
                  <a:tcPr/>
                </a:tc>
                <a:tc>
                  <a:txBody>
                    <a:bodyPr/>
                    <a:lstStyle/>
                    <a:p>
                      <a:pPr algn="ctr"/>
                      <a:r>
                        <a:rPr lang="en-US" sz="1100" b="0">
                          <a:latin typeface="+mj-lt"/>
                        </a:rPr>
                        <a:t>Created</a:t>
                      </a:r>
                    </a:p>
                  </a:txBody>
                  <a:tcPr/>
                </a:tc>
                <a:tc>
                  <a:txBody>
                    <a:bodyPr/>
                    <a:lstStyle/>
                    <a:p>
                      <a:pPr algn="ctr"/>
                      <a:r>
                        <a:rPr lang="en-US" sz="1100" b="0">
                          <a:latin typeface="+mj-lt"/>
                        </a:rPr>
                        <a:t>Inform.</a:t>
                      </a:r>
                    </a:p>
                  </a:txBody>
                  <a:tcPr/>
                </a:tc>
                <a:tc>
                  <a:txBody>
                    <a:bodyPr/>
                    <a:lstStyle/>
                    <a:p>
                      <a:pPr algn="ctr"/>
                      <a:r>
                        <a:rPr lang="en-US" sz="1100" b="0">
                          <a:latin typeface="+mj-lt"/>
                        </a:rPr>
                        <a:t>Import.</a:t>
                      </a:r>
                    </a:p>
                  </a:txBody>
                  <a:tcPr/>
                </a:tc>
                <a:extLst>
                  <a:ext uri="{0D108BD9-81ED-4DB2-BD59-A6C34878D82A}">
                    <a16:rowId xmlns:a16="http://schemas.microsoft.com/office/drawing/2014/main" val="1332774942"/>
                  </a:ext>
                </a:extLst>
              </a:tr>
              <a:tr h="251458">
                <a:tc>
                  <a:txBody>
                    <a:bodyPr/>
                    <a:lstStyle/>
                    <a:p>
                      <a:pPr algn="ctr"/>
                      <a:r>
                        <a:rPr lang="en-US" sz="1400" b="0">
                          <a:latin typeface="+mj-lt"/>
                        </a:rPr>
                        <a:t>10</a:t>
                      </a:r>
                    </a:p>
                  </a:txBody>
                  <a:tcPr/>
                </a:tc>
                <a:tc>
                  <a:txBody>
                    <a:bodyPr/>
                    <a:lstStyle/>
                    <a:p>
                      <a:pPr algn="ctr"/>
                      <a:r>
                        <a:rPr lang="en-US" sz="1400" b="0">
                          <a:latin typeface="+mj-lt"/>
                        </a:rPr>
                        <a:t>X</a:t>
                      </a:r>
                    </a:p>
                  </a:txBody>
                  <a:tcPr/>
                </a:tc>
                <a:tc>
                  <a:txBody>
                    <a:bodyPr/>
                    <a:lstStyle/>
                    <a:p>
                      <a:pPr algn="ctr"/>
                      <a:endParaRPr lang="en-US" sz="1400" b="0">
                        <a:latin typeface="+mj-lt"/>
                      </a:endParaRPr>
                    </a:p>
                  </a:txBody>
                  <a:tcPr/>
                </a:tc>
                <a:tc>
                  <a:txBody>
                    <a:bodyPr/>
                    <a:lstStyle/>
                    <a:p>
                      <a:pPr algn="ctr"/>
                      <a:endParaRPr lang="en-US" sz="1400" b="0">
                        <a:latin typeface="+mj-lt"/>
                      </a:endParaRPr>
                    </a:p>
                  </a:txBody>
                  <a:tcPr/>
                </a:tc>
                <a:extLst>
                  <a:ext uri="{0D108BD9-81ED-4DB2-BD59-A6C34878D82A}">
                    <a16:rowId xmlns:a16="http://schemas.microsoft.com/office/drawing/2014/main" val="653456381"/>
                  </a:ext>
                </a:extLst>
              </a:tr>
              <a:tr h="255691">
                <a:tc>
                  <a:txBody>
                    <a:bodyPr/>
                    <a:lstStyle/>
                    <a:p>
                      <a:pPr algn="ctr"/>
                      <a:r>
                        <a:rPr lang="en-US" sz="1400" b="0">
                          <a:latin typeface="+mj-lt"/>
                        </a:rPr>
                        <a:t>15</a:t>
                      </a:r>
                    </a:p>
                  </a:txBody>
                  <a:tcPr/>
                </a:tc>
                <a:tc>
                  <a:txBody>
                    <a:bodyPr/>
                    <a:lstStyle/>
                    <a:p>
                      <a:pPr algn="ctr"/>
                      <a:r>
                        <a:rPr lang="en-US" sz="1400" b="0">
                          <a:latin typeface="+mj-lt"/>
                        </a:rPr>
                        <a:t>X</a:t>
                      </a:r>
                    </a:p>
                  </a:txBody>
                  <a:tcPr/>
                </a:tc>
                <a:tc>
                  <a:txBody>
                    <a:bodyPr/>
                    <a:lstStyle/>
                    <a:p>
                      <a:pPr algn="ctr"/>
                      <a:r>
                        <a:rPr lang="en-US" sz="1400" b="0">
                          <a:latin typeface="+mj-lt"/>
                        </a:rPr>
                        <a:t>X</a:t>
                      </a:r>
                    </a:p>
                  </a:txBody>
                  <a:tcPr/>
                </a:tc>
                <a:tc>
                  <a:txBody>
                    <a:bodyPr/>
                    <a:lstStyle/>
                    <a:p>
                      <a:pPr algn="ctr"/>
                      <a:endParaRPr lang="en-US" sz="1400" b="0">
                        <a:latin typeface="+mj-lt"/>
                      </a:endParaRPr>
                    </a:p>
                  </a:txBody>
                  <a:tcPr/>
                </a:tc>
                <a:extLst>
                  <a:ext uri="{0D108BD9-81ED-4DB2-BD59-A6C34878D82A}">
                    <a16:rowId xmlns:a16="http://schemas.microsoft.com/office/drawing/2014/main" val="1025683737"/>
                  </a:ext>
                </a:extLst>
              </a:tr>
            </a:tbl>
          </a:graphicData>
        </a:graphic>
      </p:graphicFrame>
      <p:sp>
        <p:nvSpPr>
          <p:cNvPr id="7" name="TextBox 6">
            <a:extLst>
              <a:ext uri="{FF2B5EF4-FFF2-40B4-BE49-F238E27FC236}">
                <a16:creationId xmlns:a16="http://schemas.microsoft.com/office/drawing/2014/main" id="{14C1AD62-1E44-9565-0375-FF4A8DBE12CA}"/>
              </a:ext>
            </a:extLst>
          </p:cNvPr>
          <p:cNvSpPr txBox="1"/>
          <p:nvPr/>
        </p:nvSpPr>
        <p:spPr>
          <a:xfrm>
            <a:off x="6674170" y="5216570"/>
            <a:ext cx="416189" cy="338554"/>
          </a:xfrm>
          <a:prstGeom prst="rect">
            <a:avLst/>
          </a:prstGeom>
          <a:noFill/>
        </p:spPr>
        <p:txBody>
          <a:bodyPr wrap="square" lIns="91440" tIns="45720" rIns="91440" bIns="45720" rtlCol="0" anchor="t">
            <a:spAutoFit/>
          </a:bodyPr>
          <a:lstStyle/>
          <a:p>
            <a:pPr algn="ctr"/>
            <a:r>
              <a:rPr lang="en-US" sz="1600">
                <a:latin typeface="Segoe UI" panose="020B0502040204020203" pitchFamily="34" charset="0"/>
                <a:cs typeface="Segoe UI" panose="020B0502040204020203" pitchFamily="34" charset="0"/>
              </a:rPr>
              <a:t>15</a:t>
            </a:r>
          </a:p>
        </p:txBody>
      </p:sp>
      <p:sp>
        <p:nvSpPr>
          <p:cNvPr id="8" name="TextBox 7">
            <a:extLst>
              <a:ext uri="{FF2B5EF4-FFF2-40B4-BE49-F238E27FC236}">
                <a16:creationId xmlns:a16="http://schemas.microsoft.com/office/drawing/2014/main" id="{F5620AAD-E852-F228-5712-3359EB167949}"/>
              </a:ext>
            </a:extLst>
          </p:cNvPr>
          <p:cNvSpPr txBox="1"/>
          <p:nvPr/>
        </p:nvSpPr>
        <p:spPr>
          <a:xfrm>
            <a:off x="5516944" y="5215360"/>
            <a:ext cx="416189" cy="338554"/>
          </a:xfrm>
          <a:prstGeom prst="rect">
            <a:avLst/>
          </a:prstGeom>
          <a:noFill/>
        </p:spPr>
        <p:txBody>
          <a:bodyPr wrap="square" lIns="91440" tIns="45720" rIns="91440" bIns="45720" rtlCol="0" anchor="t">
            <a:spAutoFit/>
          </a:bodyPr>
          <a:lstStyle/>
          <a:p>
            <a:pPr algn="ctr"/>
            <a:r>
              <a:rPr lang="en-US" sz="1600">
                <a:latin typeface="Segoe UI" panose="020B0502040204020203" pitchFamily="34" charset="0"/>
                <a:cs typeface="Segoe UI" panose="020B0502040204020203" pitchFamily="34" charset="0"/>
              </a:rPr>
              <a:t>10</a:t>
            </a:r>
          </a:p>
        </p:txBody>
      </p:sp>
    </p:spTree>
    <p:extLst>
      <p:ext uri="{BB962C8B-B14F-4D97-AF65-F5344CB8AC3E}">
        <p14:creationId xmlns:p14="http://schemas.microsoft.com/office/powerpoint/2010/main" val="1904537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43AE3-65F0-516E-8746-BB09FBCAC154}"/>
              </a:ext>
            </a:extLst>
          </p:cNvPr>
          <p:cNvSpPr>
            <a:spLocks noGrp="1"/>
          </p:cNvSpPr>
          <p:nvPr>
            <p:ph type="body" sz="quarter" idx="12"/>
          </p:nvPr>
        </p:nvSpPr>
        <p:spPr/>
        <p:txBody>
          <a:bodyPr lIns="91440" tIns="45720" rIns="91440" bIns="45720" anchor="t">
            <a:normAutofit fontScale="92500" lnSpcReduction="10000"/>
          </a:bodyPr>
          <a:lstStyle/>
          <a:p>
            <a:pPr marL="0" indent="0">
              <a:buNone/>
            </a:pPr>
            <a:r>
              <a:rPr lang="en-US" sz="2200" b="1">
                <a:solidFill>
                  <a:schemeClr val="bg2">
                    <a:lumMod val="50000"/>
                  </a:schemeClr>
                </a:solidFill>
              </a:rPr>
              <a:t>Azure Storage Account </a:t>
            </a:r>
          </a:p>
          <a:p>
            <a:pPr lvl="1"/>
            <a:r>
              <a:rPr lang="en-US" sz="2000">
                <a:solidFill>
                  <a:schemeClr val="bg2">
                    <a:lumMod val="50000"/>
                  </a:schemeClr>
                </a:solidFill>
                <a:latin typeface="Segoe UI" panose="020B0502040204020203" pitchFamily="34" charset="0"/>
                <a:cs typeface="Segoe UI" panose="020B0502040204020203" pitchFamily="34" charset="0"/>
              </a:rPr>
              <a:t>Owned by customer</a:t>
            </a:r>
          </a:p>
          <a:p>
            <a:pPr marL="0" indent="0">
              <a:buNone/>
            </a:pPr>
            <a:r>
              <a:rPr lang="en-US" sz="2200">
                <a:solidFill>
                  <a:schemeClr val="bg2">
                    <a:lumMod val="50000"/>
                  </a:schemeClr>
                </a:solidFill>
              </a:rPr>
              <a:t>Scheduler Replication Job</a:t>
            </a:r>
          </a:p>
          <a:p>
            <a:pPr lvl="1"/>
            <a:r>
              <a:rPr lang="en-US" sz="2000">
                <a:solidFill>
                  <a:schemeClr val="bg2">
                    <a:lumMod val="50000"/>
                  </a:schemeClr>
                </a:solidFill>
                <a:latin typeface="Segoe UI" panose="020B0502040204020203" pitchFamily="34" charset="0"/>
                <a:cs typeface="Segoe UI" panose="020B0502040204020203" pitchFamily="34" charset="0"/>
              </a:rPr>
              <a:t>Creates a package</a:t>
            </a:r>
          </a:p>
          <a:p>
            <a:pPr lvl="1"/>
            <a:r>
              <a:rPr lang="en-US" sz="2000">
                <a:solidFill>
                  <a:schemeClr val="bg2">
                    <a:lumMod val="50000"/>
                  </a:schemeClr>
                </a:solidFill>
                <a:latin typeface="Segoe UI" panose="020B0502040204020203" pitchFamily="34" charset="0"/>
                <a:cs typeface="Segoe UI" panose="020B0502040204020203" pitchFamily="34" charset="0"/>
              </a:rPr>
              <a:t>Registers destinations</a:t>
            </a:r>
          </a:p>
          <a:p>
            <a:pPr marL="0" indent="0">
              <a:buNone/>
            </a:pPr>
            <a:r>
              <a:rPr lang="en-US" sz="2200" b="1">
                <a:solidFill>
                  <a:schemeClr val="bg2">
                    <a:lumMod val="50000"/>
                  </a:schemeClr>
                </a:solidFill>
              </a:rPr>
              <a:t>POS inquires about data for that POS</a:t>
            </a:r>
          </a:p>
          <a:p>
            <a:pPr lvl="1"/>
            <a:r>
              <a:rPr lang="en-US" sz="2000">
                <a:solidFill>
                  <a:schemeClr val="bg2">
                    <a:lumMod val="50000"/>
                  </a:schemeClr>
                </a:solidFill>
                <a:latin typeface="Segoe UI" panose="020B0502040204020203" pitchFamily="34" charset="0"/>
                <a:cs typeface="Segoe UI" panose="020B0502040204020203" pitchFamily="34" charset="0"/>
              </a:rPr>
              <a:t>POS fetches package information from HO</a:t>
            </a:r>
          </a:p>
          <a:p>
            <a:pPr marL="0" indent="0">
              <a:buNone/>
            </a:pPr>
            <a:r>
              <a:rPr lang="en-US" sz="2200" b="1">
                <a:solidFill>
                  <a:schemeClr val="bg2">
                    <a:lumMod val="50000"/>
                  </a:schemeClr>
                </a:solidFill>
              </a:rPr>
              <a:t>POS fetches the package from Azure Storage Account</a:t>
            </a:r>
          </a:p>
          <a:p>
            <a:pPr marL="0" indent="0">
              <a:buNone/>
            </a:pPr>
            <a:r>
              <a:rPr lang="en-US" sz="2200" b="1"/>
              <a:t>Package imported to POS and marked as completed at HO</a:t>
            </a:r>
          </a:p>
        </p:txBody>
      </p:sp>
      <p:sp>
        <p:nvSpPr>
          <p:cNvPr id="3" name="Title 2">
            <a:extLst>
              <a:ext uri="{FF2B5EF4-FFF2-40B4-BE49-F238E27FC236}">
                <a16:creationId xmlns:a16="http://schemas.microsoft.com/office/drawing/2014/main" id="{7380502A-F104-8314-5552-6A4B35B6D1DD}"/>
              </a:ext>
            </a:extLst>
          </p:cNvPr>
          <p:cNvSpPr>
            <a:spLocks noGrp="1"/>
          </p:cNvSpPr>
          <p:nvPr>
            <p:ph type="title"/>
          </p:nvPr>
        </p:nvSpPr>
        <p:spPr/>
        <p:txBody>
          <a:bodyPr/>
          <a:lstStyle/>
          <a:p>
            <a:r>
              <a:rPr lang="en-US"/>
              <a:t>Offline POS history</a:t>
            </a:r>
          </a:p>
        </p:txBody>
      </p:sp>
      <p:sp>
        <p:nvSpPr>
          <p:cNvPr id="45" name="TextBox 44">
            <a:extLst>
              <a:ext uri="{FF2B5EF4-FFF2-40B4-BE49-F238E27FC236}">
                <a16:creationId xmlns:a16="http://schemas.microsoft.com/office/drawing/2014/main" id="{FAC6CE70-4ADA-C13C-E869-52A693012B37}"/>
              </a:ext>
            </a:extLst>
          </p:cNvPr>
          <p:cNvSpPr txBox="1"/>
          <p:nvPr/>
        </p:nvSpPr>
        <p:spPr>
          <a:xfrm>
            <a:off x="4970685" y="1381257"/>
            <a:ext cx="24868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HEAD OFFICE IN </a:t>
            </a:r>
            <a:b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br>
            <a: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BC SaaS</a:t>
            </a:r>
            <a:endPar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cxnSp>
        <p:nvCxnSpPr>
          <p:cNvPr id="15" name="Straight Connector 14">
            <a:extLst>
              <a:ext uri="{FF2B5EF4-FFF2-40B4-BE49-F238E27FC236}">
                <a16:creationId xmlns:a16="http://schemas.microsoft.com/office/drawing/2014/main" id="{A9AF7D45-D1DE-4A49-F291-87C9A8099E92}"/>
              </a:ext>
            </a:extLst>
          </p:cNvPr>
          <p:cNvCxnSpPr>
            <a:cxnSpLocks/>
          </p:cNvCxnSpPr>
          <p:nvPr/>
        </p:nvCxnSpPr>
        <p:spPr>
          <a:xfrm>
            <a:off x="4818565" y="4424394"/>
            <a:ext cx="6583680"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565B7EB1-6BE2-0FF1-5E8C-3CC1A0B62670}"/>
              </a:ext>
            </a:extLst>
          </p:cNvPr>
          <p:cNvSpPr txBox="1"/>
          <p:nvPr/>
        </p:nvSpPr>
        <p:spPr>
          <a:xfrm>
            <a:off x="4411680" y="4479813"/>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1</a:t>
            </a:r>
          </a:p>
        </p:txBody>
      </p:sp>
      <p:cxnSp>
        <p:nvCxnSpPr>
          <p:cNvPr id="26" name="Straight Arrow Connector 25">
            <a:extLst>
              <a:ext uri="{FF2B5EF4-FFF2-40B4-BE49-F238E27FC236}">
                <a16:creationId xmlns:a16="http://schemas.microsoft.com/office/drawing/2014/main" id="{B6A6C072-C0B1-89B6-6CBC-FFC940D7B5FE}"/>
              </a:ext>
            </a:extLst>
          </p:cNvPr>
          <p:cNvCxnSpPr>
            <a:cxnSpLocks/>
          </p:cNvCxnSpPr>
          <p:nvPr/>
        </p:nvCxnSpPr>
        <p:spPr>
          <a:xfrm>
            <a:off x="10043862" y="4730196"/>
            <a:ext cx="284063" cy="343603"/>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F1F75CA-5FD1-29BD-E40E-4ECBA462C359}"/>
              </a:ext>
            </a:extLst>
          </p:cNvPr>
          <p:cNvCxnSpPr>
            <a:cxnSpLocks/>
          </p:cNvCxnSpPr>
          <p:nvPr/>
        </p:nvCxnSpPr>
        <p:spPr>
          <a:xfrm flipH="1">
            <a:off x="9196194" y="4748932"/>
            <a:ext cx="274764" cy="324868"/>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4008A2A-0CCC-BCEE-F6D2-71703C6735B0}"/>
              </a:ext>
            </a:extLst>
          </p:cNvPr>
          <p:cNvSpPr txBox="1"/>
          <p:nvPr/>
        </p:nvSpPr>
        <p:spPr>
          <a:xfrm>
            <a:off x="10372392" y="4477757"/>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2</a:t>
            </a:r>
          </a:p>
        </p:txBody>
      </p:sp>
      <p:sp>
        <p:nvSpPr>
          <p:cNvPr id="29" name="TextBox 28">
            <a:extLst>
              <a:ext uri="{FF2B5EF4-FFF2-40B4-BE49-F238E27FC236}">
                <a16:creationId xmlns:a16="http://schemas.microsoft.com/office/drawing/2014/main" id="{1AF794BB-9CB4-678A-DF87-20F6EA667140}"/>
              </a:ext>
            </a:extLst>
          </p:cNvPr>
          <p:cNvSpPr txBox="1"/>
          <p:nvPr/>
        </p:nvSpPr>
        <p:spPr>
          <a:xfrm>
            <a:off x="9942928"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30" name="TextBox 29">
            <a:extLst>
              <a:ext uri="{FF2B5EF4-FFF2-40B4-BE49-F238E27FC236}">
                <a16:creationId xmlns:a16="http://schemas.microsoft.com/office/drawing/2014/main" id="{96298E97-4BE6-5741-AF89-EBAFF8D2CFAD}"/>
              </a:ext>
            </a:extLst>
          </p:cNvPr>
          <p:cNvSpPr txBox="1"/>
          <p:nvPr/>
        </p:nvSpPr>
        <p:spPr>
          <a:xfrm>
            <a:off x="8689641"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20" name="TextBox 19">
            <a:extLst>
              <a:ext uri="{FF2B5EF4-FFF2-40B4-BE49-F238E27FC236}">
                <a16:creationId xmlns:a16="http://schemas.microsoft.com/office/drawing/2014/main" id="{1480542E-4389-8A2A-8A29-1E6D263298CD}"/>
              </a:ext>
            </a:extLst>
          </p:cNvPr>
          <p:cNvSpPr txBox="1"/>
          <p:nvPr/>
        </p:nvSpPr>
        <p:spPr>
          <a:xfrm>
            <a:off x="5227564" y="5580902"/>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21" name="TextBox 20">
            <a:extLst>
              <a:ext uri="{FF2B5EF4-FFF2-40B4-BE49-F238E27FC236}">
                <a16:creationId xmlns:a16="http://schemas.microsoft.com/office/drawing/2014/main" id="{425D5C6F-477C-8A34-16A4-70DA3BF34465}"/>
              </a:ext>
            </a:extLst>
          </p:cNvPr>
          <p:cNvSpPr txBox="1"/>
          <p:nvPr/>
        </p:nvSpPr>
        <p:spPr>
          <a:xfrm>
            <a:off x="6402452" y="5580218"/>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pic>
        <p:nvPicPr>
          <p:cNvPr id="47" name="Graphic 46" descr="Download from cloud outline">
            <a:extLst>
              <a:ext uri="{FF2B5EF4-FFF2-40B4-BE49-F238E27FC236}">
                <a16:creationId xmlns:a16="http://schemas.microsoft.com/office/drawing/2014/main" id="{B32A9EF3-231E-26BB-F67C-050FCF6BD35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7135" y="1138893"/>
            <a:ext cx="1337158" cy="1337158"/>
          </a:xfrm>
          <a:prstGeom prst="rect">
            <a:avLst/>
          </a:prstGeom>
        </p:spPr>
      </p:pic>
      <p:sp>
        <p:nvSpPr>
          <p:cNvPr id="50" name="Freeform: Shape 49">
            <a:extLst>
              <a:ext uri="{FF2B5EF4-FFF2-40B4-BE49-F238E27FC236}">
                <a16:creationId xmlns:a16="http://schemas.microsoft.com/office/drawing/2014/main" id="{AB501FB6-1020-1BE4-ABE8-32CC8B2B4200}"/>
              </a:ext>
            </a:extLst>
          </p:cNvPr>
          <p:cNvSpPr/>
          <p:nvPr/>
        </p:nvSpPr>
        <p:spPr>
          <a:xfrm>
            <a:off x="7377709" y="1287769"/>
            <a:ext cx="1326054" cy="766564"/>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accent4">
              <a:lumMod val="40000"/>
              <a:lumOff val="60000"/>
            </a:schemeClr>
          </a:solidFill>
          <a:ln w="38100" cap="flat">
            <a:solidFill>
              <a:srgbClr val="2F5597"/>
            </a:solid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pic>
        <p:nvPicPr>
          <p:cNvPr id="52" name="Graphic 51">
            <a:extLst>
              <a:ext uri="{FF2B5EF4-FFF2-40B4-BE49-F238E27FC236}">
                <a16:creationId xmlns:a16="http://schemas.microsoft.com/office/drawing/2014/main" id="{6F218D0D-B96D-2436-023C-F0FAF54CCE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32926" y="1450747"/>
            <a:ext cx="768571" cy="819328"/>
          </a:xfrm>
          <a:prstGeom prst="rect">
            <a:avLst/>
          </a:prstGeom>
        </p:spPr>
      </p:pic>
      <p:pic>
        <p:nvPicPr>
          <p:cNvPr id="43" name="Graphic 42" descr="Box with solid fill">
            <a:extLst>
              <a:ext uri="{FF2B5EF4-FFF2-40B4-BE49-F238E27FC236}">
                <a16:creationId xmlns:a16="http://schemas.microsoft.com/office/drawing/2014/main" id="{4C1DB221-513A-B012-BD31-B70B34C5B3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53960" y="4252382"/>
            <a:ext cx="574678" cy="574678"/>
          </a:xfrm>
          <a:prstGeom prst="rect">
            <a:avLst/>
          </a:prstGeom>
        </p:spPr>
      </p:pic>
      <p:pic>
        <p:nvPicPr>
          <p:cNvPr id="2" name="Graphic 1" descr="Single gear with solid fill">
            <a:extLst>
              <a:ext uri="{FF2B5EF4-FFF2-40B4-BE49-F238E27FC236}">
                <a16:creationId xmlns:a16="http://schemas.microsoft.com/office/drawing/2014/main" id="{F3D5E1D0-A8E7-1A54-EF1B-20E42B9FA39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43206" y="4563280"/>
            <a:ext cx="698093" cy="698093"/>
          </a:xfrm>
          <a:prstGeom prst="rect">
            <a:avLst/>
          </a:prstGeom>
        </p:spPr>
      </p:pic>
      <p:cxnSp>
        <p:nvCxnSpPr>
          <p:cNvPr id="9" name="Straight Arrow Connector 8">
            <a:extLst>
              <a:ext uri="{FF2B5EF4-FFF2-40B4-BE49-F238E27FC236}">
                <a16:creationId xmlns:a16="http://schemas.microsoft.com/office/drawing/2014/main" id="{A4A880DC-E5C5-D874-EE2B-A3DEBC10F2AE}"/>
              </a:ext>
            </a:extLst>
          </p:cNvPr>
          <p:cNvCxnSpPr>
            <a:cxnSpLocks/>
          </p:cNvCxnSpPr>
          <p:nvPr/>
        </p:nvCxnSpPr>
        <p:spPr>
          <a:xfrm flipH="1">
            <a:off x="6848189" y="2230946"/>
            <a:ext cx="977842" cy="2321720"/>
          </a:xfrm>
          <a:prstGeom prst="straightConnector1">
            <a:avLst/>
          </a:prstGeom>
          <a:ln w="38100">
            <a:solidFill>
              <a:srgbClr val="2F5597"/>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A911C80-D84D-B6C0-B577-41179AD852B0}"/>
              </a:ext>
            </a:extLst>
          </p:cNvPr>
          <p:cNvGrpSpPr/>
          <p:nvPr/>
        </p:nvGrpSpPr>
        <p:grpSpPr>
          <a:xfrm>
            <a:off x="5451222" y="4831405"/>
            <a:ext cx="533599" cy="856777"/>
            <a:chOff x="4653705" y="2369542"/>
            <a:chExt cx="939103" cy="1509346"/>
          </a:xfrm>
        </p:grpSpPr>
        <p:pic>
          <p:nvPicPr>
            <p:cNvPr id="6" name="Graphic 5" descr="Monitor with solid fill">
              <a:extLst>
                <a:ext uri="{FF2B5EF4-FFF2-40B4-BE49-F238E27FC236}">
                  <a16:creationId xmlns:a16="http://schemas.microsoft.com/office/drawing/2014/main" id="{68D61372-79ED-A890-68D9-874B82CB9B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78408" y="2964488"/>
              <a:ext cx="914400" cy="914400"/>
            </a:xfrm>
            <a:prstGeom prst="rect">
              <a:avLst/>
            </a:prstGeom>
          </p:spPr>
        </p:pic>
        <p:pic>
          <p:nvPicPr>
            <p:cNvPr id="11" name="Graphic 10" descr="Server with solid fill">
              <a:extLst>
                <a:ext uri="{FF2B5EF4-FFF2-40B4-BE49-F238E27FC236}">
                  <a16:creationId xmlns:a16="http://schemas.microsoft.com/office/drawing/2014/main" id="{209CE252-6048-370A-240B-2C3ECC33AD8C}"/>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3624" t="-2810" r="3624" b="29435"/>
            <a:stretch/>
          </p:blipFill>
          <p:spPr>
            <a:xfrm>
              <a:off x="4653705" y="2369542"/>
              <a:ext cx="914400" cy="670939"/>
            </a:xfrm>
            <a:prstGeom prst="rect">
              <a:avLst/>
            </a:prstGeom>
          </p:spPr>
        </p:pic>
      </p:grpSp>
      <p:grpSp>
        <p:nvGrpSpPr>
          <p:cNvPr id="7" name="Group 6">
            <a:extLst>
              <a:ext uri="{FF2B5EF4-FFF2-40B4-BE49-F238E27FC236}">
                <a16:creationId xmlns:a16="http://schemas.microsoft.com/office/drawing/2014/main" id="{3D16E4F4-99C0-9870-7011-AC5ABF2595CA}"/>
              </a:ext>
            </a:extLst>
          </p:cNvPr>
          <p:cNvGrpSpPr/>
          <p:nvPr/>
        </p:nvGrpSpPr>
        <p:grpSpPr>
          <a:xfrm>
            <a:off x="6618778" y="4832984"/>
            <a:ext cx="533599" cy="856777"/>
            <a:chOff x="4653705" y="2369542"/>
            <a:chExt cx="939103" cy="1509346"/>
          </a:xfrm>
        </p:grpSpPr>
        <p:pic>
          <p:nvPicPr>
            <p:cNvPr id="10" name="Graphic 9" descr="Monitor with solid fill">
              <a:extLst>
                <a:ext uri="{FF2B5EF4-FFF2-40B4-BE49-F238E27FC236}">
                  <a16:creationId xmlns:a16="http://schemas.microsoft.com/office/drawing/2014/main" id="{4CBA97A6-D6D6-F1E8-8F92-4CD836EB044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78408" y="2964488"/>
              <a:ext cx="914400" cy="914400"/>
            </a:xfrm>
            <a:prstGeom prst="rect">
              <a:avLst/>
            </a:prstGeom>
          </p:spPr>
        </p:pic>
        <p:pic>
          <p:nvPicPr>
            <p:cNvPr id="12" name="Graphic 11" descr="Server with solid fill">
              <a:extLst>
                <a:ext uri="{FF2B5EF4-FFF2-40B4-BE49-F238E27FC236}">
                  <a16:creationId xmlns:a16="http://schemas.microsoft.com/office/drawing/2014/main" id="{2D3FC1ED-B83F-D8DF-AF4D-75175EDFEC5D}"/>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3624" t="-2810" r="3624" b="29435"/>
            <a:stretch/>
          </p:blipFill>
          <p:spPr>
            <a:xfrm>
              <a:off x="4653705" y="2369542"/>
              <a:ext cx="914400" cy="670939"/>
            </a:xfrm>
            <a:prstGeom prst="rect">
              <a:avLst/>
            </a:prstGeom>
          </p:spPr>
        </p:pic>
      </p:grpSp>
      <p:pic>
        <p:nvPicPr>
          <p:cNvPr id="14" name="Graphic 13" descr="Monitor with solid fill">
            <a:extLst>
              <a:ext uri="{FF2B5EF4-FFF2-40B4-BE49-F238E27FC236}">
                <a16:creationId xmlns:a16="http://schemas.microsoft.com/office/drawing/2014/main" id="{34405111-79FB-EB1B-4652-76FE20D3B7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20554" y="5080158"/>
            <a:ext cx="519563" cy="519057"/>
          </a:xfrm>
          <a:prstGeom prst="rect">
            <a:avLst/>
          </a:prstGeom>
        </p:spPr>
      </p:pic>
      <p:pic>
        <p:nvPicPr>
          <p:cNvPr id="16" name="Graphic 15" descr="Server with solid fill">
            <a:extLst>
              <a:ext uri="{FF2B5EF4-FFF2-40B4-BE49-F238E27FC236}">
                <a16:creationId xmlns:a16="http://schemas.microsoft.com/office/drawing/2014/main" id="{2925FFC3-D5F4-D9AF-E989-4807D36EF136}"/>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3624" t="-2810" r="3624" b="29435"/>
          <a:stretch/>
        </p:blipFill>
        <p:spPr>
          <a:xfrm>
            <a:off x="9505584" y="4481457"/>
            <a:ext cx="519563" cy="380857"/>
          </a:xfrm>
          <a:prstGeom prst="rect">
            <a:avLst/>
          </a:prstGeom>
        </p:spPr>
      </p:pic>
      <p:pic>
        <p:nvPicPr>
          <p:cNvPr id="19" name="Graphic 18" descr="Monitor with solid fill">
            <a:extLst>
              <a:ext uri="{FF2B5EF4-FFF2-40B4-BE49-F238E27FC236}">
                <a16:creationId xmlns:a16="http://schemas.microsoft.com/office/drawing/2014/main" id="{3E40408A-49AE-93DF-00D8-30B8F0DEF7D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36836" y="5080158"/>
            <a:ext cx="519563" cy="519057"/>
          </a:xfrm>
          <a:prstGeom prst="rect">
            <a:avLst/>
          </a:prstGeom>
        </p:spPr>
      </p:pic>
      <p:sp>
        <p:nvSpPr>
          <p:cNvPr id="8" name="TextBox 7">
            <a:extLst>
              <a:ext uri="{FF2B5EF4-FFF2-40B4-BE49-F238E27FC236}">
                <a16:creationId xmlns:a16="http://schemas.microsoft.com/office/drawing/2014/main" id="{C9DF7E3A-7E10-29EC-9961-A76DE15B88AC}"/>
              </a:ext>
            </a:extLst>
          </p:cNvPr>
          <p:cNvSpPr txBox="1"/>
          <p:nvPr/>
        </p:nvSpPr>
        <p:spPr>
          <a:xfrm>
            <a:off x="6674170" y="5214853"/>
            <a:ext cx="416189" cy="338554"/>
          </a:xfrm>
          <a:prstGeom prst="rect">
            <a:avLst/>
          </a:prstGeom>
          <a:noFill/>
        </p:spPr>
        <p:txBody>
          <a:bodyPr wrap="square" lIns="91440" tIns="45720" rIns="91440" bIns="45720" rtlCol="0" anchor="t">
            <a:spAutoFit/>
          </a:bodyPr>
          <a:lstStyle/>
          <a:p>
            <a:pPr algn="ctr"/>
            <a:r>
              <a:rPr lang="en-US" sz="1600">
                <a:latin typeface="Segoe UI" panose="020B0502040204020203" pitchFamily="34" charset="0"/>
                <a:cs typeface="Segoe UI" panose="020B0502040204020203" pitchFamily="34" charset="0"/>
              </a:rPr>
              <a:t>15</a:t>
            </a:r>
          </a:p>
        </p:txBody>
      </p:sp>
      <p:sp>
        <p:nvSpPr>
          <p:cNvPr id="13" name="TextBox 12">
            <a:extLst>
              <a:ext uri="{FF2B5EF4-FFF2-40B4-BE49-F238E27FC236}">
                <a16:creationId xmlns:a16="http://schemas.microsoft.com/office/drawing/2014/main" id="{346361E9-CD56-ED30-DC1C-0867D325061C}"/>
              </a:ext>
            </a:extLst>
          </p:cNvPr>
          <p:cNvSpPr txBox="1"/>
          <p:nvPr/>
        </p:nvSpPr>
        <p:spPr>
          <a:xfrm>
            <a:off x="5516944" y="5213643"/>
            <a:ext cx="416189" cy="338554"/>
          </a:xfrm>
          <a:prstGeom prst="rect">
            <a:avLst/>
          </a:prstGeom>
          <a:noFill/>
        </p:spPr>
        <p:txBody>
          <a:bodyPr wrap="square" lIns="91440" tIns="45720" rIns="91440" bIns="45720" rtlCol="0" anchor="t">
            <a:spAutoFit/>
          </a:bodyPr>
          <a:lstStyle/>
          <a:p>
            <a:pPr algn="ctr"/>
            <a:r>
              <a:rPr lang="en-US" sz="1600">
                <a:latin typeface="Segoe UI" panose="020B0502040204020203" pitchFamily="34" charset="0"/>
                <a:cs typeface="Segoe UI" panose="020B0502040204020203" pitchFamily="34" charset="0"/>
              </a:rPr>
              <a:t>10</a:t>
            </a:r>
          </a:p>
        </p:txBody>
      </p:sp>
      <p:graphicFrame>
        <p:nvGraphicFramePr>
          <p:cNvPr id="18" name="Table 17">
            <a:extLst>
              <a:ext uri="{FF2B5EF4-FFF2-40B4-BE49-F238E27FC236}">
                <a16:creationId xmlns:a16="http://schemas.microsoft.com/office/drawing/2014/main" id="{538AC164-A34D-8245-0556-F0F8D398806C}"/>
              </a:ext>
            </a:extLst>
          </p:cNvPr>
          <p:cNvGraphicFramePr>
            <a:graphicFrameLocks noGrp="1"/>
          </p:cNvGraphicFramePr>
          <p:nvPr/>
        </p:nvGraphicFramePr>
        <p:xfrm>
          <a:off x="4613659" y="2405585"/>
          <a:ext cx="2524684" cy="876878"/>
        </p:xfrm>
        <a:graphic>
          <a:graphicData uri="http://schemas.openxmlformats.org/drawingml/2006/table">
            <a:tbl>
              <a:tblPr firstRow="1" bandRow="1">
                <a:tableStyleId>{5C22544A-7EE6-4342-B048-85BDC9FD1C3A}</a:tableStyleId>
              </a:tblPr>
              <a:tblGrid>
                <a:gridCol w="631171">
                  <a:extLst>
                    <a:ext uri="{9D8B030D-6E8A-4147-A177-3AD203B41FA5}">
                      <a16:colId xmlns:a16="http://schemas.microsoft.com/office/drawing/2014/main" val="1465948854"/>
                    </a:ext>
                  </a:extLst>
                </a:gridCol>
                <a:gridCol w="631171">
                  <a:extLst>
                    <a:ext uri="{9D8B030D-6E8A-4147-A177-3AD203B41FA5}">
                      <a16:colId xmlns:a16="http://schemas.microsoft.com/office/drawing/2014/main" val="2319295699"/>
                    </a:ext>
                  </a:extLst>
                </a:gridCol>
                <a:gridCol w="631171">
                  <a:extLst>
                    <a:ext uri="{9D8B030D-6E8A-4147-A177-3AD203B41FA5}">
                      <a16:colId xmlns:a16="http://schemas.microsoft.com/office/drawing/2014/main" val="1973446745"/>
                    </a:ext>
                  </a:extLst>
                </a:gridCol>
                <a:gridCol w="631171">
                  <a:extLst>
                    <a:ext uri="{9D8B030D-6E8A-4147-A177-3AD203B41FA5}">
                      <a16:colId xmlns:a16="http://schemas.microsoft.com/office/drawing/2014/main" val="142055116"/>
                    </a:ext>
                  </a:extLst>
                </a:gridCol>
              </a:tblGrid>
              <a:tr h="267278">
                <a:tc>
                  <a:txBody>
                    <a:bodyPr/>
                    <a:lstStyle/>
                    <a:p>
                      <a:pPr algn="ctr"/>
                      <a:r>
                        <a:rPr lang="en-US" sz="1100" b="0">
                          <a:latin typeface="+mj-lt"/>
                        </a:rPr>
                        <a:t>POS</a:t>
                      </a:r>
                    </a:p>
                  </a:txBody>
                  <a:tcPr/>
                </a:tc>
                <a:tc>
                  <a:txBody>
                    <a:bodyPr/>
                    <a:lstStyle/>
                    <a:p>
                      <a:pPr algn="ctr"/>
                      <a:r>
                        <a:rPr lang="en-US" sz="1100" b="0">
                          <a:latin typeface="+mj-lt"/>
                        </a:rPr>
                        <a:t>Created</a:t>
                      </a:r>
                    </a:p>
                  </a:txBody>
                  <a:tcPr/>
                </a:tc>
                <a:tc>
                  <a:txBody>
                    <a:bodyPr/>
                    <a:lstStyle/>
                    <a:p>
                      <a:pPr algn="ctr"/>
                      <a:r>
                        <a:rPr lang="en-US" sz="1100" b="0">
                          <a:latin typeface="+mj-lt"/>
                        </a:rPr>
                        <a:t>Inform.</a:t>
                      </a:r>
                    </a:p>
                  </a:txBody>
                  <a:tcPr/>
                </a:tc>
                <a:tc>
                  <a:txBody>
                    <a:bodyPr/>
                    <a:lstStyle/>
                    <a:p>
                      <a:pPr algn="ctr"/>
                      <a:r>
                        <a:rPr lang="en-US" sz="1100" b="0">
                          <a:latin typeface="+mj-lt"/>
                        </a:rPr>
                        <a:t>Import.</a:t>
                      </a:r>
                    </a:p>
                  </a:txBody>
                  <a:tcPr/>
                </a:tc>
                <a:extLst>
                  <a:ext uri="{0D108BD9-81ED-4DB2-BD59-A6C34878D82A}">
                    <a16:rowId xmlns:a16="http://schemas.microsoft.com/office/drawing/2014/main" val="1332774942"/>
                  </a:ext>
                </a:extLst>
              </a:tr>
              <a:tr h="251458">
                <a:tc>
                  <a:txBody>
                    <a:bodyPr/>
                    <a:lstStyle/>
                    <a:p>
                      <a:pPr algn="ctr"/>
                      <a:r>
                        <a:rPr lang="en-US" sz="1400" b="0">
                          <a:latin typeface="+mj-lt"/>
                        </a:rPr>
                        <a:t>10</a:t>
                      </a:r>
                    </a:p>
                  </a:txBody>
                  <a:tcPr/>
                </a:tc>
                <a:tc>
                  <a:txBody>
                    <a:bodyPr/>
                    <a:lstStyle/>
                    <a:p>
                      <a:pPr algn="ctr"/>
                      <a:r>
                        <a:rPr lang="en-US" sz="1400" b="0">
                          <a:latin typeface="+mj-lt"/>
                        </a:rPr>
                        <a:t>X</a:t>
                      </a:r>
                    </a:p>
                  </a:txBody>
                  <a:tcPr/>
                </a:tc>
                <a:tc>
                  <a:txBody>
                    <a:bodyPr/>
                    <a:lstStyle/>
                    <a:p>
                      <a:pPr algn="ctr"/>
                      <a:endParaRPr lang="en-US" sz="1400" b="0">
                        <a:latin typeface="+mj-lt"/>
                      </a:endParaRPr>
                    </a:p>
                  </a:txBody>
                  <a:tcPr/>
                </a:tc>
                <a:tc>
                  <a:txBody>
                    <a:bodyPr/>
                    <a:lstStyle/>
                    <a:p>
                      <a:pPr algn="ctr"/>
                      <a:endParaRPr lang="en-US" sz="1400" b="0">
                        <a:latin typeface="+mj-lt"/>
                      </a:endParaRPr>
                    </a:p>
                  </a:txBody>
                  <a:tcPr/>
                </a:tc>
                <a:extLst>
                  <a:ext uri="{0D108BD9-81ED-4DB2-BD59-A6C34878D82A}">
                    <a16:rowId xmlns:a16="http://schemas.microsoft.com/office/drawing/2014/main" val="653456381"/>
                  </a:ext>
                </a:extLst>
              </a:tr>
              <a:tr h="255691">
                <a:tc>
                  <a:txBody>
                    <a:bodyPr/>
                    <a:lstStyle/>
                    <a:p>
                      <a:pPr algn="ctr"/>
                      <a:r>
                        <a:rPr lang="en-US" sz="1400" b="0">
                          <a:latin typeface="+mj-lt"/>
                        </a:rPr>
                        <a:t>15</a:t>
                      </a:r>
                    </a:p>
                  </a:txBody>
                  <a:tcPr/>
                </a:tc>
                <a:tc>
                  <a:txBody>
                    <a:bodyPr/>
                    <a:lstStyle/>
                    <a:p>
                      <a:pPr algn="ctr"/>
                      <a:r>
                        <a:rPr lang="en-US" sz="1400" b="0">
                          <a:latin typeface="+mj-lt"/>
                        </a:rPr>
                        <a:t>X</a:t>
                      </a:r>
                    </a:p>
                  </a:txBody>
                  <a:tcPr/>
                </a:tc>
                <a:tc>
                  <a:txBody>
                    <a:bodyPr/>
                    <a:lstStyle/>
                    <a:p>
                      <a:pPr algn="ctr"/>
                      <a:r>
                        <a:rPr lang="en-US" sz="1400" b="0">
                          <a:latin typeface="+mj-lt"/>
                        </a:rPr>
                        <a:t>X</a:t>
                      </a:r>
                    </a:p>
                  </a:txBody>
                  <a:tcPr/>
                </a:tc>
                <a:tc>
                  <a:txBody>
                    <a:bodyPr/>
                    <a:lstStyle/>
                    <a:p>
                      <a:pPr algn="ctr"/>
                      <a:r>
                        <a:rPr lang="en-US" sz="1400" b="0">
                          <a:latin typeface="+mj-lt"/>
                        </a:rPr>
                        <a:t>X</a:t>
                      </a:r>
                    </a:p>
                  </a:txBody>
                  <a:tcPr/>
                </a:tc>
                <a:extLst>
                  <a:ext uri="{0D108BD9-81ED-4DB2-BD59-A6C34878D82A}">
                    <a16:rowId xmlns:a16="http://schemas.microsoft.com/office/drawing/2014/main" val="1025683737"/>
                  </a:ext>
                </a:extLst>
              </a:tr>
            </a:tbl>
          </a:graphicData>
        </a:graphic>
      </p:graphicFrame>
    </p:spTree>
    <p:extLst>
      <p:ext uri="{BB962C8B-B14F-4D97-AF65-F5344CB8AC3E}">
        <p14:creationId xmlns:p14="http://schemas.microsoft.com/office/powerpoint/2010/main" val="1138315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0B153-3461-DDCF-819B-22E406B9228B}"/>
              </a:ext>
            </a:extLst>
          </p:cNvPr>
          <p:cNvSpPr>
            <a:spLocks noGrp="1"/>
          </p:cNvSpPr>
          <p:nvPr>
            <p:ph type="title"/>
          </p:nvPr>
        </p:nvSpPr>
        <p:spPr/>
        <p:txBody>
          <a:bodyPr>
            <a:normAutofit fontScale="90000"/>
          </a:bodyPr>
          <a:lstStyle/>
          <a:p>
            <a:r>
              <a:rPr lang="en-US"/>
              <a:t>Before you start</a:t>
            </a:r>
            <a:br>
              <a:rPr lang="en-US"/>
            </a:br>
            <a:endParaRPr lang="en-DE"/>
          </a:p>
        </p:txBody>
      </p:sp>
      <p:sp>
        <p:nvSpPr>
          <p:cNvPr id="4" name="Text Placeholder 3">
            <a:extLst>
              <a:ext uri="{FF2B5EF4-FFF2-40B4-BE49-F238E27FC236}">
                <a16:creationId xmlns:a16="http://schemas.microsoft.com/office/drawing/2014/main" id="{565975D2-A7A6-4EC4-A449-6B312421EFC4}"/>
              </a:ext>
            </a:extLst>
          </p:cNvPr>
          <p:cNvSpPr>
            <a:spLocks noGrp="1"/>
          </p:cNvSpPr>
          <p:nvPr>
            <p:ph type="body" sz="quarter" idx="10"/>
          </p:nvPr>
        </p:nvSpPr>
        <p:spPr>
          <a:xfrm>
            <a:off x="4912520" y="896937"/>
            <a:ext cx="6440487" cy="5064125"/>
          </a:xfrm>
          <a:prstGeom prst="rect">
            <a:avLst/>
          </a:prstGeom>
        </p:spPr>
        <p:txBody>
          <a:bodyPr/>
          <a:lstStyle/>
          <a:p>
            <a:endParaRPr lang="en-US"/>
          </a:p>
          <a:p>
            <a:endParaRPr lang="en-US">
              <a:solidFill>
                <a:schemeClr val="bg1"/>
              </a:solidFill>
              <a:latin typeface="Segoe UI" panose="020B0502040204020203" pitchFamily="34" charset="0"/>
              <a:cs typeface="Segoe UI" panose="020B0502040204020203" pitchFamily="34" charset="0"/>
            </a:endParaRPr>
          </a:p>
          <a:p>
            <a:pPr marL="0" indent="0">
              <a:buNone/>
            </a:pPr>
            <a:r>
              <a:rPr lang="en-US" b="1">
                <a:solidFill>
                  <a:schemeClr val="bg1"/>
                </a:solidFill>
                <a:latin typeface="Segoe UI" panose="020B0502040204020203" pitchFamily="34" charset="0"/>
                <a:cs typeface="Segoe UI" panose="020B0502040204020203" pitchFamily="34" charset="0"/>
              </a:rPr>
              <a:t>It is important that you:</a:t>
            </a:r>
          </a:p>
          <a:p>
            <a:pPr marL="114300" indent="-342900">
              <a:buFont typeface="Arial" panose="020B0604020202020204" pitchFamily="34" charset="0"/>
              <a:buChar char="•"/>
            </a:pPr>
            <a:r>
              <a:rPr lang="en-US" sz="1800">
                <a:solidFill>
                  <a:schemeClr val="bg1"/>
                </a:solidFill>
                <a:latin typeface="Segoe UI" panose="020B0502040204020203" pitchFamily="34" charset="0"/>
                <a:cs typeface="Segoe UI" panose="020B0502040204020203" pitchFamily="34" charset="0"/>
              </a:rPr>
              <a:t>Have finished the LS Central General Base Course training</a:t>
            </a:r>
          </a:p>
          <a:p>
            <a:pPr marL="114300" indent="-342900">
              <a:buFont typeface="Arial" panose="020B0604020202020204" pitchFamily="34" charset="0"/>
              <a:buChar char="•"/>
            </a:pPr>
            <a:r>
              <a:rPr lang="en-US" sz="1800">
                <a:solidFill>
                  <a:schemeClr val="bg1"/>
                </a:solidFill>
                <a:latin typeface="Segoe UI" panose="020B0502040204020203" pitchFamily="34" charset="0"/>
                <a:cs typeface="Segoe UI" panose="020B0502040204020203" pitchFamily="34" charset="0"/>
              </a:rPr>
              <a:t>Know how Data Distribution and Replication is set up and </a:t>
            </a:r>
            <a:r>
              <a:rPr lang="en-US" sz="1800"/>
              <a:t>  </a:t>
            </a:r>
            <a:r>
              <a:rPr lang="en-US" sz="1800">
                <a:solidFill>
                  <a:schemeClr val="bg1"/>
                </a:solidFill>
                <a:latin typeface="Segoe UI" panose="020B0502040204020203" pitchFamily="34" charset="0"/>
                <a:cs typeface="Segoe UI" panose="020B0502040204020203" pitchFamily="34" charset="0"/>
              </a:rPr>
              <a:t>works in LS Central</a:t>
            </a:r>
          </a:p>
          <a:p>
            <a:pPr marL="114300" indent="-342900">
              <a:buFont typeface="Arial" panose="020B0604020202020204" pitchFamily="34" charset="0"/>
              <a:buChar char="•"/>
            </a:pPr>
            <a:r>
              <a:rPr lang="en-US" sz="1800">
                <a:solidFill>
                  <a:schemeClr val="bg1"/>
                </a:solidFill>
                <a:latin typeface="Segoe UI" panose="020B0502040204020203" pitchFamily="34" charset="0"/>
                <a:cs typeface="Segoe UI" panose="020B0502040204020203" pitchFamily="34" charset="0"/>
              </a:rPr>
              <a:t>Basic PowerShell knowledge (</a:t>
            </a:r>
            <a:r>
              <a:rPr lang="en-US" sz="1800">
                <a:solidFill>
                  <a:srgbClr val="0070C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Learn more</a:t>
            </a:r>
            <a:r>
              <a:rPr lang="en-US" sz="1800">
                <a:solidFill>
                  <a:schemeClr val="bg1"/>
                </a:solidFill>
                <a:latin typeface="Segoe UI" panose="020B0502040204020203" pitchFamily="34" charset="0"/>
                <a:cs typeface="Segoe UI" panose="020B0502040204020203" pitchFamily="34" charset="0"/>
              </a:rPr>
              <a:t>)</a:t>
            </a:r>
          </a:p>
          <a:p>
            <a:pPr marL="114300" indent="-342900">
              <a:buFont typeface="Arial" panose="020B0604020202020204" pitchFamily="34" charset="0"/>
              <a:buChar char="•"/>
            </a:pPr>
            <a:r>
              <a:rPr lang="en-US" sz="1800">
                <a:solidFill>
                  <a:schemeClr val="bg1"/>
                </a:solidFill>
                <a:latin typeface="Segoe UI" panose="020B0502040204020203" pitchFamily="34" charset="0"/>
                <a:cs typeface="Segoe UI" panose="020B0502040204020203" pitchFamily="34" charset="0"/>
              </a:rPr>
              <a:t>Are familiar with Update Service (</a:t>
            </a:r>
            <a:r>
              <a:rPr lang="en-US" sz="1800">
                <a:solidFill>
                  <a:srgbClr val="0070C0"/>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Learn more</a:t>
            </a:r>
            <a:r>
              <a:rPr lang="en-US" sz="1800">
                <a:solidFill>
                  <a:schemeClr val="bg1"/>
                </a:solidFill>
                <a:latin typeface="Segoe UI" panose="020B0502040204020203" pitchFamily="34" charset="0"/>
                <a:cs typeface="Segoe UI" panose="020B0502040204020203" pitchFamily="34" charset="0"/>
              </a:rPr>
              <a:t>) </a:t>
            </a:r>
          </a:p>
        </p:txBody>
      </p:sp>
      <p:pic>
        <p:nvPicPr>
          <p:cNvPr id="8" name="Picture Placeholder 7">
            <a:extLst>
              <a:ext uri="{FF2B5EF4-FFF2-40B4-BE49-F238E27FC236}">
                <a16:creationId xmlns:a16="http://schemas.microsoft.com/office/drawing/2014/main" id="{09F9145B-0EB1-4F36-A87F-CEE3DDDC4CD5}"/>
              </a:ext>
            </a:extLst>
          </p:cNvPr>
          <p:cNvPicPr>
            <a:picLocks noGrp="1" noChangeAspect="1"/>
          </p:cNvPicPr>
          <p:nvPr>
            <p:ph type="pic" sz="quarter" idx="4294967295"/>
          </p:nvPr>
        </p:nvPicPr>
        <p:blipFill>
          <a:blip r:embed="rId6"/>
          <a:srcRect l="2198" r="2198"/>
          <a:stretch>
            <a:fillRect/>
          </a:stretch>
        </p:blipFill>
        <p:spPr>
          <a:xfrm>
            <a:off x="0" y="2222500"/>
            <a:ext cx="4059238" cy="3538538"/>
          </a:xfrm>
          <a:prstGeom prst="rect">
            <a:avLst/>
          </a:prstGeom>
        </p:spPr>
      </p:pic>
    </p:spTree>
    <p:extLst>
      <p:ext uri="{BB962C8B-B14F-4D97-AF65-F5344CB8AC3E}">
        <p14:creationId xmlns:p14="http://schemas.microsoft.com/office/powerpoint/2010/main" val="1013473543"/>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5B0E4-E2FB-0877-68E9-3E7237087C2E}"/>
              </a:ext>
            </a:extLst>
          </p:cNvPr>
          <p:cNvSpPr>
            <a:spLocks noGrp="1"/>
          </p:cNvSpPr>
          <p:nvPr>
            <p:ph type="title"/>
          </p:nvPr>
        </p:nvSpPr>
        <p:spPr/>
        <p:txBody>
          <a:bodyPr>
            <a:normAutofit fontScale="90000"/>
          </a:bodyPr>
          <a:lstStyle/>
          <a:p>
            <a:r>
              <a:rPr lang="en-US"/>
              <a:t>Head Office in LS Central SaaS</a:t>
            </a:r>
            <a:endParaRPr lang="en-DE"/>
          </a:p>
        </p:txBody>
      </p:sp>
      <p:sp>
        <p:nvSpPr>
          <p:cNvPr id="4" name="Text Placeholder 3">
            <a:extLst>
              <a:ext uri="{FF2B5EF4-FFF2-40B4-BE49-F238E27FC236}">
                <a16:creationId xmlns:a16="http://schemas.microsoft.com/office/drawing/2014/main" id="{D17E1DC5-F196-451E-BF14-707B1BE9D100}"/>
              </a:ext>
            </a:extLst>
          </p:cNvPr>
          <p:cNvSpPr>
            <a:spLocks noGrp="1"/>
          </p:cNvSpPr>
          <p:nvPr>
            <p:ph type="body" sz="quarter" idx="10"/>
          </p:nvPr>
        </p:nvSpPr>
        <p:spPr>
          <a:xfrm>
            <a:off x="377393" y="1209376"/>
            <a:ext cx="5637213" cy="774700"/>
          </a:xfrm>
          <a:prstGeom prst="rect">
            <a:avLst/>
          </a:prstGeom>
        </p:spPr>
        <p:txBody>
          <a:bodyPr/>
          <a:lstStyle/>
          <a:p>
            <a:pPr marL="0" indent="0">
              <a:buNone/>
            </a:pPr>
            <a:r>
              <a:rPr lang="en-US">
                <a:solidFill>
                  <a:schemeClr val="bg1"/>
                </a:solidFill>
                <a:latin typeface="Segoe UI" panose="020B0502040204020203" pitchFamily="34" charset="0"/>
                <a:cs typeface="Segoe UI" panose="020B0502040204020203" pitchFamily="34" charset="0"/>
              </a:rPr>
              <a:t>It’s important to finish all setup in the Head Office Tenant before you start implementing. </a:t>
            </a:r>
          </a:p>
        </p:txBody>
      </p:sp>
      <p:pic>
        <p:nvPicPr>
          <p:cNvPr id="7" name="Picture Placeholder 6" descr="A picture containing text&#10;&#10;Description automatically generated">
            <a:extLst>
              <a:ext uri="{FF2B5EF4-FFF2-40B4-BE49-F238E27FC236}">
                <a16:creationId xmlns:a16="http://schemas.microsoft.com/office/drawing/2014/main" id="{8C26B798-BF9A-408B-9DAB-F4BF26602809}"/>
              </a:ext>
            </a:extLst>
          </p:cNvPr>
          <p:cNvPicPr>
            <a:picLocks noGrp="1" noChangeAspect="1"/>
          </p:cNvPicPr>
          <p:nvPr>
            <p:ph type="pic" sz="quarter" idx="4294967295"/>
          </p:nvPr>
        </p:nvPicPr>
        <p:blipFill>
          <a:blip r:embed="rId4"/>
          <a:srcRect t="20" b="20"/>
          <a:stretch>
            <a:fillRect/>
          </a:stretch>
        </p:blipFill>
        <p:spPr>
          <a:xfrm>
            <a:off x="0" y="2779713"/>
            <a:ext cx="4400550" cy="3836987"/>
          </a:xfrm>
          <a:prstGeom prst="rect">
            <a:avLst/>
          </a:prstGeom>
        </p:spPr>
      </p:pic>
      <p:pic>
        <p:nvPicPr>
          <p:cNvPr id="8" name="Picture 2" descr="Image result for page">
            <a:extLst>
              <a:ext uri="{FF2B5EF4-FFF2-40B4-BE49-F238E27FC236}">
                <a16:creationId xmlns:a16="http://schemas.microsoft.com/office/drawing/2014/main" id="{09A326AE-B48B-431A-A741-F92D7548B0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6506" y="1049450"/>
            <a:ext cx="3468101" cy="4712494"/>
          </a:xfrm>
          <a:prstGeom prst="rect">
            <a:avLst/>
          </a:prstGeom>
          <a:noFill/>
          <a:effectLst>
            <a:outerShdw blurRad="508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974EFA6-9CF2-4C48-9778-9CD11A5C01FF}"/>
              </a:ext>
            </a:extLst>
          </p:cNvPr>
          <p:cNvSpPr/>
          <p:nvPr/>
        </p:nvSpPr>
        <p:spPr>
          <a:xfrm>
            <a:off x="9111521" y="1070644"/>
            <a:ext cx="1388522" cy="369332"/>
          </a:xfrm>
          <a:prstGeom prst="rect">
            <a:avLst/>
          </a:prstGeom>
        </p:spPr>
        <p:txBody>
          <a:bodyPr wrap="none">
            <a:spAutoFit/>
          </a:bodyPr>
          <a:lstStyle/>
          <a:p>
            <a:r>
              <a:rPr lang="en-US">
                <a:latin typeface="Bradley Hand ITC" panose="03070402050302030203" pitchFamily="66" charset="0"/>
              </a:rPr>
              <a:t>GL/Account</a:t>
            </a:r>
          </a:p>
        </p:txBody>
      </p:sp>
      <p:sp>
        <p:nvSpPr>
          <p:cNvPr id="10" name="Rectangle 9">
            <a:extLst>
              <a:ext uri="{FF2B5EF4-FFF2-40B4-BE49-F238E27FC236}">
                <a16:creationId xmlns:a16="http://schemas.microsoft.com/office/drawing/2014/main" id="{CEE5F2A8-7A7C-4F46-A747-4B83B8F322DB}"/>
              </a:ext>
            </a:extLst>
          </p:cNvPr>
          <p:cNvSpPr/>
          <p:nvPr/>
        </p:nvSpPr>
        <p:spPr>
          <a:xfrm>
            <a:off x="9186964" y="1370681"/>
            <a:ext cx="1678665" cy="369332"/>
          </a:xfrm>
          <a:prstGeom prst="rect">
            <a:avLst/>
          </a:prstGeom>
        </p:spPr>
        <p:txBody>
          <a:bodyPr wrap="none">
            <a:spAutoFit/>
          </a:bodyPr>
          <a:lstStyle/>
          <a:p>
            <a:r>
              <a:rPr lang="en-US">
                <a:latin typeface="Bradley Hand ITC" panose="03070402050302030203" pitchFamily="66" charset="0"/>
              </a:rPr>
              <a:t>Posting Groups</a:t>
            </a:r>
          </a:p>
        </p:txBody>
      </p:sp>
      <p:sp>
        <p:nvSpPr>
          <p:cNvPr id="11" name="Rectangle 10">
            <a:extLst>
              <a:ext uri="{FF2B5EF4-FFF2-40B4-BE49-F238E27FC236}">
                <a16:creationId xmlns:a16="http://schemas.microsoft.com/office/drawing/2014/main" id="{8467E721-81FC-451E-9C49-0D4F12144371}"/>
              </a:ext>
            </a:extLst>
          </p:cNvPr>
          <p:cNvSpPr/>
          <p:nvPr/>
        </p:nvSpPr>
        <p:spPr>
          <a:xfrm>
            <a:off x="9111521" y="1664646"/>
            <a:ext cx="2271776" cy="369332"/>
          </a:xfrm>
          <a:prstGeom prst="rect">
            <a:avLst/>
          </a:prstGeom>
        </p:spPr>
        <p:txBody>
          <a:bodyPr wrap="none">
            <a:spAutoFit/>
          </a:bodyPr>
          <a:lstStyle/>
          <a:p>
            <a:r>
              <a:rPr lang="en-US">
                <a:latin typeface="Bradley Hand ITC" panose="03070402050302030203" pitchFamily="66" charset="0"/>
              </a:rPr>
              <a:t>General Ledger Setup</a:t>
            </a:r>
          </a:p>
        </p:txBody>
      </p:sp>
      <p:sp>
        <p:nvSpPr>
          <p:cNvPr id="12" name="Rectangle 11">
            <a:extLst>
              <a:ext uri="{FF2B5EF4-FFF2-40B4-BE49-F238E27FC236}">
                <a16:creationId xmlns:a16="http://schemas.microsoft.com/office/drawing/2014/main" id="{FC245472-C5F9-445F-9056-F308EC3ABC63}"/>
              </a:ext>
            </a:extLst>
          </p:cNvPr>
          <p:cNvSpPr/>
          <p:nvPr/>
        </p:nvSpPr>
        <p:spPr>
          <a:xfrm>
            <a:off x="9156315" y="1870506"/>
            <a:ext cx="1745991" cy="369332"/>
          </a:xfrm>
          <a:prstGeom prst="rect">
            <a:avLst/>
          </a:prstGeom>
        </p:spPr>
        <p:txBody>
          <a:bodyPr wrap="none">
            <a:spAutoFit/>
          </a:bodyPr>
          <a:lstStyle/>
          <a:p>
            <a:r>
              <a:rPr lang="en-US">
                <a:latin typeface="Bradley Hand ITC" panose="03070402050302030203" pitchFamily="66" charset="0"/>
              </a:rPr>
              <a:t>Unit of Measure</a:t>
            </a:r>
          </a:p>
        </p:txBody>
      </p:sp>
      <p:sp>
        <p:nvSpPr>
          <p:cNvPr id="13" name="Rectangle 12">
            <a:extLst>
              <a:ext uri="{FF2B5EF4-FFF2-40B4-BE49-F238E27FC236}">
                <a16:creationId xmlns:a16="http://schemas.microsoft.com/office/drawing/2014/main" id="{534ABA20-A5B0-4F92-A2D7-7E538ABB8DD1}"/>
              </a:ext>
            </a:extLst>
          </p:cNvPr>
          <p:cNvSpPr/>
          <p:nvPr/>
        </p:nvSpPr>
        <p:spPr>
          <a:xfrm>
            <a:off x="9158289" y="2143277"/>
            <a:ext cx="1346844" cy="369332"/>
          </a:xfrm>
          <a:prstGeom prst="rect">
            <a:avLst/>
          </a:prstGeom>
        </p:spPr>
        <p:txBody>
          <a:bodyPr wrap="none">
            <a:spAutoFit/>
          </a:bodyPr>
          <a:lstStyle/>
          <a:p>
            <a:r>
              <a:rPr lang="en-US">
                <a:latin typeface="Bradley Hand ITC" panose="03070402050302030203" pitchFamily="66" charset="0"/>
              </a:rPr>
              <a:t>Source Code</a:t>
            </a:r>
          </a:p>
        </p:txBody>
      </p:sp>
      <p:sp>
        <p:nvSpPr>
          <p:cNvPr id="14" name="Rectangle 13">
            <a:extLst>
              <a:ext uri="{FF2B5EF4-FFF2-40B4-BE49-F238E27FC236}">
                <a16:creationId xmlns:a16="http://schemas.microsoft.com/office/drawing/2014/main" id="{3963B916-5C00-45CE-8225-773052BCE809}"/>
              </a:ext>
            </a:extLst>
          </p:cNvPr>
          <p:cNvSpPr/>
          <p:nvPr/>
        </p:nvSpPr>
        <p:spPr>
          <a:xfrm>
            <a:off x="9186964" y="2384378"/>
            <a:ext cx="1396536" cy="369332"/>
          </a:xfrm>
          <a:prstGeom prst="rect">
            <a:avLst/>
          </a:prstGeom>
        </p:spPr>
        <p:txBody>
          <a:bodyPr wrap="none">
            <a:spAutoFit/>
          </a:bodyPr>
          <a:lstStyle/>
          <a:p>
            <a:r>
              <a:rPr lang="en-US">
                <a:latin typeface="Bradley Hand ITC" panose="03070402050302030203" pitchFamily="66" charset="0"/>
              </a:rPr>
              <a:t>Reason Code</a:t>
            </a:r>
          </a:p>
        </p:txBody>
      </p:sp>
      <p:sp>
        <p:nvSpPr>
          <p:cNvPr id="15" name="Rectangle 14">
            <a:extLst>
              <a:ext uri="{FF2B5EF4-FFF2-40B4-BE49-F238E27FC236}">
                <a16:creationId xmlns:a16="http://schemas.microsoft.com/office/drawing/2014/main" id="{F3E4DB6B-9F3C-4704-81E3-103E7E9E9AB5}"/>
              </a:ext>
            </a:extLst>
          </p:cNvPr>
          <p:cNvSpPr/>
          <p:nvPr/>
        </p:nvSpPr>
        <p:spPr>
          <a:xfrm>
            <a:off x="9131747" y="2621908"/>
            <a:ext cx="1838965" cy="369332"/>
          </a:xfrm>
          <a:prstGeom prst="rect">
            <a:avLst/>
          </a:prstGeom>
        </p:spPr>
        <p:txBody>
          <a:bodyPr wrap="none">
            <a:spAutoFit/>
          </a:bodyPr>
          <a:lstStyle/>
          <a:p>
            <a:r>
              <a:rPr lang="en-US">
                <a:latin typeface="Bradley Hand ITC" panose="03070402050302030203" pitchFamily="66" charset="0"/>
              </a:rPr>
              <a:t>Payment Method</a:t>
            </a:r>
          </a:p>
        </p:txBody>
      </p:sp>
      <p:sp>
        <p:nvSpPr>
          <p:cNvPr id="16" name="Rectangle 15">
            <a:extLst>
              <a:ext uri="{FF2B5EF4-FFF2-40B4-BE49-F238E27FC236}">
                <a16:creationId xmlns:a16="http://schemas.microsoft.com/office/drawing/2014/main" id="{80737DF0-D283-4531-83E3-FDFEC85C673C}"/>
              </a:ext>
            </a:extLst>
          </p:cNvPr>
          <p:cNvSpPr/>
          <p:nvPr/>
        </p:nvSpPr>
        <p:spPr>
          <a:xfrm>
            <a:off x="9132698" y="2873255"/>
            <a:ext cx="1104790" cy="369332"/>
          </a:xfrm>
          <a:prstGeom prst="rect">
            <a:avLst/>
          </a:prstGeom>
        </p:spPr>
        <p:txBody>
          <a:bodyPr wrap="none">
            <a:spAutoFit/>
          </a:bodyPr>
          <a:lstStyle/>
          <a:p>
            <a:r>
              <a:rPr lang="en-US">
                <a:latin typeface="Bradley Hand ITC" panose="03070402050302030203" pitchFamily="66" charset="0"/>
              </a:rPr>
              <a:t>No Series</a:t>
            </a:r>
          </a:p>
        </p:txBody>
      </p:sp>
      <p:sp>
        <p:nvSpPr>
          <p:cNvPr id="17" name="Rectangle 16">
            <a:extLst>
              <a:ext uri="{FF2B5EF4-FFF2-40B4-BE49-F238E27FC236}">
                <a16:creationId xmlns:a16="http://schemas.microsoft.com/office/drawing/2014/main" id="{585C3CE5-0494-4A2C-BBDC-5DD23E688419}"/>
              </a:ext>
            </a:extLst>
          </p:cNvPr>
          <p:cNvSpPr/>
          <p:nvPr/>
        </p:nvSpPr>
        <p:spPr>
          <a:xfrm>
            <a:off x="9158289" y="3070124"/>
            <a:ext cx="1398140" cy="369332"/>
          </a:xfrm>
          <a:prstGeom prst="rect">
            <a:avLst/>
          </a:prstGeom>
        </p:spPr>
        <p:txBody>
          <a:bodyPr wrap="none">
            <a:spAutoFit/>
          </a:bodyPr>
          <a:lstStyle/>
          <a:p>
            <a:r>
              <a:rPr lang="en-US">
                <a:latin typeface="Bradley Hand ITC" panose="03070402050302030203" pitchFamily="66" charset="0"/>
              </a:rPr>
              <a:t>Retail Setup</a:t>
            </a:r>
          </a:p>
        </p:txBody>
      </p:sp>
      <p:sp>
        <p:nvSpPr>
          <p:cNvPr id="18" name="Rectangle 17">
            <a:extLst>
              <a:ext uri="{FF2B5EF4-FFF2-40B4-BE49-F238E27FC236}">
                <a16:creationId xmlns:a16="http://schemas.microsoft.com/office/drawing/2014/main" id="{1CB11FE6-B923-4FCB-896B-DE74683DA3D8}"/>
              </a:ext>
            </a:extLst>
          </p:cNvPr>
          <p:cNvSpPr/>
          <p:nvPr/>
        </p:nvSpPr>
        <p:spPr>
          <a:xfrm>
            <a:off x="9186964" y="3304521"/>
            <a:ext cx="696024" cy="369332"/>
          </a:xfrm>
          <a:prstGeom prst="rect">
            <a:avLst/>
          </a:prstGeom>
        </p:spPr>
        <p:txBody>
          <a:bodyPr wrap="none">
            <a:spAutoFit/>
          </a:bodyPr>
          <a:lstStyle/>
          <a:p>
            <a:r>
              <a:rPr lang="en-US">
                <a:latin typeface="Bradley Hand ITC" panose="03070402050302030203" pitchFamily="66" charset="0"/>
              </a:rPr>
              <a:t>Store</a:t>
            </a:r>
          </a:p>
        </p:txBody>
      </p:sp>
      <p:sp>
        <p:nvSpPr>
          <p:cNvPr id="19" name="Rectangle 18">
            <a:extLst>
              <a:ext uri="{FF2B5EF4-FFF2-40B4-BE49-F238E27FC236}">
                <a16:creationId xmlns:a16="http://schemas.microsoft.com/office/drawing/2014/main" id="{A8B1C280-430E-4E97-907E-6E3AB3671A95}"/>
              </a:ext>
            </a:extLst>
          </p:cNvPr>
          <p:cNvSpPr/>
          <p:nvPr/>
        </p:nvSpPr>
        <p:spPr>
          <a:xfrm>
            <a:off x="9158289" y="3579170"/>
            <a:ext cx="638316" cy="369332"/>
          </a:xfrm>
          <a:prstGeom prst="rect">
            <a:avLst/>
          </a:prstGeom>
        </p:spPr>
        <p:txBody>
          <a:bodyPr wrap="none">
            <a:spAutoFit/>
          </a:bodyPr>
          <a:lstStyle/>
          <a:p>
            <a:r>
              <a:rPr lang="en-US">
                <a:latin typeface="Bradley Hand ITC" panose="03070402050302030203" pitchFamily="66" charset="0"/>
              </a:rPr>
              <a:t>POS</a:t>
            </a:r>
          </a:p>
        </p:txBody>
      </p:sp>
      <p:sp>
        <p:nvSpPr>
          <p:cNvPr id="20" name="Rectangle 19">
            <a:extLst>
              <a:ext uri="{FF2B5EF4-FFF2-40B4-BE49-F238E27FC236}">
                <a16:creationId xmlns:a16="http://schemas.microsoft.com/office/drawing/2014/main" id="{EBBCE87C-7209-4AD0-A48C-4CCDEF00A75F}"/>
              </a:ext>
            </a:extLst>
          </p:cNvPr>
          <p:cNvSpPr/>
          <p:nvPr/>
        </p:nvSpPr>
        <p:spPr>
          <a:xfrm>
            <a:off x="9213744" y="3818326"/>
            <a:ext cx="1375698" cy="369332"/>
          </a:xfrm>
          <a:prstGeom prst="rect">
            <a:avLst/>
          </a:prstGeom>
        </p:spPr>
        <p:txBody>
          <a:bodyPr wrap="none">
            <a:spAutoFit/>
          </a:bodyPr>
          <a:lstStyle/>
          <a:p>
            <a:r>
              <a:rPr lang="en-US">
                <a:latin typeface="Bradley Hand ITC" panose="03070402050302030203" pitchFamily="66" charset="0"/>
              </a:rPr>
              <a:t>Tender Type</a:t>
            </a:r>
          </a:p>
        </p:txBody>
      </p:sp>
      <p:sp>
        <p:nvSpPr>
          <p:cNvPr id="21" name="Rectangle 20">
            <a:extLst>
              <a:ext uri="{FF2B5EF4-FFF2-40B4-BE49-F238E27FC236}">
                <a16:creationId xmlns:a16="http://schemas.microsoft.com/office/drawing/2014/main" id="{9490F848-DE01-47C8-B28A-5EBEA94D28A6}"/>
              </a:ext>
            </a:extLst>
          </p:cNvPr>
          <p:cNvSpPr/>
          <p:nvPr/>
        </p:nvSpPr>
        <p:spPr>
          <a:xfrm>
            <a:off x="9186964" y="4081876"/>
            <a:ext cx="1864613" cy="369332"/>
          </a:xfrm>
          <a:prstGeom prst="rect">
            <a:avLst/>
          </a:prstGeom>
        </p:spPr>
        <p:txBody>
          <a:bodyPr wrap="none">
            <a:spAutoFit/>
          </a:bodyPr>
          <a:lstStyle/>
          <a:p>
            <a:r>
              <a:rPr lang="en-US">
                <a:latin typeface="Bradley Hand ITC" panose="03070402050302030203" pitchFamily="66" charset="0"/>
              </a:rPr>
              <a:t>Staff Permission</a:t>
            </a:r>
          </a:p>
        </p:txBody>
      </p:sp>
      <p:sp>
        <p:nvSpPr>
          <p:cNvPr id="22" name="Rectangle 21">
            <a:extLst>
              <a:ext uri="{FF2B5EF4-FFF2-40B4-BE49-F238E27FC236}">
                <a16:creationId xmlns:a16="http://schemas.microsoft.com/office/drawing/2014/main" id="{9429C3FB-DC3C-4DB0-AF87-9342870BB7BD}"/>
              </a:ext>
            </a:extLst>
          </p:cNvPr>
          <p:cNvSpPr/>
          <p:nvPr/>
        </p:nvSpPr>
        <p:spPr>
          <a:xfrm>
            <a:off x="9213744" y="4280851"/>
            <a:ext cx="1263487" cy="369332"/>
          </a:xfrm>
          <a:prstGeom prst="rect">
            <a:avLst/>
          </a:prstGeom>
        </p:spPr>
        <p:txBody>
          <a:bodyPr wrap="none">
            <a:spAutoFit/>
          </a:bodyPr>
          <a:lstStyle/>
          <a:p>
            <a:r>
              <a:rPr lang="en-US">
                <a:latin typeface="Bradley Hand ITC" panose="03070402050302030203" pitchFamily="66" charset="0"/>
              </a:rPr>
              <a:t>POS Setup</a:t>
            </a:r>
          </a:p>
        </p:txBody>
      </p:sp>
      <p:pic>
        <p:nvPicPr>
          <p:cNvPr id="23" name="Picture 22">
            <a:extLst>
              <a:ext uri="{FF2B5EF4-FFF2-40B4-BE49-F238E27FC236}">
                <a16:creationId xmlns:a16="http://schemas.microsoft.com/office/drawing/2014/main" id="{004EB216-D7E1-4845-A8ED-B3BC21B0CC7C}"/>
              </a:ext>
            </a:extLst>
          </p:cNvPr>
          <p:cNvPicPr>
            <a:picLocks noChangeAspect="1"/>
          </p:cNvPicPr>
          <p:nvPr/>
        </p:nvPicPr>
        <p:blipFill>
          <a:blip r:embed="rId6"/>
          <a:stretch>
            <a:fillRect/>
          </a:stretch>
        </p:blipFill>
        <p:spPr>
          <a:xfrm>
            <a:off x="8533877" y="1156267"/>
            <a:ext cx="438150" cy="198086"/>
          </a:xfrm>
          <a:prstGeom prst="rect">
            <a:avLst/>
          </a:prstGeom>
        </p:spPr>
      </p:pic>
      <p:pic>
        <p:nvPicPr>
          <p:cNvPr id="24" name="Picture 23">
            <a:extLst>
              <a:ext uri="{FF2B5EF4-FFF2-40B4-BE49-F238E27FC236}">
                <a16:creationId xmlns:a16="http://schemas.microsoft.com/office/drawing/2014/main" id="{48148096-F17C-416E-A451-763537A2B5FD}"/>
              </a:ext>
            </a:extLst>
          </p:cNvPr>
          <p:cNvPicPr>
            <a:picLocks noChangeAspect="1"/>
          </p:cNvPicPr>
          <p:nvPr/>
        </p:nvPicPr>
        <p:blipFill>
          <a:blip r:embed="rId6"/>
          <a:stretch>
            <a:fillRect/>
          </a:stretch>
        </p:blipFill>
        <p:spPr>
          <a:xfrm>
            <a:off x="8547571" y="1439976"/>
            <a:ext cx="438150" cy="198086"/>
          </a:xfrm>
          <a:prstGeom prst="rect">
            <a:avLst/>
          </a:prstGeom>
        </p:spPr>
      </p:pic>
      <p:pic>
        <p:nvPicPr>
          <p:cNvPr id="25" name="Picture 24">
            <a:extLst>
              <a:ext uri="{FF2B5EF4-FFF2-40B4-BE49-F238E27FC236}">
                <a16:creationId xmlns:a16="http://schemas.microsoft.com/office/drawing/2014/main" id="{7CBEC9BE-71F5-47A4-92C9-A5C77C46D258}"/>
              </a:ext>
            </a:extLst>
          </p:cNvPr>
          <p:cNvPicPr>
            <a:picLocks noChangeAspect="1"/>
          </p:cNvPicPr>
          <p:nvPr/>
        </p:nvPicPr>
        <p:blipFill>
          <a:blip r:embed="rId6"/>
          <a:stretch>
            <a:fillRect/>
          </a:stretch>
        </p:blipFill>
        <p:spPr>
          <a:xfrm>
            <a:off x="8532336" y="1716421"/>
            <a:ext cx="438150" cy="198086"/>
          </a:xfrm>
          <a:prstGeom prst="rect">
            <a:avLst/>
          </a:prstGeom>
        </p:spPr>
      </p:pic>
      <p:pic>
        <p:nvPicPr>
          <p:cNvPr id="26" name="Picture 25">
            <a:extLst>
              <a:ext uri="{FF2B5EF4-FFF2-40B4-BE49-F238E27FC236}">
                <a16:creationId xmlns:a16="http://schemas.microsoft.com/office/drawing/2014/main" id="{75871AB2-A17C-4161-B0B5-34DA52BAA531}"/>
              </a:ext>
            </a:extLst>
          </p:cNvPr>
          <p:cNvPicPr>
            <a:picLocks noChangeAspect="1"/>
          </p:cNvPicPr>
          <p:nvPr/>
        </p:nvPicPr>
        <p:blipFill>
          <a:blip r:embed="rId6"/>
          <a:stretch>
            <a:fillRect/>
          </a:stretch>
        </p:blipFill>
        <p:spPr>
          <a:xfrm>
            <a:off x="8540338" y="1956129"/>
            <a:ext cx="438150" cy="198086"/>
          </a:xfrm>
          <a:prstGeom prst="rect">
            <a:avLst/>
          </a:prstGeom>
        </p:spPr>
      </p:pic>
      <p:pic>
        <p:nvPicPr>
          <p:cNvPr id="27" name="Picture 26">
            <a:extLst>
              <a:ext uri="{FF2B5EF4-FFF2-40B4-BE49-F238E27FC236}">
                <a16:creationId xmlns:a16="http://schemas.microsoft.com/office/drawing/2014/main" id="{FD2CFB7F-2BEB-47B0-8D77-6795E5C60852}"/>
              </a:ext>
            </a:extLst>
          </p:cNvPr>
          <p:cNvPicPr>
            <a:picLocks noChangeAspect="1"/>
          </p:cNvPicPr>
          <p:nvPr/>
        </p:nvPicPr>
        <p:blipFill>
          <a:blip r:embed="rId6"/>
          <a:stretch>
            <a:fillRect/>
          </a:stretch>
        </p:blipFill>
        <p:spPr>
          <a:xfrm>
            <a:off x="8536174" y="2177865"/>
            <a:ext cx="438150" cy="198086"/>
          </a:xfrm>
          <a:prstGeom prst="rect">
            <a:avLst/>
          </a:prstGeom>
        </p:spPr>
      </p:pic>
      <p:pic>
        <p:nvPicPr>
          <p:cNvPr id="28" name="Picture 27">
            <a:extLst>
              <a:ext uri="{FF2B5EF4-FFF2-40B4-BE49-F238E27FC236}">
                <a16:creationId xmlns:a16="http://schemas.microsoft.com/office/drawing/2014/main" id="{BB8AA16B-AF2B-49FE-B07A-CA837C8974BD}"/>
              </a:ext>
            </a:extLst>
          </p:cNvPr>
          <p:cNvPicPr>
            <a:picLocks noChangeAspect="1"/>
          </p:cNvPicPr>
          <p:nvPr/>
        </p:nvPicPr>
        <p:blipFill>
          <a:blip r:embed="rId6"/>
          <a:stretch>
            <a:fillRect/>
          </a:stretch>
        </p:blipFill>
        <p:spPr>
          <a:xfrm>
            <a:off x="8536174" y="2422413"/>
            <a:ext cx="438150" cy="198086"/>
          </a:xfrm>
          <a:prstGeom prst="rect">
            <a:avLst/>
          </a:prstGeom>
        </p:spPr>
      </p:pic>
      <p:pic>
        <p:nvPicPr>
          <p:cNvPr id="29" name="Picture 28">
            <a:extLst>
              <a:ext uri="{FF2B5EF4-FFF2-40B4-BE49-F238E27FC236}">
                <a16:creationId xmlns:a16="http://schemas.microsoft.com/office/drawing/2014/main" id="{D18D62C8-D24E-49B9-8BBA-B492D1A248A1}"/>
              </a:ext>
            </a:extLst>
          </p:cNvPr>
          <p:cNvPicPr>
            <a:picLocks noChangeAspect="1"/>
          </p:cNvPicPr>
          <p:nvPr/>
        </p:nvPicPr>
        <p:blipFill>
          <a:blip r:embed="rId6"/>
          <a:stretch>
            <a:fillRect/>
          </a:stretch>
        </p:blipFill>
        <p:spPr>
          <a:xfrm>
            <a:off x="8588558" y="2658885"/>
            <a:ext cx="438150" cy="198086"/>
          </a:xfrm>
          <a:prstGeom prst="rect">
            <a:avLst/>
          </a:prstGeom>
        </p:spPr>
      </p:pic>
      <p:pic>
        <p:nvPicPr>
          <p:cNvPr id="30" name="Picture 29">
            <a:extLst>
              <a:ext uri="{FF2B5EF4-FFF2-40B4-BE49-F238E27FC236}">
                <a16:creationId xmlns:a16="http://schemas.microsoft.com/office/drawing/2014/main" id="{B6730D1F-C4F2-4C6C-8218-F6B259741E1D}"/>
              </a:ext>
            </a:extLst>
          </p:cNvPr>
          <p:cNvPicPr>
            <a:picLocks noChangeAspect="1"/>
          </p:cNvPicPr>
          <p:nvPr/>
        </p:nvPicPr>
        <p:blipFill>
          <a:blip r:embed="rId6"/>
          <a:stretch>
            <a:fillRect/>
          </a:stretch>
        </p:blipFill>
        <p:spPr>
          <a:xfrm>
            <a:off x="8602846" y="2923199"/>
            <a:ext cx="438150" cy="198086"/>
          </a:xfrm>
          <a:prstGeom prst="rect">
            <a:avLst/>
          </a:prstGeom>
        </p:spPr>
      </p:pic>
      <p:pic>
        <p:nvPicPr>
          <p:cNvPr id="31" name="Picture 30">
            <a:extLst>
              <a:ext uri="{FF2B5EF4-FFF2-40B4-BE49-F238E27FC236}">
                <a16:creationId xmlns:a16="http://schemas.microsoft.com/office/drawing/2014/main" id="{42C0BD1C-1C79-43A2-8B6A-5E3278D86474}"/>
              </a:ext>
            </a:extLst>
          </p:cNvPr>
          <p:cNvPicPr>
            <a:picLocks noChangeAspect="1"/>
          </p:cNvPicPr>
          <p:nvPr/>
        </p:nvPicPr>
        <p:blipFill>
          <a:blip r:embed="rId6"/>
          <a:stretch>
            <a:fillRect/>
          </a:stretch>
        </p:blipFill>
        <p:spPr>
          <a:xfrm>
            <a:off x="8602846" y="3158947"/>
            <a:ext cx="438150" cy="198086"/>
          </a:xfrm>
          <a:prstGeom prst="rect">
            <a:avLst/>
          </a:prstGeom>
        </p:spPr>
      </p:pic>
      <p:pic>
        <p:nvPicPr>
          <p:cNvPr id="32" name="Picture 31">
            <a:extLst>
              <a:ext uri="{FF2B5EF4-FFF2-40B4-BE49-F238E27FC236}">
                <a16:creationId xmlns:a16="http://schemas.microsoft.com/office/drawing/2014/main" id="{11DF11E3-DFB2-41A1-BF35-BC7B2013F242}"/>
              </a:ext>
            </a:extLst>
          </p:cNvPr>
          <p:cNvPicPr>
            <a:picLocks noChangeAspect="1"/>
          </p:cNvPicPr>
          <p:nvPr/>
        </p:nvPicPr>
        <p:blipFill>
          <a:blip r:embed="rId6"/>
          <a:stretch>
            <a:fillRect/>
          </a:stretch>
        </p:blipFill>
        <p:spPr>
          <a:xfrm>
            <a:off x="8588558" y="3401833"/>
            <a:ext cx="438150" cy="198086"/>
          </a:xfrm>
          <a:prstGeom prst="rect">
            <a:avLst/>
          </a:prstGeom>
        </p:spPr>
      </p:pic>
      <p:pic>
        <p:nvPicPr>
          <p:cNvPr id="33" name="Picture 32">
            <a:extLst>
              <a:ext uri="{FF2B5EF4-FFF2-40B4-BE49-F238E27FC236}">
                <a16:creationId xmlns:a16="http://schemas.microsoft.com/office/drawing/2014/main" id="{700BF650-FA7E-4D08-AD99-E4CA10C15979}"/>
              </a:ext>
            </a:extLst>
          </p:cNvPr>
          <p:cNvPicPr>
            <a:picLocks noChangeAspect="1"/>
          </p:cNvPicPr>
          <p:nvPr/>
        </p:nvPicPr>
        <p:blipFill>
          <a:blip r:embed="rId6"/>
          <a:stretch>
            <a:fillRect/>
          </a:stretch>
        </p:blipFill>
        <p:spPr>
          <a:xfrm>
            <a:off x="8648087" y="3639961"/>
            <a:ext cx="438150" cy="198086"/>
          </a:xfrm>
          <a:prstGeom prst="rect">
            <a:avLst/>
          </a:prstGeom>
        </p:spPr>
      </p:pic>
      <p:pic>
        <p:nvPicPr>
          <p:cNvPr id="34" name="Picture 33">
            <a:extLst>
              <a:ext uri="{FF2B5EF4-FFF2-40B4-BE49-F238E27FC236}">
                <a16:creationId xmlns:a16="http://schemas.microsoft.com/office/drawing/2014/main" id="{9DACC919-38C4-438C-B120-79BE8AC127E6}"/>
              </a:ext>
            </a:extLst>
          </p:cNvPr>
          <p:cNvPicPr>
            <a:picLocks noChangeAspect="1"/>
          </p:cNvPicPr>
          <p:nvPr/>
        </p:nvPicPr>
        <p:blipFill>
          <a:blip r:embed="rId6"/>
          <a:stretch>
            <a:fillRect/>
          </a:stretch>
        </p:blipFill>
        <p:spPr>
          <a:xfrm>
            <a:off x="8636178" y="3892375"/>
            <a:ext cx="438150" cy="198086"/>
          </a:xfrm>
          <a:prstGeom prst="rect">
            <a:avLst/>
          </a:prstGeom>
        </p:spPr>
      </p:pic>
      <p:pic>
        <p:nvPicPr>
          <p:cNvPr id="35" name="Picture 34">
            <a:extLst>
              <a:ext uri="{FF2B5EF4-FFF2-40B4-BE49-F238E27FC236}">
                <a16:creationId xmlns:a16="http://schemas.microsoft.com/office/drawing/2014/main" id="{FA7C8486-4BF6-4294-8506-4D209D5A6914}"/>
              </a:ext>
            </a:extLst>
          </p:cNvPr>
          <p:cNvPicPr>
            <a:picLocks noChangeAspect="1"/>
          </p:cNvPicPr>
          <p:nvPr/>
        </p:nvPicPr>
        <p:blipFill>
          <a:blip r:embed="rId6"/>
          <a:stretch>
            <a:fillRect/>
          </a:stretch>
        </p:blipFill>
        <p:spPr>
          <a:xfrm>
            <a:off x="8595694" y="4123359"/>
            <a:ext cx="438150" cy="198086"/>
          </a:xfrm>
          <a:prstGeom prst="rect">
            <a:avLst/>
          </a:prstGeom>
        </p:spPr>
      </p:pic>
      <p:pic>
        <p:nvPicPr>
          <p:cNvPr id="36" name="Picture 35">
            <a:extLst>
              <a:ext uri="{FF2B5EF4-FFF2-40B4-BE49-F238E27FC236}">
                <a16:creationId xmlns:a16="http://schemas.microsoft.com/office/drawing/2014/main" id="{D8308D5C-9602-48F1-9459-999A346D82D6}"/>
              </a:ext>
            </a:extLst>
          </p:cNvPr>
          <p:cNvPicPr>
            <a:picLocks noChangeAspect="1"/>
          </p:cNvPicPr>
          <p:nvPr/>
        </p:nvPicPr>
        <p:blipFill>
          <a:blip r:embed="rId6"/>
          <a:stretch>
            <a:fillRect/>
          </a:stretch>
        </p:blipFill>
        <p:spPr>
          <a:xfrm>
            <a:off x="8633795" y="4368631"/>
            <a:ext cx="438150" cy="198086"/>
          </a:xfrm>
          <a:prstGeom prst="rect">
            <a:avLst/>
          </a:prstGeom>
        </p:spPr>
      </p:pic>
    </p:spTree>
    <p:extLst>
      <p:ext uri="{BB962C8B-B14F-4D97-AF65-F5344CB8AC3E}">
        <p14:creationId xmlns:p14="http://schemas.microsoft.com/office/powerpoint/2010/main" val="628283341"/>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62BF-4458-817C-F91D-9582D71B8D8F}"/>
              </a:ext>
            </a:extLst>
          </p:cNvPr>
          <p:cNvSpPr>
            <a:spLocks noGrp="1"/>
          </p:cNvSpPr>
          <p:nvPr>
            <p:ph type="title"/>
          </p:nvPr>
        </p:nvSpPr>
        <p:spPr/>
        <p:txBody>
          <a:bodyPr>
            <a:normAutofit fontScale="90000"/>
          </a:bodyPr>
          <a:lstStyle/>
          <a:p>
            <a:r>
              <a:rPr lang="en-US"/>
              <a:t>Steps to setup the Hybrid server</a:t>
            </a:r>
            <a:br>
              <a:rPr lang="en-US"/>
            </a:br>
            <a:endParaRPr lang="en-DE"/>
          </a:p>
        </p:txBody>
      </p:sp>
      <p:sp>
        <p:nvSpPr>
          <p:cNvPr id="4" name="Text Placeholder 3">
            <a:extLst>
              <a:ext uri="{FF2B5EF4-FFF2-40B4-BE49-F238E27FC236}">
                <a16:creationId xmlns:a16="http://schemas.microsoft.com/office/drawing/2014/main" id="{715FC2E6-6559-4851-A8B9-AF38FC6404A7}"/>
              </a:ext>
            </a:extLst>
          </p:cNvPr>
          <p:cNvSpPr>
            <a:spLocks noGrp="1"/>
          </p:cNvSpPr>
          <p:nvPr>
            <p:ph type="body" sz="quarter" idx="10"/>
          </p:nvPr>
        </p:nvSpPr>
        <p:spPr>
          <a:xfrm>
            <a:off x="771525" y="1598152"/>
            <a:ext cx="11017352" cy="4303713"/>
          </a:xfrm>
          <a:prstGeom prst="rect">
            <a:avLst/>
          </a:prstGeom>
        </p:spPr>
        <p:txBody>
          <a:bodyPr/>
          <a:lstStyle/>
          <a:p>
            <a:endParaRPr lang="en-US"/>
          </a:p>
          <a:p>
            <a:endParaRPr lang="en-US"/>
          </a:p>
          <a:p>
            <a:endParaRPr lang="en-US"/>
          </a:p>
          <a:p>
            <a:endParaRPr lang="en-US"/>
          </a:p>
          <a:p>
            <a:endParaRPr lang="en-US"/>
          </a:p>
          <a:p>
            <a:endParaRPr lang="en-US"/>
          </a:p>
        </p:txBody>
      </p:sp>
      <p:sp>
        <p:nvSpPr>
          <p:cNvPr id="6" name="Text Placeholder 3">
            <a:extLst>
              <a:ext uri="{FF2B5EF4-FFF2-40B4-BE49-F238E27FC236}">
                <a16:creationId xmlns:a16="http://schemas.microsoft.com/office/drawing/2014/main" id="{A3617A87-389D-6272-1ED2-4CAE030BF205}"/>
              </a:ext>
            </a:extLst>
          </p:cNvPr>
          <p:cNvSpPr txBox="1">
            <a:spLocks/>
          </p:cNvSpPr>
          <p:nvPr/>
        </p:nvSpPr>
        <p:spPr>
          <a:xfrm>
            <a:off x="377392" y="1598152"/>
            <a:ext cx="8318373" cy="3205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hlinkClick r:id="rId4"/>
              </a:rPr>
              <a:t>Steps to setup the Hybrid server manually</a:t>
            </a:r>
            <a:br>
              <a:rPr lang="en-US"/>
            </a:br>
            <a:br>
              <a:rPr lang="en-US"/>
            </a:br>
            <a:r>
              <a:rPr lang="en-US">
                <a:hlinkClick r:id="rId5"/>
              </a:rPr>
              <a:t>Steps to setup the Hybrid Server using a script</a:t>
            </a:r>
            <a:endParaRPr lang="en-US"/>
          </a:p>
          <a:p>
            <a:pPr marL="0" indent="0">
              <a:buFont typeface="Arial" panose="020B0604020202020204" pitchFamily="34" charset="0"/>
              <a:buNone/>
            </a:pPr>
            <a:br>
              <a:rPr lang="en-US"/>
            </a:br>
            <a:r>
              <a:rPr lang="en-US">
                <a:hlinkClick r:id="rId6"/>
              </a:rPr>
              <a:t>Offline POS simplified</a:t>
            </a:r>
            <a:br>
              <a:rPr lang="en-US">
                <a:hlinkClick r:id="rId6"/>
              </a:rPr>
            </a:br>
            <a:r>
              <a:rPr lang="en-US">
                <a:hlinkClick r:id="rId6"/>
              </a:rPr>
              <a:t>Azure Storage Replication</a:t>
            </a:r>
            <a:endParaRPr lang="en-US"/>
          </a:p>
        </p:txBody>
      </p:sp>
    </p:spTree>
    <p:extLst>
      <p:ext uri="{BB962C8B-B14F-4D97-AF65-F5344CB8AC3E}">
        <p14:creationId xmlns:p14="http://schemas.microsoft.com/office/powerpoint/2010/main" val="1969621652"/>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B67F72B-61C4-064E-A594-13EFD468F306}"/>
              </a:ext>
            </a:extLst>
          </p:cNvPr>
          <p:cNvGrpSpPr/>
          <p:nvPr/>
        </p:nvGrpSpPr>
        <p:grpSpPr>
          <a:xfrm>
            <a:off x="-5070875" y="5232857"/>
            <a:ext cx="22318134" cy="914950"/>
            <a:chOff x="-5063067" y="4459971"/>
            <a:chExt cx="22318134" cy="914950"/>
          </a:xfrm>
        </p:grpSpPr>
        <p:pic>
          <p:nvPicPr>
            <p:cNvPr id="4" name="Picture 3">
              <a:extLst>
                <a:ext uri="{FF2B5EF4-FFF2-40B4-BE49-F238E27FC236}">
                  <a16:creationId xmlns:a16="http://schemas.microsoft.com/office/drawing/2014/main" id="{45516655-E9F0-FB42-94CD-61501BF01BA3}"/>
                </a:ext>
              </a:extLst>
            </p:cNvPr>
            <p:cNvPicPr>
              <a:picLocks noChangeAspect="1"/>
            </p:cNvPicPr>
            <p:nvPr/>
          </p:nvPicPr>
          <p:blipFill>
            <a:blip r:embed="rId3"/>
            <a:stretch>
              <a:fillRect/>
            </a:stretch>
          </p:blipFill>
          <p:spPr>
            <a:xfrm>
              <a:off x="-5063067" y="4459971"/>
              <a:ext cx="22318134" cy="787154"/>
            </a:xfrm>
            <a:prstGeom prst="rect">
              <a:avLst/>
            </a:prstGeom>
          </p:spPr>
        </p:pic>
        <p:pic>
          <p:nvPicPr>
            <p:cNvPr id="24" name="Picture 23">
              <a:extLst>
                <a:ext uri="{FF2B5EF4-FFF2-40B4-BE49-F238E27FC236}">
                  <a16:creationId xmlns:a16="http://schemas.microsoft.com/office/drawing/2014/main" id="{F3D94405-9D97-3244-BFAD-8B56E4B4F858}"/>
                </a:ext>
              </a:extLst>
            </p:cNvPr>
            <p:cNvPicPr>
              <a:picLocks noChangeAspect="1"/>
            </p:cNvPicPr>
            <p:nvPr/>
          </p:nvPicPr>
          <p:blipFill>
            <a:blip r:embed="rId4">
              <a:alphaModFix amt="70000"/>
            </a:blip>
            <a:stretch>
              <a:fillRect/>
            </a:stretch>
          </p:blipFill>
          <p:spPr>
            <a:xfrm>
              <a:off x="729593" y="4562471"/>
              <a:ext cx="10137964" cy="812450"/>
            </a:xfrm>
            <a:prstGeom prst="rect">
              <a:avLst/>
            </a:prstGeom>
          </p:spPr>
        </p:pic>
      </p:grpSp>
      <p:pic>
        <p:nvPicPr>
          <p:cNvPr id="10" name="Picture 9" descr="A picture containing smoke, dark, nature, clouds&#10;&#10;Description automatically generated">
            <a:extLst>
              <a:ext uri="{FF2B5EF4-FFF2-40B4-BE49-F238E27FC236}">
                <a16:creationId xmlns:a16="http://schemas.microsoft.com/office/drawing/2014/main" id="{D88171D2-ACFB-9042-9AC5-ED60E0A5300A}"/>
              </a:ext>
            </a:extLst>
          </p:cNvPr>
          <p:cNvPicPr>
            <a:picLocks noChangeAspect="1"/>
          </p:cNvPicPr>
          <p:nvPr/>
        </p:nvPicPr>
        <p:blipFill>
          <a:blip r:embed="rId5"/>
          <a:stretch>
            <a:fillRect/>
          </a:stretch>
        </p:blipFill>
        <p:spPr>
          <a:xfrm>
            <a:off x="-4795968" y="3298939"/>
            <a:ext cx="3894679" cy="2322064"/>
          </a:xfrm>
          <a:prstGeom prst="rect">
            <a:avLst/>
          </a:prstGeom>
        </p:spPr>
      </p:pic>
      <p:pic>
        <p:nvPicPr>
          <p:cNvPr id="20" name="Picture 19" descr="A picture containing smoke, nature, dark, night sky&#10;&#10;Description automatically generated">
            <a:extLst>
              <a:ext uri="{FF2B5EF4-FFF2-40B4-BE49-F238E27FC236}">
                <a16:creationId xmlns:a16="http://schemas.microsoft.com/office/drawing/2014/main" id="{A5859C42-17A1-9440-B1F0-03026CB5E7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19355" y="4848868"/>
            <a:ext cx="4217988" cy="1617038"/>
          </a:xfrm>
          <a:prstGeom prst="rect">
            <a:avLst/>
          </a:prstGeom>
        </p:spPr>
      </p:pic>
      <p:pic>
        <p:nvPicPr>
          <p:cNvPr id="18" name="Picture 17" descr="A picture containing smoke, dark, nature, coming&#10;&#10;Description automatically generated">
            <a:extLst>
              <a:ext uri="{FF2B5EF4-FFF2-40B4-BE49-F238E27FC236}">
                <a16:creationId xmlns:a16="http://schemas.microsoft.com/office/drawing/2014/main" id="{61A05E47-C54B-0240-B397-2AC567E6F3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85429" y="2328412"/>
            <a:ext cx="3683000" cy="2300738"/>
          </a:xfrm>
          <a:prstGeom prst="rect">
            <a:avLst/>
          </a:prstGeom>
        </p:spPr>
      </p:pic>
      <p:sp>
        <p:nvSpPr>
          <p:cNvPr id="27" name="Title 26">
            <a:extLst>
              <a:ext uri="{FF2B5EF4-FFF2-40B4-BE49-F238E27FC236}">
                <a16:creationId xmlns:a16="http://schemas.microsoft.com/office/drawing/2014/main" id="{B95F1380-C2A3-6946-91A6-B1A436F3175A}"/>
              </a:ext>
            </a:extLst>
          </p:cNvPr>
          <p:cNvSpPr>
            <a:spLocks noGrp="1"/>
          </p:cNvSpPr>
          <p:nvPr>
            <p:ph type="title"/>
          </p:nvPr>
        </p:nvSpPr>
        <p:spPr/>
        <p:txBody>
          <a:bodyPr>
            <a:normAutofit fontScale="90000"/>
          </a:bodyPr>
          <a:lstStyle/>
          <a:p>
            <a:r>
              <a:rPr lang="en-US"/>
              <a:t>About the evergreen train</a:t>
            </a:r>
            <a:endParaRPr lang="en-DE"/>
          </a:p>
        </p:txBody>
      </p:sp>
      <p:pic>
        <p:nvPicPr>
          <p:cNvPr id="12" name="Picture 11" descr="A screenshot of a video game&#10;&#10;Description automatically generated with medium confidence">
            <a:extLst>
              <a:ext uri="{FF2B5EF4-FFF2-40B4-BE49-F238E27FC236}">
                <a16:creationId xmlns:a16="http://schemas.microsoft.com/office/drawing/2014/main" id="{03BC4882-FC4E-534F-9088-58494BA593AA}"/>
              </a:ext>
            </a:extLst>
          </p:cNvPr>
          <p:cNvPicPr>
            <a:picLocks noChangeAspect="1"/>
          </p:cNvPicPr>
          <p:nvPr/>
        </p:nvPicPr>
        <p:blipFill>
          <a:blip r:embed="rId8"/>
          <a:stretch>
            <a:fillRect/>
          </a:stretch>
        </p:blipFill>
        <p:spPr>
          <a:xfrm>
            <a:off x="-6019355" y="1405259"/>
            <a:ext cx="4775200" cy="1676400"/>
          </a:xfrm>
          <a:prstGeom prst="rect">
            <a:avLst/>
          </a:prstGeom>
        </p:spPr>
      </p:pic>
      <p:pic>
        <p:nvPicPr>
          <p:cNvPr id="14" name="Picture 13" descr="A picture containing smoke, dark, nature, clouds&#10;&#10;Description automatically generated">
            <a:extLst>
              <a:ext uri="{FF2B5EF4-FFF2-40B4-BE49-F238E27FC236}">
                <a16:creationId xmlns:a16="http://schemas.microsoft.com/office/drawing/2014/main" id="{81A1F130-91AA-7C46-977E-520AD1D401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47780" y="4914757"/>
            <a:ext cx="3357562" cy="1412492"/>
          </a:xfrm>
          <a:prstGeom prst="rect">
            <a:avLst/>
          </a:prstGeom>
        </p:spPr>
      </p:pic>
      <p:pic>
        <p:nvPicPr>
          <p:cNvPr id="16" name="Picture 15">
            <a:extLst>
              <a:ext uri="{FF2B5EF4-FFF2-40B4-BE49-F238E27FC236}">
                <a16:creationId xmlns:a16="http://schemas.microsoft.com/office/drawing/2014/main" id="{EA10476A-6E33-1245-AC55-4AE1B9D4813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69565" y="4854938"/>
            <a:ext cx="3067460" cy="1610968"/>
          </a:xfrm>
          <a:prstGeom prst="rect">
            <a:avLst/>
          </a:prstGeom>
        </p:spPr>
      </p:pic>
      <p:pic>
        <p:nvPicPr>
          <p:cNvPr id="21" name="Picture 20" descr="A picture containing smoke, dark, nature, clouds&#10;&#10;Description automatically generated">
            <a:extLst>
              <a:ext uri="{FF2B5EF4-FFF2-40B4-BE49-F238E27FC236}">
                <a16:creationId xmlns:a16="http://schemas.microsoft.com/office/drawing/2014/main" id="{E3B72439-46DE-3143-8599-D4DF674CB3D0}"/>
              </a:ext>
            </a:extLst>
          </p:cNvPr>
          <p:cNvPicPr>
            <a:picLocks noChangeAspect="1"/>
          </p:cNvPicPr>
          <p:nvPr/>
        </p:nvPicPr>
        <p:blipFill>
          <a:blip r:embed="rId5"/>
          <a:stretch>
            <a:fillRect/>
          </a:stretch>
        </p:blipFill>
        <p:spPr>
          <a:xfrm>
            <a:off x="-13660090" y="4251269"/>
            <a:ext cx="3894679" cy="2322064"/>
          </a:xfrm>
          <a:prstGeom prst="rect">
            <a:avLst/>
          </a:prstGeom>
        </p:spPr>
      </p:pic>
      <p:pic>
        <p:nvPicPr>
          <p:cNvPr id="22" name="Picture 21" descr="A picture containing smoke, dark, nature, coming&#10;&#10;Description automatically generated">
            <a:extLst>
              <a:ext uri="{FF2B5EF4-FFF2-40B4-BE49-F238E27FC236}">
                <a16:creationId xmlns:a16="http://schemas.microsoft.com/office/drawing/2014/main" id="{183496A7-F947-1A4F-8B74-ABE86E9F880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68999" y="3445448"/>
            <a:ext cx="2196248" cy="1371977"/>
          </a:xfrm>
          <a:prstGeom prst="rect">
            <a:avLst/>
          </a:prstGeom>
        </p:spPr>
      </p:pic>
      <p:sp>
        <p:nvSpPr>
          <p:cNvPr id="3" name="Rectangle 2">
            <a:extLst>
              <a:ext uri="{FF2B5EF4-FFF2-40B4-BE49-F238E27FC236}">
                <a16:creationId xmlns:a16="http://schemas.microsoft.com/office/drawing/2014/main" id="{093A361F-0573-4884-BD37-A7070D5AAECC}"/>
              </a:ext>
            </a:extLst>
          </p:cNvPr>
          <p:cNvSpPr/>
          <p:nvPr/>
        </p:nvSpPr>
        <p:spPr>
          <a:xfrm>
            <a:off x="378919" y="1405259"/>
            <a:ext cx="11555120" cy="2862322"/>
          </a:xfrm>
          <a:prstGeom prst="rect">
            <a:avLst/>
          </a:prstGeom>
        </p:spPr>
        <p:txBody>
          <a:bodyPr wrap="square">
            <a:spAutoFit/>
          </a:bodyPr>
          <a:lstStyle/>
          <a:p>
            <a:pPr lvl="0">
              <a:defRPr/>
            </a:pPr>
            <a:r>
              <a:rPr lang="en-US">
                <a:solidFill>
                  <a:schemeClr val="bg1"/>
                </a:solidFill>
                <a:latin typeface="Segoe UI" panose="020B0502040204020203" pitchFamily="34" charset="0"/>
                <a:cs typeface="Segoe UI" panose="020B0502040204020203" pitchFamily="34" charset="0"/>
              </a:rPr>
              <a:t>It’s Automatically renewed and repeatedly made valid. </a:t>
            </a:r>
          </a:p>
          <a:p>
            <a:pPr lvl="0">
              <a:defRPr/>
            </a:pPr>
            <a:br>
              <a:rPr lang="en-US">
                <a:solidFill>
                  <a:schemeClr val="bg1"/>
                </a:solidFill>
                <a:latin typeface="Segoe UI" panose="020B0502040204020203" pitchFamily="34" charset="0"/>
                <a:cs typeface="Segoe UI" panose="020B0502040204020203" pitchFamily="34" charset="0"/>
              </a:rPr>
            </a:br>
            <a:r>
              <a:rPr lang="en-US">
                <a:solidFill>
                  <a:schemeClr val="bg1"/>
                </a:solidFill>
                <a:latin typeface="Segoe UI" panose="020B0502040204020203" pitchFamily="34" charset="0"/>
                <a:cs typeface="Segoe UI" panose="020B0502040204020203" pitchFamily="34" charset="0"/>
              </a:rPr>
              <a:t>It requires internal change to bee successful, not only within LS Retail but within our partners organizations too.</a:t>
            </a:r>
          </a:p>
          <a:p>
            <a:pPr lvl="0">
              <a:defRPr/>
            </a:pPr>
            <a:r>
              <a:rPr lang="en-US">
                <a:solidFill>
                  <a:schemeClr val="bg1"/>
                </a:solidFill>
                <a:latin typeface="Segoe UI" panose="020B0502040204020203" pitchFamily="34" charset="0"/>
                <a:cs typeface="Segoe UI" panose="020B0502040204020203" pitchFamily="34" charset="0"/>
              </a:rPr>
              <a:t> </a:t>
            </a:r>
          </a:p>
          <a:p>
            <a:pPr marL="742950" lvl="1" indent="-285750">
              <a:buFont typeface="Arial" panose="020B0604020202020204" pitchFamily="34" charset="0"/>
              <a:buChar char="•"/>
              <a:defRPr/>
            </a:pPr>
            <a:r>
              <a:rPr lang="en-US">
                <a:solidFill>
                  <a:schemeClr val="bg1"/>
                </a:solidFill>
                <a:latin typeface="Segoe UI" panose="020B0502040204020203" pitchFamily="34" charset="0"/>
                <a:cs typeface="Segoe UI" panose="020B0502040204020203" pitchFamily="34" charset="0"/>
              </a:rPr>
              <a:t>Continuous improvements</a:t>
            </a:r>
          </a:p>
          <a:p>
            <a:pPr marL="742950" lvl="1" indent="-285750">
              <a:buFont typeface="Arial" panose="020B0604020202020204" pitchFamily="34" charset="0"/>
              <a:buChar char="•"/>
              <a:defRPr/>
            </a:pPr>
            <a:r>
              <a:rPr lang="en-US">
                <a:solidFill>
                  <a:schemeClr val="bg1"/>
                </a:solidFill>
                <a:latin typeface="Segoe UI" panose="020B0502040204020203" pitchFamily="34" charset="0"/>
                <a:cs typeface="Segoe UI" panose="020B0502040204020203" pitchFamily="34" charset="0"/>
              </a:rPr>
              <a:t>Continuous delivery</a:t>
            </a:r>
          </a:p>
          <a:p>
            <a:pPr marL="742950" lvl="1" indent="-285750">
              <a:buFont typeface="Arial" panose="020B0604020202020204" pitchFamily="34" charset="0"/>
              <a:buChar char="•"/>
              <a:defRPr/>
            </a:pPr>
            <a:r>
              <a:rPr lang="en-US">
                <a:solidFill>
                  <a:schemeClr val="bg1"/>
                </a:solidFill>
                <a:latin typeface="Segoe UI" panose="020B0502040204020203" pitchFamily="34" charset="0"/>
                <a:cs typeface="Segoe UI" panose="020B0502040204020203" pitchFamily="34" charset="0"/>
              </a:rPr>
              <a:t>Rapid implementation</a:t>
            </a:r>
          </a:p>
          <a:p>
            <a:pPr marL="742950" lvl="1" indent="-285750">
              <a:buFont typeface="Arial" panose="020B0604020202020204" pitchFamily="34" charset="0"/>
              <a:buChar char="•"/>
              <a:defRPr/>
            </a:pPr>
            <a:r>
              <a:rPr lang="en-US">
                <a:solidFill>
                  <a:schemeClr val="bg1"/>
                </a:solidFill>
                <a:latin typeface="Segoe UI" panose="020B0502040204020203" pitchFamily="34" charset="0"/>
                <a:cs typeface="Segoe UI" panose="020B0502040204020203" pitchFamily="34" charset="0"/>
              </a:rPr>
              <a:t>Automation </a:t>
            </a:r>
          </a:p>
          <a:p>
            <a:pPr lvl="0">
              <a:defRPr/>
            </a:pPr>
            <a:endParaRPr lang="en-US">
              <a:solidFill>
                <a:schemeClr val="bg1"/>
              </a:solidFill>
              <a:latin typeface="Segoe UI" panose="020B0502040204020203" pitchFamily="34" charset="0"/>
              <a:cs typeface="Segoe UI" panose="020B0502040204020203" pitchFamily="34" charset="0"/>
            </a:endParaRPr>
          </a:p>
          <a:p>
            <a:pPr lvl="0">
              <a:defRPr/>
            </a:pPr>
            <a:endParaRPr lang="en-US">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64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500"/>
                                  </p:stCondLst>
                                  <p:childTnLst>
                                    <p:animMotion origin="layout" path="M -0.52826 -0.00487 L 3.04948 -0.00487 " pathEditMode="relative" rAng="0" ptsTypes="AA">
                                      <p:cBhvr>
                                        <p:cTn id="6" dur="7000" fill="hold"/>
                                        <p:tgtEl>
                                          <p:spTgt spid="18"/>
                                        </p:tgtEl>
                                        <p:attrNameLst>
                                          <p:attrName>ppt_x</p:attrName>
                                          <p:attrName>ppt_y</p:attrName>
                                        </p:attrNameLst>
                                      </p:cBhvr>
                                      <p:rCtr x="178880" y="0"/>
                                    </p:animMotion>
                                  </p:childTnLst>
                                </p:cTn>
                              </p:par>
                              <p:par>
                                <p:cTn id="7" presetID="0" presetClass="path" presetSubtype="0" accel="50000" decel="50000" fill="hold" nodeType="withEffect">
                                  <p:stCondLst>
                                    <p:cond delay="0"/>
                                  </p:stCondLst>
                                  <p:childTnLst>
                                    <p:animMotion origin="layout" path="M -2.91667E-6 -3.7037E-7 L 3.57774 -3.7037E-7 " pathEditMode="relative" rAng="0" ptsTypes="AA">
                                      <p:cBhvr>
                                        <p:cTn id="8" dur="7000" fill="hold"/>
                                        <p:tgtEl>
                                          <p:spTgt spid="21"/>
                                        </p:tgtEl>
                                        <p:attrNameLst>
                                          <p:attrName>ppt_x</p:attrName>
                                          <p:attrName>ppt_y</p:attrName>
                                        </p:attrNameLst>
                                      </p:cBhvr>
                                      <p:rCtr x="178880" y="0"/>
                                    </p:animMotion>
                                  </p:childTnLst>
                                </p:cTn>
                              </p:par>
                              <p:par>
                                <p:cTn id="9" presetID="0" presetClass="path" presetSubtype="0" accel="50000" decel="50000" fill="hold" nodeType="withEffect">
                                  <p:stCondLst>
                                    <p:cond delay="500"/>
                                  </p:stCondLst>
                                  <p:childTnLst>
                                    <p:animMotion origin="layout" path="M -0.52018 -1.48148E-6 L 3.57773 -1.48148E-6 " pathEditMode="relative" rAng="0" ptsTypes="AA">
                                      <p:cBhvr>
                                        <p:cTn id="10" dur="8000" fill="hold"/>
                                        <p:tgtEl>
                                          <p:spTgt spid="16"/>
                                        </p:tgtEl>
                                        <p:attrNameLst>
                                          <p:attrName>ppt_x</p:attrName>
                                          <p:attrName>ppt_y</p:attrName>
                                        </p:attrNameLst>
                                      </p:cBhvr>
                                      <p:rCtr x="204896" y="0"/>
                                    </p:animMotion>
                                  </p:childTnLst>
                                </p:cTn>
                              </p:par>
                              <p:par>
                                <p:cTn id="11" presetID="0" presetClass="path" presetSubtype="0" accel="50000" decel="50000" fill="hold" nodeType="withEffect">
                                  <p:stCondLst>
                                    <p:cond delay="1000"/>
                                  </p:stCondLst>
                                  <p:childTnLst>
                                    <p:animMotion origin="layout" path="M 0 0 L 3.57773 0 " pathEditMode="relative" ptsTypes="AA">
                                      <p:cBhvr>
                                        <p:cTn id="12" dur="5000" fill="hold"/>
                                        <p:tgtEl>
                                          <p:spTgt spid="14"/>
                                        </p:tgtEl>
                                        <p:attrNameLst>
                                          <p:attrName>ppt_x</p:attrName>
                                          <p:attrName>ppt_y</p:attrName>
                                        </p:attrNameLst>
                                      </p:cBhvr>
                                    </p:animMotion>
                                  </p:childTnLst>
                                </p:cTn>
                              </p:par>
                              <p:par>
                                <p:cTn id="13" presetID="0" presetClass="path" presetSubtype="0" accel="50000" decel="50000" fill="hold" nodeType="withEffect">
                                  <p:stCondLst>
                                    <p:cond delay="1500"/>
                                  </p:stCondLst>
                                  <p:childTnLst>
                                    <p:animMotion origin="layout" path="M -1.0181 -0.19746 L 2.55963 -0.19746 " pathEditMode="relative" rAng="0" ptsTypes="AA">
                                      <p:cBhvr>
                                        <p:cTn id="14" dur="6500" fill="hold"/>
                                        <p:tgtEl>
                                          <p:spTgt spid="20"/>
                                        </p:tgtEl>
                                        <p:attrNameLst>
                                          <p:attrName>ppt_x</p:attrName>
                                          <p:attrName>ppt_y</p:attrName>
                                        </p:attrNameLst>
                                      </p:cBhvr>
                                      <p:rCtr x="178880" y="0"/>
                                    </p:animMotion>
                                  </p:childTnLst>
                                </p:cTn>
                              </p:par>
                              <p:par>
                                <p:cTn id="15" presetID="0" presetClass="path" presetSubtype="0" accel="50000" decel="50000" fill="hold" nodeType="withEffect">
                                  <p:stCondLst>
                                    <p:cond delay="500"/>
                                  </p:stCondLst>
                                  <p:childTnLst>
                                    <p:animMotion origin="layout" path="M 0 0 L 3.57773 0 " pathEditMode="relative" ptsTypes="AA">
                                      <p:cBhvr>
                                        <p:cTn id="16" dur="9000" fill="hold"/>
                                        <p:tgtEl>
                                          <p:spTgt spid="22"/>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L 3.57773 0 " pathEditMode="relative" ptsTypes="AA">
                                      <p:cBhvr>
                                        <p:cTn id="18" dur="7000" fill="hold"/>
                                        <p:tgtEl>
                                          <p:spTgt spid="10"/>
                                        </p:tgtEl>
                                        <p:attrNameLst>
                                          <p:attrName>ppt_x</p:attrName>
                                          <p:attrName>ppt_y</p:attrName>
                                        </p:attrNameLst>
                                      </p:cBhvr>
                                    </p:animMotion>
                                  </p:childTnLst>
                                </p:cTn>
                              </p:par>
                              <p:par>
                                <p:cTn id="19" presetID="0" presetClass="path" presetSubtype="0" accel="50000" decel="50000" fill="hold" nodeType="withEffect">
                                  <p:stCondLst>
                                    <p:cond delay="1000"/>
                                  </p:stCondLst>
                                  <p:childTnLst>
                                    <p:animMotion origin="layout" path="M 0.02396 -3.33333E-6 L 3.57774 -3.33333E-6 " pathEditMode="relative" rAng="0" ptsTypes="AA">
                                      <p:cBhvr>
                                        <p:cTn id="20" dur="7000" fill="hold"/>
                                        <p:tgtEl>
                                          <p:spTgt spid="12"/>
                                        </p:tgtEl>
                                        <p:attrNameLst>
                                          <p:attrName>ppt_x</p:attrName>
                                          <p:attrName>ppt_y</p:attrName>
                                        </p:attrNameLst>
                                      </p:cBhvr>
                                      <p:rCtr x="177682" y="0"/>
                                    </p:animMotion>
                                  </p:childTnLst>
                                </p:cTn>
                              </p:par>
                              <p:par>
                                <p:cTn id="21" presetID="2" presetClass="entr" presetSubtype="2" decel="5000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par>
                                <p:cTn id="25" presetID="2" presetClass="exit" presetSubtype="8" accel="50000" fill="hold" nodeType="withEffect">
                                  <p:stCondLst>
                                    <p:cond delay="7000"/>
                                  </p:stCondLst>
                                  <p:childTnLst>
                                    <p:anim calcmode="lin" valueType="num">
                                      <p:cBhvr additive="base">
                                        <p:cTn id="26" dur="500"/>
                                        <p:tgtEl>
                                          <p:spTgt spid="25"/>
                                        </p:tgtEl>
                                        <p:attrNameLst>
                                          <p:attrName>ppt_x</p:attrName>
                                        </p:attrNameLst>
                                      </p:cBhvr>
                                      <p:tavLst>
                                        <p:tav tm="0">
                                          <p:val>
                                            <p:strVal val="ppt_x"/>
                                          </p:val>
                                        </p:tav>
                                        <p:tav tm="100000">
                                          <p:val>
                                            <p:strVal val="0-ppt_w/2"/>
                                          </p:val>
                                        </p:tav>
                                      </p:tavLst>
                                    </p:anim>
                                    <p:anim calcmode="lin" valueType="num">
                                      <p:cBhvr additive="base">
                                        <p:cTn id="27" dur="500"/>
                                        <p:tgtEl>
                                          <p:spTgt spid="25"/>
                                        </p:tgtEl>
                                        <p:attrNameLst>
                                          <p:attrName>ppt_y</p:attrName>
                                        </p:attrNameLst>
                                      </p:cBhvr>
                                      <p:tavLst>
                                        <p:tav tm="0">
                                          <p:val>
                                            <p:strVal val="ppt_y"/>
                                          </p:val>
                                        </p:tav>
                                        <p:tav tm="100000">
                                          <p:val>
                                            <p:strVal val="ppt_y"/>
                                          </p:val>
                                        </p:tav>
                                      </p:tavLst>
                                    </p:anim>
                                    <p:set>
                                      <p:cBhvr>
                                        <p:cTn id="28" dur="1" fill="hold">
                                          <p:stCondLst>
                                            <p:cond delay="499"/>
                                          </p:stCondLst>
                                        </p:cTn>
                                        <p:tgtEl>
                                          <p:spTgt spid="2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5" presetClass="emph" presetSubtype="0" nodeType="clickEffect">
                                  <p:stCondLst>
                                    <p:cond delay="0"/>
                                  </p:stCondLst>
                                  <p:iterate type="lt">
                                    <p:tmAbs val="25"/>
                                  </p:iterate>
                                  <p:childTnLst>
                                    <p:set>
                                      <p:cBhvr override="childStyle">
                                        <p:cTn id="32" dur="indefinite"/>
                                        <p:tgtEl>
                                          <p:spTgt spid="3">
                                            <p:txEl>
                                              <p:pRg st="0" end="0"/>
                                            </p:txEl>
                                          </p:spTgt>
                                        </p:tgtEl>
                                        <p:attrNameLst>
                                          <p:attrName>style.fontWeight</p:attrName>
                                        </p:attrNameLst>
                                      </p:cBhvr>
                                      <p:to>
                                        <p:strVal val="bold"/>
                                      </p:to>
                                    </p:set>
                                  </p:childTnLst>
                                </p:cTn>
                              </p:par>
                            </p:childTnLst>
                          </p:cTn>
                        </p:par>
                      </p:childTnLst>
                    </p:cTn>
                  </p:par>
                  <p:par>
                    <p:cTn id="33" fill="hold">
                      <p:stCondLst>
                        <p:cond delay="indefinite"/>
                      </p:stCondLst>
                      <p:childTnLst>
                        <p:par>
                          <p:cTn id="34" fill="hold">
                            <p:stCondLst>
                              <p:cond delay="0"/>
                            </p:stCondLst>
                            <p:childTnLst>
                              <p:par>
                                <p:cTn id="35" presetID="15" presetClass="emph" presetSubtype="0" nodeType="clickEffect">
                                  <p:stCondLst>
                                    <p:cond delay="0"/>
                                  </p:stCondLst>
                                  <p:iterate type="lt">
                                    <p:tmAbs val="25"/>
                                  </p:iterate>
                                  <p:childTnLst>
                                    <p:set>
                                      <p:cBhvr override="childStyle">
                                        <p:cTn id="36" dur="indefinite"/>
                                        <p:tgtEl>
                                          <p:spTgt spid="3">
                                            <p:txEl>
                                              <p:pRg st="3" end="3"/>
                                            </p:txEl>
                                          </p:spTgt>
                                        </p:tgtEl>
                                        <p:attrNameLst>
                                          <p:attrName>style.fontWeight</p:attrName>
                                        </p:attrNameLst>
                                      </p:cBhvr>
                                      <p:to>
                                        <p:strVal val="bold"/>
                                      </p:to>
                                    </p:set>
                                  </p:childTnLst>
                                </p:cTn>
                              </p:par>
                            </p:childTnLst>
                          </p:cTn>
                        </p:par>
                      </p:childTnLst>
                    </p:cTn>
                  </p:par>
                  <p:par>
                    <p:cTn id="37" fill="hold">
                      <p:stCondLst>
                        <p:cond delay="indefinite"/>
                      </p:stCondLst>
                      <p:childTnLst>
                        <p:par>
                          <p:cTn id="38" fill="hold">
                            <p:stCondLst>
                              <p:cond delay="0"/>
                            </p:stCondLst>
                            <p:childTnLst>
                              <p:par>
                                <p:cTn id="39" presetID="15" presetClass="emph" presetSubtype="0" nodeType="clickEffect">
                                  <p:stCondLst>
                                    <p:cond delay="0"/>
                                  </p:stCondLst>
                                  <p:iterate type="lt">
                                    <p:tmAbs val="25"/>
                                  </p:iterate>
                                  <p:childTnLst>
                                    <p:set>
                                      <p:cBhvr override="childStyle">
                                        <p:cTn id="40" dur="indefinite"/>
                                        <p:tgtEl>
                                          <p:spTgt spid="3">
                                            <p:txEl>
                                              <p:pRg st="4" end="4"/>
                                            </p:txEl>
                                          </p:spTgt>
                                        </p:tgtEl>
                                        <p:attrNameLst>
                                          <p:attrName>style.fontWeight</p:attrName>
                                        </p:attrNameLst>
                                      </p:cBhvr>
                                      <p:to>
                                        <p:strVal val="bold"/>
                                      </p:to>
                                    </p:set>
                                  </p:childTnLst>
                                </p:cTn>
                              </p:par>
                            </p:childTnLst>
                          </p:cTn>
                        </p:par>
                      </p:childTnLst>
                    </p:cTn>
                  </p:par>
                  <p:par>
                    <p:cTn id="41" fill="hold">
                      <p:stCondLst>
                        <p:cond delay="indefinite"/>
                      </p:stCondLst>
                      <p:childTnLst>
                        <p:par>
                          <p:cTn id="42" fill="hold">
                            <p:stCondLst>
                              <p:cond delay="0"/>
                            </p:stCondLst>
                            <p:childTnLst>
                              <p:par>
                                <p:cTn id="43" presetID="15" presetClass="emph" presetSubtype="0" nodeType="clickEffect">
                                  <p:stCondLst>
                                    <p:cond delay="0"/>
                                  </p:stCondLst>
                                  <p:iterate type="lt">
                                    <p:tmAbs val="25"/>
                                  </p:iterate>
                                  <p:childTnLst>
                                    <p:set>
                                      <p:cBhvr override="childStyle">
                                        <p:cTn id="44" dur="indefinite"/>
                                        <p:tgtEl>
                                          <p:spTgt spid="3">
                                            <p:txEl>
                                              <p:pRg st="5" end="5"/>
                                            </p:txEl>
                                          </p:spTgt>
                                        </p:tgtEl>
                                        <p:attrNameLst>
                                          <p:attrName>style.fontWeight</p:attrName>
                                        </p:attrNameLst>
                                      </p:cBhvr>
                                      <p:to>
                                        <p:strVal val="bold"/>
                                      </p:to>
                                    </p:set>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3">
                                            <p:txEl>
                                              <p:pRg st="6" end="6"/>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8846-5F87-115C-BE80-7DB8238882BE}"/>
              </a:ext>
            </a:extLst>
          </p:cNvPr>
          <p:cNvSpPr>
            <a:spLocks noGrp="1"/>
          </p:cNvSpPr>
          <p:nvPr>
            <p:ph type="title"/>
          </p:nvPr>
        </p:nvSpPr>
        <p:spPr>
          <a:xfrm>
            <a:off x="0" y="193428"/>
            <a:ext cx="9989574" cy="588637"/>
          </a:xfrm>
        </p:spPr>
        <p:txBody>
          <a:bodyPr>
            <a:normAutofit fontScale="90000"/>
          </a:bodyPr>
          <a:lstStyle/>
          <a:p>
            <a:r>
              <a:rPr lang="en-US" b="1" i="0" u="none" strike="noStrike">
                <a:effectLst/>
                <a:latin typeface="Segoe UI" panose="020B0502040204020203" pitchFamily="34" charset="0"/>
              </a:rPr>
              <a:t>What do I need to do when a new update is released?​</a:t>
            </a:r>
            <a:endParaRPr lang="en-DE"/>
          </a:p>
        </p:txBody>
      </p:sp>
      <p:sp>
        <p:nvSpPr>
          <p:cNvPr id="4" name="Text Placeholder 3">
            <a:extLst>
              <a:ext uri="{FF2B5EF4-FFF2-40B4-BE49-F238E27FC236}">
                <a16:creationId xmlns:a16="http://schemas.microsoft.com/office/drawing/2014/main" id="{8808F403-BC18-4A19-8487-47B2ED822042}"/>
              </a:ext>
            </a:extLst>
          </p:cNvPr>
          <p:cNvSpPr>
            <a:spLocks noGrp="1"/>
          </p:cNvSpPr>
          <p:nvPr>
            <p:ph type="body" sz="quarter" idx="4294967295"/>
          </p:nvPr>
        </p:nvSpPr>
        <p:spPr>
          <a:xfrm>
            <a:off x="6370752" y="1790319"/>
            <a:ext cx="5718175" cy="5064125"/>
          </a:xfrm>
          <a:prstGeom prst="rect">
            <a:avLst/>
          </a:prstGeom>
        </p:spPr>
        <p:txBody>
          <a:bodyPr/>
          <a:lstStyle/>
          <a:p>
            <a:endParaRPr lang="en-US" sz="1600"/>
          </a:p>
          <a:p>
            <a:endParaRPr lang="en-US" sz="1600"/>
          </a:p>
        </p:txBody>
      </p:sp>
      <p:sp>
        <p:nvSpPr>
          <p:cNvPr id="3" name="Rectangle 2">
            <a:extLst>
              <a:ext uri="{FF2B5EF4-FFF2-40B4-BE49-F238E27FC236}">
                <a16:creationId xmlns:a16="http://schemas.microsoft.com/office/drawing/2014/main" id="{FFEF51AA-188A-9B38-FF87-13FE1AE14616}"/>
              </a:ext>
            </a:extLst>
          </p:cNvPr>
          <p:cNvSpPr/>
          <p:nvPr/>
        </p:nvSpPr>
        <p:spPr>
          <a:xfrm>
            <a:off x="597670" y="3495801"/>
            <a:ext cx="3065996" cy="452336"/>
          </a:xfrm>
          <a:prstGeom prst="rect">
            <a:avLst/>
          </a:prstGeom>
          <a:solidFill>
            <a:srgbClr val="943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latin typeface="Segoe UI" panose="020B0502040204020203" pitchFamily="34" charset="0"/>
                <a:cs typeface="Segoe UI" panose="020B0502040204020203" pitchFamily="34" charset="0"/>
              </a:rPr>
              <a:t>LS Central release candidate</a:t>
            </a:r>
          </a:p>
        </p:txBody>
      </p:sp>
      <p:cxnSp>
        <p:nvCxnSpPr>
          <p:cNvPr id="5" name="Straight Connector 4">
            <a:extLst>
              <a:ext uri="{FF2B5EF4-FFF2-40B4-BE49-F238E27FC236}">
                <a16:creationId xmlns:a16="http://schemas.microsoft.com/office/drawing/2014/main" id="{9F8C56F5-762A-CE1E-1E99-AFF4BD504E10}"/>
              </a:ext>
            </a:extLst>
          </p:cNvPr>
          <p:cNvCxnSpPr>
            <a:cxnSpLocks/>
          </p:cNvCxnSpPr>
          <p:nvPr/>
        </p:nvCxnSpPr>
        <p:spPr>
          <a:xfrm flipH="1">
            <a:off x="588145" y="2938892"/>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D3ECA1-7D1B-2C4C-A5FC-AF1512460352}"/>
              </a:ext>
            </a:extLst>
          </p:cNvPr>
          <p:cNvSpPr/>
          <p:nvPr/>
        </p:nvSpPr>
        <p:spPr>
          <a:xfrm>
            <a:off x="3667313" y="3495801"/>
            <a:ext cx="4562262" cy="452336"/>
          </a:xfrm>
          <a:prstGeom prst="rect">
            <a:avLst/>
          </a:prstGeom>
          <a:solidFill>
            <a:srgbClr val="29B4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latin typeface="Segoe UI" panose="020B0502040204020203" pitchFamily="34" charset="0"/>
                <a:cs typeface="Segoe UI" panose="020B0502040204020203" pitchFamily="34" charset="0"/>
              </a:rPr>
              <a:t>Upgrade window</a:t>
            </a:r>
          </a:p>
        </p:txBody>
      </p:sp>
      <p:cxnSp>
        <p:nvCxnSpPr>
          <p:cNvPr id="8" name="Straight Connector 7">
            <a:extLst>
              <a:ext uri="{FF2B5EF4-FFF2-40B4-BE49-F238E27FC236}">
                <a16:creationId xmlns:a16="http://schemas.microsoft.com/office/drawing/2014/main" id="{97E76CF7-2A78-44B1-57E6-31CC880D2583}"/>
              </a:ext>
            </a:extLst>
          </p:cNvPr>
          <p:cNvCxnSpPr>
            <a:cxnSpLocks/>
          </p:cNvCxnSpPr>
          <p:nvPr/>
        </p:nvCxnSpPr>
        <p:spPr>
          <a:xfrm flipH="1">
            <a:off x="3663666" y="2989577"/>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9" name="TextBox 6">
            <a:extLst>
              <a:ext uri="{FF2B5EF4-FFF2-40B4-BE49-F238E27FC236}">
                <a16:creationId xmlns:a16="http://schemas.microsoft.com/office/drawing/2014/main" id="{AB1D4890-53AB-B285-2502-DA41104AC9A8}"/>
              </a:ext>
            </a:extLst>
          </p:cNvPr>
          <p:cNvSpPr txBox="1"/>
          <p:nvPr/>
        </p:nvSpPr>
        <p:spPr>
          <a:xfrm>
            <a:off x="3068252" y="2562599"/>
            <a:ext cx="1779340" cy="261610"/>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solidFill>
                  <a:schemeClr val="bg1"/>
                </a:solidFill>
                <a:latin typeface="Segoe UI" panose="020B0502040204020203" pitchFamily="34" charset="0"/>
                <a:cs typeface="Segoe UI" panose="020B0502040204020203" pitchFamily="34" charset="0"/>
              </a:rPr>
              <a:t>Update is available</a:t>
            </a:r>
          </a:p>
        </p:txBody>
      </p:sp>
      <p:sp>
        <p:nvSpPr>
          <p:cNvPr id="10" name="TextBox 7">
            <a:extLst>
              <a:ext uri="{FF2B5EF4-FFF2-40B4-BE49-F238E27FC236}">
                <a16:creationId xmlns:a16="http://schemas.microsoft.com/office/drawing/2014/main" id="{FFA9A4FF-C740-7CD3-C09C-FCB62C4B1C38}"/>
              </a:ext>
            </a:extLst>
          </p:cNvPr>
          <p:cNvSpPr txBox="1"/>
          <p:nvPr/>
        </p:nvSpPr>
        <p:spPr>
          <a:xfrm>
            <a:off x="3068252" y="4565669"/>
            <a:ext cx="1213524"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latin typeface="Segoe UI" panose="020B0502040204020203" pitchFamily="34" charset="0"/>
                <a:cs typeface="Segoe UI" panose="020B0502040204020203" pitchFamily="34" charset="0"/>
              </a:rPr>
              <a:t>Day 1</a:t>
            </a:r>
          </a:p>
        </p:txBody>
      </p:sp>
      <p:sp>
        <p:nvSpPr>
          <p:cNvPr id="11" name="TextBox 8">
            <a:extLst>
              <a:ext uri="{FF2B5EF4-FFF2-40B4-BE49-F238E27FC236}">
                <a16:creationId xmlns:a16="http://schemas.microsoft.com/office/drawing/2014/main" id="{ACB99E1B-5290-1D6F-A72E-16E94FEB967A}"/>
              </a:ext>
            </a:extLst>
          </p:cNvPr>
          <p:cNvSpPr txBox="1"/>
          <p:nvPr/>
        </p:nvSpPr>
        <p:spPr>
          <a:xfrm>
            <a:off x="7641863" y="4555731"/>
            <a:ext cx="1213524"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latin typeface="Segoe UI" panose="020B0502040204020203" pitchFamily="34" charset="0"/>
                <a:cs typeface="Segoe UI" panose="020B0502040204020203" pitchFamily="34" charset="0"/>
              </a:rPr>
              <a:t>Day 60</a:t>
            </a:r>
          </a:p>
        </p:txBody>
      </p:sp>
      <p:cxnSp>
        <p:nvCxnSpPr>
          <p:cNvPr id="12" name="Straight Connector 11">
            <a:extLst>
              <a:ext uri="{FF2B5EF4-FFF2-40B4-BE49-F238E27FC236}">
                <a16:creationId xmlns:a16="http://schemas.microsoft.com/office/drawing/2014/main" id="{5529AD3A-836C-6140-B5FA-8EEC5D547381}"/>
              </a:ext>
            </a:extLst>
          </p:cNvPr>
          <p:cNvCxnSpPr>
            <a:cxnSpLocks/>
          </p:cNvCxnSpPr>
          <p:nvPr/>
        </p:nvCxnSpPr>
        <p:spPr>
          <a:xfrm flipH="1">
            <a:off x="8239099" y="2938892"/>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3" name="Arrow: Right 12">
            <a:extLst>
              <a:ext uri="{FF2B5EF4-FFF2-40B4-BE49-F238E27FC236}">
                <a16:creationId xmlns:a16="http://schemas.microsoft.com/office/drawing/2014/main" id="{C0B5B24E-EEAF-5DBB-9E16-D333B89AA61C}"/>
              </a:ext>
            </a:extLst>
          </p:cNvPr>
          <p:cNvSpPr/>
          <p:nvPr/>
        </p:nvSpPr>
        <p:spPr>
          <a:xfrm>
            <a:off x="8248625" y="3271862"/>
            <a:ext cx="3625592" cy="902017"/>
          </a:xfrm>
          <a:prstGeom prst="rightArrow">
            <a:avLst/>
          </a:prstGeom>
          <a:solidFill>
            <a:srgbClr val="FBD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Outside upgrade window</a:t>
            </a:r>
          </a:p>
        </p:txBody>
      </p:sp>
      <p:sp>
        <p:nvSpPr>
          <p:cNvPr id="14" name="TextBox 11">
            <a:extLst>
              <a:ext uri="{FF2B5EF4-FFF2-40B4-BE49-F238E27FC236}">
                <a16:creationId xmlns:a16="http://schemas.microsoft.com/office/drawing/2014/main" id="{2113EA54-4ACD-CCF3-867E-567F5718C6E8}"/>
              </a:ext>
            </a:extLst>
          </p:cNvPr>
          <p:cNvSpPr txBox="1"/>
          <p:nvPr/>
        </p:nvSpPr>
        <p:spPr>
          <a:xfrm>
            <a:off x="588145" y="5123051"/>
            <a:ext cx="2751671" cy="261610"/>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solidFill>
                  <a:schemeClr val="bg1"/>
                </a:solidFill>
                <a:latin typeface="Segoe UI" panose="020B0502040204020203" pitchFamily="34" charset="0"/>
                <a:cs typeface="Segoe UI" panose="020B0502040204020203" pitchFamily="34" charset="0"/>
              </a:rPr>
              <a:t>Get familiar with the new release</a:t>
            </a:r>
          </a:p>
        </p:txBody>
      </p:sp>
      <p:cxnSp>
        <p:nvCxnSpPr>
          <p:cNvPr id="15" name="Straight Arrow Connector 14">
            <a:extLst>
              <a:ext uri="{FF2B5EF4-FFF2-40B4-BE49-F238E27FC236}">
                <a16:creationId xmlns:a16="http://schemas.microsoft.com/office/drawing/2014/main" id="{31A930B2-4008-78A4-A0C4-B00933760EC5}"/>
              </a:ext>
            </a:extLst>
          </p:cNvPr>
          <p:cNvCxnSpPr>
            <a:cxnSpLocks/>
          </p:cNvCxnSpPr>
          <p:nvPr/>
        </p:nvCxnSpPr>
        <p:spPr>
          <a:xfrm>
            <a:off x="2987566" y="5253856"/>
            <a:ext cx="1294210" cy="0"/>
          </a:xfrm>
          <a:prstGeom prst="straightConnector1">
            <a:avLst/>
          </a:prstGeom>
          <a:ln>
            <a:solidFill>
              <a:srgbClr val="943267"/>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3">
            <a:extLst>
              <a:ext uri="{FF2B5EF4-FFF2-40B4-BE49-F238E27FC236}">
                <a16:creationId xmlns:a16="http://schemas.microsoft.com/office/drawing/2014/main" id="{74A36A56-97BF-2017-8B71-19767DA50E68}"/>
              </a:ext>
            </a:extLst>
          </p:cNvPr>
          <p:cNvSpPr txBox="1"/>
          <p:nvPr/>
        </p:nvSpPr>
        <p:spPr>
          <a:xfrm>
            <a:off x="4457273" y="4999940"/>
            <a:ext cx="3020441" cy="938719"/>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AutoNum type="arabicPeriod"/>
            </a:pPr>
            <a:r>
              <a:rPr lang="en-GB" sz="1100">
                <a:solidFill>
                  <a:schemeClr val="bg1"/>
                </a:solidFill>
                <a:latin typeface="Segoe UI" panose="020B0502040204020203" pitchFamily="34" charset="0"/>
                <a:cs typeface="Segoe UI" panose="020B0502040204020203" pitchFamily="34" charset="0"/>
              </a:rPr>
              <a:t>Test your addons on the new release </a:t>
            </a:r>
          </a:p>
          <a:p>
            <a:pPr marL="228600" indent="-228600">
              <a:buAutoNum type="arabicPeriod"/>
            </a:pPr>
            <a:r>
              <a:rPr lang="en-GB" sz="1100">
                <a:solidFill>
                  <a:schemeClr val="bg1"/>
                </a:solidFill>
                <a:latin typeface="Segoe UI" panose="020B0502040204020203" pitchFamily="34" charset="0"/>
                <a:cs typeface="Segoe UI" panose="020B0502040204020203" pitchFamily="34" charset="0"/>
              </a:rPr>
              <a:t>Set Scheduled Update date and define update time window in the Business Central Admin </a:t>
            </a:r>
            <a:r>
              <a:rPr lang="en-GB" sz="1100" err="1">
                <a:solidFill>
                  <a:schemeClr val="bg1"/>
                </a:solidFill>
                <a:latin typeface="Segoe UI" panose="020B0502040204020203" pitchFamily="34" charset="0"/>
                <a:cs typeface="Segoe UI" panose="020B0502040204020203" pitchFamily="34" charset="0"/>
              </a:rPr>
              <a:t>Center</a:t>
            </a:r>
            <a:endParaRPr lang="en-GB" sz="1100">
              <a:solidFill>
                <a:schemeClr val="bg1"/>
              </a:solidFill>
              <a:latin typeface="Segoe UI" panose="020B0502040204020203" pitchFamily="34" charset="0"/>
              <a:cs typeface="Segoe UI" panose="020B0502040204020203" pitchFamily="34" charset="0"/>
            </a:endParaRPr>
          </a:p>
          <a:p>
            <a:pPr marL="228600" indent="-228600">
              <a:buAutoNum type="arabicPeriod"/>
            </a:pPr>
            <a:r>
              <a:rPr lang="en-GB" sz="1100">
                <a:solidFill>
                  <a:schemeClr val="bg1"/>
                </a:solidFill>
                <a:latin typeface="Segoe UI" panose="020B0502040204020203" pitchFamily="34" charset="0"/>
                <a:cs typeface="Segoe UI" panose="020B0502040204020203" pitchFamily="34" charset="0"/>
              </a:rPr>
              <a:t>Notify customers</a:t>
            </a:r>
          </a:p>
        </p:txBody>
      </p:sp>
      <p:cxnSp>
        <p:nvCxnSpPr>
          <p:cNvPr id="17" name="Straight Connector 16">
            <a:extLst>
              <a:ext uri="{FF2B5EF4-FFF2-40B4-BE49-F238E27FC236}">
                <a16:creationId xmlns:a16="http://schemas.microsoft.com/office/drawing/2014/main" id="{58920344-8B06-E46F-F801-9563BA6D5A4F}"/>
              </a:ext>
            </a:extLst>
          </p:cNvPr>
          <p:cNvCxnSpPr>
            <a:cxnSpLocks/>
          </p:cNvCxnSpPr>
          <p:nvPr/>
        </p:nvCxnSpPr>
        <p:spPr>
          <a:xfrm flipH="1">
            <a:off x="8122595" y="2938892"/>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8" name="TextBox 6">
            <a:extLst>
              <a:ext uri="{FF2B5EF4-FFF2-40B4-BE49-F238E27FC236}">
                <a16:creationId xmlns:a16="http://schemas.microsoft.com/office/drawing/2014/main" id="{C180ADC7-CA24-26F7-FBA2-89B8E056E78F}"/>
              </a:ext>
            </a:extLst>
          </p:cNvPr>
          <p:cNvSpPr txBox="1"/>
          <p:nvPr/>
        </p:nvSpPr>
        <p:spPr>
          <a:xfrm>
            <a:off x="7232926" y="2523525"/>
            <a:ext cx="1779340" cy="43088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a:solidFill>
                  <a:schemeClr val="bg1"/>
                </a:solidFill>
                <a:latin typeface="Segoe UI" panose="020B0502040204020203" pitchFamily="34" charset="0"/>
                <a:cs typeface="Segoe UI" panose="020B0502040204020203" pitchFamily="34" charset="0"/>
              </a:rPr>
              <a:t>Last date to schedule update</a:t>
            </a:r>
          </a:p>
        </p:txBody>
      </p:sp>
    </p:spTree>
    <p:extLst>
      <p:ext uri="{BB962C8B-B14F-4D97-AF65-F5344CB8AC3E}">
        <p14:creationId xmlns:p14="http://schemas.microsoft.com/office/powerpoint/2010/main" val="1952536648"/>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8846-5F87-115C-BE80-7DB8238882BE}"/>
              </a:ext>
            </a:extLst>
          </p:cNvPr>
          <p:cNvSpPr>
            <a:spLocks noGrp="1"/>
          </p:cNvSpPr>
          <p:nvPr>
            <p:ph type="title"/>
          </p:nvPr>
        </p:nvSpPr>
        <p:spPr/>
        <p:txBody>
          <a:bodyPr>
            <a:normAutofit fontScale="90000"/>
          </a:bodyPr>
          <a:lstStyle/>
          <a:p>
            <a:r>
              <a:rPr lang="en-US"/>
              <a:t>Maintenance and upgrades</a:t>
            </a:r>
            <a:br>
              <a:rPr lang="en-US"/>
            </a:br>
            <a:endParaRPr lang="en-DE"/>
          </a:p>
        </p:txBody>
      </p:sp>
      <p:sp>
        <p:nvSpPr>
          <p:cNvPr id="4" name="Text Placeholder 3">
            <a:extLst>
              <a:ext uri="{FF2B5EF4-FFF2-40B4-BE49-F238E27FC236}">
                <a16:creationId xmlns:a16="http://schemas.microsoft.com/office/drawing/2014/main" id="{8808F403-BC18-4A19-8487-47B2ED822042}"/>
              </a:ext>
            </a:extLst>
          </p:cNvPr>
          <p:cNvSpPr>
            <a:spLocks noGrp="1"/>
          </p:cNvSpPr>
          <p:nvPr>
            <p:ph type="body" sz="quarter" idx="10"/>
          </p:nvPr>
        </p:nvSpPr>
        <p:spPr>
          <a:xfrm>
            <a:off x="6370752" y="1272520"/>
            <a:ext cx="5718175" cy="5064125"/>
          </a:xfrm>
          <a:prstGeom prst="rect">
            <a:avLst/>
          </a:prstGeom>
        </p:spPr>
        <p:txBody>
          <a:bodyPr/>
          <a:lstStyle/>
          <a:p>
            <a:endParaRPr lang="en-US" sz="1600">
              <a:solidFill>
                <a:schemeClr val="bg1"/>
              </a:solidFill>
              <a:latin typeface="Segoe UI" panose="020B0502040204020203" pitchFamily="34" charset="0"/>
              <a:cs typeface="Segoe UI" panose="020B0502040204020203" pitchFamily="34" charset="0"/>
            </a:endParaRPr>
          </a:p>
          <a:p>
            <a:endParaRPr lang="en-US" sz="1600">
              <a:solidFill>
                <a:schemeClr val="bg1"/>
              </a:solidFill>
              <a:latin typeface="Segoe UI" panose="020B0502040204020203" pitchFamily="34" charset="0"/>
              <a:cs typeface="Segoe UI" panose="020B0502040204020203" pitchFamily="34" charset="0"/>
            </a:endParaRPr>
          </a:p>
          <a:p>
            <a:endParaRPr lang="en-US" sz="1600"/>
          </a:p>
          <a:p>
            <a:endParaRPr lang="en-US" sz="1600"/>
          </a:p>
        </p:txBody>
      </p:sp>
      <p:sp>
        <p:nvSpPr>
          <p:cNvPr id="10" name="Rectangle 9">
            <a:extLst>
              <a:ext uri="{FF2B5EF4-FFF2-40B4-BE49-F238E27FC236}">
                <a16:creationId xmlns:a16="http://schemas.microsoft.com/office/drawing/2014/main" id="{DFEA80FE-9966-4387-BC4B-F6DA6E3985CA}"/>
              </a:ext>
            </a:extLst>
          </p:cNvPr>
          <p:cNvSpPr/>
          <p:nvPr/>
        </p:nvSpPr>
        <p:spPr>
          <a:xfrm>
            <a:off x="340291" y="1475719"/>
            <a:ext cx="6658820" cy="1815882"/>
          </a:xfrm>
          <a:prstGeom prst="rect">
            <a:avLst/>
          </a:prstGeom>
        </p:spPr>
        <p:txBody>
          <a:bodyPr wrap="square">
            <a:spAutoFit/>
          </a:bodyPr>
          <a:lstStyle/>
          <a:p>
            <a:r>
              <a:rPr lang="en-US" sz="2800">
                <a:solidFill>
                  <a:schemeClr val="bg2">
                    <a:lumMod val="25000"/>
                  </a:schemeClr>
                </a:solidFill>
                <a:latin typeface="Segoe UI" panose="020B0502040204020203" pitchFamily="34" charset="0"/>
                <a:cs typeface="Segoe UI" panose="020B0502040204020203" pitchFamily="34" charset="0"/>
                <a:hlinkClick r:id="rId4"/>
              </a:rPr>
              <a:t>Managing updates customer tenant</a:t>
            </a:r>
            <a:endParaRPr lang="en-US" sz="2800">
              <a:solidFill>
                <a:schemeClr val="bg2">
                  <a:lumMod val="25000"/>
                </a:schemeClr>
              </a:solidFill>
              <a:latin typeface="Segoe UI" panose="020B0502040204020203" pitchFamily="34" charset="0"/>
              <a:cs typeface="Segoe UI" panose="020B0502040204020203" pitchFamily="34" charset="0"/>
            </a:endParaRPr>
          </a:p>
          <a:p>
            <a:r>
              <a:rPr lang="en-US" sz="2800">
                <a:solidFill>
                  <a:schemeClr val="bg2">
                    <a:lumMod val="25000"/>
                  </a:schemeClr>
                </a:solidFill>
                <a:latin typeface="Segoe UI" panose="020B0502040204020203" pitchFamily="34" charset="0"/>
                <a:cs typeface="Segoe UI" panose="020B0502040204020203" pitchFamily="34" charset="0"/>
                <a:hlinkClick r:id="rId5"/>
              </a:rPr>
              <a:t>Managing POS updates Online Model</a:t>
            </a:r>
            <a:endParaRPr lang="en-US" sz="2800">
              <a:solidFill>
                <a:schemeClr val="bg2">
                  <a:lumMod val="25000"/>
                </a:schemeClr>
              </a:solidFill>
              <a:latin typeface="Segoe UI" panose="020B0502040204020203" pitchFamily="34" charset="0"/>
              <a:cs typeface="Segoe UI" panose="020B0502040204020203" pitchFamily="34" charset="0"/>
            </a:endParaRPr>
          </a:p>
          <a:p>
            <a:r>
              <a:rPr lang="en-US" sz="2800">
                <a:solidFill>
                  <a:schemeClr val="bg2">
                    <a:lumMod val="25000"/>
                  </a:schemeClr>
                </a:solidFill>
                <a:latin typeface="Segoe UI" panose="020B0502040204020203" pitchFamily="34" charset="0"/>
                <a:cs typeface="Segoe UI" panose="020B0502040204020203" pitchFamily="34" charset="0"/>
                <a:hlinkClick r:id="rId6"/>
              </a:rPr>
              <a:t>Managing POS updates Hybrid Model</a:t>
            </a:r>
            <a:br>
              <a:rPr lang="en-US" sz="2800">
                <a:solidFill>
                  <a:schemeClr val="bg2">
                    <a:lumMod val="25000"/>
                  </a:schemeClr>
                </a:solidFill>
                <a:latin typeface="Segoe UI" panose="020B0502040204020203" pitchFamily="34" charset="0"/>
                <a:cs typeface="Segoe UI" panose="020B0502040204020203" pitchFamily="34" charset="0"/>
              </a:rPr>
            </a:br>
            <a:r>
              <a:rPr lang="en-US" sz="2800">
                <a:solidFill>
                  <a:schemeClr val="bg2">
                    <a:lumMod val="25000"/>
                  </a:schemeClr>
                </a:solidFill>
                <a:latin typeface="Segoe UI" panose="020B0502040204020203" pitchFamily="34" charset="0"/>
                <a:cs typeface="Segoe UI" panose="020B0502040204020203" pitchFamily="34" charset="0"/>
                <a:hlinkClick r:id="rId7"/>
              </a:rPr>
              <a:t>LS Central Release Candidate page</a:t>
            </a:r>
            <a:endParaRPr lang="en-US" sz="2800">
              <a:solidFill>
                <a:schemeClr val="bg2">
                  <a:lumMod val="2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93897743"/>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28B1-7484-658D-BDAD-B83674F45C49}"/>
              </a:ext>
            </a:extLst>
          </p:cNvPr>
          <p:cNvSpPr>
            <a:spLocks noGrp="1"/>
          </p:cNvSpPr>
          <p:nvPr>
            <p:ph type="title"/>
          </p:nvPr>
        </p:nvSpPr>
        <p:spPr>
          <a:xfrm>
            <a:off x="694252" y="488601"/>
            <a:ext cx="9444644" cy="588637"/>
          </a:xfrm>
        </p:spPr>
        <p:txBody>
          <a:bodyPr>
            <a:normAutofit fontScale="90000"/>
          </a:bodyPr>
          <a:lstStyle/>
          <a:p>
            <a:r>
              <a:rPr lang="en-US"/>
              <a:t>Important!</a:t>
            </a:r>
            <a:br>
              <a:rPr lang="en-US"/>
            </a:br>
            <a:endParaRPr lang="en-DE"/>
          </a:p>
        </p:txBody>
      </p:sp>
      <p:sp>
        <p:nvSpPr>
          <p:cNvPr id="4" name="Text Placeholder 3">
            <a:extLst>
              <a:ext uri="{FF2B5EF4-FFF2-40B4-BE49-F238E27FC236}">
                <a16:creationId xmlns:a16="http://schemas.microsoft.com/office/drawing/2014/main" id="{9F251D21-1DC8-4A1C-8995-CCC06864A1D8}"/>
              </a:ext>
            </a:extLst>
          </p:cNvPr>
          <p:cNvSpPr>
            <a:spLocks noGrp="1"/>
          </p:cNvSpPr>
          <p:nvPr>
            <p:ph type="body" sz="quarter" idx="10"/>
          </p:nvPr>
        </p:nvSpPr>
        <p:spPr>
          <a:xfrm>
            <a:off x="694252" y="1392393"/>
            <a:ext cx="11182350" cy="4287837"/>
          </a:xfrm>
          <a:prstGeom prst="rect">
            <a:avLst/>
          </a:prstGeom>
        </p:spPr>
        <p:txBody>
          <a:bodyPr/>
          <a:lstStyle/>
          <a:p>
            <a:pPr marL="0" indent="0">
              <a:buNone/>
            </a:pPr>
            <a:r>
              <a:rPr lang="en-US">
                <a:solidFill>
                  <a:srgbClr val="F9878F"/>
                </a:solidFill>
                <a:latin typeface="Segoe UI" panose="020B0502040204020203" pitchFamily="34" charset="0"/>
                <a:cs typeface="Segoe UI" panose="020B0502040204020203" pitchFamily="34" charset="0"/>
              </a:rPr>
              <a:t>Update Window </a:t>
            </a:r>
            <a:br>
              <a:rPr lang="en-US">
                <a:solidFill>
                  <a:srgbClr val="F9878F"/>
                </a:solidFill>
                <a:latin typeface="Segoe UI" panose="020B0502040204020203" pitchFamily="34" charset="0"/>
                <a:cs typeface="Segoe UI" panose="020B0502040204020203" pitchFamily="34" charset="0"/>
              </a:rPr>
            </a:br>
            <a:r>
              <a:rPr lang="en-US">
                <a:solidFill>
                  <a:srgbClr val="F9878F"/>
                </a:solidFill>
                <a:latin typeface="Segoe UI" panose="020B0502040204020203" pitchFamily="34" charset="0"/>
                <a:cs typeface="Segoe UI" panose="020B0502040204020203" pitchFamily="34" charset="0"/>
              </a:rPr>
              <a:t>Schedule an update date</a:t>
            </a:r>
          </a:p>
          <a:p>
            <a:endParaRPr lang="en-US">
              <a:solidFill>
                <a:schemeClr val="bg1"/>
              </a:solidFill>
              <a:latin typeface="Segoe UI" panose="020B0502040204020203" pitchFamily="34" charset="0"/>
              <a:cs typeface="Segoe UI" panose="020B0502040204020203" pitchFamily="34" charset="0"/>
            </a:endParaRPr>
          </a:p>
          <a:p>
            <a:pPr marL="0" indent="0">
              <a:buNone/>
            </a:pPr>
            <a:r>
              <a:rPr lang="en-US">
                <a:solidFill>
                  <a:schemeClr val="bg1"/>
                </a:solidFill>
                <a:latin typeface="Segoe UI" panose="020B0502040204020203" pitchFamily="34" charset="0"/>
                <a:cs typeface="Segoe UI" panose="020B0502040204020203" pitchFamily="34" charset="0"/>
              </a:rPr>
              <a:t>If you don't set a date in the Scheduled Update Date field, Microsoft will update the environment automatically on any day between the default date and the date that is shown as the last possible update date in your notification email. If you don't want your environment to be updated automatically, change the update date to one that fits you better.</a:t>
            </a:r>
          </a:p>
          <a:p>
            <a:endParaRPr lang="en-US">
              <a:latin typeface="Segoe UI" panose="020B0502040204020203" pitchFamily="34" charset="0"/>
              <a:cs typeface="Segoe UI" panose="020B0502040204020203" pitchFamily="34" charset="0"/>
            </a:endParaRPr>
          </a:p>
          <a:p>
            <a:pPr marL="0" indent="0">
              <a:buNone/>
            </a:pPr>
            <a:r>
              <a:rPr lang="en-US" b="1">
                <a:solidFill>
                  <a:srgbClr val="0070C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Schedule an update date</a:t>
            </a:r>
            <a:endParaRPr lang="en-US" b="1">
              <a:solidFill>
                <a:srgbClr val="0070C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56246335"/>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4930-ACE7-49E3-24DE-76A83AEEFE3A}"/>
              </a:ext>
            </a:extLst>
          </p:cNvPr>
          <p:cNvSpPr>
            <a:spLocks noGrp="1"/>
          </p:cNvSpPr>
          <p:nvPr>
            <p:ph type="title"/>
          </p:nvPr>
        </p:nvSpPr>
        <p:spPr/>
        <p:txBody>
          <a:bodyPr>
            <a:normAutofit fontScale="90000"/>
          </a:bodyPr>
          <a:lstStyle/>
          <a:p>
            <a:r>
              <a:rPr lang="en-US"/>
              <a:t>Hardware Station online in SaaS - Https</a:t>
            </a:r>
            <a:br>
              <a:rPr lang="en-US"/>
            </a:br>
            <a:endParaRPr lang="en-DE"/>
          </a:p>
        </p:txBody>
      </p:sp>
      <p:sp>
        <p:nvSpPr>
          <p:cNvPr id="4" name="Text Placeholder 3">
            <a:extLst>
              <a:ext uri="{FF2B5EF4-FFF2-40B4-BE49-F238E27FC236}">
                <a16:creationId xmlns:a16="http://schemas.microsoft.com/office/drawing/2014/main" id="{D8095C65-406A-40EC-9B08-99BFC0E7052D}"/>
              </a:ext>
            </a:extLst>
          </p:cNvPr>
          <p:cNvSpPr>
            <a:spLocks noGrp="1"/>
          </p:cNvSpPr>
          <p:nvPr>
            <p:ph type="body" sz="quarter" idx="10"/>
          </p:nvPr>
        </p:nvSpPr>
        <p:spPr>
          <a:xfrm>
            <a:off x="1002174" y="1550425"/>
            <a:ext cx="10442575" cy="4095750"/>
          </a:xfrm>
          <a:prstGeom prst="rect">
            <a:avLst/>
          </a:prstGeom>
        </p:spPr>
        <p:txBody>
          <a:bodyPr/>
          <a:lstStyle/>
          <a:p>
            <a:pPr>
              <a:buFont typeface="Arial" panose="020B0604020202020204" pitchFamily="34" charset="0"/>
              <a:buChar char="•"/>
            </a:pPr>
            <a:r>
              <a:rPr lang="en-US" sz="1800">
                <a:solidFill>
                  <a:schemeClr val="bg1"/>
                </a:solidFill>
                <a:latin typeface="Segoe UI" panose="020B0502040204020203" pitchFamily="34" charset="0"/>
                <a:cs typeface="Segoe UI" panose="020B0502040204020203" pitchFamily="34" charset="0"/>
              </a:rPr>
              <a:t>Can use http if localhost</a:t>
            </a:r>
          </a:p>
          <a:p>
            <a:pPr>
              <a:buFont typeface="Arial" panose="020B0604020202020204" pitchFamily="34" charset="0"/>
              <a:buChar char="•"/>
            </a:pPr>
            <a:r>
              <a:rPr lang="en-US" sz="1800">
                <a:solidFill>
                  <a:schemeClr val="bg1"/>
                </a:solidFill>
                <a:latin typeface="Segoe UI" panose="020B0502040204020203" pitchFamily="34" charset="0"/>
                <a:cs typeface="Segoe UI" panose="020B0502040204020203" pitchFamily="34" charset="0"/>
              </a:rPr>
              <a:t>Https recommended for increased security</a:t>
            </a:r>
          </a:p>
          <a:p>
            <a:pPr>
              <a:buFont typeface="Arial" panose="020B0604020202020204" pitchFamily="34" charset="0"/>
              <a:buChar char="•"/>
            </a:pPr>
            <a:r>
              <a:rPr lang="en-US" sz="1800">
                <a:solidFill>
                  <a:schemeClr val="bg1"/>
                </a:solidFill>
                <a:latin typeface="Segoe UI" panose="020B0502040204020203" pitchFamily="34" charset="0"/>
                <a:cs typeface="Segoe UI" panose="020B0502040204020203" pitchFamily="34" charset="0"/>
              </a:rPr>
              <a:t>SSL certificate </a:t>
            </a:r>
          </a:p>
          <a:p>
            <a:pPr>
              <a:buFont typeface="Arial" panose="020B0604020202020204" pitchFamily="34" charset="0"/>
              <a:buChar char="•"/>
            </a:pPr>
            <a:r>
              <a:rPr lang="en-US" sz="1800">
                <a:solidFill>
                  <a:schemeClr val="bg1"/>
                </a:solidFill>
                <a:latin typeface="Segoe UI" panose="020B0502040204020203" pitchFamily="34" charset="0"/>
                <a:cs typeface="Segoe UI" panose="020B0502040204020203" pitchFamily="34" charset="0"/>
              </a:rPr>
              <a:t>Self-signed for testing </a:t>
            </a:r>
            <a:r>
              <a:rPr lang="en-US" sz="1800" b="1" u="sng">
                <a:solidFill>
                  <a:schemeClr val="bg1"/>
                </a:solidFill>
                <a:latin typeface="Segoe UI" panose="020B0502040204020203" pitchFamily="34" charset="0"/>
                <a:cs typeface="Segoe UI" panose="020B0502040204020203" pitchFamily="34" charset="0"/>
              </a:rPr>
              <a:t>only</a:t>
            </a:r>
          </a:p>
          <a:p>
            <a:pPr>
              <a:buFont typeface="Arial" panose="020B0604020202020204" pitchFamily="34" charset="0"/>
              <a:buChar char="•"/>
            </a:pPr>
            <a:r>
              <a:rPr lang="en-US" sz="1800">
                <a:solidFill>
                  <a:schemeClr val="bg1"/>
                </a:solidFill>
                <a:latin typeface="Segoe UI" panose="020B0502040204020203" pitchFamily="34" charset="0"/>
                <a:cs typeface="Segoe UI" panose="020B0502040204020203" pitchFamily="34" charset="0"/>
              </a:rPr>
              <a:t>One certificate per customer setup using DNS management see link:</a:t>
            </a:r>
            <a:br>
              <a:rPr lang="en-US" sz="1800">
                <a:solidFill>
                  <a:schemeClr val="bg1"/>
                </a:solidFill>
                <a:latin typeface="Segoe UI" panose="020B0502040204020203" pitchFamily="34" charset="0"/>
                <a:cs typeface="Segoe UI" panose="020B0502040204020203" pitchFamily="34" charset="0"/>
              </a:rPr>
            </a:br>
            <a:br>
              <a:rPr lang="en-US" sz="1800">
                <a:solidFill>
                  <a:srgbClr val="00B0F0"/>
                </a:solidFill>
                <a:latin typeface="Segoe UI" panose="020B0502040204020203" pitchFamily="34" charset="0"/>
                <a:cs typeface="Segoe UI" panose="020B0502040204020203" pitchFamily="34" charset="0"/>
              </a:rPr>
            </a:br>
            <a:r>
              <a:rPr lang="en-US" sz="1800" b="1">
                <a:solidFill>
                  <a:srgbClr val="0070C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How to use Https in LS Hardware Station</a:t>
            </a:r>
            <a:endParaRPr lang="en-US" sz="1800" b="1">
              <a:solidFill>
                <a:srgbClr val="0070C0"/>
              </a:solidFill>
              <a:latin typeface="Segoe UI" panose="020B0502040204020203" pitchFamily="34" charset="0"/>
              <a:cs typeface="Segoe UI" panose="020B0502040204020203" pitchFamily="34" charset="0"/>
            </a:endParaRPr>
          </a:p>
          <a:p>
            <a:pPr indent="0">
              <a:buNone/>
            </a:pPr>
            <a:br>
              <a:rPr lang="en-US" sz="1800">
                <a:solidFill>
                  <a:schemeClr val="bg1"/>
                </a:solidFill>
                <a:latin typeface="Segoe UI" panose="020B0502040204020203" pitchFamily="34" charset="0"/>
                <a:cs typeface="Segoe UI" panose="020B0502040204020203" pitchFamily="34" charset="0"/>
              </a:rPr>
            </a:br>
            <a:r>
              <a:rPr lang="en-US" sz="1800">
                <a:solidFill>
                  <a:schemeClr val="bg1"/>
                </a:solidFill>
                <a:latin typeface="Segoe UI" panose="020B0502040204020203" pitchFamily="34" charset="0"/>
                <a:cs typeface="Segoe UI" panose="020B0502040204020203" pitchFamily="34" charset="0"/>
              </a:rPr>
              <a:t> </a:t>
            </a:r>
            <a:endParaRPr lang="en-US" sz="110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74039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04CE2-047C-C862-3435-DC495A3D996E}"/>
              </a:ext>
            </a:extLst>
          </p:cNvPr>
          <p:cNvSpPr>
            <a:spLocks noGrp="1"/>
          </p:cNvSpPr>
          <p:nvPr>
            <p:ph type="title"/>
          </p:nvPr>
        </p:nvSpPr>
        <p:spPr/>
        <p:txBody>
          <a:bodyPr>
            <a:normAutofit fontScale="90000"/>
          </a:bodyPr>
          <a:lstStyle/>
          <a:p>
            <a:r>
              <a:rPr lang="en-US"/>
              <a:t>Application insight for telemetry</a:t>
            </a:r>
            <a:br>
              <a:rPr lang="en-US"/>
            </a:br>
            <a:endParaRPr lang="en-DE"/>
          </a:p>
        </p:txBody>
      </p:sp>
      <p:sp>
        <p:nvSpPr>
          <p:cNvPr id="4" name="Text Placeholder 3">
            <a:extLst>
              <a:ext uri="{FF2B5EF4-FFF2-40B4-BE49-F238E27FC236}">
                <a16:creationId xmlns:a16="http://schemas.microsoft.com/office/drawing/2014/main" id="{F5295210-1968-4F07-B5E4-1F6B1B76057D}"/>
              </a:ext>
            </a:extLst>
          </p:cNvPr>
          <p:cNvSpPr>
            <a:spLocks noGrp="1"/>
          </p:cNvSpPr>
          <p:nvPr>
            <p:ph type="body" sz="quarter" idx="10"/>
          </p:nvPr>
        </p:nvSpPr>
        <p:spPr>
          <a:xfrm>
            <a:off x="4857184" y="1077238"/>
            <a:ext cx="6994525" cy="5064125"/>
          </a:xfrm>
          <a:prstGeom prst="rect">
            <a:avLst/>
          </a:prstGeom>
        </p:spPr>
        <p:txBody>
          <a:bodyPr/>
          <a:lstStyle/>
          <a:p>
            <a:endParaRPr lang="en-US" sz="2000">
              <a:solidFill>
                <a:schemeClr val="bg1"/>
              </a:solidFill>
              <a:latin typeface="Segoe UI" panose="020B0502040204020203" pitchFamily="34" charset="0"/>
              <a:cs typeface="Segoe UI" panose="020B0502040204020203" pitchFamily="34" charset="0"/>
            </a:endParaRPr>
          </a:p>
          <a:p>
            <a:r>
              <a:rPr lang="en-US" sz="2000">
                <a:solidFill>
                  <a:schemeClr val="bg1"/>
                </a:solidFill>
                <a:latin typeface="Segoe UI" panose="020B0502040204020203" pitchFamily="34" charset="0"/>
                <a:cs typeface="Segoe UI" panose="020B0502040204020203" pitchFamily="34" charset="0"/>
              </a:rPr>
              <a:t>It is important to connect the tenant to Application Insights</a:t>
            </a:r>
          </a:p>
          <a:p>
            <a:r>
              <a:rPr lang="en-US" sz="2000">
                <a:solidFill>
                  <a:schemeClr val="bg1"/>
                </a:solidFill>
                <a:latin typeface="Segoe UI" panose="020B0502040204020203" pitchFamily="34" charset="0"/>
                <a:cs typeface="Segoe UI" panose="020B0502040204020203" pitchFamily="34" charset="0"/>
              </a:rPr>
              <a:t>You can monitor health, updates and also monitor if extensions are affecting performance etc.</a:t>
            </a:r>
          </a:p>
          <a:p>
            <a:pPr>
              <a:spcBef>
                <a:spcPts val="600"/>
              </a:spcBef>
            </a:pPr>
            <a:r>
              <a:rPr lang="en-US" sz="2000">
                <a:solidFill>
                  <a:srgbClr val="00B0F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Learn more</a:t>
            </a:r>
            <a:br>
              <a:rPr lang="en-US" sz="2000">
                <a:solidFill>
                  <a:schemeClr val="bg1"/>
                </a:solidFill>
                <a:latin typeface="Segoe UI" panose="020B0502040204020203" pitchFamily="34" charset="0"/>
                <a:cs typeface="Segoe UI" panose="020B0502040204020203" pitchFamily="34" charset="0"/>
              </a:rPr>
            </a:br>
            <a:endParaRPr lang="en-US" sz="2000">
              <a:solidFill>
                <a:schemeClr val="bg1"/>
              </a:solidFill>
              <a:latin typeface="Segoe UI" panose="020B0502040204020203" pitchFamily="34" charset="0"/>
              <a:cs typeface="Segoe UI" panose="020B0502040204020203" pitchFamily="34" charset="0"/>
            </a:endParaRPr>
          </a:p>
          <a:p>
            <a:pPr>
              <a:spcBef>
                <a:spcPts val="600"/>
              </a:spcBef>
            </a:pPr>
            <a:r>
              <a:rPr lang="en-US" sz="2000">
                <a:solidFill>
                  <a:srgbClr val="00B0F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These videos </a:t>
            </a:r>
            <a:r>
              <a:rPr lang="en-US" sz="2000">
                <a:solidFill>
                  <a:schemeClr val="bg1"/>
                </a:solidFill>
                <a:latin typeface="Segoe UI" panose="020B0502040204020203" pitchFamily="34" charset="0"/>
                <a:cs typeface="Segoe UI" panose="020B0502040204020203" pitchFamily="34" charset="0"/>
              </a:rPr>
              <a:t>on GitHub are helpful to guide you to connect your tenant to Application insights</a:t>
            </a:r>
            <a:br>
              <a:rPr lang="en-US" sz="2000">
                <a:solidFill>
                  <a:schemeClr val="bg1"/>
                </a:solidFill>
                <a:latin typeface="Segoe UI" panose="020B0502040204020203" pitchFamily="34" charset="0"/>
                <a:cs typeface="Segoe UI" panose="020B0502040204020203" pitchFamily="34" charset="0"/>
              </a:rPr>
            </a:br>
            <a:br>
              <a:rPr lang="en-US" sz="2000">
                <a:solidFill>
                  <a:schemeClr val="bg1"/>
                </a:solidFill>
                <a:latin typeface="Segoe UI" panose="020B0502040204020203" pitchFamily="34" charset="0"/>
                <a:cs typeface="Segoe UI" panose="020B0502040204020203" pitchFamily="34" charset="0"/>
              </a:rPr>
            </a:br>
            <a:r>
              <a:rPr lang="en-US" sz="2000">
                <a:solidFill>
                  <a:schemeClr val="bg1"/>
                </a:solidFill>
                <a:latin typeface="Segoe UI" panose="020B0502040204020203" pitchFamily="34" charset="0"/>
                <a:cs typeface="Segoe UI" panose="020B0502040204020203" pitchFamily="34" charset="0"/>
              </a:rPr>
              <a:t>Here is the </a:t>
            </a:r>
            <a:r>
              <a:rPr lang="en-US" sz="2000">
                <a:solidFill>
                  <a:srgbClr val="00B0F0"/>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power BI performance report </a:t>
            </a:r>
            <a:r>
              <a:rPr lang="en-US" sz="2000">
                <a:solidFill>
                  <a:schemeClr val="bg1"/>
                </a:solidFill>
                <a:latin typeface="Segoe UI" panose="020B0502040204020203" pitchFamily="34" charset="0"/>
                <a:cs typeface="Segoe UI" panose="020B0502040204020203" pitchFamily="34" charset="0"/>
              </a:rPr>
              <a:t>referred to in one of the videos.</a:t>
            </a:r>
            <a:br>
              <a:rPr lang="en-US" sz="2000">
                <a:solidFill>
                  <a:schemeClr val="bg1"/>
                </a:solidFill>
                <a:latin typeface="Segoe UI" panose="020B0502040204020203" pitchFamily="34" charset="0"/>
                <a:cs typeface="Segoe UI" panose="020B0502040204020203" pitchFamily="34" charset="0"/>
              </a:rPr>
            </a:br>
            <a:br>
              <a:rPr lang="en-US" sz="2000">
                <a:solidFill>
                  <a:schemeClr val="bg1"/>
                </a:solidFill>
                <a:latin typeface="Segoe UI" panose="020B0502040204020203" pitchFamily="34" charset="0"/>
                <a:cs typeface="Segoe UI" panose="020B0502040204020203" pitchFamily="34" charset="0"/>
              </a:rPr>
            </a:br>
            <a:r>
              <a:rPr lang="en-US" sz="2000">
                <a:solidFill>
                  <a:srgbClr val="00B0F0"/>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How telemetry can help you solve problems in a live SaaS environment</a:t>
            </a:r>
            <a:endParaRPr lang="en-US" sz="2000">
              <a:solidFill>
                <a:srgbClr val="00B0F0"/>
              </a:solidFill>
              <a:latin typeface="Segoe UI" panose="020B0502040204020203" pitchFamily="34" charset="0"/>
              <a:cs typeface="Segoe UI" panose="020B0502040204020203" pitchFamily="34" charset="0"/>
            </a:endParaRPr>
          </a:p>
        </p:txBody>
      </p:sp>
      <p:pic>
        <p:nvPicPr>
          <p:cNvPr id="6" name="Picture Placeholder 5">
            <a:hlinkClick r:id="rId7" action="ppaction://hlinkfile"/>
            <a:extLst>
              <a:ext uri="{FF2B5EF4-FFF2-40B4-BE49-F238E27FC236}">
                <a16:creationId xmlns:a16="http://schemas.microsoft.com/office/drawing/2014/main" id="{92905AAE-43D5-416F-A801-49EC9ADA0A68}"/>
              </a:ext>
            </a:extLst>
          </p:cNvPr>
          <p:cNvPicPr>
            <a:picLocks noGrp="1" noChangeAspect="1"/>
          </p:cNvPicPr>
          <p:nvPr>
            <p:ph type="pic" sz="quarter" idx="4294967295"/>
          </p:nvPr>
        </p:nvPicPr>
        <p:blipFill>
          <a:blip r:embed="rId8"/>
          <a:srcRect t="6417" b="6417"/>
          <a:stretch>
            <a:fillRect/>
          </a:stretch>
        </p:blipFill>
        <p:spPr>
          <a:xfrm>
            <a:off x="0" y="1987550"/>
            <a:ext cx="4351338" cy="3794125"/>
          </a:xfrm>
          <a:prstGeom prst="rect">
            <a:avLst/>
          </a:prstGeom>
        </p:spPr>
      </p:pic>
    </p:spTree>
    <p:extLst>
      <p:ext uri="{BB962C8B-B14F-4D97-AF65-F5344CB8AC3E}">
        <p14:creationId xmlns:p14="http://schemas.microsoft.com/office/powerpoint/2010/main" val="1195277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circle with black border&#10;&#10;Description automatically generated">
            <a:extLst>
              <a:ext uri="{FF2B5EF4-FFF2-40B4-BE49-F238E27FC236}">
                <a16:creationId xmlns:a16="http://schemas.microsoft.com/office/drawing/2014/main" id="{7BF45437-E607-F05A-77CC-940C4D5D2F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133" y="2171683"/>
            <a:ext cx="9621733" cy="2312832"/>
          </a:xfrm>
          <a:prstGeom prst="rect">
            <a:avLst/>
          </a:prstGeom>
        </p:spPr>
      </p:pic>
      <p:sp>
        <p:nvSpPr>
          <p:cNvPr id="2" name="Text Placeholder 1">
            <a:extLst>
              <a:ext uri="{FF2B5EF4-FFF2-40B4-BE49-F238E27FC236}">
                <a16:creationId xmlns:a16="http://schemas.microsoft.com/office/drawing/2014/main" id="{01443B17-D9A4-118D-2747-FB2E9C9620F3}"/>
              </a:ext>
            </a:extLst>
          </p:cNvPr>
          <p:cNvSpPr>
            <a:spLocks noGrp="1"/>
          </p:cNvSpPr>
          <p:nvPr>
            <p:ph type="body" sz="quarter" idx="4294967295"/>
          </p:nvPr>
        </p:nvSpPr>
        <p:spPr>
          <a:xfrm>
            <a:off x="0" y="285008"/>
            <a:ext cx="0" cy="0"/>
          </a:xfrm>
        </p:spPr>
        <p:txBody>
          <a:bodyPr/>
          <a:lstStyle/>
          <a:p>
            <a:pPr marL="0" indent="0">
              <a:buNone/>
            </a:pPr>
            <a:endParaRPr lang="en-US">
              <a:latin typeface="Segoe UI"/>
              <a:cs typeface="Segoe UI"/>
            </a:endParaRPr>
          </a:p>
          <a:p>
            <a:pPr marL="0" indent="0">
              <a:buNone/>
            </a:pPr>
            <a:endParaRPr lang="en-US">
              <a:latin typeface="Segoe UI"/>
              <a:cs typeface="Segoe UI"/>
            </a:endParaRPr>
          </a:p>
        </p:txBody>
      </p:sp>
      <p:sp>
        <p:nvSpPr>
          <p:cNvPr id="3" name="Title 2">
            <a:extLst>
              <a:ext uri="{FF2B5EF4-FFF2-40B4-BE49-F238E27FC236}">
                <a16:creationId xmlns:a16="http://schemas.microsoft.com/office/drawing/2014/main" id="{A5E52A92-7DCF-FD75-3FFB-CD1F46C4D684}"/>
              </a:ext>
            </a:extLst>
          </p:cNvPr>
          <p:cNvSpPr>
            <a:spLocks noGrp="1"/>
          </p:cNvSpPr>
          <p:nvPr>
            <p:ph type="title"/>
          </p:nvPr>
        </p:nvSpPr>
        <p:spPr/>
        <p:txBody>
          <a:bodyPr/>
          <a:lstStyle/>
          <a:p>
            <a:pPr marL="342900" indent="-342900"/>
            <a:r>
              <a:rPr lang="en-US" sz="4000">
                <a:solidFill>
                  <a:srgbClr val="F6C36F"/>
                </a:solidFill>
                <a:latin typeface="Segoe UI"/>
                <a:cs typeface="Segoe UI"/>
              </a:rPr>
              <a:t>Going to SaaS - how can we help you? </a:t>
            </a:r>
            <a:endParaRPr lang="en-US">
              <a:solidFill>
                <a:srgbClr val="F6C36F"/>
              </a:solidFill>
              <a:latin typeface="Aptos" panose="02110004020202020204"/>
              <a:cs typeface="Segoe UI"/>
            </a:endParaRPr>
          </a:p>
        </p:txBody>
      </p:sp>
      <p:sp>
        <p:nvSpPr>
          <p:cNvPr id="17" name="TextBox 16">
            <a:extLst>
              <a:ext uri="{FF2B5EF4-FFF2-40B4-BE49-F238E27FC236}">
                <a16:creationId xmlns:a16="http://schemas.microsoft.com/office/drawing/2014/main" id="{561F3912-660A-6147-AFC8-4D6F726711E2}"/>
              </a:ext>
            </a:extLst>
          </p:cNvPr>
          <p:cNvSpPr txBox="1"/>
          <p:nvPr/>
        </p:nvSpPr>
        <p:spPr>
          <a:xfrm>
            <a:off x="5223024" y="3143433"/>
            <a:ext cx="1745950" cy="369332"/>
          </a:xfrm>
          <a:prstGeom prst="rect">
            <a:avLst/>
          </a:prstGeom>
          <a:noFill/>
        </p:spPr>
        <p:txBody>
          <a:bodyPr wrap="square">
            <a:spAutoFit/>
          </a:bodyPr>
          <a:lstStyle/>
          <a:p>
            <a:r>
              <a:rPr lang="en-US" sz="1800" b="1">
                <a:solidFill>
                  <a:schemeClr val="bg1"/>
                </a:solidFill>
                <a:latin typeface="Segoe UI" panose="020B0502040204020203" pitchFamily="34" charset="0"/>
                <a:cs typeface="Segoe UI" panose="020B0502040204020203" pitchFamily="34" charset="0"/>
              </a:rPr>
              <a:t>Before go-live</a:t>
            </a:r>
            <a:endParaRPr lang="en-DE" sz="1800" b="1">
              <a:solidFill>
                <a:schemeClr val="bg1"/>
              </a:solidFill>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4946563F-82E5-A42E-4DA0-FB8E414AD863}"/>
              </a:ext>
            </a:extLst>
          </p:cNvPr>
          <p:cNvSpPr txBox="1"/>
          <p:nvPr/>
        </p:nvSpPr>
        <p:spPr>
          <a:xfrm>
            <a:off x="1844001" y="3143433"/>
            <a:ext cx="1148967" cy="369332"/>
          </a:xfrm>
          <a:prstGeom prst="rect">
            <a:avLst/>
          </a:prstGeom>
          <a:noFill/>
        </p:spPr>
        <p:txBody>
          <a:bodyPr wrap="square">
            <a:spAutoFit/>
          </a:bodyPr>
          <a:lstStyle/>
          <a:p>
            <a:r>
              <a:rPr lang="en-US" sz="1800" b="1">
                <a:solidFill>
                  <a:schemeClr val="bg1"/>
                </a:solidFill>
                <a:latin typeface="Segoe UI" panose="020B0502040204020203" pitchFamily="34" charset="0"/>
                <a:cs typeface="Segoe UI" panose="020B0502040204020203" pitchFamily="34" charset="0"/>
              </a:rPr>
              <a:t>Pre-sales</a:t>
            </a:r>
            <a:endParaRPr lang="en-DE" sz="1800" b="1">
              <a:solidFill>
                <a:schemeClr val="bg1"/>
              </a:solidFill>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549F4FFE-4D51-BD25-40C0-B39D3E3C4E4F}"/>
              </a:ext>
            </a:extLst>
          </p:cNvPr>
          <p:cNvSpPr txBox="1"/>
          <p:nvPr/>
        </p:nvSpPr>
        <p:spPr>
          <a:xfrm>
            <a:off x="8975134" y="3143433"/>
            <a:ext cx="1657912" cy="369332"/>
          </a:xfrm>
          <a:prstGeom prst="rect">
            <a:avLst/>
          </a:prstGeom>
          <a:noFill/>
        </p:spPr>
        <p:txBody>
          <a:bodyPr wrap="square">
            <a:spAutoFit/>
          </a:bodyPr>
          <a:lstStyle/>
          <a:p>
            <a:r>
              <a:rPr lang="en-US" sz="1800" b="1">
                <a:solidFill>
                  <a:schemeClr val="bg1"/>
                </a:solidFill>
                <a:latin typeface="Segoe UI" panose="020B0502040204020203" pitchFamily="34" charset="0"/>
                <a:cs typeface="Segoe UI" panose="020B0502040204020203" pitchFamily="34" charset="0"/>
              </a:rPr>
              <a:t>After go-live</a:t>
            </a:r>
            <a:endParaRPr lang="en-DE" sz="18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76772882"/>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E9F6E9-65CE-9657-ADFD-2526766F5762}"/>
              </a:ext>
            </a:extLst>
          </p:cNvPr>
          <p:cNvPicPr>
            <a:picLocks noChangeAspect="1"/>
          </p:cNvPicPr>
          <p:nvPr/>
        </p:nvPicPr>
        <p:blipFill rotWithShape="1">
          <a:blip r:embed="rId4"/>
          <a:srcRect t="2769" b="28513"/>
          <a:stretch/>
        </p:blipFill>
        <p:spPr>
          <a:xfrm>
            <a:off x="-60158" y="-1"/>
            <a:ext cx="12252158" cy="6858001"/>
          </a:xfrm>
          <a:prstGeom prst="rect">
            <a:avLst/>
          </a:prstGeom>
        </p:spPr>
      </p:pic>
      <p:sp>
        <p:nvSpPr>
          <p:cNvPr id="6" name="TextBox 5">
            <a:extLst>
              <a:ext uri="{FF2B5EF4-FFF2-40B4-BE49-F238E27FC236}">
                <a16:creationId xmlns:a16="http://schemas.microsoft.com/office/drawing/2014/main" id="{31B1D500-18CF-6534-B261-BAD2F9D70FDB}"/>
              </a:ext>
            </a:extLst>
          </p:cNvPr>
          <p:cNvSpPr txBox="1"/>
          <p:nvPr/>
        </p:nvSpPr>
        <p:spPr>
          <a:xfrm>
            <a:off x="287079" y="-244547"/>
            <a:ext cx="4359349" cy="2215991"/>
          </a:xfrm>
          <a:prstGeom prst="rect">
            <a:avLst/>
          </a:prstGeom>
          <a:noFill/>
        </p:spPr>
        <p:txBody>
          <a:bodyPr wrap="square" rtlCol="0">
            <a:spAutoFit/>
          </a:bodyPr>
          <a:lstStyle/>
          <a:p>
            <a:r>
              <a:rPr lang="en-US" sz="13800" b="1">
                <a:solidFill>
                  <a:schemeClr val="bg1"/>
                </a:solidFill>
              </a:rPr>
              <a:t>CAP</a:t>
            </a:r>
          </a:p>
        </p:txBody>
      </p:sp>
      <p:sp>
        <p:nvSpPr>
          <p:cNvPr id="7" name="TextBox 6">
            <a:extLst>
              <a:ext uri="{FF2B5EF4-FFF2-40B4-BE49-F238E27FC236}">
                <a16:creationId xmlns:a16="http://schemas.microsoft.com/office/drawing/2014/main" id="{9DD4AF2D-ADDA-52E8-FE00-091982A7A00B}"/>
              </a:ext>
            </a:extLst>
          </p:cNvPr>
          <p:cNvSpPr txBox="1"/>
          <p:nvPr/>
        </p:nvSpPr>
        <p:spPr>
          <a:xfrm>
            <a:off x="382772" y="1701209"/>
            <a:ext cx="3072809" cy="384721"/>
          </a:xfrm>
          <a:prstGeom prst="rect">
            <a:avLst/>
          </a:prstGeom>
          <a:noFill/>
        </p:spPr>
        <p:txBody>
          <a:bodyPr wrap="square" rtlCol="0">
            <a:spAutoFit/>
          </a:bodyPr>
          <a:lstStyle/>
          <a:p>
            <a:r>
              <a:rPr lang="en-US" sz="1900">
                <a:solidFill>
                  <a:schemeClr val="bg1"/>
                </a:solidFill>
              </a:rPr>
              <a:t>Cloud Acceleration Program</a:t>
            </a:r>
          </a:p>
        </p:txBody>
      </p:sp>
    </p:spTree>
    <p:extLst>
      <p:ext uri="{BB962C8B-B14F-4D97-AF65-F5344CB8AC3E}">
        <p14:creationId xmlns:p14="http://schemas.microsoft.com/office/powerpoint/2010/main" val="1925352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E77F9-DD64-7562-4F10-76BC852D0CBB}"/>
              </a:ext>
            </a:extLst>
          </p:cNvPr>
          <p:cNvSpPr>
            <a:spLocks noGrp="1"/>
          </p:cNvSpPr>
          <p:nvPr>
            <p:ph type="title" idx="4294967295"/>
          </p:nvPr>
        </p:nvSpPr>
        <p:spPr>
          <a:xfrm>
            <a:off x="0" y="488950"/>
            <a:ext cx="11512550" cy="588963"/>
          </a:xfrm>
          <a:prstGeom prst="rect">
            <a:avLst/>
          </a:prstGeom>
        </p:spPr>
        <p:txBody>
          <a:bodyPr>
            <a:normAutofit fontScale="90000"/>
          </a:bodyPr>
          <a:lstStyle/>
          <a:p>
            <a:r>
              <a:rPr lang="en-US">
                <a:solidFill>
                  <a:srgbClr val="F6C36F"/>
                </a:solidFill>
                <a:latin typeface="Segoe UI"/>
                <a:cs typeface="Segoe UI"/>
              </a:rPr>
              <a:t>Book a session with the Onboarding and CAP Team</a:t>
            </a:r>
            <a:br>
              <a:rPr lang="en-US"/>
            </a:br>
            <a:endParaRPr lang="en-DE"/>
          </a:p>
        </p:txBody>
      </p:sp>
      <p:sp>
        <p:nvSpPr>
          <p:cNvPr id="4" name="Text Placeholder 3">
            <a:extLst>
              <a:ext uri="{FF2B5EF4-FFF2-40B4-BE49-F238E27FC236}">
                <a16:creationId xmlns:a16="http://schemas.microsoft.com/office/drawing/2014/main" id="{F23785B1-1E30-4766-ABC9-41F05F5CEAB3}"/>
              </a:ext>
            </a:extLst>
          </p:cNvPr>
          <p:cNvSpPr>
            <a:spLocks noGrp="1"/>
          </p:cNvSpPr>
          <p:nvPr>
            <p:ph type="body" sz="quarter" idx="4294967295"/>
          </p:nvPr>
        </p:nvSpPr>
        <p:spPr>
          <a:xfrm>
            <a:off x="-365760" y="1813709"/>
            <a:ext cx="11485563" cy="5073650"/>
          </a:xfrm>
          <a:prstGeom prst="rect">
            <a:avLst/>
          </a:prstGeom>
        </p:spPr>
        <p:txBody>
          <a:bodyPr/>
          <a:lstStyle/>
          <a:p>
            <a:pPr marL="457200" lvl="1" indent="0">
              <a:buNone/>
            </a:pPr>
            <a:r>
              <a:rPr lang="en-US" sz="2800">
                <a:solidFill>
                  <a:schemeClr val="bg1"/>
                </a:solidFill>
              </a:rPr>
              <a:t>Book your overview session when it fits you</a:t>
            </a:r>
            <a:endParaRPr lang="en-US" sz="2800" b="0" i="0">
              <a:solidFill>
                <a:schemeClr val="bg1"/>
              </a:solidFill>
              <a:effectLst/>
              <a:hlinkClick r:id="rId4">
                <a:extLst>
                  <a:ext uri="{A12FA001-AC4F-418D-AE19-62706E023703}">
                    <ahyp:hlinkClr xmlns:ahyp="http://schemas.microsoft.com/office/drawing/2018/hyperlinkcolor" val="tx"/>
                  </a:ext>
                </a:extLst>
              </a:hlinkClick>
            </a:endParaRPr>
          </a:p>
          <a:p>
            <a:pPr marL="457200" lvl="1" indent="0">
              <a:buNone/>
            </a:pPr>
            <a:r>
              <a:rPr lang="en-US" sz="2800">
                <a:solidFill>
                  <a:schemeClr val="bg1"/>
                </a:solidFill>
              </a:rPr>
              <a:t>Use link</a:t>
            </a:r>
          </a:p>
          <a:p>
            <a:pPr marL="457200" lvl="1" indent="0">
              <a:buNone/>
            </a:pPr>
            <a:r>
              <a:rPr lang="en-US" sz="2800" b="0" i="0">
                <a:solidFill>
                  <a:srgbClr val="006FFF"/>
                </a:solidFill>
                <a:effectLst/>
                <a:hlinkClick r:id="rId4"/>
              </a:rPr>
              <a:t>Link to book an Onboarding session</a:t>
            </a:r>
            <a:endParaRPr lang="en-US" sz="2800" b="0" i="0">
              <a:solidFill>
                <a:srgbClr val="006FFF"/>
              </a:solidFill>
              <a:effectLst/>
            </a:endParaRPr>
          </a:p>
          <a:p>
            <a:pPr marL="457200" lvl="1" indent="0">
              <a:buNone/>
            </a:pPr>
            <a:endParaRPr lang="en-US" sz="2800">
              <a:solidFill>
                <a:schemeClr val="bg1"/>
              </a:solidFill>
            </a:endParaRPr>
          </a:p>
          <a:p>
            <a:pPr marL="457200" lvl="1" indent="0">
              <a:buNone/>
            </a:pPr>
            <a:r>
              <a:rPr lang="en-US" sz="2800">
                <a:solidFill>
                  <a:schemeClr val="bg1"/>
                </a:solidFill>
              </a:rPr>
              <a:t>Do you need a 30-minute session to ask any SaaS-related questions</a:t>
            </a:r>
          </a:p>
          <a:p>
            <a:pPr marL="457200" lvl="1" indent="0">
              <a:buNone/>
            </a:pPr>
            <a:r>
              <a:rPr lang="en-US" sz="2800">
                <a:solidFill>
                  <a:schemeClr val="bg1"/>
                </a:solidFill>
              </a:rPr>
              <a:t>Use link</a:t>
            </a:r>
          </a:p>
          <a:p>
            <a:pPr marL="457200" lvl="1" indent="0">
              <a:buNone/>
            </a:pPr>
            <a:r>
              <a:rPr lang="en-US" sz="2800" b="0" i="0">
                <a:solidFill>
                  <a:srgbClr val="006FFF"/>
                </a:solidFill>
                <a:effectLst/>
                <a:hlinkClick r:id="rId5"/>
              </a:rPr>
              <a:t>Link to book a session with the CAP team</a:t>
            </a:r>
            <a:br>
              <a:rPr lang="en-US" sz="2800" b="0" i="0">
                <a:solidFill>
                  <a:srgbClr val="006FFF"/>
                </a:solidFill>
                <a:effectLst/>
              </a:rPr>
            </a:br>
            <a:endParaRPr lang="en-US" sz="2800" b="0" i="0">
              <a:solidFill>
                <a:srgbClr val="006FFF"/>
              </a:solidFill>
              <a:effectLst/>
            </a:endParaRPr>
          </a:p>
          <a:p>
            <a:pPr marL="457200" lvl="1" indent="0">
              <a:buNone/>
            </a:pPr>
            <a:r>
              <a:rPr lang="en-US" sz="2800" b="0" i="0">
                <a:solidFill>
                  <a:srgbClr val="006FFF"/>
                </a:solidFill>
                <a:effectLst/>
                <a:hlinkClick r:id="rId6"/>
              </a:rPr>
              <a:t>More information on Onboarding SaaS and CAP</a:t>
            </a:r>
            <a:br>
              <a:rPr lang="en-US" sz="2000" b="0" i="0">
                <a:solidFill>
                  <a:srgbClr val="006FFF"/>
                </a:solidFill>
                <a:effectLst/>
              </a:rPr>
            </a:br>
            <a:endParaRPr lang="en-US" sz="2000" b="0" i="0">
              <a:solidFill>
                <a:schemeClr val="bg1"/>
              </a:solidFill>
              <a:effectLst/>
            </a:endParaRPr>
          </a:p>
        </p:txBody>
      </p:sp>
      <p:pic>
        <p:nvPicPr>
          <p:cNvPr id="5" name="Picture 4" descr="Graphical user interface, application&#10;&#10;Description automatically generated">
            <a:extLst>
              <a:ext uri="{FF2B5EF4-FFF2-40B4-BE49-F238E27FC236}">
                <a16:creationId xmlns:a16="http://schemas.microsoft.com/office/drawing/2014/main" id="{B075E844-4E2E-5CFA-DA38-8889282C900D}"/>
              </a:ext>
            </a:extLst>
          </p:cNvPr>
          <p:cNvPicPr>
            <a:picLocks noChangeAspect="1"/>
          </p:cNvPicPr>
          <p:nvPr/>
        </p:nvPicPr>
        <p:blipFill>
          <a:blip r:embed="rId7"/>
          <a:stretch>
            <a:fillRect/>
          </a:stretch>
        </p:blipFill>
        <p:spPr>
          <a:xfrm>
            <a:off x="9023081" y="3575902"/>
            <a:ext cx="2923288" cy="2913791"/>
          </a:xfrm>
          <a:prstGeom prst="rect">
            <a:avLst/>
          </a:prstGeom>
        </p:spPr>
      </p:pic>
    </p:spTree>
    <p:extLst>
      <p:ext uri="{BB962C8B-B14F-4D97-AF65-F5344CB8AC3E}">
        <p14:creationId xmlns:p14="http://schemas.microsoft.com/office/powerpoint/2010/main" val="1910611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D063D3-9154-3EE8-CA98-9A4DC143707F}"/>
              </a:ext>
            </a:extLst>
          </p:cNvPr>
          <p:cNvSpPr>
            <a:spLocks noGrp="1"/>
          </p:cNvSpPr>
          <p:nvPr>
            <p:ph type="body" sz="quarter" idx="10"/>
          </p:nvPr>
        </p:nvSpPr>
        <p:spPr/>
        <p:txBody>
          <a:bodyPr/>
          <a:lstStyle/>
          <a:p>
            <a:r>
              <a:rPr lang="en-IS"/>
              <a:t>Thank you</a:t>
            </a:r>
          </a:p>
        </p:txBody>
      </p:sp>
    </p:spTree>
    <p:extLst>
      <p:ext uri="{BB962C8B-B14F-4D97-AF65-F5344CB8AC3E}">
        <p14:creationId xmlns:p14="http://schemas.microsoft.com/office/powerpoint/2010/main" val="79628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3FFB81-E83F-EA4A-A1E4-5915695DC1B5}"/>
              </a:ext>
            </a:extLst>
          </p:cNvPr>
          <p:cNvSpPr txBox="1"/>
          <p:nvPr/>
        </p:nvSpPr>
        <p:spPr>
          <a:xfrm>
            <a:off x="5257470" y="3459707"/>
            <a:ext cx="1677062" cy="1446550"/>
          </a:xfrm>
          <a:prstGeom prst="rect">
            <a:avLst/>
          </a:prstGeom>
          <a:noFill/>
          <a:effectLst>
            <a:outerShdw blurRad="152400" dist="50800" dir="5400000" algn="ctr" rotWithShape="0">
              <a:srgbClr val="000000">
                <a:alpha val="40000"/>
              </a:srgbClr>
            </a:outerShdw>
          </a:effectLst>
        </p:spPr>
        <p:txBody>
          <a:bodyPr wrap="none" rtlCol="0">
            <a:spAutoFit/>
          </a:bodyPr>
          <a:lstStyle/>
          <a:p>
            <a:pPr algn="ctr"/>
            <a:r>
              <a:rPr lang="en-IS" sz="8800" b="1">
                <a:solidFill>
                  <a:schemeClr val="bg1"/>
                </a:solidFill>
                <a:latin typeface="Segoe UI" panose="020B0502040204020203" pitchFamily="34" charset="0"/>
                <a:cs typeface="Segoe UI" panose="020B0502040204020203" pitchFamily="34" charset="0"/>
              </a:rPr>
              <a:t>Go</a:t>
            </a:r>
          </a:p>
        </p:txBody>
      </p:sp>
      <p:pic>
        <p:nvPicPr>
          <p:cNvPr id="6" name="Picture 5">
            <a:extLst>
              <a:ext uri="{FF2B5EF4-FFF2-40B4-BE49-F238E27FC236}">
                <a16:creationId xmlns:a16="http://schemas.microsoft.com/office/drawing/2014/main" id="{8ECC9B4C-FA9D-487F-97F3-B40DEF8E00C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92037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3FFB81-E83F-EA4A-A1E4-5915695DC1B5}"/>
              </a:ext>
            </a:extLst>
          </p:cNvPr>
          <p:cNvSpPr txBox="1"/>
          <p:nvPr/>
        </p:nvSpPr>
        <p:spPr>
          <a:xfrm>
            <a:off x="5257470" y="3459707"/>
            <a:ext cx="1677062" cy="1446550"/>
          </a:xfrm>
          <a:prstGeom prst="rect">
            <a:avLst/>
          </a:prstGeom>
          <a:noFill/>
          <a:effectLst>
            <a:outerShdw blurRad="152400" dist="50800" dir="5400000" algn="ctr" rotWithShape="0">
              <a:srgbClr val="000000">
                <a:alpha val="40000"/>
              </a:srgbClr>
            </a:outerShdw>
          </a:effectLst>
        </p:spPr>
        <p:txBody>
          <a:bodyPr wrap="none" rtlCol="0">
            <a:spAutoFit/>
          </a:bodyPr>
          <a:lstStyle/>
          <a:p>
            <a:pPr algn="ctr"/>
            <a:r>
              <a:rPr lang="en-IS" sz="8800" b="1">
                <a:solidFill>
                  <a:schemeClr val="bg1"/>
                </a:solidFill>
                <a:latin typeface="Segoe UI" panose="020B0502040204020203" pitchFamily="34" charset="0"/>
                <a:cs typeface="Segoe UI" panose="020B0502040204020203" pitchFamily="34" charset="0"/>
              </a:rPr>
              <a:t>Go</a:t>
            </a:r>
          </a:p>
        </p:txBody>
      </p:sp>
      <p:pic>
        <p:nvPicPr>
          <p:cNvPr id="6" name="Picture 5">
            <a:extLst>
              <a:ext uri="{FF2B5EF4-FFF2-40B4-BE49-F238E27FC236}">
                <a16:creationId xmlns:a16="http://schemas.microsoft.com/office/drawing/2014/main" id="{8ECC9B4C-FA9D-487F-97F3-B40DEF8E00CF}"/>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4579B40-52BF-450A-81D7-AFFD7B599CF3}"/>
              </a:ext>
            </a:extLst>
          </p:cNvPr>
          <p:cNvSpPr/>
          <p:nvPr/>
        </p:nvSpPr>
        <p:spPr>
          <a:xfrm rot="21081247">
            <a:off x="1036928" y="2936627"/>
            <a:ext cx="9865393" cy="923330"/>
          </a:xfrm>
          <a:prstGeom prst="rect">
            <a:avLst/>
          </a:prstGeom>
          <a:solidFill>
            <a:schemeClr val="bg1">
              <a:lumMod val="95000"/>
            </a:schemeClr>
          </a:solidFill>
        </p:spPr>
        <p:txBody>
          <a:bodyPr wrap="none">
            <a:spAutoFit/>
          </a:bodyPr>
          <a:lstStyle/>
          <a:p>
            <a:r>
              <a:rPr lang="is-IS" sz="5400" b="1">
                <a:solidFill>
                  <a:srgbClr val="C00000"/>
                </a:solidFill>
              </a:rPr>
              <a:t>But don‘t just jump on board!</a:t>
            </a:r>
            <a:endParaRPr lang="en-US" sz="5400" b="1">
              <a:solidFill>
                <a:srgbClr val="C00000"/>
              </a:solidFill>
            </a:endParaRPr>
          </a:p>
        </p:txBody>
      </p:sp>
    </p:spTree>
    <p:extLst>
      <p:ext uri="{BB962C8B-B14F-4D97-AF65-F5344CB8AC3E}">
        <p14:creationId xmlns:p14="http://schemas.microsoft.com/office/powerpoint/2010/main" val="2447657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FFFC-C0C9-2794-089A-C827A8BB0323}"/>
              </a:ext>
            </a:extLst>
          </p:cNvPr>
          <p:cNvSpPr>
            <a:spLocks noGrp="1"/>
          </p:cNvSpPr>
          <p:nvPr>
            <p:ph type="title"/>
          </p:nvPr>
        </p:nvSpPr>
        <p:spPr>
          <a:xfrm>
            <a:off x="340291" y="318335"/>
            <a:ext cx="9444644" cy="588637"/>
          </a:xfrm>
        </p:spPr>
        <p:txBody>
          <a:bodyPr>
            <a:noAutofit/>
          </a:bodyPr>
          <a:lstStyle/>
          <a:p>
            <a:r>
              <a:rPr lang="en-US"/>
              <a:t>Educate yourself</a:t>
            </a:r>
            <a:endParaRPr lang="en-DE"/>
          </a:p>
        </p:txBody>
      </p:sp>
      <p:sp>
        <p:nvSpPr>
          <p:cNvPr id="7" name="Text Placeholder 6">
            <a:extLst>
              <a:ext uri="{FF2B5EF4-FFF2-40B4-BE49-F238E27FC236}">
                <a16:creationId xmlns:a16="http://schemas.microsoft.com/office/drawing/2014/main" id="{FA57B23C-BBC1-4D0D-923C-B2035EEFA125}"/>
              </a:ext>
            </a:extLst>
          </p:cNvPr>
          <p:cNvSpPr>
            <a:spLocks noGrp="1"/>
          </p:cNvSpPr>
          <p:nvPr>
            <p:ph type="body" sz="quarter" idx="10"/>
          </p:nvPr>
        </p:nvSpPr>
        <p:spPr/>
        <p:txBody>
          <a:bodyPr/>
          <a:lstStyle/>
          <a:p>
            <a:r>
              <a:rPr lang="en-US">
                <a:solidFill>
                  <a:srgbClr val="FDD89E"/>
                </a:solidFill>
              </a:rPr>
              <a:t>Educate yourself</a:t>
            </a:r>
          </a:p>
        </p:txBody>
      </p:sp>
      <p:pic>
        <p:nvPicPr>
          <p:cNvPr id="10" name="Picture Placeholder 9">
            <a:hlinkClick r:id="rId3" action="ppaction://hlinkfile"/>
            <a:extLst>
              <a:ext uri="{FF2B5EF4-FFF2-40B4-BE49-F238E27FC236}">
                <a16:creationId xmlns:a16="http://schemas.microsoft.com/office/drawing/2014/main" id="{E4B02ADB-63B6-45BC-B63C-619EEA65F017}"/>
              </a:ext>
            </a:extLst>
          </p:cNvPr>
          <p:cNvPicPr>
            <a:picLocks noGrp="1" noChangeAspect="1"/>
          </p:cNvPicPr>
          <p:nvPr>
            <p:ph type="pic" sz="quarter" idx="4294967295"/>
          </p:nvPr>
        </p:nvPicPr>
        <p:blipFill>
          <a:blip r:embed="rId4"/>
          <a:srcRect t="6417" b="6417"/>
          <a:stretch>
            <a:fillRect/>
          </a:stretch>
        </p:blipFill>
        <p:spPr>
          <a:xfrm>
            <a:off x="0" y="1254125"/>
            <a:ext cx="5281613" cy="4603750"/>
          </a:xfrm>
          <a:prstGeom prst="rect">
            <a:avLst/>
          </a:prstGeom>
        </p:spPr>
      </p:pic>
      <p:sp>
        <p:nvSpPr>
          <p:cNvPr id="8" name="Text Placeholder 7">
            <a:extLst>
              <a:ext uri="{FF2B5EF4-FFF2-40B4-BE49-F238E27FC236}">
                <a16:creationId xmlns:a16="http://schemas.microsoft.com/office/drawing/2014/main" id="{56F77B5A-B390-47C6-A982-2F7AC9B218EC}"/>
              </a:ext>
            </a:extLst>
          </p:cNvPr>
          <p:cNvSpPr>
            <a:spLocks noGrp="1"/>
          </p:cNvSpPr>
          <p:nvPr>
            <p:ph type="body" sz="quarter" idx="4294967295"/>
          </p:nvPr>
        </p:nvSpPr>
        <p:spPr>
          <a:xfrm>
            <a:off x="6297613" y="488950"/>
            <a:ext cx="5894387" cy="5064125"/>
          </a:xfrm>
          <a:prstGeom prst="rect">
            <a:avLst/>
          </a:prstGeom>
        </p:spPr>
        <p:txBody>
          <a:bodyPr/>
          <a:lstStyle/>
          <a:p>
            <a:endParaRPr lang="en-US">
              <a:latin typeface="Segoe UI" panose="020B0502040204020203" pitchFamily="34" charset="0"/>
              <a:cs typeface="Segoe UI" panose="020B0502040204020203" pitchFamily="34" charset="0"/>
            </a:endParaRPr>
          </a:p>
          <a:p>
            <a:pPr marL="0" indent="0">
              <a:buNone/>
            </a:pPr>
            <a:r>
              <a:rPr lang="en-US" sz="2000">
                <a:solidFill>
                  <a:schemeClr val="bg1"/>
                </a:solidFill>
                <a:latin typeface="Segoe UI" panose="020B0502040204020203" pitchFamily="34" charset="0"/>
                <a:cs typeface="Segoe UI" panose="020B0502040204020203" pitchFamily="34" charset="0"/>
              </a:rPr>
              <a:t>Implementing LS Central SaaS is a process that should be approached with strategy</a:t>
            </a:r>
            <a:br>
              <a:rPr lang="en-US" sz="2000">
                <a:solidFill>
                  <a:schemeClr val="bg1"/>
                </a:solidFill>
                <a:latin typeface="Segoe UI" panose="020B0502040204020203" pitchFamily="34" charset="0"/>
                <a:cs typeface="Segoe UI" panose="020B0502040204020203" pitchFamily="34" charset="0"/>
              </a:rPr>
            </a:br>
            <a:endParaRPr lang="en-US" sz="2000">
              <a:solidFill>
                <a:schemeClr val="bg1"/>
              </a:solidFill>
              <a:latin typeface="Segoe UI" panose="020B0502040204020203" pitchFamily="34" charset="0"/>
              <a:cs typeface="Segoe UI" panose="020B0502040204020203" pitchFamily="34" charset="0"/>
            </a:endParaRPr>
          </a:p>
          <a:p>
            <a:pPr marL="0" indent="0">
              <a:buNone/>
            </a:pPr>
            <a:r>
              <a:rPr lang="en-US" sz="2000">
                <a:solidFill>
                  <a:schemeClr val="bg1"/>
                </a:solidFill>
                <a:latin typeface="Segoe UI" panose="020B0502040204020203" pitchFamily="34" charset="0"/>
                <a:cs typeface="Segoe UI" panose="020B0502040204020203" pitchFamily="34" charset="0"/>
              </a:rPr>
              <a:t>Educate yourself on the differences between LS Central SaaS and on-premise and determine the principal activities of your future LS Central SaaS operations</a:t>
            </a:r>
            <a:br>
              <a:rPr lang="en-US" sz="2000">
                <a:solidFill>
                  <a:schemeClr val="bg1"/>
                </a:solidFill>
                <a:latin typeface="Segoe UI" panose="020B0502040204020203" pitchFamily="34" charset="0"/>
                <a:cs typeface="Segoe UI" panose="020B0502040204020203" pitchFamily="34" charset="0"/>
              </a:rPr>
            </a:br>
            <a:endParaRPr lang="en-US" sz="2000">
              <a:solidFill>
                <a:schemeClr val="bg1"/>
              </a:solidFill>
              <a:latin typeface="Segoe UI" panose="020B0502040204020203" pitchFamily="34" charset="0"/>
              <a:cs typeface="Segoe UI" panose="020B0502040204020203" pitchFamily="34" charset="0"/>
            </a:endParaRPr>
          </a:p>
          <a:p>
            <a:pPr marL="0" indent="0">
              <a:lnSpc>
                <a:spcPct val="150000"/>
              </a:lnSpc>
              <a:buNone/>
            </a:pPr>
            <a:r>
              <a:rPr lang="en-US" sz="1800" u="sng">
                <a:solidFill>
                  <a:srgbClr val="0070C0"/>
                </a:solidFill>
                <a:effectLst/>
                <a:latin typeface="Segoe UI" panose="020B0502040204020203" pitchFamily="34" charset="0"/>
                <a:ea typeface="Calibri" panose="020F0502020204030204" pitchFamily="34" charset="0"/>
                <a:cs typeface="Segoe UI" panose="020B0502040204020203" pitchFamily="34" charset="0"/>
                <a:hlinkClick r:id="rId5"/>
              </a:rPr>
              <a:t>SaaS Onboarding guide</a:t>
            </a:r>
            <a:br>
              <a:rPr lang="en-DE" sz="1800">
                <a:solidFill>
                  <a:srgbClr val="0070C0"/>
                </a:solidFill>
                <a:effectLst/>
                <a:latin typeface="Segoe UI" panose="020B0502040204020203" pitchFamily="34" charset="0"/>
                <a:ea typeface="Calibri" panose="020F0502020204030204" pitchFamily="34" charset="0"/>
                <a:cs typeface="Segoe UI" panose="020B0502040204020203" pitchFamily="34" charset="0"/>
              </a:rPr>
            </a:br>
            <a:r>
              <a:rPr lang="en-US" sz="1800" u="sng">
                <a:solidFill>
                  <a:srgbClr val="0070C0"/>
                </a:solidFill>
                <a:effectLst/>
                <a:latin typeface="Segoe UI" panose="020B0502040204020203" pitchFamily="34" charset="0"/>
                <a:ea typeface="Calibri" panose="020F0502020204030204" pitchFamily="34" charset="0"/>
                <a:cs typeface="Segoe UI" panose="020B0502040204020203" pitchFamily="34" charset="0"/>
                <a:hlinkClick r:id="rId6">
                  <a:extLst>
                    <a:ext uri="{A12FA001-AC4F-418D-AE19-62706E023703}">
                      <ahyp:hlinkClr xmlns:ahyp="http://schemas.microsoft.com/office/drawing/2018/hyperlinkcolor" val="tx"/>
                    </a:ext>
                  </a:extLst>
                </a:hlinkClick>
              </a:rPr>
              <a:t>LS Central Implementation Guide</a:t>
            </a:r>
            <a:br>
              <a:rPr lang="en-US" sz="1800">
                <a:solidFill>
                  <a:srgbClr val="0070C0"/>
                </a:solidFill>
                <a:effectLst/>
                <a:latin typeface="Segoe UI" panose="020B0502040204020203" pitchFamily="34" charset="0"/>
                <a:ea typeface="Calibri" panose="020F0502020204030204" pitchFamily="34" charset="0"/>
                <a:cs typeface="Segoe UI" panose="020B0502040204020203" pitchFamily="34" charset="0"/>
              </a:rPr>
            </a:br>
            <a:r>
              <a:rPr lang="en-US" sz="1800" u="sng">
                <a:solidFill>
                  <a:srgbClr val="0070C0"/>
                </a:solidFill>
                <a:effectLst/>
                <a:latin typeface="Segoe UI" panose="020B0502040204020203" pitchFamily="34" charset="0"/>
                <a:ea typeface="Calibri" panose="020F0502020204030204" pitchFamily="34" charset="0"/>
                <a:cs typeface="Segoe UI" panose="020B0502040204020203" pitchFamily="34" charset="0"/>
                <a:hlinkClick r:id="rId7">
                  <a:extLst>
                    <a:ext uri="{A12FA001-AC4F-418D-AE19-62706E023703}">
                      <ahyp:hlinkClr xmlns:ahyp="http://schemas.microsoft.com/office/drawing/2018/hyperlinkcolor" val="tx"/>
                    </a:ext>
                  </a:extLst>
                </a:hlinkClick>
              </a:rPr>
              <a:t>Onboarding Buddy and CAP</a:t>
            </a:r>
            <a:endParaRPr lang="en-DE" sz="1800">
              <a:solidFill>
                <a:srgbClr val="0070C0"/>
              </a:solidFill>
              <a:effectLst/>
              <a:latin typeface="Segoe UI" panose="020B0502040204020203" pitchFamily="34" charset="0"/>
              <a:ea typeface="Calibri" panose="020F0502020204030204"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7BE5736A-EDE3-47FE-9C99-84361168EF83}"/>
              </a:ext>
            </a:extLst>
          </p:cNvPr>
          <p:cNvSpPr/>
          <p:nvPr/>
        </p:nvSpPr>
        <p:spPr>
          <a:xfrm>
            <a:off x="160655" y="5964183"/>
            <a:ext cx="5589564" cy="627358"/>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latin typeface="Segoe UI" panose="020B0502040204020203" pitchFamily="34" charset="0"/>
                <a:cs typeface="Segoe UI" panose="020B0502040204020203" pitchFamily="34" charset="0"/>
              </a:rPr>
              <a:t>LS Academy </a:t>
            </a:r>
          </a:p>
          <a:p>
            <a:pPr algn="ctr"/>
            <a:r>
              <a:rPr lang="en-US" sz="1400">
                <a:latin typeface="Segoe UI" panose="020B0502040204020203" pitchFamily="34" charset="0"/>
                <a:cs typeface="Segoe UI" panose="020B0502040204020203" pitchFamily="34" charset="0"/>
                <a:hlinkClick r:id="rId8"/>
              </a:rPr>
              <a:t>CF-900 is now available On-demand</a:t>
            </a:r>
            <a:endParaRPr lang="en-US" sz="1400">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F439FE34-AFB2-4FB2-A47F-AC752A629C04}"/>
              </a:ext>
            </a:extLst>
          </p:cNvPr>
          <p:cNvPicPr>
            <a:picLocks noChangeAspect="1"/>
          </p:cNvPicPr>
          <p:nvPr/>
        </p:nvPicPr>
        <p:blipFill>
          <a:blip r:embed="rId9"/>
          <a:stretch>
            <a:fillRect/>
          </a:stretch>
        </p:blipFill>
        <p:spPr>
          <a:xfrm>
            <a:off x="35781" y="5858412"/>
            <a:ext cx="386934" cy="386934"/>
          </a:xfrm>
          <a:prstGeom prst="rect">
            <a:avLst/>
          </a:prstGeom>
        </p:spPr>
      </p:pic>
    </p:spTree>
    <p:extLst>
      <p:ext uri="{BB962C8B-B14F-4D97-AF65-F5344CB8AC3E}">
        <p14:creationId xmlns:p14="http://schemas.microsoft.com/office/powerpoint/2010/main" val="3080289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FC2D2-979A-E034-CB34-A70A50DF5605}"/>
              </a:ext>
            </a:extLst>
          </p:cNvPr>
          <p:cNvSpPr>
            <a:spLocks noGrp="1"/>
          </p:cNvSpPr>
          <p:nvPr>
            <p:ph type="title"/>
          </p:nvPr>
        </p:nvSpPr>
        <p:spPr/>
        <p:txBody>
          <a:bodyPr>
            <a:normAutofit fontScale="90000"/>
          </a:bodyPr>
          <a:lstStyle/>
          <a:p>
            <a:r>
              <a:rPr lang="en-US"/>
              <a:t>Understand the support process</a:t>
            </a:r>
            <a:br>
              <a:rPr lang="en-US"/>
            </a:br>
            <a:endParaRPr lang="en-DE"/>
          </a:p>
        </p:txBody>
      </p:sp>
      <p:sp>
        <p:nvSpPr>
          <p:cNvPr id="6" name="Text Placeholder 5">
            <a:extLst>
              <a:ext uri="{FF2B5EF4-FFF2-40B4-BE49-F238E27FC236}">
                <a16:creationId xmlns:a16="http://schemas.microsoft.com/office/drawing/2014/main" id="{3147EC3B-987F-4548-9CA1-F45477EBD3D9}"/>
              </a:ext>
            </a:extLst>
          </p:cNvPr>
          <p:cNvSpPr>
            <a:spLocks noGrp="1"/>
          </p:cNvSpPr>
          <p:nvPr>
            <p:ph type="body" sz="quarter" idx="10"/>
          </p:nvPr>
        </p:nvSpPr>
        <p:spPr>
          <a:xfrm>
            <a:off x="5884863" y="1617663"/>
            <a:ext cx="6307137" cy="4506912"/>
          </a:xfrm>
          <a:prstGeom prst="rect">
            <a:avLst/>
          </a:prstGeom>
        </p:spPr>
        <p:txBody>
          <a:bodyPr/>
          <a:lstStyle/>
          <a:p>
            <a:pPr marL="0" indent="0">
              <a:buNone/>
            </a:pPr>
            <a:r>
              <a:rPr lang="en-US" sz="2000" b="1">
                <a:solidFill>
                  <a:srgbClr val="F9878F"/>
                </a:solidFill>
                <a:latin typeface="Segoe UI" panose="020B0502040204020203" pitchFamily="34" charset="0"/>
                <a:cs typeface="Segoe UI" panose="020B0502040204020203" pitchFamily="34" charset="0"/>
              </a:rPr>
              <a:t>Understand the support process and your responsibility in supporting your customers.</a:t>
            </a:r>
            <a:br>
              <a:rPr lang="en-US">
                <a:solidFill>
                  <a:schemeClr val="bg2"/>
                </a:solidFill>
                <a:latin typeface="Segoe UI" panose="020B0502040204020203" pitchFamily="34" charset="0"/>
                <a:cs typeface="Segoe UI" panose="020B0502040204020203" pitchFamily="34" charset="0"/>
              </a:rPr>
            </a:br>
            <a:endParaRPr lang="en-US">
              <a:solidFill>
                <a:schemeClr val="bg2"/>
              </a:solidFill>
              <a:latin typeface="Segoe UI" panose="020B0502040204020203" pitchFamily="34" charset="0"/>
              <a:cs typeface="Segoe UI" panose="020B0502040204020203" pitchFamily="34" charset="0"/>
            </a:endParaRPr>
          </a:p>
          <a:p>
            <a:pPr marL="114300" indent="-342900"/>
            <a:r>
              <a:rPr lang="en-US" sz="2000" b="1">
                <a:solidFill>
                  <a:schemeClr val="bg2"/>
                </a:solidFill>
                <a:latin typeface="Segoe UI" panose="020B0502040204020203" pitchFamily="34" charset="0"/>
                <a:cs typeface="Segoe UI" panose="020B0502040204020203" pitchFamily="34" charset="0"/>
              </a:rPr>
              <a:t>Outage communication strategy </a:t>
            </a:r>
          </a:p>
          <a:p>
            <a:pPr marL="114300" indent="-342900">
              <a:buFont typeface="Arial" panose="020B0604020202020204" pitchFamily="34" charset="0"/>
              <a:buChar char="•"/>
            </a:pPr>
            <a:r>
              <a:rPr lang="en-US" sz="2000">
                <a:solidFill>
                  <a:schemeClr val="bg2"/>
                </a:solidFill>
                <a:latin typeface="Segoe UI" panose="020B0502040204020203" pitchFamily="34" charset="0"/>
                <a:cs typeface="Segoe UI" panose="020B0502040204020203" pitchFamily="34" charset="0"/>
              </a:rPr>
              <a:t>Partner Center </a:t>
            </a:r>
          </a:p>
          <a:p>
            <a:pPr marL="114300" indent="-342900">
              <a:buFont typeface="Arial" panose="020B0604020202020204" pitchFamily="34" charset="0"/>
              <a:buChar char="•"/>
            </a:pPr>
            <a:r>
              <a:rPr lang="en-US" sz="2000">
                <a:solidFill>
                  <a:schemeClr val="bg2"/>
                </a:solidFill>
                <a:latin typeface="Segoe UI" panose="020B0502040204020203" pitchFamily="34" charset="0"/>
                <a:cs typeface="Segoe UI" panose="020B0502040204020203" pitchFamily="34" charset="0"/>
              </a:rPr>
              <a:t>Delegated Administrator</a:t>
            </a:r>
          </a:p>
          <a:p>
            <a:pPr marL="114300" indent="-342900">
              <a:buFont typeface="Arial" panose="020B0604020202020204" pitchFamily="34" charset="0"/>
              <a:buChar char="•"/>
            </a:pPr>
            <a:r>
              <a:rPr lang="en-US" sz="2000">
                <a:solidFill>
                  <a:schemeClr val="bg2"/>
                </a:solidFill>
                <a:latin typeface="Segoe UI" panose="020B0502040204020203" pitchFamily="34" charset="0"/>
                <a:cs typeface="Segoe UI" panose="020B0502040204020203" pitchFamily="34" charset="0"/>
              </a:rPr>
              <a:t>Admin Center</a:t>
            </a:r>
          </a:p>
          <a:p>
            <a:pPr marL="114300" indent="-342900">
              <a:buFont typeface="Arial" panose="020B0604020202020204" pitchFamily="34" charset="0"/>
              <a:buChar char="•"/>
            </a:pPr>
            <a:r>
              <a:rPr lang="en-US" sz="2000">
                <a:solidFill>
                  <a:schemeClr val="bg2"/>
                </a:solidFill>
                <a:latin typeface="Segoe UI" panose="020B0502040204020203" pitchFamily="34" charset="0"/>
                <a:cs typeface="Segoe UI" panose="020B0502040204020203" pitchFamily="34" charset="0"/>
              </a:rPr>
              <a:t>Learn more about </a:t>
            </a:r>
            <a:r>
              <a:rPr lang="en-US" sz="2000">
                <a:solidFill>
                  <a:srgbClr val="0070C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Support</a:t>
            </a:r>
            <a:endParaRPr lang="en-US" sz="2000">
              <a:solidFill>
                <a:srgbClr val="0070C0"/>
              </a:solidFill>
              <a:latin typeface="Segoe UI" panose="020B0502040204020203" pitchFamily="34" charset="0"/>
              <a:cs typeface="Segoe UI" panose="020B0502040204020203" pitchFamily="34" charset="0"/>
            </a:endParaRPr>
          </a:p>
          <a:p>
            <a:endParaRPr lang="en-US"/>
          </a:p>
        </p:txBody>
      </p:sp>
      <p:pic>
        <p:nvPicPr>
          <p:cNvPr id="8" name="Picture Placeholder 7">
            <a:hlinkClick r:id="rId4" action="ppaction://hlinkfile"/>
            <a:extLst>
              <a:ext uri="{FF2B5EF4-FFF2-40B4-BE49-F238E27FC236}">
                <a16:creationId xmlns:a16="http://schemas.microsoft.com/office/drawing/2014/main" id="{43F5CF7D-EDDA-46AD-9752-50AC8FEAC236}"/>
              </a:ext>
            </a:extLst>
          </p:cNvPr>
          <p:cNvPicPr>
            <a:picLocks noGrp="1" noChangeAspect="1"/>
          </p:cNvPicPr>
          <p:nvPr>
            <p:ph type="pic" sz="quarter" idx="4294967295"/>
          </p:nvPr>
        </p:nvPicPr>
        <p:blipFill>
          <a:blip r:embed="rId5"/>
          <a:srcRect t="6417" b="6417"/>
          <a:stretch>
            <a:fillRect/>
          </a:stretch>
        </p:blipFill>
        <p:spPr>
          <a:xfrm>
            <a:off x="0" y="1114425"/>
            <a:ext cx="2959100" cy="2579688"/>
          </a:xfrm>
          <a:prstGeom prst="rect">
            <a:avLst/>
          </a:prstGeom>
        </p:spPr>
      </p:pic>
      <p:sp>
        <p:nvSpPr>
          <p:cNvPr id="9" name="Rectangle 8">
            <a:extLst>
              <a:ext uri="{FF2B5EF4-FFF2-40B4-BE49-F238E27FC236}">
                <a16:creationId xmlns:a16="http://schemas.microsoft.com/office/drawing/2014/main" id="{455DD818-197D-487B-891B-DEE5C89AFF4E}"/>
              </a:ext>
            </a:extLst>
          </p:cNvPr>
          <p:cNvSpPr/>
          <p:nvPr/>
        </p:nvSpPr>
        <p:spPr>
          <a:xfrm>
            <a:off x="377394" y="3816811"/>
            <a:ext cx="4745040" cy="1477328"/>
          </a:xfrm>
          <a:prstGeom prst="rect">
            <a:avLst/>
          </a:prstGeom>
          <a:solidFill>
            <a:srgbClr val="0070C0"/>
          </a:solidFill>
        </p:spPr>
        <p:txBody>
          <a:bodyPr wrap="square">
            <a:spAutoFit/>
          </a:bodyPr>
          <a:lstStyle/>
          <a:p>
            <a:pPr indent="0"/>
            <a:r>
              <a:rPr lang="en-US">
                <a:solidFill>
                  <a:schemeClr val="bg1"/>
                </a:solidFill>
                <a:latin typeface="Segoe UI" panose="020B0502040204020203" pitchFamily="34" charset="0"/>
                <a:cs typeface="Segoe UI" panose="020B0502040204020203" pitchFamily="34" charset="0"/>
              </a:rPr>
              <a:t>Business Central reselling partner, means that you will get requests for support from your customers that you must triage, investigate, and either resolve or escalate to Microsoft or LS Retail, depending on the issue's nature.</a:t>
            </a:r>
          </a:p>
        </p:txBody>
      </p:sp>
      <p:sp>
        <p:nvSpPr>
          <p:cNvPr id="7" name="Rectangle 6">
            <a:extLst>
              <a:ext uri="{FF2B5EF4-FFF2-40B4-BE49-F238E27FC236}">
                <a16:creationId xmlns:a16="http://schemas.microsoft.com/office/drawing/2014/main" id="{716FDD41-AF74-410E-A85A-6C311B3DE2D2}"/>
              </a:ext>
            </a:extLst>
          </p:cNvPr>
          <p:cNvSpPr/>
          <p:nvPr/>
        </p:nvSpPr>
        <p:spPr>
          <a:xfrm>
            <a:off x="189272" y="5620043"/>
            <a:ext cx="4933161" cy="978013"/>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latin typeface="Segoe UI" panose="020B0502040204020203" pitchFamily="34" charset="0"/>
                <a:cs typeface="Segoe UI" panose="020B0502040204020203" pitchFamily="34" charset="0"/>
              </a:rPr>
              <a:t> As a Business Central reselling partner, you are an administrator of your customers' Business Central tenants, and you are the first line of support </a:t>
            </a:r>
          </a:p>
        </p:txBody>
      </p:sp>
      <p:pic>
        <p:nvPicPr>
          <p:cNvPr id="10" name="Picture 9">
            <a:extLst>
              <a:ext uri="{FF2B5EF4-FFF2-40B4-BE49-F238E27FC236}">
                <a16:creationId xmlns:a16="http://schemas.microsoft.com/office/drawing/2014/main" id="{5007D8B9-8F5B-4B2A-A411-5D15CB754E3E}"/>
              </a:ext>
            </a:extLst>
          </p:cNvPr>
          <p:cNvPicPr>
            <a:picLocks noChangeAspect="1"/>
          </p:cNvPicPr>
          <p:nvPr/>
        </p:nvPicPr>
        <p:blipFill>
          <a:blip r:embed="rId6"/>
          <a:stretch>
            <a:fillRect/>
          </a:stretch>
        </p:blipFill>
        <p:spPr>
          <a:xfrm>
            <a:off x="82004" y="5416560"/>
            <a:ext cx="386934" cy="386934"/>
          </a:xfrm>
          <a:prstGeom prst="rect">
            <a:avLst/>
          </a:prstGeom>
        </p:spPr>
      </p:pic>
    </p:spTree>
    <p:extLst>
      <p:ext uri="{BB962C8B-B14F-4D97-AF65-F5344CB8AC3E}">
        <p14:creationId xmlns:p14="http://schemas.microsoft.com/office/powerpoint/2010/main" val="307067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26EC4-CA51-9584-FED1-C98340FD37E9}"/>
              </a:ext>
            </a:extLst>
          </p:cNvPr>
          <p:cNvSpPr>
            <a:spLocks noGrp="1"/>
          </p:cNvSpPr>
          <p:nvPr>
            <p:ph type="title"/>
          </p:nvPr>
        </p:nvSpPr>
        <p:spPr/>
        <p:txBody>
          <a:bodyPr>
            <a:normAutofit fontScale="90000"/>
          </a:bodyPr>
          <a:lstStyle/>
          <a:p>
            <a:r>
              <a:rPr lang="en-US"/>
              <a:t>Automation is your BEST friend</a:t>
            </a:r>
            <a:endParaRPr lang="en-DE"/>
          </a:p>
        </p:txBody>
      </p:sp>
      <p:sp>
        <p:nvSpPr>
          <p:cNvPr id="8" name="Text Placeholder 7">
            <a:extLst>
              <a:ext uri="{FF2B5EF4-FFF2-40B4-BE49-F238E27FC236}">
                <a16:creationId xmlns:a16="http://schemas.microsoft.com/office/drawing/2014/main" id="{230A9C76-13AC-42B8-891B-72032E22C418}"/>
              </a:ext>
            </a:extLst>
          </p:cNvPr>
          <p:cNvSpPr>
            <a:spLocks noGrp="1"/>
          </p:cNvSpPr>
          <p:nvPr>
            <p:ph type="body" sz="quarter" idx="10"/>
          </p:nvPr>
        </p:nvSpPr>
        <p:spPr>
          <a:xfrm>
            <a:off x="5153025" y="1060450"/>
            <a:ext cx="7038975" cy="5064125"/>
          </a:xfrm>
          <a:prstGeom prst="rect">
            <a:avLst/>
          </a:prstGeom>
        </p:spPr>
        <p:txBody>
          <a:bodyPr/>
          <a:lstStyle/>
          <a:p>
            <a:endParaRPr lang="en-US"/>
          </a:p>
          <a:p>
            <a:endParaRPr lang="en-US"/>
          </a:p>
          <a:p>
            <a:pPr marL="0" indent="0">
              <a:buNone/>
            </a:pPr>
            <a:r>
              <a:rPr lang="en-US" sz="2000">
                <a:solidFill>
                  <a:schemeClr val="bg1"/>
                </a:solidFill>
                <a:latin typeface="Segoe UI" panose="020B0502040204020203" pitchFamily="34" charset="0"/>
                <a:cs typeface="Segoe UI" panose="020B0502040204020203" pitchFamily="34" charset="0"/>
              </a:rPr>
              <a:t>In a SaaS business, direct labor is your enemy. Automation is your friend.</a:t>
            </a:r>
          </a:p>
          <a:p>
            <a:pPr marL="0" indent="0">
              <a:buNone/>
            </a:pPr>
            <a:r>
              <a:rPr lang="en-US" sz="2000">
                <a:solidFill>
                  <a:schemeClr val="bg1"/>
                </a:solidFill>
                <a:latin typeface="Segoe UI" panose="020B0502040204020203" pitchFamily="34" charset="0"/>
                <a:cs typeface="Segoe UI" panose="020B0502040204020203" pitchFamily="34" charset="0"/>
              </a:rPr>
              <a:t>When you neglect to automate core business processes and then cover it up with people, you ensure long-term unprofitability and engender a culture that undermines long term success. </a:t>
            </a:r>
          </a:p>
          <a:p>
            <a:pPr marL="0" indent="0">
              <a:buNone/>
            </a:pPr>
            <a:r>
              <a:rPr lang="en-US" sz="2000">
                <a:solidFill>
                  <a:schemeClr val="bg1"/>
                </a:solidFill>
                <a:latin typeface="Segoe UI" panose="020B0502040204020203" pitchFamily="34" charset="0"/>
                <a:cs typeface="Segoe UI" panose="020B0502040204020203" pitchFamily="34" charset="0"/>
              </a:rPr>
              <a:t>Solve problems through automation, and then add people to push sales and service performance over the top, not to provide the basic function.</a:t>
            </a:r>
          </a:p>
          <a:p>
            <a:endParaRPr lang="en-US"/>
          </a:p>
        </p:txBody>
      </p:sp>
      <p:sp>
        <p:nvSpPr>
          <p:cNvPr id="5" name="Rectangle 4">
            <a:extLst>
              <a:ext uri="{FF2B5EF4-FFF2-40B4-BE49-F238E27FC236}">
                <a16:creationId xmlns:a16="http://schemas.microsoft.com/office/drawing/2014/main" id="{1631C95D-15BA-4B77-A98B-ACAEC3D26366}"/>
              </a:ext>
            </a:extLst>
          </p:cNvPr>
          <p:cNvSpPr/>
          <p:nvPr/>
        </p:nvSpPr>
        <p:spPr>
          <a:xfrm>
            <a:off x="377393" y="5724205"/>
            <a:ext cx="5589564" cy="542952"/>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latin typeface="Segoe UI" panose="020B0502040204020203" pitchFamily="34" charset="0"/>
                <a:cs typeface="Segoe UI" panose="020B0502040204020203" pitchFamily="34" charset="0"/>
              </a:rPr>
              <a:t> Make test environment as close to real environment as possible.</a:t>
            </a:r>
          </a:p>
          <a:p>
            <a:pPr algn="ctr"/>
            <a:r>
              <a:rPr lang="en-US" sz="1400">
                <a:latin typeface="Segoe UI" panose="020B0502040204020203" pitchFamily="34" charset="0"/>
                <a:cs typeface="Segoe UI" panose="020B0502040204020203" pitchFamily="34" charset="0"/>
              </a:rPr>
              <a:t>Don’t forget to test Hardware Station, printing, </a:t>
            </a:r>
            <a:r>
              <a:rPr lang="en-US" sz="1400" err="1">
                <a:latin typeface="Segoe UI" panose="020B0502040204020203" pitchFamily="34" charset="0"/>
                <a:cs typeface="Segoe UI" panose="020B0502040204020203" pitchFamily="34" charset="0"/>
              </a:rPr>
              <a:t>etc</a:t>
            </a:r>
            <a:r>
              <a:rPr lang="en-US" sz="1400">
                <a:latin typeface="Segoe UI" panose="020B0502040204020203" pitchFamily="34" charset="0"/>
                <a:cs typeface="Segoe UI" panose="020B0502040204020203" pitchFamily="34" charset="0"/>
              </a:rPr>
              <a:t>…</a:t>
            </a:r>
          </a:p>
        </p:txBody>
      </p:sp>
      <p:pic>
        <p:nvPicPr>
          <p:cNvPr id="6" name="Picture 5">
            <a:extLst>
              <a:ext uri="{FF2B5EF4-FFF2-40B4-BE49-F238E27FC236}">
                <a16:creationId xmlns:a16="http://schemas.microsoft.com/office/drawing/2014/main" id="{0573A9F7-6384-4EA0-853E-6ADF81A569EE}"/>
              </a:ext>
            </a:extLst>
          </p:cNvPr>
          <p:cNvPicPr>
            <a:picLocks noChangeAspect="1"/>
          </p:cNvPicPr>
          <p:nvPr/>
        </p:nvPicPr>
        <p:blipFill>
          <a:blip r:embed="rId3"/>
          <a:stretch>
            <a:fillRect/>
          </a:stretch>
        </p:blipFill>
        <p:spPr>
          <a:xfrm>
            <a:off x="241028" y="5530738"/>
            <a:ext cx="386934" cy="386934"/>
          </a:xfrm>
          <a:prstGeom prst="rect">
            <a:avLst/>
          </a:prstGeom>
        </p:spPr>
      </p:pic>
      <p:pic>
        <p:nvPicPr>
          <p:cNvPr id="12" name="Picture 11">
            <a:extLst>
              <a:ext uri="{FF2B5EF4-FFF2-40B4-BE49-F238E27FC236}">
                <a16:creationId xmlns:a16="http://schemas.microsoft.com/office/drawing/2014/main" id="{2362A1CF-92B6-4BE3-BB8C-E0DD75E00391}"/>
              </a:ext>
            </a:extLst>
          </p:cNvPr>
          <p:cNvPicPr>
            <a:picLocks noChangeAspect="1"/>
          </p:cNvPicPr>
          <p:nvPr/>
        </p:nvPicPr>
        <p:blipFill>
          <a:blip r:embed="rId4"/>
          <a:stretch>
            <a:fillRect/>
          </a:stretch>
        </p:blipFill>
        <p:spPr>
          <a:xfrm>
            <a:off x="434495" y="1903703"/>
            <a:ext cx="3554634" cy="3378042"/>
          </a:xfrm>
          <a:prstGeom prst="rect">
            <a:avLst/>
          </a:prstGeom>
        </p:spPr>
      </p:pic>
    </p:spTree>
    <p:extLst>
      <p:ext uri="{BB962C8B-B14F-4D97-AF65-F5344CB8AC3E}">
        <p14:creationId xmlns:p14="http://schemas.microsoft.com/office/powerpoint/2010/main" val="1916470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0E2CE-489C-34EF-7CD1-12FCD16476C6}"/>
              </a:ext>
            </a:extLst>
          </p:cNvPr>
          <p:cNvSpPr>
            <a:spLocks noGrp="1"/>
          </p:cNvSpPr>
          <p:nvPr>
            <p:ph type="title"/>
          </p:nvPr>
        </p:nvSpPr>
        <p:spPr/>
        <p:txBody>
          <a:bodyPr>
            <a:normAutofit fontScale="90000"/>
          </a:bodyPr>
          <a:lstStyle/>
          <a:p>
            <a:r>
              <a:rPr lang="en-US"/>
              <a:t>Cherry pick your first customers</a:t>
            </a:r>
            <a:endParaRPr lang="en-DE"/>
          </a:p>
        </p:txBody>
      </p:sp>
      <p:sp>
        <p:nvSpPr>
          <p:cNvPr id="6" name="Text Placeholder 5">
            <a:extLst>
              <a:ext uri="{FF2B5EF4-FFF2-40B4-BE49-F238E27FC236}">
                <a16:creationId xmlns:a16="http://schemas.microsoft.com/office/drawing/2014/main" id="{A3C9D9E7-9413-4A54-A851-FA8CA6E8E37F}"/>
              </a:ext>
            </a:extLst>
          </p:cNvPr>
          <p:cNvSpPr>
            <a:spLocks noGrp="1"/>
          </p:cNvSpPr>
          <p:nvPr>
            <p:ph type="body" sz="quarter" idx="10"/>
          </p:nvPr>
        </p:nvSpPr>
        <p:spPr>
          <a:xfrm>
            <a:off x="5473747" y="1195"/>
            <a:ext cx="5894387" cy="5064125"/>
          </a:xfrm>
          <a:prstGeom prst="rect">
            <a:avLst/>
          </a:prstGeom>
        </p:spPr>
        <p:txBody>
          <a:bodyPr/>
          <a:lstStyle/>
          <a:p>
            <a:endParaRPr lang="en-US"/>
          </a:p>
          <a:p>
            <a:endParaRPr lang="en-US"/>
          </a:p>
          <a:p>
            <a:endParaRPr lang="en-US"/>
          </a:p>
          <a:p>
            <a:r>
              <a:rPr lang="en-US" sz="2000" b="1">
                <a:solidFill>
                  <a:srgbClr val="F9878F"/>
                </a:solidFill>
                <a:latin typeface="Segoe UI" panose="020B0502040204020203" pitchFamily="34" charset="0"/>
                <a:cs typeface="Segoe UI" panose="020B0502040204020203" pitchFamily="34" charset="0"/>
              </a:rPr>
              <a:t>Cherry pick your customers</a:t>
            </a:r>
            <a:r>
              <a:rPr lang="en-US" sz="2000">
                <a:solidFill>
                  <a:schemeClr val="bg1"/>
                </a:solidFill>
                <a:latin typeface="Segoe UI" panose="020B0502040204020203" pitchFamily="34" charset="0"/>
                <a:cs typeface="Segoe UI" panose="020B0502040204020203" pitchFamily="34" charset="0"/>
              </a:rPr>
              <a:t>, focusing only on those that have the highest need and are the easiest to reach. </a:t>
            </a:r>
          </a:p>
          <a:p>
            <a:endParaRPr lang="en-US" sz="2000">
              <a:solidFill>
                <a:schemeClr val="bg1"/>
              </a:solidFill>
              <a:latin typeface="Segoe UI" panose="020B0502040204020203" pitchFamily="34" charset="0"/>
              <a:cs typeface="Segoe UI" panose="020B0502040204020203" pitchFamily="34" charset="0"/>
            </a:endParaRPr>
          </a:p>
          <a:p>
            <a:r>
              <a:rPr lang="en-US" sz="2000" b="1">
                <a:solidFill>
                  <a:srgbClr val="F9878F"/>
                </a:solidFill>
                <a:latin typeface="Segoe UI" panose="020B0502040204020203" pitchFamily="34" charset="0"/>
                <a:cs typeface="Segoe UI" panose="020B0502040204020203" pitchFamily="34" charset="0"/>
              </a:rPr>
              <a:t>Don’t chase the big, bad elephants </a:t>
            </a:r>
            <a:r>
              <a:rPr lang="en-US" sz="2000">
                <a:solidFill>
                  <a:schemeClr val="bg1"/>
                </a:solidFill>
                <a:latin typeface="Segoe UI" panose="020B0502040204020203" pitchFamily="34" charset="0"/>
                <a:cs typeface="Segoe UI" panose="020B0502040204020203" pitchFamily="34" charset="0"/>
              </a:rPr>
              <a:t>that need special features, requires a long sales cycle and has restrictive legal requirements. </a:t>
            </a:r>
          </a:p>
          <a:p>
            <a:endParaRPr lang="en-US"/>
          </a:p>
          <a:p>
            <a:endParaRPr lang="en-US"/>
          </a:p>
          <a:p>
            <a:endParaRPr lang="en-US"/>
          </a:p>
        </p:txBody>
      </p:sp>
      <p:pic>
        <p:nvPicPr>
          <p:cNvPr id="10" name="Picture Placeholder 9">
            <a:hlinkClick r:id="rId3" action="ppaction://hlinkfile"/>
            <a:extLst>
              <a:ext uri="{FF2B5EF4-FFF2-40B4-BE49-F238E27FC236}">
                <a16:creationId xmlns:a16="http://schemas.microsoft.com/office/drawing/2014/main" id="{B7EF8646-FEC8-4C3C-B7E3-AF0762F2B43B}"/>
              </a:ext>
            </a:extLst>
          </p:cNvPr>
          <p:cNvPicPr>
            <a:picLocks noGrp="1" noChangeAspect="1"/>
          </p:cNvPicPr>
          <p:nvPr>
            <p:ph type="pic" sz="quarter" idx="4294967295"/>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l="929" r="929"/>
          <a:stretch>
            <a:fillRect/>
          </a:stretch>
        </p:blipFill>
        <p:spPr>
          <a:xfrm>
            <a:off x="0" y="3368675"/>
            <a:ext cx="2581275" cy="2630488"/>
          </a:xfrm>
          <a:prstGeom prst="rect">
            <a:avLst/>
          </a:prstGeom>
        </p:spPr>
      </p:pic>
      <p:pic>
        <p:nvPicPr>
          <p:cNvPr id="12" name="Picture 11">
            <a:extLst>
              <a:ext uri="{FF2B5EF4-FFF2-40B4-BE49-F238E27FC236}">
                <a16:creationId xmlns:a16="http://schemas.microsoft.com/office/drawing/2014/main" id="{ECDDFFC0-8414-41E0-AC58-617CBD69774E}"/>
              </a:ext>
            </a:extLst>
          </p:cNvPr>
          <p:cNvPicPr>
            <a:picLocks noChangeAspect="1"/>
          </p:cNvPicPr>
          <p:nvPr/>
        </p:nvPicPr>
        <p:blipFill>
          <a:blip r:embed="rId6"/>
          <a:stretch>
            <a:fillRect/>
          </a:stretch>
        </p:blipFill>
        <p:spPr>
          <a:xfrm>
            <a:off x="-218118" y="836456"/>
            <a:ext cx="4361054" cy="4361054"/>
          </a:xfrm>
          <a:prstGeom prst="rect">
            <a:avLst/>
          </a:prstGeom>
        </p:spPr>
      </p:pic>
    </p:spTree>
    <p:extLst>
      <p:ext uri="{BB962C8B-B14F-4D97-AF65-F5344CB8AC3E}">
        <p14:creationId xmlns:p14="http://schemas.microsoft.com/office/powerpoint/2010/main" val="1151714273"/>
      </p:ext>
    </p:extLst>
  </p:cSld>
  <p:clrMapOvr>
    <a:masterClrMapping/>
  </p:clrMapOvr>
</p:sld>
</file>

<file path=ppt/theme/theme1.xml><?xml version="1.0" encoding="utf-8"?>
<a:theme xmlns:a="http://schemas.openxmlformats.org/drawingml/2006/main" name="Purpl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CE95A2B-0568-CC40-9C49-CC6F86C37A47}" vid="{AC40F60B-75F3-F44E-8321-ABB32CB6C71B}"/>
    </a:ext>
  </a:extLst>
</a:theme>
</file>

<file path=ppt/theme/theme2.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CE95A2B-0568-CC40-9C49-CC6F86C37A47}" vid="{2DBFB3F2-0F6C-7042-A020-E5DB933C8AD6}"/>
    </a:ext>
  </a:extLst>
</a:theme>
</file>

<file path=ppt/theme/theme3.xml><?xml version="1.0" encoding="utf-8"?>
<a:theme xmlns:a="http://schemas.openxmlformats.org/drawingml/2006/main" name="Purpl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CE95A2B-0568-CC40-9C49-CC6F86C37A47}" vid="{0A792D8D-98DB-2A4F-8E1D-47899531A9FA}"/>
    </a:ext>
  </a:extLst>
</a:theme>
</file>

<file path=ppt/theme/theme4.xml><?xml version="1.0" encoding="utf-8"?>
<a:theme xmlns:a="http://schemas.openxmlformats.org/drawingml/2006/main" name="Whit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CE95A2B-0568-CC40-9C49-CC6F86C37A47}" vid="{CC0754D0-6304-D143-BD32-63ED56FA9EE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945F3FDB0DBF41A9833473BDB41180" ma:contentTypeVersion="8" ma:contentTypeDescription="Create a new document." ma:contentTypeScope="" ma:versionID="200e0b21b3bda1f4c98748bd32a26189">
  <xsd:schema xmlns:xsd="http://www.w3.org/2001/XMLSchema" xmlns:xs="http://www.w3.org/2001/XMLSchema" xmlns:p="http://schemas.microsoft.com/office/2006/metadata/properties" xmlns:ns2="479f23f5-1514-4a81-a8c5-dff8abde87b9" xmlns:ns3="733dd6f4-91c4-473d-857f-c58c6fb3a4f2" targetNamespace="http://schemas.microsoft.com/office/2006/metadata/properties" ma:root="true" ma:fieldsID="d50c6bc172b9da977f2ecde060add5e8" ns2:_="" ns3:_="">
    <xsd:import namespace="479f23f5-1514-4a81-a8c5-dff8abde87b9"/>
    <xsd:import namespace="733dd6f4-91c4-473d-857f-c58c6fb3a4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9f23f5-1514-4a81-a8c5-dff8abde87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3dd6f4-91c4-473d-857f-c58c6fb3a4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57A7F1-5E1F-453E-A92F-37B3E8CCB545}">
  <ds:schemaRefs>
    <ds:schemaRef ds:uri="479f23f5-1514-4a81-a8c5-dff8abde87b9"/>
    <ds:schemaRef ds:uri="http://schemas.microsoft.com/office/2006/metadata/properties"/>
    <ds:schemaRef ds:uri="http://schemas.microsoft.com/office/infopath/2007/PartnerControls"/>
    <ds:schemaRef ds:uri="http://purl.org/dc/dcmitype/"/>
    <ds:schemaRef ds:uri="733dd6f4-91c4-473d-857f-c58c6fb3a4f2"/>
    <ds:schemaRef ds:uri="http://schemas.microsoft.com/office/2006/documentManagement/types"/>
    <ds:schemaRef ds:uri="http://purl.org/dc/elements/1.1/"/>
    <ds:schemaRef ds:uri="http://schemas.openxmlformats.org/package/2006/metadata/core-properties"/>
    <ds:schemaRef ds:uri="http://purl.org/dc/terms/"/>
    <ds:schemaRef ds:uri="http://www.w3.org/XML/1998/namespace"/>
  </ds:schemaRefs>
</ds:datastoreItem>
</file>

<file path=customXml/itemProps2.xml><?xml version="1.0" encoding="utf-8"?>
<ds:datastoreItem xmlns:ds="http://schemas.openxmlformats.org/officeDocument/2006/customXml" ds:itemID="{C0DD61A0-9A00-4535-9ADD-45B1C406DF2F}">
  <ds:schemaRefs>
    <ds:schemaRef ds:uri="http://schemas.microsoft.com/sharepoint/v3/contenttype/forms"/>
  </ds:schemaRefs>
</ds:datastoreItem>
</file>

<file path=customXml/itemProps3.xml><?xml version="1.0" encoding="utf-8"?>
<ds:datastoreItem xmlns:ds="http://schemas.openxmlformats.org/officeDocument/2006/customXml" ds:itemID="{EBD16298-DB23-43B9-A163-1CFF6A563876}">
  <ds:schemaRefs>
    <ds:schemaRef ds:uri="479f23f5-1514-4a81-a8c5-dff8abde87b9"/>
    <ds:schemaRef ds:uri="733dd6f4-91c4-473d-857f-c58c6fb3a4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LS Retail PowerPoint template 2022</Template>
  <TotalTime>0</TotalTime>
  <Words>4626</Words>
  <Application>Microsoft Office PowerPoint</Application>
  <PresentationFormat>Widescreen</PresentationFormat>
  <Paragraphs>522</Paragraphs>
  <Slides>38</Slides>
  <Notes>36</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38</vt:i4>
      </vt:variant>
    </vt:vector>
  </HeadingPairs>
  <TitlesOfParts>
    <vt:vector size="57" baseType="lpstr">
      <vt:lpstr>Aptos</vt:lpstr>
      <vt:lpstr>Arial</vt:lpstr>
      <vt:lpstr>Bradley Hand ITC</vt:lpstr>
      <vt:lpstr>Calibri</vt:lpstr>
      <vt:lpstr>Helvetica</vt:lpstr>
      <vt:lpstr>Inter</vt:lpstr>
      <vt:lpstr>Open Sans</vt:lpstr>
      <vt:lpstr>Segoe UI</vt:lpstr>
      <vt:lpstr>Segoe UI Black</vt:lpstr>
      <vt:lpstr>Segoe UI Semibold</vt:lpstr>
      <vt:lpstr>SFMono-Regular</vt:lpstr>
      <vt:lpstr>Source Sans Pro</vt:lpstr>
      <vt:lpstr>Symbol</vt:lpstr>
      <vt:lpstr>Verdana</vt:lpstr>
      <vt:lpstr>Wingdings</vt:lpstr>
      <vt:lpstr>Purple slides</vt:lpstr>
      <vt:lpstr>White slides</vt:lpstr>
      <vt:lpstr>Purple product slides</vt:lpstr>
      <vt:lpstr>White product slides</vt:lpstr>
      <vt:lpstr>PowerPoint Presentation</vt:lpstr>
      <vt:lpstr>PowerPoint Presentation</vt:lpstr>
      <vt:lpstr>About the evergreen train</vt:lpstr>
      <vt:lpstr>PowerPoint Presentation</vt:lpstr>
      <vt:lpstr>PowerPoint Presentation</vt:lpstr>
      <vt:lpstr>Educate yourself</vt:lpstr>
      <vt:lpstr>Understand the support process </vt:lpstr>
      <vt:lpstr>Automation is your BEST friend</vt:lpstr>
      <vt:lpstr>Cherry pick your first customers</vt:lpstr>
      <vt:lpstr>Production Environment</vt:lpstr>
      <vt:lpstr>What is your support concept?</vt:lpstr>
      <vt:lpstr>Template database</vt:lpstr>
      <vt:lpstr>Get ready</vt:lpstr>
      <vt:lpstr>A stress-free go-live</vt:lpstr>
      <vt:lpstr>Onboarding with a new Customer</vt:lpstr>
      <vt:lpstr>Onboarding with On-Premise Customer </vt:lpstr>
      <vt:lpstr>Educate your customer </vt:lpstr>
      <vt:lpstr>Online or offline POS? </vt:lpstr>
      <vt:lpstr>Online POS </vt:lpstr>
      <vt:lpstr>Offlin-  History</vt:lpstr>
      <vt:lpstr>Offline Offline POS POS History</vt:lpstr>
      <vt:lpstr>Offline POS history</vt:lpstr>
      <vt:lpstr>Offline POS history</vt:lpstr>
      <vt:lpstr>Offline POS history</vt:lpstr>
      <vt:lpstr>Offline POS history</vt:lpstr>
      <vt:lpstr>Offline POS history</vt:lpstr>
      <vt:lpstr>Before you start </vt:lpstr>
      <vt:lpstr>Head Office in LS Central SaaS</vt:lpstr>
      <vt:lpstr>Steps to setup the Hybrid server </vt:lpstr>
      <vt:lpstr>What do I need to do when a new update is released?​</vt:lpstr>
      <vt:lpstr>Maintenance and upgrades </vt:lpstr>
      <vt:lpstr>Important! </vt:lpstr>
      <vt:lpstr>Hardware Station online in SaaS - Https </vt:lpstr>
      <vt:lpstr>Application insight for telemetry </vt:lpstr>
      <vt:lpstr>Going to SaaS - how can we help you? </vt:lpstr>
      <vt:lpstr>PowerPoint Presentation</vt:lpstr>
      <vt:lpstr>Book a session with the Onboarding and CAP Team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variations and where to find them</dc:title>
  <dc:creator>Aðalbjörg Karlsdóttir</dc:creator>
  <cp:lastModifiedBy>Bjorn Jonsson</cp:lastModifiedBy>
  <cp:revision>2</cp:revision>
  <dcterms:created xsi:type="dcterms:W3CDTF">2022-08-12T09:15:29Z</dcterms:created>
  <dcterms:modified xsi:type="dcterms:W3CDTF">2024-06-10T16:24:42Z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0x01010031945F3FDB0DBF41A9833473BDB41180</vt:lpwstr>
  </property>
</Properties>
</file>