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DE5B_798BFD59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  <p:sldMasterId id="2147484072" r:id="rId12"/>
  </p:sldMasterIdLst>
  <p:notesMasterIdLst>
    <p:notesMasterId r:id="rId46"/>
  </p:notesMasterIdLst>
  <p:sldIdLst>
    <p:sldId id="306" r:id="rId13"/>
    <p:sldId id="314" r:id="rId14"/>
    <p:sldId id="308" r:id="rId15"/>
    <p:sldId id="2147475032" r:id="rId16"/>
    <p:sldId id="2147475034" r:id="rId17"/>
    <p:sldId id="2147475033" r:id="rId18"/>
    <p:sldId id="2147475035" r:id="rId19"/>
    <p:sldId id="2147475047" r:id="rId20"/>
    <p:sldId id="2147475029" r:id="rId21"/>
    <p:sldId id="2147475006" r:id="rId22"/>
    <p:sldId id="2147474997" r:id="rId23"/>
    <p:sldId id="2147475043" r:id="rId24"/>
    <p:sldId id="2147475009" r:id="rId25"/>
    <p:sldId id="2147475012" r:id="rId26"/>
    <p:sldId id="2147475013" r:id="rId27"/>
    <p:sldId id="2147475011" r:id="rId28"/>
    <p:sldId id="2147475016" r:id="rId29"/>
    <p:sldId id="2147475039" r:id="rId30"/>
    <p:sldId id="2147475038" r:id="rId31"/>
    <p:sldId id="2147475021" r:id="rId32"/>
    <p:sldId id="2147475019" r:id="rId33"/>
    <p:sldId id="2147475018" r:id="rId34"/>
    <p:sldId id="2147475037" r:id="rId35"/>
    <p:sldId id="2147475023" r:id="rId36"/>
    <p:sldId id="2147475040" r:id="rId37"/>
    <p:sldId id="2147475041" r:id="rId38"/>
    <p:sldId id="2147475025" r:id="rId39"/>
    <p:sldId id="2147475026" r:id="rId40"/>
    <p:sldId id="2147475044" r:id="rId41"/>
    <p:sldId id="2147475028" r:id="rId42"/>
    <p:sldId id="2147475031" r:id="rId43"/>
    <p:sldId id="345" r:id="rId44"/>
    <p:sldId id="303" r:id="rId4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6"/>
            <p14:sldId id="314"/>
            <p14:sldId id="308"/>
            <p14:sldId id="2147475032"/>
            <p14:sldId id="2147475034"/>
            <p14:sldId id="2147475033"/>
            <p14:sldId id="2147475035"/>
            <p14:sldId id="2147475047"/>
            <p14:sldId id="2147475029"/>
            <p14:sldId id="2147475006"/>
            <p14:sldId id="2147474997"/>
            <p14:sldId id="2147475043"/>
            <p14:sldId id="2147475009"/>
            <p14:sldId id="2147475012"/>
            <p14:sldId id="2147475013"/>
            <p14:sldId id="2147475011"/>
            <p14:sldId id="2147475016"/>
            <p14:sldId id="2147475039"/>
            <p14:sldId id="2147475038"/>
            <p14:sldId id="2147475021"/>
            <p14:sldId id="2147475019"/>
            <p14:sldId id="2147475018"/>
            <p14:sldId id="2147475037"/>
            <p14:sldId id="2147475023"/>
            <p14:sldId id="2147475040"/>
            <p14:sldId id="2147475041"/>
            <p14:sldId id="2147475025"/>
            <p14:sldId id="2147475026"/>
            <p14:sldId id="2147475044"/>
            <p14:sldId id="2147475028"/>
            <p14:sldId id="2147475031"/>
            <p14:sldId id="345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535905-65D1-86B5-91A7-7E3CC6C8232F}" name="Isa Almosnino" initials="IA" userId="S::isaal@lsretail.com::65b6e7ae-67a0-4446-accc-ceadc70733d8" providerId="AD"/>
  <p188:author id="{59A6DC44-3BDB-C097-8009-E69226DF174D}" name="Anna Dis Thorvaldsdottir" initials="AT" userId="S::annad@lsretail.com::54d2d947-18ac-4c1f-a15c-a51f205aedc3" providerId="AD"/>
  <p188:author id="{0E34466F-2C0F-52FE-7AA7-B238C2E86E5F}" name="Annemarie Jonsson" initials="AJ" userId="S::annemariejo@lsretail.com::86d7589d-a0bc-4346-95de-34c96a39f71a" providerId="AD"/>
  <p188:author id="{5262BB87-7830-A772-0D82-E5D6C0BDDDFF}" name="Jennifer Oddo" initials="JO" userId="S::jennifer.oddo@lsretail.com::9c511e0e-dea4-4898-addf-a1547d20fd16" providerId="AD"/>
  <p188:author id="{558C4099-2F00-597C-91E7-1C88AB8A1A87}" name="Wojciech Januszauskas" initials="WJ" userId="S::wojciechja@lsretail.com::283006d7-7365-4ce6-9b04-25a42527db96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B58214"/>
    <a:srgbClr val="EFBC6E"/>
    <a:srgbClr val="F7F5F9"/>
    <a:srgbClr val="5B3D8C"/>
    <a:srgbClr val="D24A74"/>
    <a:srgbClr val="1C133D"/>
    <a:srgbClr val="00ADCF"/>
    <a:srgbClr val="01BCB5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4A4EBDA5-9E7D-4FC7-8BC2-AB3C6278A8F4}"/>
    <pc:docChg chg="custSel delSld modSld modSection">
      <pc:chgData name="Bjorn Jonsson" userId="0ba677ab-dff8-4d69-911d-adef4ed2de49" providerId="ADAL" clId="{4A4EBDA5-9E7D-4FC7-8BC2-AB3C6278A8F4}" dt="2025-05-08T13:28:30.137" v="59" actId="368"/>
      <pc:docMkLst>
        <pc:docMk/>
      </pc:docMkLst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2270077022" sldId="258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703724713" sldId="262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1069272341" sldId="263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4167333918" sldId="264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1298593079" sldId="265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3070821726" sldId="273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2872924889" sldId="274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1840856922" sldId="275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114958360" sldId="276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2895607024" sldId="277"/>
        </pc:sldMkLst>
      </pc:sldChg>
      <pc:sldChg chg="del">
        <pc:chgData name="Bjorn Jonsson" userId="0ba677ab-dff8-4d69-911d-adef4ed2de49" providerId="ADAL" clId="{4A4EBDA5-9E7D-4FC7-8BC2-AB3C6278A8F4}" dt="2025-05-08T13:28:02.457" v="1" actId="47"/>
        <pc:sldMkLst>
          <pc:docMk/>
          <pc:sldMk cId="1698763586" sldId="278"/>
        </pc:sldMkLst>
      </pc:sldChg>
      <pc:sldChg chg="modNotes">
        <pc:chgData name="Bjorn Jonsson" userId="0ba677ab-dff8-4d69-911d-adef4ed2de49" providerId="ADAL" clId="{4A4EBDA5-9E7D-4FC7-8BC2-AB3C6278A8F4}" dt="2025-05-08T13:28:29.933" v="3" actId="368"/>
        <pc:sldMkLst>
          <pc:docMk/>
          <pc:sldMk cId="460975231" sldId="308"/>
        </pc:sldMkLst>
      </pc:sldChg>
      <pc:sldChg chg="modNotes">
        <pc:chgData name="Bjorn Jonsson" userId="0ba677ab-dff8-4d69-911d-adef4ed2de49" providerId="ADAL" clId="{4A4EBDA5-9E7D-4FC7-8BC2-AB3C6278A8F4}" dt="2025-05-08T13:28:30.137" v="59" actId="368"/>
        <pc:sldMkLst>
          <pc:docMk/>
          <pc:sldMk cId="2859855782" sldId="345"/>
        </pc:sldMkLst>
      </pc:sldChg>
      <pc:sldChg chg="modNotes">
        <pc:chgData name="Bjorn Jonsson" userId="0ba677ab-dff8-4d69-911d-adef4ed2de49" providerId="ADAL" clId="{4A4EBDA5-9E7D-4FC7-8BC2-AB3C6278A8F4}" dt="2025-05-08T13:28:29.993" v="17" actId="368"/>
        <pc:sldMkLst>
          <pc:docMk/>
          <pc:sldMk cId="2959299512" sldId="2147474997"/>
        </pc:sldMkLst>
      </pc:sldChg>
      <pc:sldChg chg="modNotes">
        <pc:chgData name="Bjorn Jonsson" userId="0ba677ab-dff8-4d69-911d-adef4ed2de49" providerId="ADAL" clId="{4A4EBDA5-9E7D-4FC7-8BC2-AB3C6278A8F4}" dt="2025-05-08T13:28:29.988" v="15" actId="368"/>
        <pc:sldMkLst>
          <pc:docMk/>
          <pc:sldMk cId="1300779078" sldId="2147475006"/>
        </pc:sldMkLst>
      </pc:sldChg>
      <pc:sldChg chg="modNotes">
        <pc:chgData name="Bjorn Jonsson" userId="0ba677ab-dff8-4d69-911d-adef4ed2de49" providerId="ADAL" clId="{4A4EBDA5-9E7D-4FC7-8BC2-AB3C6278A8F4}" dt="2025-05-08T13:28:30.005" v="21" actId="368"/>
        <pc:sldMkLst>
          <pc:docMk/>
          <pc:sldMk cId="2523009234" sldId="2147475009"/>
        </pc:sldMkLst>
      </pc:sldChg>
      <pc:sldChg chg="modNotes">
        <pc:chgData name="Bjorn Jonsson" userId="0ba677ab-dff8-4d69-911d-adef4ed2de49" providerId="ADAL" clId="{4A4EBDA5-9E7D-4FC7-8BC2-AB3C6278A8F4}" dt="2025-05-08T13:28:30.024" v="27" actId="368"/>
        <pc:sldMkLst>
          <pc:docMk/>
          <pc:sldMk cId="2786879895" sldId="2147475011"/>
        </pc:sldMkLst>
      </pc:sldChg>
      <pc:sldChg chg="modNotes">
        <pc:chgData name="Bjorn Jonsson" userId="0ba677ab-dff8-4d69-911d-adef4ed2de49" providerId="ADAL" clId="{4A4EBDA5-9E7D-4FC7-8BC2-AB3C6278A8F4}" dt="2025-05-08T13:28:30.011" v="23" actId="368"/>
        <pc:sldMkLst>
          <pc:docMk/>
          <pc:sldMk cId="1546579036" sldId="2147475012"/>
        </pc:sldMkLst>
      </pc:sldChg>
      <pc:sldChg chg="modNotes">
        <pc:chgData name="Bjorn Jonsson" userId="0ba677ab-dff8-4d69-911d-adef4ed2de49" providerId="ADAL" clId="{4A4EBDA5-9E7D-4FC7-8BC2-AB3C6278A8F4}" dt="2025-05-08T13:28:30.020" v="25" actId="368"/>
        <pc:sldMkLst>
          <pc:docMk/>
          <pc:sldMk cId="1419435338" sldId="2147475013"/>
        </pc:sldMkLst>
      </pc:sldChg>
      <pc:sldChg chg="modNotes">
        <pc:chgData name="Bjorn Jonsson" userId="0ba677ab-dff8-4d69-911d-adef4ed2de49" providerId="ADAL" clId="{4A4EBDA5-9E7D-4FC7-8BC2-AB3C6278A8F4}" dt="2025-05-08T13:28:30.029" v="29" actId="368"/>
        <pc:sldMkLst>
          <pc:docMk/>
          <pc:sldMk cId="4095287370" sldId="2147475016"/>
        </pc:sldMkLst>
      </pc:sldChg>
      <pc:sldChg chg="modNotes">
        <pc:chgData name="Bjorn Jonsson" userId="0ba677ab-dff8-4d69-911d-adef4ed2de49" providerId="ADAL" clId="{4A4EBDA5-9E7D-4FC7-8BC2-AB3C6278A8F4}" dt="2025-05-08T13:28:30.068" v="39" actId="368"/>
        <pc:sldMkLst>
          <pc:docMk/>
          <pc:sldMk cId="3827292802" sldId="2147475018"/>
        </pc:sldMkLst>
      </pc:sldChg>
      <pc:sldChg chg="modNotes">
        <pc:chgData name="Bjorn Jonsson" userId="0ba677ab-dff8-4d69-911d-adef4ed2de49" providerId="ADAL" clId="{4A4EBDA5-9E7D-4FC7-8BC2-AB3C6278A8F4}" dt="2025-05-08T13:28:30.062" v="37" actId="368"/>
        <pc:sldMkLst>
          <pc:docMk/>
          <pc:sldMk cId="3646941299" sldId="2147475019"/>
        </pc:sldMkLst>
      </pc:sldChg>
      <pc:sldChg chg="modNotes">
        <pc:chgData name="Bjorn Jonsson" userId="0ba677ab-dff8-4d69-911d-adef4ed2de49" providerId="ADAL" clId="{4A4EBDA5-9E7D-4FC7-8BC2-AB3C6278A8F4}" dt="2025-05-08T13:28:30.052" v="35" actId="368"/>
        <pc:sldMkLst>
          <pc:docMk/>
          <pc:sldMk cId="1379992151" sldId="2147475021"/>
        </pc:sldMkLst>
      </pc:sldChg>
      <pc:sldChg chg="modNotes">
        <pc:chgData name="Bjorn Jonsson" userId="0ba677ab-dff8-4d69-911d-adef4ed2de49" providerId="ADAL" clId="{4A4EBDA5-9E7D-4FC7-8BC2-AB3C6278A8F4}" dt="2025-05-08T13:28:30.077" v="43" actId="368"/>
        <pc:sldMkLst>
          <pc:docMk/>
          <pc:sldMk cId="1160684655" sldId="2147475023"/>
        </pc:sldMkLst>
      </pc:sldChg>
      <pc:sldChg chg="modNotes">
        <pc:chgData name="Bjorn Jonsson" userId="0ba677ab-dff8-4d69-911d-adef4ed2de49" providerId="ADAL" clId="{4A4EBDA5-9E7D-4FC7-8BC2-AB3C6278A8F4}" dt="2025-05-08T13:28:30.098" v="49" actId="368"/>
        <pc:sldMkLst>
          <pc:docMk/>
          <pc:sldMk cId="1167980630" sldId="2147475025"/>
        </pc:sldMkLst>
      </pc:sldChg>
      <pc:sldChg chg="modNotes">
        <pc:chgData name="Bjorn Jonsson" userId="0ba677ab-dff8-4d69-911d-adef4ed2de49" providerId="ADAL" clId="{4A4EBDA5-9E7D-4FC7-8BC2-AB3C6278A8F4}" dt="2025-05-08T13:28:30.110" v="51" actId="368"/>
        <pc:sldMkLst>
          <pc:docMk/>
          <pc:sldMk cId="4190515349" sldId="2147475026"/>
        </pc:sldMkLst>
      </pc:sldChg>
      <pc:sldChg chg="modNotes">
        <pc:chgData name="Bjorn Jonsson" userId="0ba677ab-dff8-4d69-911d-adef4ed2de49" providerId="ADAL" clId="{4A4EBDA5-9E7D-4FC7-8BC2-AB3C6278A8F4}" dt="2025-05-08T13:28:30.124" v="55" actId="368"/>
        <pc:sldMkLst>
          <pc:docMk/>
          <pc:sldMk cId="339195983" sldId="2147475028"/>
        </pc:sldMkLst>
      </pc:sldChg>
      <pc:sldChg chg="modNotes">
        <pc:chgData name="Bjorn Jonsson" userId="0ba677ab-dff8-4d69-911d-adef4ed2de49" providerId="ADAL" clId="{4A4EBDA5-9E7D-4FC7-8BC2-AB3C6278A8F4}" dt="2025-05-08T13:28:29.980" v="13" actId="368"/>
        <pc:sldMkLst>
          <pc:docMk/>
          <pc:sldMk cId="2702822201" sldId="2147475029"/>
        </pc:sldMkLst>
      </pc:sldChg>
      <pc:sldChg chg="modNotes">
        <pc:chgData name="Bjorn Jonsson" userId="0ba677ab-dff8-4d69-911d-adef4ed2de49" providerId="ADAL" clId="{4A4EBDA5-9E7D-4FC7-8BC2-AB3C6278A8F4}" dt="2025-05-08T13:28:30.127" v="57" actId="368"/>
        <pc:sldMkLst>
          <pc:docMk/>
          <pc:sldMk cId="10758096" sldId="2147475031"/>
        </pc:sldMkLst>
      </pc:sldChg>
      <pc:sldChg chg="modNotes">
        <pc:chgData name="Bjorn Jonsson" userId="0ba677ab-dff8-4d69-911d-adef4ed2de49" providerId="ADAL" clId="{4A4EBDA5-9E7D-4FC7-8BC2-AB3C6278A8F4}" dt="2025-05-08T13:28:29.942" v="5" actId="368"/>
        <pc:sldMkLst>
          <pc:docMk/>
          <pc:sldMk cId="367066638" sldId="2147475032"/>
        </pc:sldMkLst>
      </pc:sldChg>
      <pc:sldChg chg="modNotes">
        <pc:chgData name="Bjorn Jonsson" userId="0ba677ab-dff8-4d69-911d-adef4ed2de49" providerId="ADAL" clId="{4A4EBDA5-9E7D-4FC7-8BC2-AB3C6278A8F4}" dt="2025-05-08T13:28:29.959" v="9" actId="368"/>
        <pc:sldMkLst>
          <pc:docMk/>
          <pc:sldMk cId="3908723012" sldId="2147475033"/>
        </pc:sldMkLst>
      </pc:sldChg>
      <pc:sldChg chg="modNotes">
        <pc:chgData name="Bjorn Jonsson" userId="0ba677ab-dff8-4d69-911d-adef4ed2de49" providerId="ADAL" clId="{4A4EBDA5-9E7D-4FC7-8BC2-AB3C6278A8F4}" dt="2025-05-08T13:28:29.952" v="7" actId="368"/>
        <pc:sldMkLst>
          <pc:docMk/>
          <pc:sldMk cId="2366128665" sldId="2147475034"/>
        </pc:sldMkLst>
      </pc:sldChg>
      <pc:sldChg chg="modNotes">
        <pc:chgData name="Bjorn Jonsson" userId="0ba677ab-dff8-4d69-911d-adef4ed2de49" providerId="ADAL" clId="{4A4EBDA5-9E7D-4FC7-8BC2-AB3C6278A8F4}" dt="2025-05-08T13:28:29.969" v="11" actId="368"/>
        <pc:sldMkLst>
          <pc:docMk/>
          <pc:sldMk cId="2039217497" sldId="2147475035"/>
        </pc:sldMkLst>
      </pc:sldChg>
      <pc:sldChg chg="modNotes">
        <pc:chgData name="Bjorn Jonsson" userId="0ba677ab-dff8-4d69-911d-adef4ed2de49" providerId="ADAL" clId="{4A4EBDA5-9E7D-4FC7-8BC2-AB3C6278A8F4}" dt="2025-05-08T13:28:30.073" v="41" actId="368"/>
        <pc:sldMkLst>
          <pc:docMk/>
          <pc:sldMk cId="2171897715" sldId="2147475037"/>
        </pc:sldMkLst>
      </pc:sldChg>
      <pc:sldChg chg="modNotes">
        <pc:chgData name="Bjorn Jonsson" userId="0ba677ab-dff8-4d69-911d-adef4ed2de49" providerId="ADAL" clId="{4A4EBDA5-9E7D-4FC7-8BC2-AB3C6278A8F4}" dt="2025-05-08T13:28:30.044" v="33" actId="368"/>
        <pc:sldMkLst>
          <pc:docMk/>
          <pc:sldMk cId="1992074120" sldId="2147475038"/>
        </pc:sldMkLst>
      </pc:sldChg>
      <pc:sldChg chg="modNotes">
        <pc:chgData name="Bjorn Jonsson" userId="0ba677ab-dff8-4d69-911d-adef4ed2de49" providerId="ADAL" clId="{4A4EBDA5-9E7D-4FC7-8BC2-AB3C6278A8F4}" dt="2025-05-08T13:28:30.037" v="31" actId="368"/>
        <pc:sldMkLst>
          <pc:docMk/>
          <pc:sldMk cId="3367216486" sldId="2147475039"/>
        </pc:sldMkLst>
      </pc:sldChg>
      <pc:sldChg chg="modNotes">
        <pc:chgData name="Bjorn Jonsson" userId="0ba677ab-dff8-4d69-911d-adef4ed2de49" providerId="ADAL" clId="{4A4EBDA5-9E7D-4FC7-8BC2-AB3C6278A8F4}" dt="2025-05-08T13:28:30.083" v="45" actId="368"/>
        <pc:sldMkLst>
          <pc:docMk/>
          <pc:sldMk cId="4192720335" sldId="2147475040"/>
        </pc:sldMkLst>
      </pc:sldChg>
      <pc:sldChg chg="modNotes">
        <pc:chgData name="Bjorn Jonsson" userId="0ba677ab-dff8-4d69-911d-adef4ed2de49" providerId="ADAL" clId="{4A4EBDA5-9E7D-4FC7-8BC2-AB3C6278A8F4}" dt="2025-05-08T13:28:30.090" v="47" actId="368"/>
        <pc:sldMkLst>
          <pc:docMk/>
          <pc:sldMk cId="1190985691" sldId="2147475041"/>
        </pc:sldMkLst>
      </pc:sldChg>
      <pc:sldChg chg="del">
        <pc:chgData name="Bjorn Jonsson" userId="0ba677ab-dff8-4d69-911d-adef4ed2de49" providerId="ADAL" clId="{4A4EBDA5-9E7D-4FC7-8BC2-AB3C6278A8F4}" dt="2025-05-08T13:27:54.699" v="0" actId="47"/>
        <pc:sldMkLst>
          <pc:docMk/>
          <pc:sldMk cId="953717309" sldId="2147475042"/>
        </pc:sldMkLst>
      </pc:sldChg>
      <pc:sldChg chg="modNotes">
        <pc:chgData name="Bjorn Jonsson" userId="0ba677ab-dff8-4d69-911d-adef4ed2de49" providerId="ADAL" clId="{4A4EBDA5-9E7D-4FC7-8BC2-AB3C6278A8F4}" dt="2025-05-08T13:28:29.999" v="19" actId="368"/>
        <pc:sldMkLst>
          <pc:docMk/>
          <pc:sldMk cId="3904888118" sldId="2147475043"/>
        </pc:sldMkLst>
      </pc:sldChg>
      <pc:sldChg chg="modNotes">
        <pc:chgData name="Bjorn Jonsson" userId="0ba677ab-dff8-4d69-911d-adef4ed2de49" providerId="ADAL" clId="{4A4EBDA5-9E7D-4FC7-8BC2-AB3C6278A8F4}" dt="2025-05-08T13:28:30.114" v="53" actId="368"/>
        <pc:sldMkLst>
          <pc:docMk/>
          <pc:sldMk cId="2259764648" sldId="2147475044"/>
        </pc:sldMkLst>
      </pc:sldChg>
      <pc:sldMasterChg chg="delSldLayout">
        <pc:chgData name="Bjorn Jonsson" userId="0ba677ab-dff8-4d69-911d-adef4ed2de49" providerId="ADAL" clId="{4A4EBDA5-9E7D-4FC7-8BC2-AB3C6278A8F4}" dt="2025-05-08T13:27:54.699" v="0" actId="47"/>
        <pc:sldMasterMkLst>
          <pc:docMk/>
          <pc:sldMasterMk cId="2180264704" sldId="2147483735"/>
        </pc:sldMasterMkLst>
        <pc:sldLayoutChg chg="del">
          <pc:chgData name="Bjorn Jonsson" userId="0ba677ab-dff8-4d69-911d-adef4ed2de49" providerId="ADAL" clId="{4A4EBDA5-9E7D-4FC7-8BC2-AB3C6278A8F4}" dt="2025-05-08T13:27:54.699" v="0" actId="47"/>
          <pc:sldLayoutMkLst>
            <pc:docMk/>
            <pc:sldMasterMk cId="2180264704" sldId="2147483735"/>
            <pc:sldLayoutMk cId="2257949932" sldId="2147484061"/>
          </pc:sldLayoutMkLst>
        </pc:sldLayoutChg>
      </pc:sldMasterChg>
    </pc:docChg>
  </pc:docChgLst>
</pc:chgInfo>
</file>

<file path=ppt/comments/modernComment_7FFFDE5B_798BFD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A5A86B-2658-4EFB-B9EB-455B637C8B55}" authorId="{59A6DC44-3BDB-C097-8009-E69226DF174D}" status="resolved" created="2025-03-31T12:36:10.340" startDate="2025-03-31T12:36:10.340" dueDate="2025-03-31T12:36:10.340" assignedTo="{A32A97EA-AF55-CADC-E13A-29A8B9C37D0D}" complete="100000" title="@Urdur Anna Bjornsdottir mátt rúlla yfir þessa punkta. Finnst þér þurfa bæta við Configuration eða fellur það ekki bara undir Implementation punktinn?">
    <pc:sldMkLst xmlns:pc="http://schemas.microsoft.com/office/powerpoint/2013/main/command">
      <pc:docMk/>
      <pc:sldMk cId="2039217497" sldId="2147475035"/>
    </pc:sldMkLst>
    <p188:txBody>
      <a:bodyPr/>
      <a:lstStyle/>
      <a:p>
        <a:r>
          <a:rPr lang="en-US"/>
          <a:t>[@Urdur Anna Bjornsdottir]  mátt rúlla yfir þessa punkta. Finnst þér þurfa bæta við Configuration eða fellur það ekki bara undir Implementation punktinn?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3-31T12:36:10.340" id="{DAB23C52-5B03-4EF4-B4C7-D16B0D692C6E}">
              <p228:atrbtn authorId="{59A6DC44-3BDB-C097-8009-E69226DF174D}"/>
              <p228:anchr>
                <p228:comment id="{A7A5A86B-2658-4EFB-B9EB-455B637C8B55}"/>
              </p228:anchr>
              <p228:add/>
            </p228:event>
            <p228:event time="2025-03-31T12:36:10.340" id="{D41CA213-2C99-4BD5-9F68-C608CDE4EB39}">
              <p228:atrbtn authorId="{59A6DC44-3BDB-C097-8009-E69226DF174D}"/>
              <p228:anchr>
                <p228:comment id="{A7A5A86B-2658-4EFB-B9EB-455B637C8B55}"/>
              </p228:anchr>
              <p228:asgn authorId="{A32A97EA-AF55-CADC-E13A-29A8B9C37D0D}"/>
            </p228:event>
            <p228:event time="2025-03-31T12:36:10.340" id="{3D216834-434D-4933-ACEA-22AF163E1107}">
              <p228:atrbtn authorId="{59A6DC44-3BDB-C097-8009-E69226DF174D}"/>
              <p228:anchr>
                <p228:comment id="{A7A5A86B-2658-4EFB-B9EB-455B637C8B55}"/>
              </p228:anchr>
              <p228:title val="@Urdur Anna Bjornsdottir mátt rúlla yfir þessa punkta. Finnst þér þurfa bæta við Configuration eða fellur það ekki bara undir Implementation punktinn?"/>
            </p228:event>
            <p228:event time="2025-03-31T12:36:10.340" id="{906C7D04-31B0-47F0-A320-2741F4FDB0DB}">
              <p228:atrbtn authorId="{59A6DC44-3BDB-C097-8009-E69226DF174D}"/>
              <p228:anchr>
                <p228:comment id="{A7A5A86B-2658-4EFB-B9EB-455B637C8B55}"/>
              </p228:anchr>
              <p228:date stDt="2025-03-31T12:36:10.340" endDt="2025-03-31T12:36:10.340"/>
            </p228:event>
            <p228:event time="2025-04-29T14:24:39.765" id="{BDA950B9-3F45-4B34-A02F-3E447124F33E}">
              <p228:atrbtn authorId="{59A6DC44-3BDB-C097-8009-E69226DF174D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73368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2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1627-D5B7-CFE0-71B8-C27CA92EE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E30D7-FC49-2851-FBE1-5B7C624CF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E051F-2F7C-FD4A-00C2-0263F6943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F35CB-0BDE-1605-0827-CC8328187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307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324B-7FF5-633F-9CB9-7EC1CDB1D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A71E7E6-5E1D-B664-EE4B-6B6F11F6D0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7C49A926-48ED-21B9-2056-6C61B3860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2B48FEB6-6F54-1CF8-14BE-91121B6C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2119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1C371-0E85-6E0A-DF03-2B7C48DB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DDC3B1EA-385A-0402-378C-3D1280563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6F7CD21-0ED4-8C21-DDAD-64D0A768B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F595B7DB-A15C-BF17-F701-CAA4F9926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3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24582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A4828-C5AD-AB89-E386-8A61A1AE8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BF83710-AF76-2CD6-F4F6-DD6E312B2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CF1AC5A6-70E0-3B5A-6162-1E0FDC25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1E7A89E-3570-9A29-5773-7F003994A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92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C6052-BE66-5D73-56E2-74AD4C08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F72FB-7FB2-44C0-B29B-DFE334789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38BD5-2275-E256-71FF-6D5BFA67C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86645-D694-B98D-1D56-01224E870D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67157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4217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9D486-199A-5C3A-B21F-38AD3202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88A7F58F-A218-1C30-6A25-98F744A6E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4AB341BB-41EB-7747-0DFE-DB1178C6D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8D26C2D9-3C14-303E-AA84-E45822E5D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45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8767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8663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D4CA-99D9-672A-580E-D8F3A0E9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40BCE71-D4EF-E1B5-052A-8C9A2A0DD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AE12F8EE-E2DE-6BB7-B069-DDC96F2B4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1D12A1F1-2E5D-6CEB-EFCE-5F00CFCFE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07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3892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3EAB7-DD58-F680-2A5E-E639A932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BE326199-CC69-9987-2183-6E4071EA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818EA2B3-0F42-3AAB-1B7D-5D8DA8BDC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74F47B75-6083-8F32-114E-D11F3959E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0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ECF81-D662-ACF2-5AD0-2BDC704D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24230-A8BF-8058-8475-D19CE073A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48F723-2FA5-869A-671B-859CE8ECB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830B-8CF9-9621-6E5B-B6B24CA4D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0141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ED9E-9F4D-67DE-7430-E4C09E5DC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5EBBE-65D4-4358-DAC9-FDE9F81BC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FCEDE-2BB3-DA0F-CF37-806B8FADB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2DFE7-89DF-B5AC-1FF2-E4638CCB7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5113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5A3B-9A54-E980-2FEC-998DBAFC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A8DEE35E-EE96-52BA-81E7-86E26B736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98678FB9-19C5-8C73-D4E5-F1ECD90E2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D9EF4549-D798-1E18-7EA3-6AD88D1AA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7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3513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E1C8D-A0D9-3E55-6889-4E7E0E9A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41CE5B96-AE24-2C74-8D46-2A5740C25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514F86B0-3232-C012-EC09-0B023F8F0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6B061D99-72F5-A14F-01FE-C73A9D128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0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031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7398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8418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8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0C494-D643-D610-AB34-EEE12853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F70BB-1993-13A0-2629-8E47E4A43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A6D3C-E32C-22A6-4C62-5055842DE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DD62-E960-46C9-B00E-FACDC5DF4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574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605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080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35C4D-22D1-76F1-5049-29D14560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C815F-67AD-6B82-805A-46536C28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7CB47-576E-CC1A-33C4-90089C0A5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CC31-B6D0-8340-CAB3-BCBEADBB6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5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2783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01A7F4A-34F4-4CF1-AB07-64C16CCB41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4537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8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8361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42685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11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6851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8092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547946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637758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23356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56619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Click</a:t>
            </a:r>
          </a:p>
          <a:p>
            <a:pPr lvl="2"/>
            <a:r>
              <a:rPr lang="en-US"/>
              <a:t>Click</a:t>
            </a:r>
          </a:p>
          <a:p>
            <a:pPr lvl="3"/>
            <a:r>
              <a:rPr lang="en-US"/>
              <a:t>click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78783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88907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43881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593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Click</a:t>
            </a:r>
          </a:p>
          <a:p>
            <a:pPr lvl="2"/>
            <a:r>
              <a:rPr lang="en-GB"/>
              <a:t>Click</a:t>
            </a:r>
          </a:p>
          <a:p>
            <a:pPr lvl="3"/>
            <a:r>
              <a:rPr lang="en-GB"/>
              <a:t>Click</a:t>
            </a:r>
          </a:p>
          <a:p>
            <a:pPr lvl="4"/>
            <a:r>
              <a:rPr lang="en-GB"/>
              <a:t>click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59149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98BFE23F-EB62-E1BB-55E1-7DDDDACD6A1F}"/>
              </a:ext>
            </a:extLst>
          </p:cNvPr>
          <p:cNvSpPr/>
          <p:nvPr/>
        </p:nvSpPr>
        <p:spPr>
          <a:xfrm>
            <a:off x="0" y="2562034"/>
            <a:ext cx="4385058" cy="2872169"/>
          </a:xfrm>
          <a:custGeom>
            <a:avLst/>
            <a:gdLst>
              <a:gd name="connsiteX0" fmla="*/ 0 w 4385058"/>
              <a:gd name="connsiteY0" fmla="*/ 0 h 2872169"/>
              <a:gd name="connsiteX1" fmla="*/ 1429403 w 4385058"/>
              <a:gd name="connsiteY1" fmla="*/ 0 h 2872169"/>
              <a:gd name="connsiteX2" fmla="*/ 2539440 w 4385058"/>
              <a:gd name="connsiteY2" fmla="*/ 784987 h 2872169"/>
              <a:gd name="connsiteX3" fmla="*/ 4385058 w 4385058"/>
              <a:gd name="connsiteY3" fmla="*/ 2814574 h 2872169"/>
              <a:gd name="connsiteX4" fmla="*/ 4383091 w 4385058"/>
              <a:gd name="connsiteY4" fmla="*/ 2872169 h 2872169"/>
              <a:gd name="connsiteX5" fmla="*/ 2615981 w 4385058"/>
              <a:gd name="connsiteY5" fmla="*/ 2872169 h 2872169"/>
              <a:gd name="connsiteX6" fmla="*/ 1687777 w 4385058"/>
              <a:gd name="connsiteY6" fmla="*/ 2201862 h 2872169"/>
              <a:gd name="connsiteX7" fmla="*/ 1687840 w 4385058"/>
              <a:gd name="connsiteY7" fmla="*/ 2201862 h 2872169"/>
              <a:gd name="connsiteX8" fmla="*/ 121595 w 4385058"/>
              <a:gd name="connsiteY8" fmla="*/ 1389109 h 2872169"/>
              <a:gd name="connsiteX9" fmla="*/ 0 w 4385058"/>
              <a:gd name="connsiteY9" fmla="*/ 1263135 h 287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5058" h="2872169">
                <a:moveTo>
                  <a:pt x="0" y="0"/>
                </a:moveTo>
                <a:lnTo>
                  <a:pt x="1429403" y="0"/>
                </a:lnTo>
                <a:cubicBezTo>
                  <a:pt x="1429403" y="373380"/>
                  <a:pt x="1898360" y="545655"/>
                  <a:pt x="2539440" y="784987"/>
                </a:cubicBezTo>
                <a:cubicBezTo>
                  <a:pt x="3314498" y="1081659"/>
                  <a:pt x="4385058" y="1541209"/>
                  <a:pt x="4385058" y="2814574"/>
                </a:cubicBezTo>
                <a:cubicBezTo>
                  <a:pt x="4385058" y="2834069"/>
                  <a:pt x="4383599" y="2852865"/>
                  <a:pt x="4383091" y="2872169"/>
                </a:cubicBezTo>
                <a:lnTo>
                  <a:pt x="2615981" y="2872169"/>
                </a:lnTo>
                <a:cubicBezTo>
                  <a:pt x="2615981" y="2575243"/>
                  <a:pt x="2300169" y="2431733"/>
                  <a:pt x="1687777" y="2201862"/>
                </a:cubicBezTo>
                <a:lnTo>
                  <a:pt x="1687840" y="2201862"/>
                </a:lnTo>
                <a:cubicBezTo>
                  <a:pt x="1154980" y="2008017"/>
                  <a:pt x="549445" y="1789900"/>
                  <a:pt x="121595" y="1389109"/>
                </a:cubicBezTo>
                <a:lnTo>
                  <a:pt x="0" y="1263135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469AD76-D9F2-BA1D-28C0-C3DA30BD8D69}"/>
              </a:ext>
            </a:extLst>
          </p:cNvPr>
          <p:cNvSpPr/>
          <p:nvPr/>
        </p:nvSpPr>
        <p:spPr>
          <a:xfrm>
            <a:off x="2236510" y="4072510"/>
            <a:ext cx="2265072" cy="2785491"/>
          </a:xfrm>
          <a:custGeom>
            <a:avLst/>
            <a:gdLst>
              <a:gd name="connsiteX0" fmla="*/ 2265072 w 2265072"/>
              <a:gd name="connsiteY0" fmla="*/ 0 h 2785491"/>
              <a:gd name="connsiteX1" fmla="*/ 2265072 w 2265072"/>
              <a:gd name="connsiteY1" fmla="*/ 2785491 h 2785491"/>
              <a:gd name="connsiteX2" fmla="*/ 0 w 2265072"/>
              <a:gd name="connsiteY2" fmla="*/ 2785491 h 2785491"/>
              <a:gd name="connsiteX3" fmla="*/ 0 w 2265072"/>
              <a:gd name="connsiteY3" fmla="*/ 1718373 h 278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5072" h="2785491">
                <a:moveTo>
                  <a:pt x="2265072" y="0"/>
                </a:moveTo>
                <a:lnTo>
                  <a:pt x="2265072" y="2785491"/>
                </a:lnTo>
                <a:lnTo>
                  <a:pt x="0" y="2785491"/>
                </a:lnTo>
                <a:lnTo>
                  <a:pt x="0" y="1718373"/>
                </a:lnTo>
                <a:close/>
              </a:path>
            </a:pathLst>
          </a:custGeom>
          <a:solidFill>
            <a:srgbClr val="1C143D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941B98B-2730-4641-7078-2B601B741206}"/>
              </a:ext>
            </a:extLst>
          </p:cNvPr>
          <p:cNvSpPr/>
          <p:nvPr/>
        </p:nvSpPr>
        <p:spPr>
          <a:xfrm>
            <a:off x="0" y="1811528"/>
            <a:ext cx="4504440" cy="5046473"/>
          </a:xfrm>
          <a:custGeom>
            <a:avLst/>
            <a:gdLst>
              <a:gd name="connsiteX0" fmla="*/ 0 w 4504440"/>
              <a:gd name="connsiteY0" fmla="*/ 0 h 5046473"/>
              <a:gd name="connsiteX1" fmla="*/ 1433402 w 4504440"/>
              <a:gd name="connsiteY1" fmla="*/ 0 h 5046473"/>
              <a:gd name="connsiteX2" fmla="*/ 1433402 w 4504440"/>
              <a:gd name="connsiteY2" fmla="*/ 2689987 h 5046473"/>
              <a:gd name="connsiteX3" fmla="*/ 2218107 w 4504440"/>
              <a:gd name="connsiteY3" fmla="*/ 3503295 h 5046473"/>
              <a:gd name="connsiteX4" fmla="*/ 3002812 w 4504440"/>
              <a:gd name="connsiteY4" fmla="*/ 2689987 h 5046473"/>
              <a:gd name="connsiteX5" fmla="*/ 3002812 w 4504440"/>
              <a:gd name="connsiteY5" fmla="*/ 635508 h 5046473"/>
              <a:gd name="connsiteX6" fmla="*/ 4504440 w 4504440"/>
              <a:gd name="connsiteY6" fmla="*/ 635508 h 5046473"/>
              <a:gd name="connsiteX7" fmla="*/ 4504440 w 4504440"/>
              <a:gd name="connsiteY7" fmla="*/ 2900426 h 5046473"/>
              <a:gd name="connsiteX8" fmla="*/ 3525900 w 4504440"/>
              <a:gd name="connsiteY8" fmla="*/ 4955482 h 5046473"/>
              <a:gd name="connsiteX9" fmla="*/ 3378179 w 4504440"/>
              <a:gd name="connsiteY9" fmla="*/ 5046473 h 5046473"/>
              <a:gd name="connsiteX10" fmla="*/ 1194058 w 4504440"/>
              <a:gd name="connsiteY10" fmla="*/ 5046473 h 5046473"/>
              <a:gd name="connsiteX11" fmla="*/ 1085880 w 4504440"/>
              <a:gd name="connsiteY11" fmla="*/ 4976868 h 5046473"/>
              <a:gd name="connsiteX12" fmla="*/ 322730 w 4504440"/>
              <a:gd name="connsiteY12" fmla="*/ 4001834 h 5046473"/>
              <a:gd name="connsiteX13" fmla="*/ 0 w 4504440"/>
              <a:gd name="connsiteY13" fmla="*/ 4215377 h 504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4440" h="5046473">
                <a:moveTo>
                  <a:pt x="0" y="0"/>
                </a:moveTo>
                <a:lnTo>
                  <a:pt x="1433402" y="0"/>
                </a:lnTo>
                <a:lnTo>
                  <a:pt x="1433402" y="2689987"/>
                </a:lnTo>
                <a:cubicBezTo>
                  <a:pt x="1433402" y="3168650"/>
                  <a:pt x="1769269" y="3503295"/>
                  <a:pt x="2218107" y="3503295"/>
                </a:cubicBezTo>
                <a:cubicBezTo>
                  <a:pt x="2666945" y="3503295"/>
                  <a:pt x="3002812" y="3168650"/>
                  <a:pt x="3002812" y="2689987"/>
                </a:cubicBezTo>
                <a:lnTo>
                  <a:pt x="3002812" y="635508"/>
                </a:lnTo>
                <a:lnTo>
                  <a:pt x="4504440" y="635508"/>
                </a:lnTo>
                <a:lnTo>
                  <a:pt x="4504440" y="2900426"/>
                </a:lnTo>
                <a:cubicBezTo>
                  <a:pt x="4504440" y="3815620"/>
                  <a:pt x="4126812" y="4540512"/>
                  <a:pt x="3525900" y="4955482"/>
                </a:cubicBezTo>
                <a:lnTo>
                  <a:pt x="3378179" y="5046473"/>
                </a:lnTo>
                <a:lnTo>
                  <a:pt x="1194058" y="5046473"/>
                </a:lnTo>
                <a:lnTo>
                  <a:pt x="1085880" y="4976868"/>
                </a:lnTo>
                <a:cubicBezTo>
                  <a:pt x="751053" y="4743530"/>
                  <a:pt x="480795" y="4408520"/>
                  <a:pt x="322730" y="4001834"/>
                </a:cubicBezTo>
                <a:lnTo>
                  <a:pt x="0" y="4215377"/>
                </a:lnTo>
                <a:close/>
              </a:path>
            </a:pathLst>
          </a:custGeom>
          <a:solidFill>
            <a:srgbClr val="361D5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15EB04B-A6AB-914C-1071-FC7927802B6C}"/>
              </a:ext>
            </a:extLst>
          </p:cNvPr>
          <p:cNvSpPr/>
          <p:nvPr/>
        </p:nvSpPr>
        <p:spPr>
          <a:xfrm rot="5400000">
            <a:off x="150010" y="430252"/>
            <a:ext cx="4205219" cy="4505239"/>
          </a:xfrm>
          <a:custGeom>
            <a:avLst/>
            <a:gdLst>
              <a:gd name="connsiteX0" fmla="*/ 0 w 4205219"/>
              <a:gd name="connsiteY0" fmla="*/ 3119691 h 4505239"/>
              <a:gd name="connsiteX1" fmla="*/ 2286 w 4205219"/>
              <a:gd name="connsiteY1" fmla="*/ 3071774 h 4505239"/>
              <a:gd name="connsiteX2" fmla="*/ 2772 w 4205219"/>
              <a:gd name="connsiteY2" fmla="*/ 3071774 h 4505239"/>
              <a:gd name="connsiteX3" fmla="*/ 2772 w 4205219"/>
              <a:gd name="connsiteY3" fmla="*/ 59944 h 4505239"/>
              <a:gd name="connsiteX4" fmla="*/ 62685 w 4205219"/>
              <a:gd name="connsiteY4" fmla="*/ 0 h 4505239"/>
              <a:gd name="connsiteX5" fmla="*/ 1866288 w 4205219"/>
              <a:gd name="connsiteY5" fmla="*/ 0 h 4505239"/>
              <a:gd name="connsiteX6" fmla="*/ 1866288 w 4205219"/>
              <a:gd name="connsiteY6" fmla="*/ 3071774 h 4505239"/>
              <a:gd name="connsiteX7" fmla="*/ 1866773 w 4205219"/>
              <a:gd name="connsiteY7" fmla="*/ 3071774 h 4505239"/>
              <a:gd name="connsiteX8" fmla="*/ 2977388 w 4205219"/>
              <a:gd name="connsiteY8" fmla="*/ 3856415 h 4505239"/>
              <a:gd name="connsiteX9" fmla="*/ 4197239 w 4205219"/>
              <a:gd name="connsiteY9" fmla="*/ 4498050 h 4505239"/>
              <a:gd name="connsiteX10" fmla="*/ 4205219 w 4205219"/>
              <a:gd name="connsiteY10" fmla="*/ 4505239 h 4505239"/>
              <a:gd name="connsiteX11" fmla="*/ 611113 w 4205219"/>
              <a:gd name="connsiteY11" fmla="*/ 4505239 h 4505239"/>
              <a:gd name="connsiteX12" fmla="*/ 558316 w 4205219"/>
              <a:gd name="connsiteY12" fmla="*/ 4460223 h 4505239"/>
              <a:gd name="connsiteX13" fmla="*/ 0 w 4205219"/>
              <a:gd name="connsiteY13" fmla="*/ 3119691 h 45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05219" h="4505239">
                <a:moveTo>
                  <a:pt x="0" y="3119691"/>
                </a:moveTo>
                <a:cubicBezTo>
                  <a:pt x="0" y="3103379"/>
                  <a:pt x="1969" y="3087895"/>
                  <a:pt x="2286" y="3071774"/>
                </a:cubicBezTo>
                <a:lnTo>
                  <a:pt x="2772" y="3071774"/>
                </a:lnTo>
                <a:lnTo>
                  <a:pt x="2772" y="59944"/>
                </a:lnTo>
                <a:cubicBezTo>
                  <a:pt x="2772" y="26861"/>
                  <a:pt x="29619" y="0"/>
                  <a:pt x="62685" y="0"/>
                </a:cubicBezTo>
                <a:lnTo>
                  <a:pt x="1866288" y="0"/>
                </a:lnTo>
                <a:lnTo>
                  <a:pt x="1866288" y="3071774"/>
                </a:lnTo>
                <a:lnTo>
                  <a:pt x="1866773" y="3071774"/>
                </a:lnTo>
                <a:cubicBezTo>
                  <a:pt x="1866773" y="3445022"/>
                  <a:pt x="2335975" y="3617208"/>
                  <a:pt x="2977388" y="3856415"/>
                </a:cubicBezTo>
                <a:cubicBezTo>
                  <a:pt x="3362167" y="4003563"/>
                  <a:pt x="3826765" y="4191028"/>
                  <a:pt x="4197239" y="4498050"/>
                </a:cubicBezTo>
                <a:lnTo>
                  <a:pt x="4205219" y="4505239"/>
                </a:lnTo>
                <a:lnTo>
                  <a:pt x="611113" y="4505239"/>
                </a:lnTo>
                <a:lnTo>
                  <a:pt x="558316" y="4460223"/>
                </a:lnTo>
                <a:cubicBezTo>
                  <a:pt x="225370" y="4148659"/>
                  <a:pt x="-27" y="3726645"/>
                  <a:pt x="0" y="3119691"/>
                </a:cubicBezTo>
                <a:close/>
              </a:path>
            </a:pathLst>
          </a:custGeom>
          <a:solidFill>
            <a:srgbClr val="5D3F8C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78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4D6E7AC-9971-F0E0-C43C-FDD7BA34F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1"/>
            <a:ext cx="1468188" cy="6045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191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3596896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02751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49FA4-C0C5-F8E0-78F3-9CA531910A0C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3B32C-BC91-3D0C-C231-72691342136E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23466961-4040-493F-0747-E678FDDA25E2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3D2C64F9-DE35-54CA-DDC1-14F28085ADE4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23F9B-7960-B2C0-8983-60BB191E6915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32C5A4-4D3D-CBC9-9CA1-70797959E240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B2623C-0452-2E02-9583-14A5D84277D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6D5B70-0F5A-5B1F-1940-BA0B04044EBC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2132ED49-4431-43F1-05E3-82ED71965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5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45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25875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299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19571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46033161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113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935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65656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43455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009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348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3058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255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227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158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2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37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1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6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2049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image" Target="../media/image2.emf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117.xml"/><Relationship Id="rId21" Type="http://schemas.openxmlformats.org/officeDocument/2006/relationships/image" Target="../media/image64.svg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image" Target="../media/image62.svg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4070" r:id="rId17"/>
    <p:sldLayoutId id="21474840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40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26" r:id="rId10"/>
    <p:sldLayoutId id="2147483828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6" r:id="rId17"/>
    <p:sldLayoutId id="2147484043" r:id="rId18"/>
    <p:sldLayoutId id="2147484051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2" r:id="rId29"/>
    <p:sldLayoutId id="2147484064" r:id="rId30"/>
    <p:sldLayoutId id="2147484065" r:id="rId31"/>
    <p:sldLayoutId id="2147484066" r:id="rId32"/>
    <p:sldLayoutId id="214748406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22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sv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DE5B_798BFD5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3" Type="http://schemas.openxmlformats.org/officeDocument/2006/relationships/image" Target="../media/image78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79.sv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5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2826BE8-2C42-369E-C122-468D6B89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8FCCE36-0FC6-0D63-CB15-01AB5E42DBF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7B018EB-F5EC-CC16-6774-AC2D0EE60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010F2F-CE59-0F83-656A-278C6A7CBA4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10EC-46F9-9A84-C8E3-71DD0E70E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CF848-17BD-4342-01C3-86F20EE89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094304"/>
            <a:ext cx="4217042" cy="4681694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  <a:endParaRPr lang="en-US" b="1">
              <a:solidFill>
                <a:srgbClr val="242C2F"/>
              </a:solidFill>
              <a:latin typeface="Aptos"/>
              <a:cs typeface="Segoe UI"/>
            </a:endParaRPr>
          </a:p>
          <a:p>
            <a:r>
              <a:rPr lang="en-US">
                <a:latin typeface="Aptos Light"/>
                <a:cs typeface="Segoe UI"/>
              </a:rPr>
              <a:t>Implementation project kicked off was being worked on for a few months. </a:t>
            </a:r>
          </a:p>
          <a:p>
            <a:r>
              <a:rPr lang="en-US">
                <a:latin typeface="Aptos Light"/>
                <a:cs typeface="Segoe UI"/>
              </a:rPr>
              <a:t>At some point, it was clear that the </a:t>
            </a:r>
            <a:r>
              <a:rPr lang="en-US" b="1">
                <a:latin typeface="Aptos Light"/>
                <a:cs typeface="Segoe UI"/>
              </a:rPr>
              <a:t>overall delivery approach</a:t>
            </a:r>
            <a:r>
              <a:rPr lang="en-US">
                <a:latin typeface="Aptos Light"/>
                <a:cs typeface="Segoe UI"/>
              </a:rPr>
              <a:t> did not align with the goal of the program. </a:t>
            </a:r>
            <a:endParaRPr lang="en-US">
              <a:solidFill>
                <a:srgbClr val="242C2F"/>
              </a:solidFill>
              <a:latin typeface="Aptos Light"/>
              <a:cs typeface="Segoe UI"/>
            </a:endParaRPr>
          </a:p>
          <a:p>
            <a:r>
              <a:rPr lang="en-US">
                <a:latin typeface="Aptos Light"/>
                <a:cs typeface="Segoe UI"/>
              </a:rPr>
              <a:t>The main reason for failure was that the program strategy was unclear.</a:t>
            </a:r>
          </a:p>
          <a:p>
            <a:r>
              <a:rPr lang="en-US">
                <a:latin typeface="Aptos Light"/>
                <a:cs typeface="Segoe UI"/>
              </a:rPr>
              <a:t>Key decision (not in control of the program)</a:t>
            </a:r>
            <a:r>
              <a:rPr lang="en-US" b="1">
                <a:latin typeface="Aptos Light"/>
                <a:cs typeface="Segoe UI"/>
              </a:rPr>
              <a:t> did not align</a:t>
            </a:r>
            <a:r>
              <a:rPr lang="en-US">
                <a:latin typeface="Aptos Light"/>
                <a:cs typeface="Segoe UI"/>
              </a:rPr>
              <a:t> with the overall project goal.</a:t>
            </a:r>
          </a:p>
          <a:p>
            <a:r>
              <a:rPr lang="en-US">
                <a:latin typeface="Aptos Light"/>
                <a:cs typeface="Segoe UI"/>
              </a:rPr>
              <a:t>Project execution with timeline and budget </a:t>
            </a:r>
            <a:r>
              <a:rPr lang="en-US" b="1">
                <a:latin typeface="Aptos Light"/>
                <a:cs typeface="Segoe UI"/>
              </a:rPr>
              <a:t>not aligned</a:t>
            </a:r>
            <a:r>
              <a:rPr lang="en-US">
                <a:latin typeface="Aptos Light"/>
                <a:cs typeface="Segoe UI"/>
              </a:rPr>
              <a:t> with strategy.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E6FD6-E758-D5D2-49CB-745E148B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/>
              <a:t>Unclear strategy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BDD0E-BAA2-5930-6B2B-8710D0E36F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1098224"/>
            <a:ext cx="6582433" cy="5544152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Define a </a:t>
            </a:r>
            <a:r>
              <a:rPr lang="en-US" b="1">
                <a:latin typeface="Aptos Light"/>
              </a:rPr>
              <a:t>clear strategy </a:t>
            </a:r>
            <a:r>
              <a:rPr lang="en-US">
                <a:latin typeface="Aptos Light"/>
              </a:rPr>
              <a:t>on the reasons for the program initiative.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Key to </a:t>
            </a:r>
            <a:r>
              <a:rPr lang="en-US" b="1">
                <a:latin typeface="Aptos Light"/>
              </a:rPr>
              <a:t>understanding the value</a:t>
            </a:r>
            <a:r>
              <a:rPr lang="en-US">
                <a:latin typeface="Aptos Light"/>
              </a:rPr>
              <a:t> drivers.</a:t>
            </a:r>
          </a:p>
          <a:p>
            <a:r>
              <a:rPr lang="en-US">
                <a:latin typeface="Aptos Light"/>
              </a:rPr>
              <a:t>Create a business case to </a:t>
            </a:r>
            <a:r>
              <a:rPr lang="en-US" b="1">
                <a:latin typeface="Aptos Light"/>
              </a:rPr>
              <a:t>evaluate the key deliveries </a:t>
            </a:r>
            <a:r>
              <a:rPr lang="en-US">
                <a:latin typeface="Aptos Light"/>
              </a:rPr>
              <a:t>and the benefits they bring. 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Define what the program needs to focus on to </a:t>
            </a:r>
            <a:r>
              <a:rPr lang="en-US" b="1">
                <a:latin typeface="Aptos Light"/>
              </a:rPr>
              <a:t>achieve the set-out goals</a:t>
            </a:r>
            <a:r>
              <a:rPr lang="en-US">
                <a:latin typeface="Aptos Light"/>
              </a:rPr>
              <a:t>.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It will help </a:t>
            </a:r>
            <a:r>
              <a:rPr lang="en-US" b="1">
                <a:latin typeface="Aptos Light"/>
              </a:rPr>
              <a:t>guide the program</a:t>
            </a:r>
            <a:r>
              <a:rPr lang="en-US">
                <a:latin typeface="Aptos Light"/>
              </a:rPr>
              <a:t> on decisions, scope etc. </a:t>
            </a:r>
          </a:p>
        </p:txBody>
      </p:sp>
      <p:pic>
        <p:nvPicPr>
          <p:cNvPr id="6" name="Picture 5" descr="A yellow sign with black lines&#10;&#10;AI-generated content may be incorrect.">
            <a:extLst>
              <a:ext uri="{FF2B5EF4-FFF2-40B4-BE49-F238E27FC236}">
                <a16:creationId xmlns:a16="http://schemas.microsoft.com/office/drawing/2014/main" id="{F43975B5-AACC-56F9-0238-14C172D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252" y="2389517"/>
            <a:ext cx="1720225" cy="4563374"/>
          </a:xfrm>
          <a:prstGeom prst="rect">
            <a:avLst/>
          </a:prstGeom>
        </p:spPr>
      </p:pic>
      <p:pic>
        <p:nvPicPr>
          <p:cNvPr id="9" name="Picture 8" descr="A yellow and black sign&#10;&#10;AI-generated content may be incorrect.">
            <a:extLst>
              <a:ext uri="{FF2B5EF4-FFF2-40B4-BE49-F238E27FC236}">
                <a16:creationId xmlns:a16="http://schemas.microsoft.com/office/drawing/2014/main" id="{FA38D0EB-4CD3-A2D8-CD00-A8A34996D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26" y="3252159"/>
            <a:ext cx="1652249" cy="3700732"/>
          </a:xfrm>
          <a:prstGeom prst="rect">
            <a:avLst/>
          </a:prstGeom>
        </p:spPr>
      </p:pic>
      <p:pic>
        <p:nvPicPr>
          <p:cNvPr id="13" name="Picture 12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D1E9FBEF-5F65-1D54-ACD3-B9BC61139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82" y="2389517"/>
            <a:ext cx="1726855" cy="4563374"/>
          </a:xfrm>
          <a:prstGeom prst="rect">
            <a:avLst/>
          </a:prstGeom>
        </p:spPr>
      </p:pic>
      <p:pic>
        <p:nvPicPr>
          <p:cNvPr id="17" name="Picture 16" descr="A yellow road sign with black and white text&#10;&#10;AI-generated content may be incorrect.">
            <a:extLst>
              <a:ext uri="{FF2B5EF4-FFF2-40B4-BE49-F238E27FC236}">
                <a16:creationId xmlns:a16="http://schemas.microsoft.com/office/drawing/2014/main" id="{0A9C2524-E97A-1F5B-C459-F804E5342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0454" y="3252159"/>
            <a:ext cx="1652249" cy="3700732"/>
          </a:xfrm>
          <a:prstGeom prst="rect">
            <a:avLst/>
          </a:prstGeom>
        </p:spPr>
      </p:pic>
      <p:pic>
        <p:nvPicPr>
          <p:cNvPr id="21" name="Picture 20" descr="A yellow sign with a black background&#10;&#10;AI-generated content may be incorrect.">
            <a:extLst>
              <a:ext uri="{FF2B5EF4-FFF2-40B4-BE49-F238E27FC236}">
                <a16:creationId xmlns:a16="http://schemas.microsoft.com/office/drawing/2014/main" id="{3C0AEC11-0DA5-C2CF-40E5-5C08BB86E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606" y="1397479"/>
            <a:ext cx="2160544" cy="57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5CF84-2EC6-8411-4C41-50D8379B6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EB03C8B2-594F-9DFF-004C-4B88D094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F7B4B202-0546-4C75-810A-305DEC96864E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D1A14BF-B70C-BE05-8D9A-31A1366AF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2A2B66-E94F-6781-9853-B9C6D145D275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73CE4-A411-1B4A-DE4D-9B6BF03C9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461E7-EDF4-65F0-A9E4-2695F4EF77F5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B91784-F47E-D0D0-B24C-5C305FBF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Management disappearance</a:t>
            </a:r>
            <a:br>
              <a:rPr lang="en-US"/>
            </a:b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157BE-7811-5941-D17F-00B73602E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Communicate to the customer the importance of management support throughout the program delivery </a:t>
            </a:r>
          </a:p>
          <a:p>
            <a:r>
              <a:rPr lang="en-US">
                <a:latin typeface="Aptos Light"/>
              </a:rPr>
              <a:t>Make sure they understand the benefits: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Strategic alignment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Securing budget &amp; resources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Faster decision making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Encourages ownership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Risk mitigation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Continuous improvement and feedback loop</a:t>
            </a:r>
          </a:p>
          <a:p>
            <a:endParaRPr lang="en-US">
              <a:latin typeface="Aptos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F7B12-7E07-9D02-551D-141DF2C07A37}"/>
              </a:ext>
            </a:extLst>
          </p:cNvPr>
          <p:cNvSpPr txBox="1"/>
          <p:nvPr/>
        </p:nvSpPr>
        <p:spPr>
          <a:xfrm>
            <a:off x="340293" y="212186"/>
            <a:ext cx="4481799" cy="5721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Customer story</a:t>
            </a:r>
            <a:endParaRPr lang="en-US">
              <a:latin typeface="Aptos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Project kicked off with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management involved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as well as key users that had been given certain responsibilities on different areas.</a:t>
            </a:r>
            <a:endParaRPr lang="en-US" sz="200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leadership team followed the program through the whole process and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communicated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strategy and vision regularly at project meetings.</a:t>
            </a:r>
            <a:endParaRPr lang="en-US" sz="2000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Decisions on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feature and functionality priorities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were taken fast.</a:t>
            </a:r>
            <a:endParaRPr lang="en-US" sz="200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Management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reduced the risk of end-user resistance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system change by involving them early on.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This resulted in a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successful implementation and go-live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without any onsite work.</a:t>
            </a:r>
          </a:p>
        </p:txBody>
      </p:sp>
      <p:pic>
        <p:nvPicPr>
          <p:cNvPr id="3" name="Picture 2" descr="A person and person holding a tablet and a computer&#10;&#10;AI-generated content may be incorrect.">
            <a:extLst>
              <a:ext uri="{FF2B5EF4-FFF2-40B4-BE49-F238E27FC236}">
                <a16:creationId xmlns:a16="http://schemas.microsoft.com/office/drawing/2014/main" id="{DF4322EF-66BC-CC5C-2461-426B2D33F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075" y="797768"/>
            <a:ext cx="6406588" cy="62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DF381-06CC-EA69-E1AD-51535160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3CFFA462-7951-C1B4-7710-2266FF284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D266A11D-004F-B521-7B0B-3400D7225BF4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14B8AC3-3621-F366-1A84-E260981A5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19D80-DC3F-BD72-DF35-89D1A8405772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AEFA6-80A0-1B09-FD27-511988528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186CA-1DFE-3CB0-E712-D7C400138AA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543978B-B011-92A7-8B03-953AE2ED7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F17BAE-0585-B69B-505D-F56D34B22FB8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Missing 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2FA8F-D41D-A6CE-16FB-9ABE5EE9A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2565" y="1359254"/>
            <a:ext cx="7058620" cy="4700352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</a:p>
          <a:p>
            <a:pPr marL="0" indent="0" algn="ctr">
              <a:buNone/>
            </a:pPr>
            <a:r>
              <a:rPr lang="en-US" sz="2800" b="1">
                <a:latin typeface="Aptos Light"/>
                <a:cs typeface="Segoe UI"/>
              </a:rPr>
              <a:t>Stena Line, Sweden </a:t>
            </a:r>
          </a:p>
          <a:p>
            <a:pPr marL="0" indent="0">
              <a:buNone/>
            </a:pPr>
            <a:r>
              <a:rPr lang="en-US" b="1">
                <a:latin typeface="Aptos Light"/>
                <a:cs typeface="Segoe UI"/>
              </a:rPr>
              <a:t>Program Manager started stakeholder meetings by reminding the internal and external team members of: </a:t>
            </a:r>
          </a:p>
          <a:p>
            <a:r>
              <a:rPr lang="en-US">
                <a:latin typeface="Aptos Light"/>
                <a:cs typeface="Segoe UI"/>
              </a:rPr>
              <a:t>Why there was a </a:t>
            </a:r>
            <a:r>
              <a:rPr lang="en-US" b="1">
                <a:latin typeface="Aptos Light"/>
                <a:cs typeface="Segoe UI"/>
              </a:rPr>
              <a:t>need</a:t>
            </a:r>
            <a:r>
              <a:rPr lang="en-US">
                <a:latin typeface="Aptos Light"/>
                <a:cs typeface="Segoe UI"/>
              </a:rPr>
              <a:t> for new solution.</a:t>
            </a:r>
          </a:p>
          <a:p>
            <a:r>
              <a:rPr lang="en-US">
                <a:latin typeface="Aptos Light"/>
                <a:cs typeface="Segoe UI"/>
              </a:rPr>
              <a:t>What the program </a:t>
            </a:r>
            <a:r>
              <a:rPr lang="en-US" b="1">
                <a:latin typeface="Aptos Light"/>
                <a:cs typeface="Segoe UI"/>
              </a:rPr>
              <a:t>benefits</a:t>
            </a:r>
            <a:r>
              <a:rPr lang="en-US">
                <a:latin typeface="Aptos Light"/>
                <a:cs typeface="Segoe UI"/>
              </a:rPr>
              <a:t> were, and its defined goals. </a:t>
            </a:r>
          </a:p>
          <a:p>
            <a:r>
              <a:rPr lang="en-US">
                <a:latin typeface="Aptos Light"/>
                <a:cs typeface="Segoe UI"/>
              </a:rPr>
              <a:t>How the stakeholders would need to </a:t>
            </a:r>
            <a:r>
              <a:rPr lang="en-US" b="1">
                <a:latin typeface="Aptos Light"/>
                <a:cs typeface="Segoe UI"/>
              </a:rPr>
              <a:t>adjust</a:t>
            </a:r>
            <a:r>
              <a:rPr lang="en-US">
                <a:latin typeface="Aptos Light"/>
                <a:cs typeface="Segoe UI"/>
              </a:rPr>
              <a:t> to new ways of working in new solution.</a:t>
            </a:r>
          </a:p>
          <a:p>
            <a:r>
              <a:rPr lang="en-US">
                <a:latin typeface="Aptos Light"/>
                <a:cs typeface="Segoe UI"/>
              </a:rPr>
              <a:t>That it would </a:t>
            </a:r>
            <a:r>
              <a:rPr lang="en-US" b="1">
                <a:latin typeface="Aptos Light"/>
                <a:cs typeface="Segoe UI"/>
              </a:rPr>
              <a:t>not be easy</a:t>
            </a:r>
            <a:r>
              <a:rPr lang="en-US">
                <a:latin typeface="Aptos Light"/>
                <a:cs typeface="Segoe UI"/>
              </a:rPr>
              <a:t> to go from custom made to standard solution.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D7B639-80E3-8F5E-D01E-715E51685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1359254"/>
            <a:ext cx="3514123" cy="1913351"/>
          </a:xfrm>
        </p:spPr>
        <p:txBody>
          <a:bodyPr lIns="91440" tIns="45720" rIns="91440" bIns="45720" anchor="t"/>
          <a:lstStyle/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Internal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marketing</a:t>
            </a:r>
            <a:r>
              <a:rPr lang="is-IS" sz="2000">
                <a:latin typeface="Aptos Light"/>
                <a:ea typeface="Calibri"/>
                <a:cs typeface="Calibri"/>
              </a:rPr>
              <a:t> of </a:t>
            </a:r>
            <a:r>
              <a:rPr lang="is-IS" sz="2000" err="1">
                <a:latin typeface="Aptos Light"/>
                <a:ea typeface="Calibri"/>
                <a:cs typeface="Calibri"/>
              </a:rPr>
              <a:t>the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project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and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solution</a:t>
            </a:r>
            <a:endParaRPr lang="is-IS" sz="2000">
              <a:latin typeface="Aptos Light"/>
              <a:ea typeface="Calibri"/>
              <a:cs typeface="Calibri"/>
            </a:endParaRPr>
          </a:p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Explaining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the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strategy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and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long-term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benefits</a:t>
            </a:r>
            <a:endParaRPr lang="is-IS" sz="2000">
              <a:latin typeface="Aptos Light"/>
              <a:ea typeface="Calibri"/>
              <a:cs typeface="Calibri"/>
            </a:endParaRPr>
          </a:p>
          <a:p>
            <a:pPr marL="228600" lvl="1"/>
            <a:r>
              <a:rPr lang="is-IS" sz="2000" err="1">
                <a:latin typeface="Aptos Light"/>
                <a:ea typeface="Calibri"/>
                <a:cs typeface="Calibri"/>
              </a:rPr>
              <a:t>Managing</a:t>
            </a:r>
            <a:r>
              <a:rPr lang="is-IS" sz="2000">
                <a:latin typeface="Aptos Light"/>
                <a:ea typeface="Calibri"/>
                <a:cs typeface="Calibri"/>
              </a:rPr>
              <a:t> </a:t>
            </a:r>
            <a:r>
              <a:rPr lang="is-IS" sz="2000" err="1">
                <a:latin typeface="Aptos Light"/>
                <a:ea typeface="Calibri"/>
                <a:cs typeface="Calibri"/>
              </a:rPr>
              <a:t>expectations</a:t>
            </a:r>
          </a:p>
          <a:p>
            <a:pPr marL="228600" lvl="1"/>
            <a:endParaRPr lang="is-IS" sz="2000">
              <a:latin typeface="Aptos Light" panose="020B0004020202020204" pitchFamily="34" charset="0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E14C7-313D-05C4-05A5-E74F1698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business change management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13E7B6-83B8-F741-1CA7-7E9B1C192CA4}"/>
              </a:ext>
            </a:extLst>
          </p:cNvPr>
          <p:cNvSpPr/>
          <p:nvPr/>
        </p:nvSpPr>
        <p:spPr>
          <a:xfrm>
            <a:off x="-298354" y="3831036"/>
            <a:ext cx="4481848" cy="2343955"/>
          </a:xfrm>
          <a:prstGeom prst="roundRect">
            <a:avLst>
              <a:gd name="adj" fmla="val 62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7FED69-02A0-8817-058C-F47D24AC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15" y="4425572"/>
            <a:ext cx="3117853" cy="10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2BEB5-C6B5-B7AF-A0C0-43F85EA7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298D0D0C-4924-14A4-8DD1-E132744B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A3D4BCE-EE70-ECA9-F0C3-7F3F1E74878A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4A4167B-5C3E-6465-AA40-C5B9E157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4EA42-8FD7-AD3E-9F33-4A12DCC2DC1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2B0B4-9596-82C3-11EC-34EE1D74B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C0451-9BF1-4C2A-74B8-362ADA3A39E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BE7A3FC7-DA55-BE71-785D-EDAD582F0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79260-1A9C-06EF-7596-DF05DB6A564C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4CB4F-4C2F-A331-0495-6A5601F5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0E9F2F-1979-EF06-4426-63E1DF942A0D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E1FF1-CFE2-020D-0FD8-FD7401EBF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wearing a blue shirt and tie&#10;&#10;AI-generated content may be incorrect.">
            <a:extLst>
              <a:ext uri="{FF2B5EF4-FFF2-40B4-BE49-F238E27FC236}">
                <a16:creationId xmlns:a16="http://schemas.microsoft.com/office/drawing/2014/main" id="{CE9AF17C-92AD-FEE2-969F-59841B2F29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821" r="19821"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552226-6D37-81A5-C5EF-81F473EA01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1021404"/>
            <a:ext cx="6565636" cy="5485274"/>
          </a:xfrm>
        </p:spPr>
        <p:txBody>
          <a:bodyPr lIns="91440" tIns="45720" rIns="91440" bIns="45720" anchor="t"/>
          <a:lstStyle/>
          <a:p>
            <a:r>
              <a:rPr lang="en-US" b="1">
                <a:latin typeface="Aptos Light"/>
              </a:rPr>
              <a:t>Engage</a:t>
            </a:r>
            <a:r>
              <a:rPr lang="en-US">
                <a:latin typeface="Aptos Light"/>
              </a:rPr>
              <a:t> users early</a:t>
            </a:r>
          </a:p>
          <a:p>
            <a:r>
              <a:rPr lang="en-US" b="1">
                <a:latin typeface="Aptos Light"/>
              </a:rPr>
              <a:t>Define</a:t>
            </a:r>
            <a:r>
              <a:rPr lang="en-US">
                <a:latin typeface="Aptos Light"/>
              </a:rPr>
              <a:t> clear responsibilities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Establish</a:t>
            </a:r>
            <a:r>
              <a:rPr lang="en-US" b="1">
                <a:latin typeface="Aptos Light"/>
              </a:rPr>
              <a:t> ownership</a:t>
            </a:r>
            <a:r>
              <a:rPr lang="en-US">
                <a:latin typeface="Aptos Light"/>
              </a:rPr>
              <a:t> of specific tasks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Define product owner's and supporting roles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r>
              <a:rPr lang="en-US">
                <a:latin typeface="Aptos Light"/>
              </a:rPr>
              <a:t>Responsibilities from both the vendor's and customer's side </a:t>
            </a:r>
            <a:r>
              <a:rPr lang="en-US" b="1">
                <a:latin typeface="Aptos Light"/>
              </a:rPr>
              <a:t>should be clear</a:t>
            </a:r>
            <a:r>
              <a:rPr lang="en-US">
                <a:latin typeface="Aptos Light"/>
              </a:rPr>
              <a:t> to everyone involved.</a:t>
            </a:r>
          </a:p>
          <a:p>
            <a:r>
              <a:rPr lang="en-US">
                <a:latin typeface="Aptos Light"/>
              </a:rPr>
              <a:t>Communicate to the customer the need for </a:t>
            </a:r>
            <a:r>
              <a:rPr lang="en-US" b="1">
                <a:latin typeface="Aptos Light"/>
              </a:rPr>
              <a:t>key user capacity and allocation</a:t>
            </a:r>
            <a:r>
              <a:rPr lang="en-US">
                <a:latin typeface="Aptos Light"/>
              </a:rPr>
              <a:t> to the project.</a:t>
            </a:r>
          </a:p>
          <a:p>
            <a:endParaRPr lang="en-I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E274B-C2AE-34A3-91CB-92AF333B3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53075" y="212725"/>
            <a:ext cx="6638925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</a:rPr>
              <a:t>Lack of ownership </a:t>
            </a:r>
          </a:p>
        </p:txBody>
      </p:sp>
    </p:spTree>
    <p:extLst>
      <p:ext uri="{BB962C8B-B14F-4D97-AF65-F5344CB8AC3E}">
        <p14:creationId xmlns:p14="http://schemas.microsoft.com/office/powerpoint/2010/main" val="33672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C3B30C-FFD1-81ED-B7CF-F6E2708CF143}"/>
              </a:ext>
            </a:extLst>
          </p:cNvPr>
          <p:cNvSpPr/>
          <p:nvPr/>
        </p:nvSpPr>
        <p:spPr>
          <a:xfrm>
            <a:off x="-175102" y="5126682"/>
            <a:ext cx="6362362" cy="836579"/>
          </a:xfrm>
          <a:prstGeom prst="roundRect">
            <a:avLst>
              <a:gd name="adj" fmla="val 14342"/>
            </a:avLst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78F42-4652-C4A4-9246-C3C61793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Customer Story</a:t>
            </a:r>
          </a:p>
        </p:txBody>
      </p:sp>
      <p:pic>
        <p:nvPicPr>
          <p:cNvPr id="6" name="Picture Placeholder 5" descr="A pool with a bridge and a walkway&#10;&#10;AI-generated content may be incorrect.">
            <a:extLst>
              <a:ext uri="{FF2B5EF4-FFF2-40B4-BE49-F238E27FC236}">
                <a16:creationId xmlns:a16="http://schemas.microsoft.com/office/drawing/2014/main" id="{B4EF8B16-F2E6-3105-FE21-CB563C0023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66" r="1916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23520-91AF-A982-634C-9077E0D2C9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sz="2400" b="1">
                <a:solidFill>
                  <a:srgbClr val="351C5C"/>
                </a:solidFill>
                <a:latin typeface="Aptos Light"/>
                <a:cs typeface="Segoe UI"/>
              </a:rPr>
              <a:t>Blue Lagoon, Iceland</a:t>
            </a:r>
            <a:r>
              <a:rPr lang="en-US" sz="2400">
                <a:solidFill>
                  <a:srgbClr val="351C5C"/>
                </a:solidFill>
                <a:latin typeface="Aptos Light"/>
                <a:cs typeface="Segoe UI"/>
              </a:rPr>
              <a:t> </a:t>
            </a:r>
          </a:p>
          <a:p>
            <a:pPr marL="0" indent="0">
              <a:buNone/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The customer assigned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well defined responsibilities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to certain IT and business team members, acting as product owners and key users. </a:t>
            </a:r>
          </a:p>
          <a:p>
            <a:pPr marL="0" indent="0">
              <a:buNone/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The main factors that contributed to the progress </a:t>
            </a:r>
            <a:br>
              <a:rPr lang="en-US" sz="1800">
                <a:latin typeface="Aptos Light"/>
                <a:cs typeface="Segoe UI"/>
              </a:rPr>
            </a:b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of project were: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Well defined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area of responsibility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within the project and internally towards key stakeholders.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Allocation of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time for the project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and hands on work of configuration and testing.</a:t>
            </a:r>
          </a:p>
          <a:p>
            <a:pPr>
              <a:defRPr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Ownership the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 solution configuration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, features and customizations.</a:t>
            </a:r>
            <a:br>
              <a:rPr lang="en-US" sz="1800">
                <a:latin typeface="Aptos Light"/>
                <a:cs typeface="Segoe UI"/>
              </a:rPr>
            </a:br>
            <a:br>
              <a:rPr lang="en-US" sz="1800">
                <a:latin typeface="Aptos Light"/>
                <a:cs typeface="Segoe UI"/>
              </a:rPr>
            </a:br>
            <a:endParaRPr lang="en-US" sz="1800">
              <a:solidFill>
                <a:srgbClr val="351C5C"/>
              </a:solidFill>
              <a:latin typeface="Aptos Light"/>
              <a:cs typeface="Segoe UI"/>
            </a:endParaRPr>
          </a:p>
          <a:p>
            <a:pPr marL="0" indent="0">
              <a:buNone/>
              <a:defRPr/>
            </a:pPr>
            <a:r>
              <a:rPr lang="en-US" sz="1800" b="1">
                <a:solidFill>
                  <a:srgbClr val="EFBC6E"/>
                </a:solidFill>
                <a:latin typeface="Aptos Light"/>
                <a:cs typeface="Segoe UI"/>
              </a:rPr>
              <a:t>Resulted in great internal knowledge for a successful rollout, support and future maintenance of the solution</a:t>
            </a:r>
          </a:p>
          <a:p>
            <a:endParaRPr lang="en-IS" sz="1800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3038CE2F-22AA-581E-418D-1992647D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987" y="5032786"/>
            <a:ext cx="2052536" cy="51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379B7-7463-9993-E3E1-652CBD08A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DD123B-A8ED-E68D-A53E-012E81976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569" y="2190850"/>
            <a:ext cx="4931901" cy="674702"/>
          </a:xfrm>
        </p:spPr>
        <p:txBody>
          <a:bodyPr lIns="91440" tIns="45720" rIns="91440" bIns="45720" anchor="t" anchorCtr="0"/>
          <a:lstStyle/>
          <a:p>
            <a:r>
              <a:rPr lang="en-US" sz="3600">
                <a:latin typeface="Aptos"/>
              </a:rPr>
              <a:t>Tips and tricks on how to deliver successful implementations 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88761-DE47-2930-FA1E-811932EC6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523" y="3898890"/>
            <a:ext cx="5041992" cy="514905"/>
          </a:xfrm>
        </p:spPr>
        <p:txBody>
          <a:bodyPr lIns="91440" tIns="45720" rIns="91440" bIns="45720" anchor="ctr" anchorCtr="0"/>
          <a:lstStyle/>
          <a:p>
            <a:r>
              <a:rPr lang="en-US" b="0">
                <a:latin typeface="Aptos"/>
              </a:rPr>
              <a:t>From LS Retail Consulting team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F8068-EC7B-790B-F469-B73A5DFD5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6" y="5692496"/>
            <a:ext cx="4698568" cy="514905"/>
          </a:xfrm>
        </p:spPr>
        <p:txBody>
          <a:bodyPr lIns="91440" tIns="45720" rIns="91440" bIns="45720" anchor="ctr" anchorCtr="0"/>
          <a:lstStyle/>
          <a:p>
            <a:r>
              <a:rPr lang="en-US">
                <a:solidFill>
                  <a:srgbClr val="EFBC6E"/>
                </a:solidFill>
                <a:latin typeface="Aptos"/>
              </a:rPr>
              <a:t>Urdur Anna Bjornsdottir</a:t>
            </a:r>
            <a:br>
              <a:rPr lang="en-US">
                <a:solidFill>
                  <a:srgbClr val="EFBC6E"/>
                </a:solidFill>
                <a:latin typeface="Aptos"/>
              </a:rPr>
            </a:br>
            <a:r>
              <a:rPr lang="en-US" b="0" i="1">
                <a:solidFill>
                  <a:srgbClr val="B58214"/>
                </a:solidFill>
                <a:latin typeface="Aptos"/>
              </a:rPr>
              <a:t>Consulting Director</a:t>
            </a:r>
            <a:endParaRPr lang="en-US" b="0" i="1">
              <a:solidFill>
                <a:srgbClr val="B58214"/>
              </a:solidFill>
            </a:endParaRPr>
          </a:p>
          <a:p>
            <a:r>
              <a:rPr lang="en-US">
                <a:solidFill>
                  <a:srgbClr val="EFBC6E"/>
                </a:solidFill>
                <a:latin typeface="Aptos"/>
              </a:rPr>
              <a:t>Anna Dis Thorvaldsdottir</a:t>
            </a:r>
            <a:br>
              <a:rPr lang="en-US">
                <a:solidFill>
                  <a:srgbClr val="EFBC6E"/>
                </a:solidFill>
                <a:latin typeface="Aptos"/>
              </a:rPr>
            </a:br>
            <a:r>
              <a:rPr lang="en-US" b="0" i="1">
                <a:solidFill>
                  <a:srgbClr val="B58214"/>
                </a:solidFill>
                <a:latin typeface="Aptos"/>
              </a:rPr>
              <a:t>Consulting Manager</a:t>
            </a:r>
          </a:p>
          <a:p>
            <a:endParaRPr lang="en-US">
              <a:solidFill>
                <a:srgbClr val="EFBC6E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095412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FEAD4-6F2A-381B-3990-53E74AB2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8C0ACB34-E341-C253-B443-DABBDC0C2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94100B19-8DD6-BEC8-C248-86A39099F655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E5DDA582-454E-94BC-2E69-8EDDE3917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B5F61-B274-B8DB-4D89-93643D4EA681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CFF2C-1ABF-32BA-6737-88E7B884A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E5BA-6AB4-E9A1-882D-AB615A9EA716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47ECA41-6426-55C3-46C1-A78F1A9C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43385-187F-6787-BD94-FD1F72B5C0E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F3F3C-89FA-B3CC-0807-624445931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2AD9E9-25C9-1692-8C44-82945B2CEBF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FD8510-AEA8-F411-6DC7-FCE30BD7A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CEC38-D3C3-0C47-13B3-540028207DC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07E69A-0BB1-FA26-D47A-A1D8EC79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Organizations silos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C4F64C-EDBB-2230-89C7-D7EC0AB84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351C5C"/>
                </a:solidFill>
                <a:latin typeface="Aptos"/>
                <a:cs typeface="Segoe UI"/>
              </a:rPr>
              <a:t>C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ustomer story</a:t>
            </a:r>
            <a:endParaRPr lang="en-US" b="1">
              <a:latin typeface="Aptos"/>
            </a:endParaRPr>
          </a:p>
          <a:p>
            <a:pPr marL="0" indent="0"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An implementation team unable to reach milestones because of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 politics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and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unclear prioritization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of tasks. </a:t>
            </a:r>
          </a:p>
          <a:p>
            <a:pPr marL="0" indent="0">
              <a:buNone/>
              <a:defRPr/>
            </a:pPr>
            <a:r>
              <a:rPr lang="en-US" sz="2000" b="1">
                <a:solidFill>
                  <a:srgbClr val="351C5C"/>
                </a:solidFill>
                <a:latin typeface="Aptos SemiBold"/>
                <a:cs typeface="Segoe UI"/>
              </a:rPr>
              <a:t>Improvements were made with following actions: </a:t>
            </a:r>
            <a:endParaRPr lang="en-US" b="1">
              <a:latin typeface="Aptos SemiBold"/>
            </a:endParaRP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Customers leadership team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internally defined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priorities. </a:t>
            </a:r>
            <a:endParaRPr lang="en-US"/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Key stakeholders from different departments/areas were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allocated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the project.</a:t>
            </a:r>
          </a:p>
          <a:p>
            <a:pPr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Executive meetings on project progress included both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leadership and project/delivery management members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from both business and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F1948-49BB-6A69-A280-1DC0899208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Need to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break down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internal organizations structure. </a:t>
            </a:r>
          </a:p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Customer needs to understand that a program of this size needs to be owned by Business teams,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not only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IT teams. </a:t>
            </a:r>
            <a:endParaRPr lang="is-IS">
              <a:solidFill>
                <a:schemeClr val="tx1"/>
              </a:solidFill>
            </a:endParaRPr>
          </a:p>
          <a:p>
            <a:pPr marL="571500" lvl="1" indent="-342900">
              <a:spcAft>
                <a:spcPts val="1200"/>
              </a:spcAft>
            </a:pP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Leadership team needs to </a:t>
            </a:r>
            <a:r>
              <a:rPr lang="is-IS" sz="2800" b="1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mitigate internal politics</a:t>
            </a:r>
            <a:r>
              <a:rPr lang="is-IS" sz="2800">
                <a:solidFill>
                  <a:schemeClr val="tx1"/>
                </a:solidFill>
                <a:latin typeface="Aptos Light"/>
                <a:ea typeface="Calibri"/>
                <a:cs typeface="Calibri"/>
              </a:rPr>
              <a:t> from the project to ensure delivery.</a:t>
            </a:r>
          </a:p>
          <a:p>
            <a:pPr marL="228600" lvl="1" indent="0">
              <a:spcAft>
                <a:spcPts val="1200"/>
              </a:spcAft>
              <a:buFont typeface="+mj-lt"/>
              <a:buNone/>
            </a:pPr>
            <a:endParaRPr lang="is-IS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spcAft>
                <a:spcPts val="1200"/>
              </a:spcAft>
            </a:pPr>
            <a:endParaRPr lang="en-US"/>
          </a:p>
        </p:txBody>
      </p:sp>
      <p:pic>
        <p:nvPicPr>
          <p:cNvPr id="3" name="Picture 2" descr="A large metal silo&#10;&#10;AI-generated content may be incorrect.">
            <a:extLst>
              <a:ext uri="{FF2B5EF4-FFF2-40B4-BE49-F238E27FC236}">
                <a16:creationId xmlns:a16="http://schemas.microsoft.com/office/drawing/2014/main" id="{466D48AC-6762-F808-5C76-8581768F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7956" y="619568"/>
            <a:ext cx="7260571" cy="62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C08D-3BC2-AC57-2AC5-F738311D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135BEDD1-A438-8727-6537-51C8E84E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2DF32E8E-91C5-C567-0661-FA3EB73C5A17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B4CAE08-2AA7-4BA6-4E34-5A1C3A77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16EB0B-714E-713C-BE8E-6AEAE0A42E90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ED13B-8F40-ABE5-D34A-90163102E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2C264-9BD9-524B-D16F-E03A79341DB2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980F3F9B-72BB-5895-A7EE-E1F69076D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68A45-C3D4-440D-2041-DAA873216AC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B9E9EC-1991-BB3B-8706-057AF34C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3DEE70-8064-7C4F-EBAB-83412CEFD44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0E69A2D9-CEE6-100A-1DE1-A857FE25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241D2-5635-3FAC-A542-ED9BA46854C7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53DDA237-2BC4-3596-7441-22F328521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B7D639-9112-FD9D-B30A-E881E83849DE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9CD7E-46FE-2384-6A9B-5D95BFB73A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317" y="1096317"/>
            <a:ext cx="4111419" cy="4666605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b="1">
                <a:latin typeface="Aptos"/>
                <a:cs typeface="Segoe UI"/>
              </a:rPr>
              <a:t>Customer story</a:t>
            </a:r>
            <a:endParaRPr lang="en-US" b="1">
              <a:latin typeface="Aptos"/>
            </a:endParaRPr>
          </a:p>
          <a:p>
            <a:r>
              <a:rPr lang="en-US" sz="1800">
                <a:latin typeface="Aptos Light"/>
                <a:cs typeface="Segoe UI"/>
              </a:rPr>
              <a:t>Project was kicked off with a </a:t>
            </a:r>
            <a:r>
              <a:rPr lang="en-US" sz="1800" b="1">
                <a:latin typeface="Aptos Light"/>
                <a:cs typeface="Segoe UI"/>
              </a:rPr>
              <a:t>defined scope and timeline</a:t>
            </a:r>
            <a:r>
              <a:rPr lang="en-US" sz="1800">
                <a:latin typeface="Aptos Light"/>
                <a:cs typeface="Segoe UI"/>
              </a:rPr>
              <a:t> on specific areas, some requirements were left out of scope as they were set to be all standard.</a:t>
            </a:r>
            <a:endParaRPr lang="en-US" sz="1800">
              <a:latin typeface="Aptos Light"/>
            </a:endParaRPr>
          </a:p>
          <a:p>
            <a:r>
              <a:rPr lang="en-US" sz="1800">
                <a:latin typeface="Aptos Light"/>
                <a:cs typeface="Segoe UI"/>
              </a:rPr>
              <a:t>When those areas were to be configured, users complained that they did not fulfill expectations. Management then expected vendor to:</a:t>
            </a:r>
            <a:endParaRPr lang="en-US" sz="1800"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Solve the issue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fast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 and without any extra cost.</a:t>
            </a:r>
          </a:p>
          <a:p>
            <a:pPr lvl="1">
              <a:buFont typeface="System Font Regular"/>
              <a:buChar char="-"/>
            </a:pP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Stick as much to standard as possible with </a:t>
            </a:r>
            <a:r>
              <a:rPr lang="en-US" sz="1800" b="1">
                <a:solidFill>
                  <a:srgbClr val="351C5C"/>
                </a:solidFill>
                <a:latin typeface="Aptos Light"/>
                <a:cs typeface="Segoe UI"/>
              </a:rPr>
              <a:t>minor tweaks</a:t>
            </a:r>
            <a:r>
              <a:rPr lang="en-US" sz="1800">
                <a:solidFill>
                  <a:srgbClr val="351C5C"/>
                </a:solidFill>
                <a:latin typeface="Aptos Light"/>
                <a:cs typeface="Segoe UI"/>
              </a:rPr>
              <a:t>, even if requirements were way out of standard functionality.</a:t>
            </a:r>
            <a:endParaRPr lang="en-US" sz="1800">
              <a:solidFill>
                <a:srgbClr val="351C5C"/>
              </a:solidFill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  <a:p>
            <a:endParaRPr lang="en-US" sz="1800" b="1">
              <a:latin typeface="Aptos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B27C3-13E1-C2B8-A0C4-E9EDB5F8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Unrealistic expectations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8A1D2-6B8A-C4F4-A135-8E73A2EDD4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Set clear project</a:t>
            </a:r>
            <a:r>
              <a:rPr lang="en-US" b="1">
                <a:latin typeface="Aptos Light"/>
              </a:rPr>
              <a:t> scope &amp; timeline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Decide on an MVP</a:t>
            </a:r>
          </a:p>
          <a:p>
            <a:r>
              <a:rPr lang="en-US">
                <a:latin typeface="Aptos Light"/>
              </a:rPr>
              <a:t>Make sure the customer understands the </a:t>
            </a:r>
            <a:r>
              <a:rPr lang="en-US" b="1">
                <a:latin typeface="Aptos Light"/>
              </a:rPr>
              <a:t>impact</a:t>
            </a:r>
            <a:r>
              <a:rPr lang="en-US">
                <a:latin typeface="Aptos Light"/>
              </a:rPr>
              <a:t> of customizations</a:t>
            </a:r>
          </a:p>
          <a:p>
            <a:r>
              <a:rPr lang="en-US">
                <a:latin typeface="Aptos Light"/>
              </a:rPr>
              <a:t>Educate customers on </a:t>
            </a:r>
            <a:r>
              <a:rPr lang="en-US" b="1">
                <a:latin typeface="Aptos Light"/>
              </a:rPr>
              <a:t>constraints</a:t>
            </a:r>
            <a:endParaRPr lang="en-US" b="1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Technical, budget, time etc.</a:t>
            </a:r>
          </a:p>
          <a:p>
            <a:r>
              <a:rPr lang="en-US">
                <a:latin typeface="Aptos Light"/>
              </a:rPr>
              <a:t>Use</a:t>
            </a:r>
            <a:r>
              <a:rPr lang="en-US" b="1">
                <a:latin typeface="Aptos Light"/>
              </a:rPr>
              <a:t> phased rollouts</a:t>
            </a:r>
            <a:r>
              <a:rPr lang="en-US">
                <a:latin typeface="Aptos Light"/>
              </a:rPr>
              <a:t> &amp; agile methodology</a:t>
            </a:r>
            <a:endParaRPr lang="en-US"/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Lego brick ideology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Allows feedback and adjustments</a:t>
            </a:r>
          </a:p>
          <a:p>
            <a:r>
              <a:rPr lang="en-US">
                <a:latin typeface="Aptos Light"/>
              </a:rPr>
              <a:t>Regular project meetings with </a:t>
            </a:r>
            <a:r>
              <a:rPr lang="en-US" b="1">
                <a:latin typeface="Aptos Light"/>
              </a:rPr>
              <a:t>all stakeholders</a:t>
            </a:r>
            <a:r>
              <a:rPr lang="en-US">
                <a:latin typeface="Aptos Light"/>
              </a:rPr>
              <a:t> involved</a:t>
            </a:r>
            <a:endParaRPr lang="en-US"/>
          </a:p>
          <a:p>
            <a:endParaRPr lang="en-US"/>
          </a:p>
        </p:txBody>
      </p:sp>
      <p:pic>
        <p:nvPicPr>
          <p:cNvPr id="8" name="Picture 7" descr="A person climbing a ladder to the moon&#10;&#10;AI-generated content may be incorrect.">
            <a:extLst>
              <a:ext uri="{FF2B5EF4-FFF2-40B4-BE49-F238E27FC236}">
                <a16:creationId xmlns:a16="http://schemas.microsoft.com/office/drawing/2014/main" id="{C339FB1F-6457-9800-A126-3CE3DD02F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26" y="0"/>
            <a:ext cx="383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C07E-C8AF-E978-7F4E-85BD33A9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44B9A36E-7C7E-2124-EFEA-1F9B7B2D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B16A3BA2-B7E8-E957-E871-324E1BAB21E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4D190D2-D099-30B7-9D46-D1F79E7D5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6928C5-4EDD-111A-777E-0CE4FF6360EE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D68053-B628-062C-023B-1E8D10B5F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85BB7-360E-444E-63D0-DA749D2B9654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244F0356-015F-6BDA-9E1D-1E4C7FD76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9290D-E718-B5A2-F392-803FEBD3F6BA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805E8-5D10-9CD5-4D01-6D42E10C5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60FCA-4C46-92D4-363C-18763465EFFB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5F451CF0-688E-9FA7-2049-EA158CF5B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68564-3E69-3C4F-BA13-B3C135CDF3D2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17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9430BBF3-77BF-F1A4-2C49-FF5AE88A3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22A5CB-735D-84C0-A1C2-CB01A9E4ADE9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D44F-5247-4C26-F1A5-EEE7C7A46E66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1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A9D39C4C-0D18-C205-5A59-B66A77B34D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E20B-3CD9-2D03-01DE-870703C70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02CF-4457-F92A-9405-267B2B42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588637"/>
          </a:xfrm>
        </p:spPr>
        <p:txBody>
          <a:bodyPr anchor="t">
            <a:normAutofit/>
          </a:bodyPr>
          <a:lstStyle/>
          <a:p>
            <a:r>
              <a:rPr lang="en-US" sz="3600"/>
              <a:t>Scope Creep </a:t>
            </a:r>
            <a:endParaRPr lang="en-IS" sz="36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435012-D97A-0938-9A37-88088C1A0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6566347" cy="5544152"/>
          </a:xfrm>
        </p:spPr>
        <p:txBody>
          <a:bodyPr lIns="91440" tIns="45720" rIns="91440" bIns="45720" anchor="t">
            <a:normAutofit/>
          </a:bodyPr>
          <a:lstStyle/>
          <a:p>
            <a:pPr marL="571500" lvl="1" indent="-342900"/>
            <a:r>
              <a:rPr lang="is-IS" sz="2800">
                <a:latin typeface="Aptos Light"/>
              </a:rPr>
              <a:t>Clear </a:t>
            </a:r>
            <a:r>
              <a:rPr lang="is-IS" sz="2800" b="1">
                <a:latin typeface="Aptos Light"/>
              </a:rPr>
              <a:t>scope</a:t>
            </a:r>
            <a:r>
              <a:rPr lang="is-IS" sz="2800">
                <a:latin typeface="Aptos Light"/>
              </a:rPr>
              <a:t> &amp; get customer sign off</a:t>
            </a:r>
          </a:p>
          <a:p>
            <a:pPr marL="571500" lvl="1" indent="-342900"/>
            <a:r>
              <a:rPr lang="is-IS" sz="2800">
                <a:latin typeface="Aptos Light"/>
              </a:rPr>
              <a:t>Implement </a:t>
            </a:r>
            <a:r>
              <a:rPr lang="is-IS" sz="2800" b="1">
                <a:latin typeface="Aptos Light"/>
              </a:rPr>
              <a:t>clear change request</a:t>
            </a:r>
            <a:r>
              <a:rPr lang="is-IS" sz="2800">
                <a:latin typeface="Aptos Light"/>
              </a:rPr>
              <a:t> process</a:t>
            </a:r>
          </a:p>
          <a:p>
            <a:pPr marL="571500" lvl="1" indent="-342900"/>
            <a:r>
              <a:rPr lang="is-IS" sz="2800">
                <a:latin typeface="Aptos Light"/>
              </a:rPr>
              <a:t>Use </a:t>
            </a:r>
            <a:r>
              <a:rPr lang="is-IS" sz="2800" b="1">
                <a:latin typeface="Aptos Light"/>
              </a:rPr>
              <a:t>agile and iterative</a:t>
            </a:r>
            <a:r>
              <a:rPr lang="is-IS" sz="2800">
                <a:latin typeface="Aptos Light"/>
              </a:rPr>
              <a:t> development</a:t>
            </a:r>
          </a:p>
          <a:p>
            <a:pPr marL="571500" lvl="1" indent="-342900"/>
            <a:r>
              <a:rPr lang="is-IS" sz="2800">
                <a:latin typeface="Aptos Light"/>
              </a:rPr>
              <a:t>Manage stakeholder </a:t>
            </a:r>
            <a:r>
              <a:rPr lang="is-IS" sz="2800" b="1">
                <a:latin typeface="Aptos Light"/>
              </a:rPr>
              <a:t>expectations</a:t>
            </a:r>
          </a:p>
          <a:p>
            <a:pPr marL="571500" lvl="1" indent="-342900"/>
            <a:r>
              <a:rPr lang="is-IS" sz="2800">
                <a:latin typeface="Aptos Light"/>
              </a:rPr>
              <a:t>Strong </a:t>
            </a:r>
            <a:r>
              <a:rPr lang="is-IS" sz="2800" b="1">
                <a:latin typeface="Aptos Light"/>
              </a:rPr>
              <a:t>project governance</a:t>
            </a:r>
          </a:p>
          <a:p>
            <a:pPr marL="571500" lvl="1" indent="-342900"/>
            <a:r>
              <a:rPr lang="is-IS" sz="2800">
                <a:latin typeface="Aptos Light"/>
              </a:rPr>
              <a:t>Prioritization</a:t>
            </a:r>
          </a:p>
          <a:p>
            <a:pPr marL="1028700" lvl="2" indent="-342900">
              <a:buFont typeface="System Font Regular"/>
              <a:buChar char="-"/>
            </a:pPr>
            <a:r>
              <a:rPr lang="is-IS" sz="2800">
                <a:latin typeface="Aptos Light"/>
              </a:rPr>
              <a:t>You get something but </a:t>
            </a:r>
            <a:r>
              <a:rPr lang="is-IS" sz="2800" b="1">
                <a:latin typeface="Aptos Light"/>
              </a:rPr>
              <a:t>not everything</a:t>
            </a:r>
          </a:p>
          <a:p>
            <a:pPr marL="571500" lvl="1" indent="-342900"/>
            <a:r>
              <a:rPr lang="is-IS" sz="2800">
                <a:latin typeface="Aptos Light"/>
              </a:rPr>
              <a:t>Communication</a:t>
            </a:r>
          </a:p>
          <a:p>
            <a:pPr marL="1028700" lvl="2" indent="-342900">
              <a:buFont typeface="System Font Regular"/>
              <a:buChar char="-"/>
            </a:pPr>
            <a:r>
              <a:rPr lang="is-IS" sz="2800">
                <a:latin typeface="Aptos Light"/>
              </a:rPr>
              <a:t>All stakeholders should be </a:t>
            </a:r>
            <a:r>
              <a:rPr lang="is-IS" sz="2800" b="1">
                <a:latin typeface="Aptos Light"/>
              </a:rPr>
              <a:t>aligned</a:t>
            </a:r>
            <a:r>
              <a:rPr lang="is-IS" sz="2800">
                <a:latin typeface="Aptos Light"/>
              </a:rPr>
              <a:t> on scope, progress, and constraints</a:t>
            </a:r>
          </a:p>
          <a:p>
            <a:pPr marL="228600" lvl="1" indent="0">
              <a:buFont typeface="Courier New"/>
              <a:buNone/>
            </a:pPr>
            <a:endParaRPr lang="is-IS" sz="2800"/>
          </a:p>
          <a:p>
            <a:pPr marL="228600" lvl="1" indent="0">
              <a:buNone/>
            </a:pPr>
            <a:endParaRPr lang="en-US" sz="2800"/>
          </a:p>
        </p:txBody>
      </p:sp>
      <p:pic>
        <p:nvPicPr>
          <p:cNvPr id="8" name="Picture 7" descr="A graphic of various icons&#10;&#10;AI-generated content may be incorrect.">
            <a:extLst>
              <a:ext uri="{FF2B5EF4-FFF2-40B4-BE49-F238E27FC236}">
                <a16:creationId xmlns:a16="http://schemas.microsoft.com/office/drawing/2014/main" id="{11E1FFD5-1D93-9DC4-439E-6EF32A94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450" y="2635482"/>
            <a:ext cx="5282120" cy="24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921D-A256-A22B-37A4-55B5922C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BFDC2-8C9B-DDF1-2F5B-2D3C9527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Customer story</a:t>
            </a:r>
          </a:p>
        </p:txBody>
      </p:sp>
      <p:pic>
        <p:nvPicPr>
          <p:cNvPr id="11" name="Picture Placeholder 10" descr="A person in a white coat at a counter&#10;&#10;AI-generated content may be incorrect.">
            <a:extLst>
              <a:ext uri="{FF2B5EF4-FFF2-40B4-BE49-F238E27FC236}">
                <a16:creationId xmlns:a16="http://schemas.microsoft.com/office/drawing/2014/main" id="{BD2031D1-1362-0C7B-46B1-07F3F27AE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287" r="29287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049072-A76E-F6C0-9585-14DE38AF53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  <a:cs typeface="Segoe UI"/>
              </a:rPr>
              <a:t>Boots, Norway 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leadership team defined a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 very clear strategy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for the implementation and roll out phase of the project. 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Rule of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not considering or accepting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any change requests until a certain milestone had been reached.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Leadership team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evaluated and understood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the risk and that this strategy might affect the acceptance of the solution. 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Very clear process implemented to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manage CR and backlog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 to ensure that decisions were followed through.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Leadership </a:t>
            </a:r>
            <a:r>
              <a:rPr lang="en-US" sz="2000" b="1">
                <a:solidFill>
                  <a:srgbClr val="351C5C"/>
                </a:solidFill>
                <a:latin typeface="Aptos Light"/>
                <a:cs typeface="Segoe UI"/>
              </a:rPr>
              <a:t>communicated </a:t>
            </a:r>
            <a:r>
              <a:rPr lang="en-US" sz="2000">
                <a:solidFill>
                  <a:srgbClr val="351C5C"/>
                </a:solidFill>
                <a:latin typeface="Aptos Light"/>
                <a:cs typeface="Segoe UI"/>
              </a:rPr>
              <a:t>the strategy and reasons for this process.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="1">
              <a:solidFill>
                <a:srgbClr val="351C5C"/>
              </a:solidFill>
              <a:latin typeface="Aptos Light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DBB67DA-2332-068A-7D1F-09D843304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8596" y="112010"/>
            <a:ext cx="1572503" cy="110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7363-1C6A-5F0F-82F6-980B15156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8E5977C-9B6C-F2B2-5134-32248A39B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16A27D2E-1881-FE0F-433D-F0C26DCD5B5C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C3C48B93-4592-502C-6A77-2A13B12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E5BEA0-370F-440E-61A9-6BE5D98E39FB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BD4FD-7514-926D-DA3F-BE7AC4E7A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F6D52-4FCE-3F2F-931A-6785DF8E698E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32FC1282-2AA5-04AD-66A0-C3ECB9E65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27DF3-0501-E802-1C64-7B53C21BD18B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39444-985D-A2B1-B64B-0F1671C90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EB5DE4-EF43-B9EC-CC10-E5630EC4F54E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BC2C69A-52B3-85A3-C99C-2E85B96AA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6F903-9479-1FE6-C32F-CAEDAE9EF210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0099CC-07A3-1516-4E78-765C9BFDEFC2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0A632-8F7A-A1F0-C02F-2453B8BE025A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4240F616-1223-4E3F-A362-80A455EE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C5A2E9-5A74-7A88-9CA6-E361C95EF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ACE49E-C12C-B676-36B0-B74B5B3BE84B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A885136D-4714-AE95-FC44-575DDA337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51E0-FEA0-EC56-E68A-1229AFF4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Ineffective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7A586-16E0-C7FA-0A33-001EA6B987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8570" y="2785040"/>
            <a:ext cx="6672845" cy="2858309"/>
          </a:xfrm>
        </p:spPr>
        <p:txBody>
          <a:bodyPr lIns="91440" tIns="45720" rIns="91440" bIns="4572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351C5C"/>
                </a:solidFill>
                <a:latin typeface="Aptos"/>
                <a:cs typeface="Segoe UI"/>
              </a:rPr>
              <a:t>C</a:t>
            </a:r>
            <a:r>
              <a:rPr kumimoji="0" lang="en-US" sz="2000" b="1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ustomer</a:t>
            </a:r>
            <a:r>
              <a:rPr kumimoji="0" lang="en-US" sz="2000" b="1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 story</a:t>
            </a:r>
            <a:endParaRPr lang="en-US" b="1">
              <a:latin typeface="Aptos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  <a:cs typeface="Segoe UI"/>
              </a:rPr>
              <a:t>Vita, Norway 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  <a:cs typeface="Segoe UI"/>
            </a:endParaRP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One team approach for vendor, partner and customer</a:t>
            </a: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The project benefitted from having clear goals and guidelines of way of working and communicating. </a:t>
            </a:r>
          </a:p>
          <a:p>
            <a:pPr marL="0" indent="0">
              <a:buNone/>
              <a:defRPr/>
            </a:pPr>
            <a:r>
              <a:rPr lang="en-US">
                <a:latin typeface="Aptos Light"/>
                <a:cs typeface="Segoe UI"/>
              </a:rPr>
              <a:t>The project team worked as one with the focus on the project success.  </a:t>
            </a:r>
            <a:br>
              <a:rPr lang="en-US">
                <a:latin typeface="Aptos Light"/>
                <a:cs typeface="Segoe UI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0A1F1-3CB3-B2A9-849C-8F25E58C73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4072960"/>
            <a:ext cx="3604647" cy="1913351"/>
          </a:xfrm>
        </p:spPr>
        <p:txBody>
          <a:bodyPr lIns="91440" tIns="45720" rIns="91440" bIns="45720" anchor="t"/>
          <a:lstStyle/>
          <a:p>
            <a:r>
              <a:rPr lang="en-US">
                <a:latin typeface="Aptos Light"/>
                <a:cs typeface="Segoe UI"/>
              </a:rPr>
              <a:t>One team approach, one </a:t>
            </a:r>
            <a:r>
              <a:rPr lang="en-US" b="1">
                <a:latin typeface="Aptos Light"/>
                <a:cs typeface="Segoe UI"/>
              </a:rPr>
              <a:t>common goal</a:t>
            </a:r>
            <a:r>
              <a:rPr lang="en-US">
                <a:latin typeface="Aptos Light"/>
                <a:cs typeface="Segoe UI"/>
              </a:rPr>
              <a:t>, and way of working. </a:t>
            </a:r>
          </a:p>
          <a:p>
            <a:r>
              <a:rPr lang="en-US" b="1">
                <a:latin typeface="Aptos Light"/>
                <a:cs typeface="Segoe UI"/>
              </a:rPr>
              <a:t>Training and knowledge transfer</a:t>
            </a:r>
            <a:r>
              <a:rPr lang="en-US">
                <a:latin typeface="Aptos Light"/>
                <a:cs typeface="Segoe UI"/>
              </a:rPr>
              <a:t> internally to key users and wider audience.</a:t>
            </a:r>
            <a:endParaRPr lang="en-US"/>
          </a:p>
          <a:p>
            <a:endParaRPr lang="en-US"/>
          </a:p>
        </p:txBody>
      </p:sp>
      <p:pic>
        <p:nvPicPr>
          <p:cNvPr id="7" name="Picture 6" descr="A black background with colorful letters&#10;&#10;AI-generated content may be incorrect.">
            <a:extLst>
              <a:ext uri="{FF2B5EF4-FFF2-40B4-BE49-F238E27FC236}">
                <a16:creationId xmlns:a16="http://schemas.microsoft.com/office/drawing/2014/main" id="{85EFB8A7-2254-8BA5-7CE8-6BB3396B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" y="1562274"/>
            <a:ext cx="1890568" cy="1268257"/>
          </a:xfrm>
          <a:prstGeom prst="rect">
            <a:avLst/>
          </a:prstGeom>
        </p:spPr>
      </p:pic>
      <p:pic>
        <p:nvPicPr>
          <p:cNvPr id="17" name="Picture 16" descr="A purple and white logo&#10;&#10;AI-generated content may be incorrect.">
            <a:extLst>
              <a:ext uri="{FF2B5EF4-FFF2-40B4-BE49-F238E27FC236}">
                <a16:creationId xmlns:a16="http://schemas.microsoft.com/office/drawing/2014/main" id="{CB7FC74C-B052-835D-FB40-41219E6F1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792" y="1492078"/>
            <a:ext cx="2692400" cy="12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69621-4F6F-A4B5-5133-7D3E30DF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urple and black background&#10;&#10;Description automatically generated">
            <a:extLst>
              <a:ext uri="{FF2B5EF4-FFF2-40B4-BE49-F238E27FC236}">
                <a16:creationId xmlns:a16="http://schemas.microsoft.com/office/drawing/2014/main" id="{94745125-F78F-2DBE-5255-B4428C0D9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1"/>
          <a:stretch/>
        </p:blipFill>
        <p:spPr>
          <a:xfrm>
            <a:off x="0" y="3021682"/>
            <a:ext cx="12192000" cy="3836318"/>
          </a:xfrm>
          <a:prstGeom prst="rect">
            <a:avLst/>
          </a:prstGeom>
        </p:spPr>
      </p:pic>
      <p:sp>
        <p:nvSpPr>
          <p:cNvPr id="6" name="Titill 2">
            <a:extLst>
              <a:ext uri="{FF2B5EF4-FFF2-40B4-BE49-F238E27FC236}">
                <a16:creationId xmlns:a16="http://schemas.microsoft.com/office/drawing/2014/main" id="{8AB69C5A-503B-E362-82AD-474AEAD18E61}"/>
              </a:ext>
            </a:extLst>
          </p:cNvPr>
          <p:cNvSpPr txBox="1">
            <a:spLocks/>
          </p:cNvSpPr>
          <p:nvPr/>
        </p:nvSpPr>
        <p:spPr>
          <a:xfrm>
            <a:off x="340293" y="212186"/>
            <a:ext cx="9983026" cy="5886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361C5C"/>
                </a:solidFill>
                <a:latin typeface="Aptos" panose="020B0004020202020204" pitchFamily="34" charset="0"/>
                <a:cs typeface="Segoe UI"/>
              </a:rPr>
              <a:t>What challenges do we face?</a:t>
            </a:r>
          </a:p>
        </p:txBody>
      </p:sp>
      <p:pic>
        <p:nvPicPr>
          <p:cNvPr id="8" name="Picture 7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7C7A6EB3-BC39-4380-5779-60EBFECCB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1" y="5207835"/>
            <a:ext cx="927115" cy="1469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F77DF-70C8-2FE5-3C41-8A368C85FF8C}"/>
              </a:ext>
            </a:extLst>
          </p:cNvPr>
          <p:cNvSpPr txBox="1"/>
          <p:nvPr/>
        </p:nvSpPr>
        <p:spPr>
          <a:xfrm>
            <a:off x="193338" y="4108092"/>
            <a:ext cx="1502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strategy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GB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Undefined goals, missing value focus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30035-2325-7222-751F-F67DEF1DD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5539" y="4603490"/>
            <a:ext cx="927115" cy="1469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665F2-3205-59DB-FA2D-8113E1C64141}"/>
              </a:ext>
            </a:extLst>
          </p:cNvPr>
          <p:cNvSpPr txBox="1"/>
          <p:nvPr/>
        </p:nvSpPr>
        <p:spPr>
          <a:xfrm>
            <a:off x="1300804" y="3644787"/>
            <a:ext cx="176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Management disappearance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Sales to execution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F7269202-172C-D4EC-BBBE-55F051EFD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97" y="4409048"/>
            <a:ext cx="927115" cy="1469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0CD72-E1CC-7DD1-433A-9E8C4D4BC1FE}"/>
              </a:ext>
            </a:extLst>
          </p:cNvPr>
          <p:cNvSpPr txBox="1"/>
          <p:nvPr/>
        </p:nvSpPr>
        <p:spPr>
          <a:xfrm>
            <a:off x="3062664" y="3315640"/>
            <a:ext cx="163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No change management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Acceptance of new solution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C8C14-98BC-63A8-C960-404BEE7D9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415" y="4225117"/>
            <a:ext cx="927115" cy="146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5E41E-595E-BC44-A62B-AC8369D6EC9C}"/>
              </a:ext>
            </a:extLst>
          </p:cNvPr>
          <p:cNvSpPr txBox="1"/>
          <p:nvPr/>
        </p:nvSpPr>
        <p:spPr>
          <a:xfrm>
            <a:off x="4580316" y="2907763"/>
            <a:ext cx="1502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Lack of ownership 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en-U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Allocation and workload underestimated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648D52B9-2ECC-6699-B367-F004AB8FD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66" y="3868735"/>
            <a:ext cx="927115" cy="1469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FC565-D7A7-CBAC-F53A-00568E977783}"/>
              </a:ext>
            </a:extLst>
          </p:cNvPr>
          <p:cNvSpPr txBox="1"/>
          <p:nvPr/>
        </p:nvSpPr>
        <p:spPr>
          <a:xfrm>
            <a:off x="5939733" y="2775327"/>
            <a:ext cx="1824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Siloed organisations  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Unclear requirements and internal politics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CE46D-EE23-2913-736A-225D3FFA731F}"/>
              </a:ext>
            </a:extLst>
          </p:cNvPr>
          <p:cNvSpPr txBox="1"/>
          <p:nvPr/>
        </p:nvSpPr>
        <p:spPr>
          <a:xfrm>
            <a:off x="7532520" y="2558483"/>
            <a:ext cx="15912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Unrealistic</a:t>
            </a:r>
          </a:p>
          <a:p>
            <a:r>
              <a:rPr lang="is-I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expectations</a:t>
            </a:r>
            <a:endParaRPr lang="en-IS" b="1">
              <a:solidFill>
                <a:srgbClr val="6057C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Unachievable budgets &amp; timelines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6E557-4ED3-57CD-F319-76D6890351F9}"/>
              </a:ext>
            </a:extLst>
          </p:cNvPr>
          <p:cNvSpPr txBox="1"/>
          <p:nvPr/>
        </p:nvSpPr>
        <p:spPr>
          <a:xfrm>
            <a:off x="8895898" y="2212231"/>
            <a:ext cx="1677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>
                <a:solidFill>
                  <a:srgbClr val="853965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Scope Creep </a:t>
            </a:r>
            <a:endParaRPr lang="en-IS" b="1">
              <a:solidFill>
                <a:srgbClr val="853965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Change management process </a:t>
            </a:r>
            <a:endParaRPr lang="en-IS" sz="1200">
              <a:solidFill>
                <a:srgbClr val="7E7C80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15" descr="A purple flag with black background&#10;&#10;Description automatically generated">
            <a:extLst>
              <a:ext uri="{FF2B5EF4-FFF2-40B4-BE49-F238E27FC236}">
                <a16:creationId xmlns:a16="http://schemas.microsoft.com/office/drawing/2014/main" id="{150AE34E-49C4-A085-A196-7A6DEBF7FA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19" y="3097206"/>
            <a:ext cx="927115" cy="1469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DCB923-EC41-6481-0563-5582C7701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999" y="2768993"/>
            <a:ext cx="927115" cy="1469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5822B6-2E33-BCB4-44D5-07460BEFEDC3}"/>
              </a:ext>
            </a:extLst>
          </p:cNvPr>
          <p:cNvSpPr txBox="1"/>
          <p:nvPr/>
        </p:nvSpPr>
        <p:spPr>
          <a:xfrm>
            <a:off x="10324076" y="1714156"/>
            <a:ext cx="1865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057C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Ineffective communication</a:t>
            </a:r>
          </a:p>
          <a:p>
            <a:r>
              <a:rPr lang="is-IS" sz="1200">
                <a:solidFill>
                  <a:srgbClr val="7E7C80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Internally and externally </a:t>
            </a:r>
          </a:p>
        </p:txBody>
      </p:sp>
      <p:pic>
        <p:nvPicPr>
          <p:cNvPr id="20" name="Picture 19" descr="A blue flag with black background&#10;&#10;AI-generated content may be incorrect.">
            <a:extLst>
              <a:ext uri="{FF2B5EF4-FFF2-40B4-BE49-F238E27FC236}">
                <a16:creationId xmlns:a16="http://schemas.microsoft.com/office/drawing/2014/main" id="{C468FE46-7713-B992-1649-5A8A9F98C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41" y="3757223"/>
            <a:ext cx="927115" cy="14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E419-1911-523B-7B4F-055575FB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Agenda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3FF77-8755-E809-06B1-AD6B1A0387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LS Retail Consulting team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Offering and services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Best practices for successful delivery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Delivery tips and tricks 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Technical tips and tricks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Aptos SemiBold"/>
                <a:cs typeface="Segoe UI"/>
              </a:rPr>
              <a:t>Your success is our success 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atin typeface="Aptos SemiBold" panose="020B0004020202020204" pitchFamily="34" charset="0"/>
            </a:endParaRPr>
          </a:p>
        </p:txBody>
      </p:sp>
      <p:pic>
        <p:nvPicPr>
          <p:cNvPr id="10" name="Picture 9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90CFEFC9-570C-5DE5-F09A-36A275C58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5" y="128211"/>
            <a:ext cx="7094706" cy="66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5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EBCE-D0E8-AECF-4FC8-DF6CE947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4DDB0-F290-F73D-D37D-E40A211C5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"/>
              </a:rPr>
              <a:t>Adapt not adjust </a:t>
            </a:r>
          </a:p>
          <a:p>
            <a:pPr lvl="1"/>
            <a:r>
              <a:rPr lang="en-US">
                <a:latin typeface="Aptos"/>
              </a:rPr>
              <a:t>Limit customization and utilize standard offerings in solutions</a:t>
            </a:r>
          </a:p>
          <a:p>
            <a:pPr marL="0" indent="0">
              <a:buNone/>
            </a:pPr>
            <a:r>
              <a:rPr lang="en-US" b="1">
                <a:latin typeface="Aptos"/>
              </a:rPr>
              <a:t>Stay current on Saas </a:t>
            </a:r>
          </a:p>
          <a:p>
            <a:pPr lvl="1"/>
            <a:r>
              <a:rPr lang="en-US">
                <a:latin typeface="Aptos"/>
              </a:rPr>
              <a:t>Onboarding LS Central SaaS</a:t>
            </a:r>
          </a:p>
          <a:p>
            <a:pPr lvl="1"/>
            <a:r>
              <a:rPr lang="en-US">
                <a:latin typeface="Aptos"/>
              </a:rPr>
              <a:t>CAP team</a:t>
            </a:r>
          </a:p>
          <a:p>
            <a:pPr lvl="2">
              <a:buFont typeface="System Font Regular"/>
              <a:buChar char="-"/>
            </a:pPr>
            <a:r>
              <a:rPr lang="en-US">
                <a:latin typeface="Aptos"/>
              </a:rPr>
              <a:t>Contact your LS Retail regional team</a:t>
            </a:r>
            <a:endParaRPr lang="en-US"/>
          </a:p>
          <a:p>
            <a:pPr lvl="2">
              <a:buFont typeface="System Font Regular"/>
              <a:buChar char="-"/>
            </a:pPr>
            <a:r>
              <a:rPr lang="en-US">
                <a:latin typeface="Aptos"/>
              </a:rPr>
              <a:t>Book a session on the partner portal</a:t>
            </a:r>
          </a:p>
          <a:p>
            <a:pPr marL="0" indent="0">
              <a:buNone/>
            </a:pPr>
            <a:r>
              <a:rPr lang="en-US" b="1">
                <a:latin typeface="Aptos"/>
              </a:rPr>
              <a:t>Update Service </a:t>
            </a:r>
          </a:p>
          <a:p>
            <a:pPr lvl="1"/>
            <a:r>
              <a:rPr lang="en-US">
                <a:latin typeface="Aptos"/>
              </a:rPr>
              <a:t>Tool to simplify the process of installing LS Retail's products and keeping them up-to-date.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latin typeface="Aptos"/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983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C8413-A72A-CA25-3B89-A58B7F01A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43C8-0AE7-CC3D-A999-0A847233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tips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A71D0-3E8E-2493-8B67-12026525AC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72338" cy="505252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"/>
              </a:rPr>
              <a:t>Telemetry </a:t>
            </a:r>
          </a:p>
          <a:p>
            <a:pPr lvl="1"/>
            <a:r>
              <a:rPr lang="en-US" sz="2000">
                <a:latin typeface="Aptos"/>
              </a:rPr>
              <a:t>Advanced </a:t>
            </a:r>
            <a:r>
              <a:rPr lang="en-US" sz="2000" err="1">
                <a:latin typeface="Aptos"/>
              </a:rPr>
              <a:t>temetry</a:t>
            </a:r>
            <a:r>
              <a:rPr lang="en-US" sz="2000">
                <a:latin typeface="Aptos"/>
              </a:rPr>
              <a:t> to enable troubleshooting and support for the tenant</a:t>
            </a:r>
          </a:p>
          <a:p>
            <a:pPr lvl="1"/>
            <a:r>
              <a:rPr lang="en-US" sz="2000">
                <a:latin typeface="Aptos"/>
              </a:rPr>
              <a:t>Easy, intuitive access to performance metrics</a:t>
            </a:r>
            <a:endParaRPr lang="en-US" sz="2000"/>
          </a:p>
          <a:p>
            <a:pPr marL="0" indent="0">
              <a:buNone/>
            </a:pPr>
            <a:r>
              <a:rPr lang="en-US" b="1">
                <a:latin typeface="Aptos"/>
              </a:rPr>
              <a:t>LS Retail Academy platform</a:t>
            </a:r>
          </a:p>
          <a:p>
            <a:pPr lvl="1"/>
            <a:r>
              <a:rPr lang="en-US" sz="2000">
                <a:latin typeface="Aptos"/>
              </a:rPr>
              <a:t>Comprehensive learning experience with on-demand courses on LS Retail products</a:t>
            </a:r>
            <a:endParaRPr lang="en-US" sz="2000"/>
          </a:p>
          <a:p>
            <a:pPr lvl="1"/>
            <a:r>
              <a:rPr lang="en-US" sz="2000">
                <a:latin typeface="Aptos"/>
              </a:rPr>
              <a:t>Available for partners and customers</a:t>
            </a:r>
          </a:p>
          <a:p>
            <a:pPr marL="0" indent="0">
              <a:buNone/>
            </a:pPr>
            <a:r>
              <a:rPr lang="en-US" b="1">
                <a:latin typeface="Aptos"/>
              </a:rPr>
              <a:t>Utilize consulting services </a:t>
            </a:r>
          </a:p>
          <a:p>
            <a:pPr lvl="1"/>
            <a:r>
              <a:rPr lang="en-US" sz="2000">
                <a:latin typeface="Aptos"/>
              </a:rPr>
              <a:t>LS Retail Consulting can give you the right support at the right time</a:t>
            </a:r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894D0-B7DA-15F3-3C32-0C4F04482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4711" y="2119852"/>
            <a:ext cx="7733807" cy="396966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Extensive offering of services available  </a:t>
            </a:r>
          </a:p>
          <a:p>
            <a:pPr marL="0" indent="0">
              <a:buNone/>
            </a:pPr>
            <a:r>
              <a:rPr lang="en-US">
                <a:latin typeface="Aptos"/>
                <a:cs typeface="Segoe UI"/>
              </a:rPr>
              <a:t>Extend your capabilities and ensure you have the knowledge, skills, and resources needed to succeed</a:t>
            </a:r>
            <a:endParaRPr lang="en-US">
              <a:latin typeface="Aptos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Aptos"/>
                <a:cs typeface="Segoe UI"/>
              </a:rPr>
              <a:t>How can we help you succeed?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CB205F-228A-229C-CFCA-80CF50A8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09" y="684744"/>
            <a:ext cx="10065726" cy="1238405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  <a:cs typeface="Segoe UI"/>
              </a:rPr>
              <a:t>Our aim is to increase the success of our partners and customers! </a:t>
            </a:r>
            <a:endParaRPr lang="en-US" sz="2700" b="0"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5A0EB3-8E52-E518-E47E-E588B7D5C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1746" y="3744260"/>
            <a:ext cx="3087173" cy="2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DBC84-5854-1B49-8275-29A999DA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/>
              <a:t>A global</a:t>
            </a:r>
            <a:br>
              <a:rPr lang="en-US" sz="7200"/>
            </a:br>
            <a:r>
              <a:rPr lang="en-US" sz="7200"/>
              <a:t>consulting team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E14E6-B96B-8527-5432-DB790DC87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0627" y="5478920"/>
            <a:ext cx="1374691" cy="6389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485281E-6A61-DB3B-7A16-152621FC8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5461" y="1755901"/>
            <a:ext cx="5475678" cy="324074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486774-B614-BA6A-A8B0-DB06AD3DC90F}"/>
              </a:ext>
            </a:extLst>
          </p:cNvPr>
          <p:cNvSpPr/>
          <p:nvPr/>
        </p:nvSpPr>
        <p:spPr>
          <a:xfrm>
            <a:off x="6492178" y="2951075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Jennifer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Oddo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Americas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D58B4A-2224-B860-55BC-C61F2C08C92C}"/>
              </a:ext>
            </a:extLst>
          </p:cNvPr>
          <p:cNvSpPr/>
          <p:nvPr/>
        </p:nvSpPr>
        <p:spPr>
          <a:xfrm>
            <a:off x="8233924" y="2592831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Urdur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 Anna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Bjornsdottir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Europe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2904576-1F96-CD03-F96A-27B247F22F78}"/>
              </a:ext>
            </a:extLst>
          </p:cNvPr>
          <p:cNvSpPr/>
          <p:nvPr/>
        </p:nvSpPr>
        <p:spPr>
          <a:xfrm>
            <a:off x="9760495" y="3794736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Bjarni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Asmundsson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APAC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995660-6008-D588-8370-CEBD504E3C4B}"/>
              </a:ext>
            </a:extLst>
          </p:cNvPr>
          <p:cNvSpPr/>
          <p:nvPr/>
        </p:nvSpPr>
        <p:spPr>
          <a:xfrm>
            <a:off x="7150861" y="1712522"/>
            <a:ext cx="1582876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Asta M. Karlsson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Project Management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C3EAEBE-5A67-1B80-E60F-19D20B78465F}"/>
              </a:ext>
            </a:extLst>
          </p:cNvPr>
          <p:cNvSpPr/>
          <p:nvPr/>
        </p:nvSpPr>
        <p:spPr>
          <a:xfrm>
            <a:off x="9175609" y="1712522"/>
            <a:ext cx="1666562" cy="7085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</a:rPr>
              <a:t>Johann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</a:rPr>
              <a:t>Thorlaksson</a:t>
            </a:r>
            <a:endParaRPr lang="en-US" sz="1200" b="1" i="0" u="none" strike="noStrike" kern="1200" cap="none" spc="0" normalizeH="0" baseline="0" noProof="0" err="1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/>
            </a:endParaRPr>
          </a:p>
          <a:p>
            <a:pPr algn="ctr">
              <a:defRPr/>
            </a:pPr>
            <a:r>
              <a:rPr lang="en-US" sz="1200">
                <a:solidFill>
                  <a:srgbClr val="351C5C"/>
                </a:solidFill>
                <a:latin typeface="Aptos Light"/>
              </a:rPr>
              <a:t>CCO &amp;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/>
              </a:rPr>
              <a:t>MaxAttention</a:t>
            </a:r>
            <a:endParaRPr lang="en-US" sz="1200" b="0" i="0" u="none" strike="noStrike" kern="1200" cap="none" spc="0" normalizeH="0" baseline="0" noProof="0" err="1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06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2A24-9274-F99C-40F0-9049ABCE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C1BE-0D38-E87C-8972-2FBA0C42A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Placeholder 7" descr="A group of people having a discussion&#10;&#10;Description automatically generated">
            <a:extLst>
              <a:ext uri="{FF2B5EF4-FFF2-40B4-BE49-F238E27FC236}">
                <a16:creationId xmlns:a16="http://schemas.microsoft.com/office/drawing/2014/main" id="{04960B0F-E609-8E02-A53F-714667991F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DD81443F-2E70-09BB-92E5-81804F3ACD1E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2B69603-82A5-3404-8EA8-6B3D55388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C5CF998-9DFE-C177-857D-9C1F98BA149D}"/>
              </a:ext>
            </a:extLst>
          </p:cNvPr>
          <p:cNvSpPr txBox="1">
            <a:spLocks/>
          </p:cNvSpPr>
          <p:nvPr/>
        </p:nvSpPr>
        <p:spPr>
          <a:xfrm>
            <a:off x="6034666" y="3702131"/>
            <a:ext cx="6290321" cy="1563439"/>
          </a:xfrm>
          <a:prstGeom prst="rect">
            <a:avLst/>
          </a:prstGeom>
        </p:spPr>
        <p:txBody>
          <a:bodyPr lIns="91440" tIns="45720" rIns="91440" bIns="45720" numCol="2" spcCol="9144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Aptos"/>
                <a:cs typeface="Segoe UI"/>
              </a:rPr>
              <a:t>Global team of 100 people </a:t>
            </a:r>
            <a:endParaRPr lang="en-US" sz="1800" b="1">
              <a:latin typeface="Aptos"/>
            </a:endParaRPr>
          </a:p>
          <a:p>
            <a:r>
              <a:rPr lang="en-US" sz="1800" b="1">
                <a:latin typeface="Aptos"/>
                <a:cs typeface="Segoe UI"/>
              </a:rPr>
              <a:t>Diverse team</a:t>
            </a:r>
          </a:p>
          <a:p>
            <a:r>
              <a:rPr lang="en-US" sz="1800" b="1">
                <a:latin typeface="Aptos"/>
                <a:cs typeface="Segoe UI"/>
              </a:rPr>
              <a:t>Extensive experience </a:t>
            </a:r>
          </a:p>
          <a:p>
            <a:r>
              <a:rPr lang="en-US" sz="1800" b="1">
                <a:latin typeface="Aptos"/>
                <a:cs typeface="Segoe UI"/>
              </a:rPr>
              <a:t>Subject matter experts </a:t>
            </a:r>
          </a:p>
          <a:p>
            <a:endParaRPr lang="is-IS" sz="1800"/>
          </a:p>
          <a:p>
            <a:r>
              <a:rPr lang="is-IS" sz="1800" err="1">
                <a:latin typeface="Aptos Light"/>
              </a:rPr>
              <a:t>Technical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</a:p>
          <a:p>
            <a:r>
              <a:rPr lang="is-IS" sz="1800" err="1">
                <a:latin typeface="Aptos Light"/>
              </a:rPr>
              <a:t>Functional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Consultants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 err="1">
                <a:latin typeface="Aptos Light"/>
              </a:rPr>
              <a:t>Solution</a:t>
            </a:r>
            <a:r>
              <a:rPr lang="is-IS" sz="1800">
                <a:latin typeface="Aptos Light"/>
              </a:rPr>
              <a:t> </a:t>
            </a:r>
            <a:r>
              <a:rPr lang="is-IS" sz="1800" err="1">
                <a:latin typeface="Aptos Light"/>
              </a:rPr>
              <a:t>Architects</a:t>
            </a:r>
            <a:r>
              <a:rPr lang="is-IS" sz="1800">
                <a:latin typeface="Aptos Light"/>
              </a:rPr>
              <a:t> </a:t>
            </a:r>
          </a:p>
          <a:p>
            <a:r>
              <a:rPr lang="is-IS" sz="1800">
                <a:latin typeface="Aptos Light"/>
              </a:rPr>
              <a:t>Project </a:t>
            </a:r>
            <a:r>
              <a:rPr lang="is-IS" sz="1800" err="1">
                <a:latin typeface="Aptos Light"/>
              </a:rPr>
              <a:t>Managers</a:t>
            </a:r>
            <a:r>
              <a:rPr lang="is-IS" sz="1800">
                <a:latin typeface="Aptos Light"/>
              </a:rPr>
              <a:t> </a:t>
            </a:r>
            <a:endParaRPr lang="en-US" sz="1800">
              <a:latin typeface="Aptos Light"/>
            </a:endParaRPr>
          </a:p>
          <a:p>
            <a:endParaRPr lang="en-US" sz="18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6612866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F16C9976-3749-D2C1-A20D-1D1A9D7524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270" r="11990"/>
          <a:stretch/>
        </p:blipFill>
        <p:spPr>
          <a:xfrm>
            <a:off x="399127" y="1025619"/>
            <a:ext cx="5211024" cy="521102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FB7AF-6C3C-E8EB-7DEE-F48E5FC1D8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4666" y="1137420"/>
            <a:ext cx="5878242" cy="2291580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>
                <a:latin typeface="Aptos" panose="020B0004020202020204" pitchFamily="34" charset="0"/>
                <a:cs typeface="Segoe UI" panose="020B0502040204020203" pitchFamily="34" charset="0"/>
              </a:rPr>
              <a:t>We work with partners and customers to make  their deliveries more successful.</a:t>
            </a:r>
            <a:endParaRPr lang="en-IS" sz="360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BC3E5-5720-8A55-A12E-CA947A931FB0}"/>
              </a:ext>
            </a:extLst>
          </p:cNvPr>
          <p:cNvGrpSpPr/>
          <p:nvPr/>
        </p:nvGrpSpPr>
        <p:grpSpPr>
          <a:xfrm>
            <a:off x="6345488" y="3788997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CBAFDEE-4239-4E48-E5E7-067D59B9A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6B123D-52BE-108C-AC82-35689DF2AF26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/>
                  <a:cs typeface="Segoe UI"/>
                </a:rPr>
                <a:t>Support partners in sales and in the full project lifecycle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0FFEED-FBBB-DF7E-E551-6D729DA21853}"/>
              </a:ext>
            </a:extLst>
          </p:cNvPr>
          <p:cNvGrpSpPr/>
          <p:nvPr/>
        </p:nvGrpSpPr>
        <p:grpSpPr>
          <a:xfrm>
            <a:off x="8297990" y="3788997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474D8D4-4CCA-F1E9-0861-4DAD8093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C1662E-E98F-AF0D-6A6F-B1C519E104D2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Increase the quality of the implementations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EE466A-AC00-5BF6-5470-31449A1E5F6E}"/>
              </a:ext>
            </a:extLst>
          </p:cNvPr>
          <p:cNvGrpSpPr/>
          <p:nvPr/>
        </p:nvGrpSpPr>
        <p:grpSpPr>
          <a:xfrm>
            <a:off x="10255484" y="3788997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4D1DF1C-5996-9826-247B-992BD1B8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FD0D1D-600F-B812-D11C-487B7389782E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extra capacity and specialized industry expertise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ADEAA4-6988-E823-426F-E1361E8756B5}"/>
              </a:ext>
            </a:extLst>
          </p:cNvPr>
          <p:cNvGrpSpPr/>
          <p:nvPr/>
        </p:nvGrpSpPr>
        <p:grpSpPr>
          <a:xfrm>
            <a:off x="7324907" y="5117455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032B402-606C-1EE4-949A-B67F903C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F6B752-F5A8-498C-2751-87938639D152}"/>
                </a:ext>
              </a:extLst>
            </p:cNvPr>
            <p:cNvSpPr txBox="1"/>
            <p:nvPr/>
          </p:nvSpPr>
          <p:spPr>
            <a:xfrm flipH="1">
              <a:off x="6370395" y="3825694"/>
              <a:ext cx="179966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Reduce project risk and cut down implementation time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FB4097-B481-24E0-15BD-6A2B763F1509}"/>
              </a:ext>
            </a:extLst>
          </p:cNvPr>
          <p:cNvGrpSpPr/>
          <p:nvPr/>
        </p:nvGrpSpPr>
        <p:grpSpPr>
          <a:xfrm>
            <a:off x="9282401" y="5117455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82DA63C-EC27-03D8-3BAA-1EE9F3F6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87A2A6-B48B-74FD-438F-E6A385545BEC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20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Bring customer insights into product development 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2E273CD3-F94D-8C40-E38A-A37254C7E074}"/>
              </a:ext>
            </a:extLst>
          </p:cNvPr>
          <p:cNvSpPr/>
          <p:nvPr/>
        </p:nvSpPr>
        <p:spPr>
          <a:xfrm>
            <a:off x="361950" y="999793"/>
            <a:ext cx="2381454" cy="1209291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F2F7BD-6164-DF11-B58F-356FB0C83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74794" y="1196409"/>
            <a:ext cx="1755765" cy="81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F70797-973C-1BDB-937E-8FEECBB2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4926190" cy="1280948"/>
          </a:xfrm>
        </p:spPr>
        <p:txBody>
          <a:bodyPr anchor="t">
            <a:normAutofit/>
          </a:bodyPr>
          <a:lstStyle/>
          <a:p>
            <a:r>
              <a:rPr lang="en-US"/>
              <a:t>Project approach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C211B82-A0A1-57D4-4EB5-76A5957F2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109785"/>
            <a:ext cx="4926189" cy="53968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Aptos SemiBold"/>
              </a:rPr>
              <a:t>LS Retail Consulting services can be used for different phases of the project lifecycle:</a:t>
            </a:r>
          </a:p>
          <a:p>
            <a:pPr lvl="1"/>
            <a:r>
              <a:rPr lang="en-US">
                <a:latin typeface="Aptos Light"/>
              </a:rPr>
              <a:t>Pre-sales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Analysis and workshops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Architecture and customization guidance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Implementation and deployment</a:t>
            </a:r>
            <a:endParaRPr lang="en-US">
              <a:solidFill>
                <a:srgbClr val="000000"/>
              </a:solidFill>
              <a:latin typeface="Aptos Light"/>
            </a:endParaRPr>
          </a:p>
          <a:p>
            <a:pPr lvl="1"/>
            <a:r>
              <a:rPr lang="en-US">
                <a:latin typeface="Aptos Light"/>
              </a:rPr>
              <a:t>Key-user training</a:t>
            </a:r>
          </a:p>
          <a:p>
            <a:pPr lvl="1"/>
            <a:r>
              <a:rPr lang="en-US">
                <a:latin typeface="Aptos Light"/>
              </a:rPr>
              <a:t>Testing and support</a:t>
            </a:r>
            <a:endParaRPr lang="en-US"/>
          </a:p>
          <a:p>
            <a:pPr marL="0" indent="0">
              <a:buNone/>
            </a:pPr>
            <a:r>
              <a:rPr lang="en-US" b="1">
                <a:latin typeface="Aptos SemiBold"/>
              </a:rPr>
              <a:t>Bring in the right resources at the right time.</a:t>
            </a:r>
          </a:p>
        </p:txBody>
      </p:sp>
    </p:spTree>
    <p:extLst>
      <p:ext uri="{BB962C8B-B14F-4D97-AF65-F5344CB8AC3E}">
        <p14:creationId xmlns:p14="http://schemas.microsoft.com/office/powerpoint/2010/main" val="2039217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2A5B-7498-27D2-A516-2CF268B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3776-8007-B855-8853-127421DFBB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2417" y="103298"/>
            <a:ext cx="4853502" cy="13203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4400" b="1">
                <a:latin typeface="Aptos ExtraBold"/>
              </a:rPr>
              <a:t>LS Retail </a:t>
            </a:r>
            <a:r>
              <a:rPr lang="en-US" sz="4400" b="1" err="1">
                <a:latin typeface="Aptos ExtraBold"/>
              </a:rPr>
              <a:t>MaxAttention</a:t>
            </a:r>
            <a:endParaRPr lang="en-US" sz="4400" b="1" err="1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Aptos Light"/>
              </a:rPr>
              <a:t>a</a:t>
            </a:r>
            <a:r>
              <a:rPr lang="en-US" sz="2000" b="0">
                <a:latin typeface="Aptos Light"/>
              </a:rPr>
              <a:t> dedicated customer service desk offering:</a:t>
            </a:r>
            <a:endParaRPr lang="en-US" sz="2000">
              <a:latin typeface="Aptos Light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875EF0A-5699-DE85-9367-9EB7D5EF2F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819105" y="5525526"/>
            <a:ext cx="1798209" cy="83578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F1ADA-99A1-CB19-1278-F71B74E92327}"/>
              </a:ext>
            </a:extLst>
          </p:cNvPr>
          <p:cNvGrpSpPr/>
          <p:nvPr/>
        </p:nvGrpSpPr>
        <p:grpSpPr>
          <a:xfrm>
            <a:off x="479777" y="1812975"/>
            <a:ext cx="4631973" cy="890672"/>
            <a:chOff x="479777" y="2538328"/>
            <a:chExt cx="4631973" cy="890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946471-399F-0FF0-CCB7-7D82E2110E33}"/>
                </a:ext>
              </a:extLst>
            </p:cNvPr>
            <p:cNvSpPr/>
            <p:nvPr/>
          </p:nvSpPr>
          <p:spPr>
            <a:xfrm>
              <a:off x="479777" y="2538328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31">
              <a:extLst>
                <a:ext uri="{FF2B5EF4-FFF2-40B4-BE49-F238E27FC236}">
                  <a16:creationId xmlns:a16="http://schemas.microsoft.com/office/drawing/2014/main" id="{660DA61A-BAA1-56C7-8135-C2101C7945E7}"/>
                </a:ext>
              </a:extLst>
            </p:cNvPr>
            <p:cNvSpPr txBox="1"/>
            <p:nvPr/>
          </p:nvSpPr>
          <p:spPr>
            <a:xfrm>
              <a:off x="1128050" y="2783609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Ad-hoc to advanced 24/7 support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2EB4A10-ADA3-57CC-5009-8B3C480C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608" y="2771358"/>
              <a:ext cx="424612" cy="42461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416489-BBA4-1DFD-CA55-3B522779F297}"/>
              </a:ext>
            </a:extLst>
          </p:cNvPr>
          <p:cNvGrpSpPr/>
          <p:nvPr/>
        </p:nvGrpSpPr>
        <p:grpSpPr>
          <a:xfrm>
            <a:off x="479777" y="2981979"/>
            <a:ext cx="4631973" cy="890672"/>
            <a:chOff x="479777" y="3612781"/>
            <a:chExt cx="4631973" cy="89067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2FF7AC-C10C-22D9-C77C-E305B4B9EF70}"/>
                </a:ext>
              </a:extLst>
            </p:cNvPr>
            <p:cNvSpPr/>
            <p:nvPr/>
          </p:nvSpPr>
          <p:spPr>
            <a:xfrm>
              <a:off x="479777" y="3612781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2F5EF1C8-A091-98E6-23EA-44521B9513FD}"/>
                </a:ext>
              </a:extLst>
            </p:cNvPr>
            <p:cNvSpPr txBox="1"/>
            <p:nvPr/>
          </p:nvSpPr>
          <p:spPr>
            <a:xfrm>
              <a:off x="1128050" y="3858062"/>
              <a:ext cx="3863050" cy="40011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2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nd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 and 3</a:t>
              </a:r>
              <a:r>
                <a:rPr kumimoji="0" lang="en-US" sz="2000" b="0" i="0" u="none" strike="noStrike" kern="1200" cap="none" spc="0" normalizeH="0" baseline="3000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rd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level support with SLA´s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372059A-D2D0-24EE-FA6F-A809ADB89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5614" y="3909817"/>
              <a:ext cx="296600" cy="296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6DE89F-1664-D828-117C-420853C604C4}"/>
              </a:ext>
            </a:extLst>
          </p:cNvPr>
          <p:cNvGrpSpPr/>
          <p:nvPr/>
        </p:nvGrpSpPr>
        <p:grpSpPr>
          <a:xfrm>
            <a:off x="479777" y="4150983"/>
            <a:ext cx="4631973" cy="890672"/>
            <a:chOff x="479777" y="4687234"/>
            <a:chExt cx="4631973" cy="89067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FCA3965-8070-3A4F-59DB-C74321F973EB}"/>
                </a:ext>
              </a:extLst>
            </p:cNvPr>
            <p:cNvSpPr/>
            <p:nvPr/>
          </p:nvSpPr>
          <p:spPr>
            <a:xfrm>
              <a:off x="479777" y="4687234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6B4F5334-5F43-CBEA-2A63-7F6CB4716FF2}"/>
                </a:ext>
              </a:extLst>
            </p:cNvPr>
            <p:cNvSpPr txBox="1"/>
            <p:nvPr/>
          </p:nvSpPr>
          <p:spPr>
            <a:xfrm>
              <a:off x="1128050" y="4778627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Additional service to LS Retail partners and customers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538D06F-E9E4-EBD3-8649-FD22D40E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9478" y="4937336"/>
              <a:ext cx="406972" cy="4069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9DCAAF-E16D-A58E-6A16-031BDC589DA0}"/>
              </a:ext>
            </a:extLst>
          </p:cNvPr>
          <p:cNvGrpSpPr/>
          <p:nvPr/>
        </p:nvGrpSpPr>
        <p:grpSpPr>
          <a:xfrm>
            <a:off x="479777" y="5319986"/>
            <a:ext cx="4631973" cy="890672"/>
            <a:chOff x="479777" y="5761687"/>
            <a:chExt cx="4631973" cy="890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19FFFC6-7B23-70C5-1850-1F0B81B66D49}"/>
                </a:ext>
              </a:extLst>
            </p:cNvPr>
            <p:cNvSpPr/>
            <p:nvPr/>
          </p:nvSpPr>
          <p:spPr>
            <a:xfrm>
              <a:off x="479777" y="5761687"/>
              <a:ext cx="4631973" cy="890672"/>
            </a:xfrm>
            <a:custGeom>
              <a:avLst/>
              <a:gdLst>
                <a:gd name="connsiteX0" fmla="*/ 54265 w 4073429"/>
                <a:gd name="connsiteY0" fmla="*/ 0 h 890672"/>
                <a:gd name="connsiteX1" fmla="*/ 203866 w 4073429"/>
                <a:gd name="connsiteY1" fmla="*/ 0 h 890672"/>
                <a:gd name="connsiteX2" fmla="*/ 271316 w 4073429"/>
                <a:gd name="connsiteY2" fmla="*/ 0 h 890672"/>
                <a:gd name="connsiteX3" fmla="*/ 3802113 w 4073429"/>
                <a:gd name="connsiteY3" fmla="*/ 0 h 890672"/>
                <a:gd name="connsiteX4" fmla="*/ 3806448 w 4073429"/>
                <a:gd name="connsiteY4" fmla="*/ 0 h 890672"/>
                <a:gd name="connsiteX5" fmla="*/ 4019164 w 4073429"/>
                <a:gd name="connsiteY5" fmla="*/ 0 h 890672"/>
                <a:gd name="connsiteX6" fmla="*/ 4073429 w 4073429"/>
                <a:gd name="connsiteY6" fmla="*/ 54265 h 890672"/>
                <a:gd name="connsiteX7" fmla="*/ 4073429 w 4073429"/>
                <a:gd name="connsiteY7" fmla="*/ 836407 h 890672"/>
                <a:gd name="connsiteX8" fmla="*/ 4019164 w 4073429"/>
                <a:gd name="connsiteY8" fmla="*/ 890672 h 890672"/>
                <a:gd name="connsiteX9" fmla="*/ 3806448 w 4073429"/>
                <a:gd name="connsiteY9" fmla="*/ 890672 h 890672"/>
                <a:gd name="connsiteX10" fmla="*/ 3802113 w 4073429"/>
                <a:gd name="connsiteY10" fmla="*/ 890672 h 890672"/>
                <a:gd name="connsiteX11" fmla="*/ 271316 w 4073429"/>
                <a:gd name="connsiteY11" fmla="*/ 890672 h 890672"/>
                <a:gd name="connsiteX12" fmla="*/ 203866 w 4073429"/>
                <a:gd name="connsiteY12" fmla="*/ 890672 h 890672"/>
                <a:gd name="connsiteX13" fmla="*/ 54265 w 4073429"/>
                <a:gd name="connsiteY13" fmla="*/ 890672 h 890672"/>
                <a:gd name="connsiteX14" fmla="*/ 0 w 4073429"/>
                <a:gd name="connsiteY14" fmla="*/ 836407 h 890672"/>
                <a:gd name="connsiteX15" fmla="*/ 0 w 4073429"/>
                <a:gd name="connsiteY15" fmla="*/ 54265 h 890672"/>
                <a:gd name="connsiteX16" fmla="*/ 54265 w 4073429"/>
                <a:gd name="connsiteY16" fmla="*/ 0 h 89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73429" h="890672">
                  <a:moveTo>
                    <a:pt x="54265" y="0"/>
                  </a:moveTo>
                  <a:lnTo>
                    <a:pt x="203866" y="0"/>
                  </a:lnTo>
                  <a:lnTo>
                    <a:pt x="271316" y="0"/>
                  </a:lnTo>
                  <a:lnTo>
                    <a:pt x="3802113" y="0"/>
                  </a:lnTo>
                  <a:lnTo>
                    <a:pt x="3806448" y="0"/>
                  </a:lnTo>
                  <a:lnTo>
                    <a:pt x="4019164" y="0"/>
                  </a:lnTo>
                  <a:cubicBezTo>
                    <a:pt x="4049134" y="0"/>
                    <a:pt x="4073429" y="24295"/>
                    <a:pt x="4073429" y="54265"/>
                  </a:cubicBezTo>
                  <a:lnTo>
                    <a:pt x="4073429" y="836407"/>
                  </a:lnTo>
                  <a:cubicBezTo>
                    <a:pt x="4073429" y="866377"/>
                    <a:pt x="4049134" y="890672"/>
                    <a:pt x="4019164" y="890672"/>
                  </a:cubicBezTo>
                  <a:lnTo>
                    <a:pt x="3806448" y="890672"/>
                  </a:lnTo>
                  <a:lnTo>
                    <a:pt x="3802113" y="890672"/>
                  </a:lnTo>
                  <a:lnTo>
                    <a:pt x="271316" y="890672"/>
                  </a:lnTo>
                  <a:lnTo>
                    <a:pt x="203866" y="890672"/>
                  </a:lnTo>
                  <a:lnTo>
                    <a:pt x="54265" y="890672"/>
                  </a:lnTo>
                  <a:cubicBezTo>
                    <a:pt x="24295" y="890672"/>
                    <a:pt x="0" y="866377"/>
                    <a:pt x="0" y="836407"/>
                  </a:cubicBezTo>
                  <a:lnTo>
                    <a:pt x="0" y="54265"/>
                  </a:lnTo>
                  <a:cubicBezTo>
                    <a:pt x="0" y="24295"/>
                    <a:pt x="24295" y="0"/>
                    <a:pt x="542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65100" dist="127000" dir="5400000" algn="ctr" rotWithShape="0">
                <a:srgbClr val="000000">
                  <a:alpha val="15202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2A191DA5-27AA-CCE8-0C82-ADA648C94131}"/>
                </a:ext>
              </a:extLst>
            </p:cNvPr>
            <p:cNvSpPr txBox="1"/>
            <p:nvPr/>
          </p:nvSpPr>
          <p:spPr>
            <a:xfrm>
              <a:off x="1128050" y="5853080"/>
              <a:ext cx="3863050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Segoe UI Semilight" pitchFamily="34"/>
                </a:rPr>
                <a:t>Dedicated support manager and skilled regional professionals</a:t>
              </a:r>
              <a:endPara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Segoe UI Semilight" pitchFamily="34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A33A28-E377-AE3C-20B3-C8AFF299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0428" y="5984020"/>
              <a:ext cx="445072" cy="445072"/>
            </a:xfrm>
            <a:prstGeom prst="rect">
              <a:avLst/>
            </a:prstGeom>
          </p:spPr>
        </p:pic>
      </p:grpSp>
      <p:pic>
        <p:nvPicPr>
          <p:cNvPr id="24" name="Picture 23" descr="A person holding a computer&#10;&#10;Description automatically generated">
            <a:extLst>
              <a:ext uri="{FF2B5EF4-FFF2-40B4-BE49-F238E27FC236}">
                <a16:creationId xmlns:a16="http://schemas.microsoft.com/office/drawing/2014/main" id="{DCAD4F50-5290-5C75-08E2-CEF36C64701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035396" y="1197864"/>
            <a:ext cx="2957208" cy="3904361"/>
          </a:xfrm>
          <a:prstGeom prst="rect">
            <a:avLst/>
          </a:prstGeom>
        </p:spPr>
      </p:pic>
      <p:pic>
        <p:nvPicPr>
          <p:cNvPr id="26" name="Picture 25" descr="A person sitting on the floor holding a computer&#10;&#10;Description automatically generated">
            <a:extLst>
              <a:ext uri="{FF2B5EF4-FFF2-40B4-BE49-F238E27FC236}">
                <a16:creationId xmlns:a16="http://schemas.microsoft.com/office/drawing/2014/main" id="{1048FB32-336A-9D21-0D3F-BF41D0E644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451" y="2793233"/>
            <a:ext cx="2827993" cy="4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BE4D4B-F67E-E3F2-30AB-87C09C09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Delivery tips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7C7B5-96E6-056E-7ABC-B3BD03E3B7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4000" b="1">
                <a:solidFill>
                  <a:srgbClr val="351C5C"/>
                </a:solidFill>
              </a:rPr>
              <a:t>Implementation challenges</a:t>
            </a:r>
            <a:br>
              <a:rPr lang="en-US" sz="4000" b="1">
                <a:solidFill>
                  <a:srgbClr val="351C5C"/>
                </a:solidFill>
              </a:rPr>
            </a:br>
            <a:endParaRPr lang="en-US" sz="4000" b="1">
              <a:solidFill>
                <a:srgbClr val="351C5C"/>
              </a:solidFill>
            </a:endParaRPr>
          </a:p>
          <a:p>
            <a:pPr marL="0" indent="0" algn="ctr">
              <a:buNone/>
            </a:pPr>
            <a:r>
              <a:rPr lang="en-US" sz="4000" b="1">
                <a:solidFill>
                  <a:srgbClr val="5B3D8C"/>
                </a:solidFill>
              </a:rPr>
              <a:t>Best practices for successful delivery</a:t>
            </a:r>
            <a:br>
              <a:rPr lang="en-US" sz="4000" b="1">
                <a:solidFill>
                  <a:srgbClr val="5B3D8C"/>
                </a:solidFill>
              </a:rPr>
            </a:br>
            <a:endParaRPr lang="en-US" sz="4000" b="1">
              <a:solidFill>
                <a:srgbClr val="5B3D8C"/>
              </a:solidFill>
            </a:endParaRPr>
          </a:p>
          <a:p>
            <a:pPr marL="0" indent="0" algn="ctr">
              <a:buNone/>
            </a:pPr>
            <a:r>
              <a:rPr lang="en-US" sz="4000" b="1">
                <a:solidFill>
                  <a:srgbClr val="351C5C"/>
                </a:solidFill>
              </a:rPr>
              <a:t>Customer stories from the field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92BBA6-B0CF-A094-96B7-E8E4F6113CD8}"/>
              </a:ext>
            </a:extLst>
          </p:cNvPr>
          <p:cNvCxnSpPr/>
          <p:nvPr/>
        </p:nvCxnSpPr>
        <p:spPr>
          <a:xfrm flipH="1">
            <a:off x="8142051" y="2412460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0793FC-6CE0-B5F7-290D-A5AD804ED98F}"/>
              </a:ext>
            </a:extLst>
          </p:cNvPr>
          <p:cNvCxnSpPr/>
          <p:nvPr/>
        </p:nvCxnSpPr>
        <p:spPr>
          <a:xfrm flipH="1">
            <a:off x="8142051" y="4250988"/>
            <a:ext cx="1400783" cy="0"/>
          </a:xfrm>
          <a:prstGeom prst="line">
            <a:avLst/>
          </a:prstGeom>
          <a:ln w="28575">
            <a:solidFill>
              <a:srgbClr val="351C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822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3E42CE-25E6-4F54-9C49-65608CF0B4C5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a1a525c2-d4eb-46fe-9b09-8f8634d7947d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ec22545-32f7-47c8-afbd-c0084660662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5</TotalTime>
  <Words>1750</Words>
  <Application>Microsoft Office PowerPoint</Application>
  <PresentationFormat>Widescreen</PresentationFormat>
  <Paragraphs>331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Courier New</vt:lpstr>
      <vt:lpstr>Segoe UI</vt:lpstr>
      <vt:lpstr>System Font Regular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1_Eggplant slides</vt:lpstr>
      <vt:lpstr>PowerPoint Presentation</vt:lpstr>
      <vt:lpstr>PowerPoint Presentation</vt:lpstr>
      <vt:lpstr>Agenda</vt:lpstr>
      <vt:lpstr>A global consulting team</vt:lpstr>
      <vt:lpstr>PowerPoint Presentation</vt:lpstr>
      <vt:lpstr>PowerPoint Presentation</vt:lpstr>
      <vt:lpstr>Project approach </vt:lpstr>
      <vt:lpstr>PowerPoint Presentation</vt:lpstr>
      <vt:lpstr>Delivery tips</vt:lpstr>
      <vt:lpstr>PowerPoint Presentation</vt:lpstr>
      <vt:lpstr>PowerPoint Presentation</vt:lpstr>
      <vt:lpstr>Unclear strategy </vt:lpstr>
      <vt:lpstr>PowerPoint Presentation</vt:lpstr>
      <vt:lpstr>Management disappearance </vt:lpstr>
      <vt:lpstr>PowerPoint Presentation</vt:lpstr>
      <vt:lpstr>No business change management </vt:lpstr>
      <vt:lpstr>PowerPoint Presentation</vt:lpstr>
      <vt:lpstr>Lack of ownership </vt:lpstr>
      <vt:lpstr>Customer Story</vt:lpstr>
      <vt:lpstr>PowerPoint Presentation</vt:lpstr>
      <vt:lpstr>Organizations silos </vt:lpstr>
      <vt:lpstr>PowerPoint Presentation</vt:lpstr>
      <vt:lpstr>Unrealistic expectations </vt:lpstr>
      <vt:lpstr>PowerPoint Presentation</vt:lpstr>
      <vt:lpstr>Scope Creep </vt:lpstr>
      <vt:lpstr>Customer story</vt:lpstr>
      <vt:lpstr>PowerPoint Presentation</vt:lpstr>
      <vt:lpstr>Ineffective communication</vt:lpstr>
      <vt:lpstr>PowerPoint Presentation</vt:lpstr>
      <vt:lpstr>Technical tips </vt:lpstr>
      <vt:lpstr>Technical tips </vt:lpstr>
      <vt:lpstr>Our aim is to increase the success of our partners and customers!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2025-05-08T13:28:44Z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