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16" r:id="rId5"/>
    <p:sldMasterId id="2147483812" r:id="rId6"/>
    <p:sldMasterId id="2147483681" r:id="rId7"/>
    <p:sldMasterId id="2147483723" r:id="rId8"/>
    <p:sldMasterId id="2147483735" r:id="rId9"/>
    <p:sldMasterId id="2147483745" r:id="rId10"/>
    <p:sldMasterId id="2147483794" r:id="rId11"/>
  </p:sldMasterIdLst>
  <p:notesMasterIdLst>
    <p:notesMasterId r:id="rId49"/>
  </p:notesMasterIdLst>
  <p:sldIdLst>
    <p:sldId id="2147482530" r:id="rId12"/>
    <p:sldId id="304" r:id="rId13"/>
    <p:sldId id="2147482475" r:id="rId14"/>
    <p:sldId id="2147482476" r:id="rId15"/>
    <p:sldId id="2147482477" r:id="rId16"/>
    <p:sldId id="2147482545" r:id="rId17"/>
    <p:sldId id="2147482491" r:id="rId18"/>
    <p:sldId id="2147482548" r:id="rId19"/>
    <p:sldId id="2146846089" r:id="rId20"/>
    <p:sldId id="2146846092" r:id="rId21"/>
    <p:sldId id="2146845875" r:id="rId22"/>
    <p:sldId id="2146846039" r:id="rId23"/>
    <p:sldId id="2147482516" r:id="rId24"/>
    <p:sldId id="2147482527" r:id="rId25"/>
    <p:sldId id="2147482529" r:id="rId26"/>
    <p:sldId id="2147482528" r:id="rId27"/>
    <p:sldId id="2147482515" r:id="rId28"/>
    <p:sldId id="2146846037" r:id="rId29"/>
    <p:sldId id="2134805145" r:id="rId30"/>
    <p:sldId id="2146846093" r:id="rId31"/>
    <p:sldId id="2146846091" r:id="rId32"/>
    <p:sldId id="2146845840" r:id="rId33"/>
    <p:sldId id="2147482546" r:id="rId34"/>
    <p:sldId id="2146846008" r:id="rId35"/>
    <p:sldId id="2147482547" r:id="rId36"/>
    <p:sldId id="2147482474" r:id="rId37"/>
    <p:sldId id="312" r:id="rId38"/>
    <p:sldId id="293" r:id="rId39"/>
    <p:sldId id="294" r:id="rId40"/>
    <p:sldId id="295" r:id="rId41"/>
    <p:sldId id="350" r:id="rId42"/>
    <p:sldId id="2147482513" r:id="rId43"/>
    <p:sldId id="2147482532" r:id="rId44"/>
    <p:sldId id="2147482535" r:id="rId45"/>
    <p:sldId id="2147482533" r:id="rId46"/>
    <p:sldId id="2147482536" r:id="rId47"/>
    <p:sldId id="303" r:id="rId4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2147482530"/>
            <p14:sldId id="304"/>
            <p14:sldId id="2147482475"/>
            <p14:sldId id="2147482476"/>
            <p14:sldId id="2147482477"/>
            <p14:sldId id="2147482545"/>
            <p14:sldId id="2147482491"/>
            <p14:sldId id="2147482548"/>
            <p14:sldId id="2146846089"/>
            <p14:sldId id="2146846092"/>
            <p14:sldId id="2146845875"/>
            <p14:sldId id="2146846039"/>
            <p14:sldId id="2147482516"/>
            <p14:sldId id="2147482527"/>
            <p14:sldId id="2147482529"/>
            <p14:sldId id="2147482528"/>
            <p14:sldId id="2147482515"/>
            <p14:sldId id="2146846037"/>
            <p14:sldId id="2134805145"/>
            <p14:sldId id="2146846093"/>
            <p14:sldId id="2146846091"/>
            <p14:sldId id="2146845840"/>
            <p14:sldId id="2147482546"/>
            <p14:sldId id="2146846008"/>
            <p14:sldId id="2147482547"/>
            <p14:sldId id="2147482474"/>
            <p14:sldId id="312"/>
            <p14:sldId id="293"/>
            <p14:sldId id="294"/>
            <p14:sldId id="295"/>
            <p14:sldId id="350"/>
            <p14:sldId id="2147482513"/>
            <p14:sldId id="2147482532"/>
            <p14:sldId id="2147482535"/>
            <p14:sldId id="2147482533"/>
            <p14:sldId id="2147482536"/>
          </p14:sldIdLst>
        </p14:section>
        <p14:section name="Default Section" id="{1717138E-E308-C940-A345-391241ED4264}">
          <p14:sldIdLst>
            <p14:sldId id="303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5E666C-09B5-2348-A472-66EC74AA82FF}" name="Gigja Eyjolfsdottir" initials="GE" userId="S::gigja@lsretail.com::e08c0f03-4b2d-4c8a-a6fe-3322f6a5693b" providerId="AD"/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" userId="S::wojciechja@lsretail.com::283006d7-7365-4ce6-9b04-25a42527db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3FA4"/>
    <a:srgbClr val="6E63D6"/>
    <a:srgbClr val="351C5C"/>
    <a:srgbClr val="D24A74"/>
    <a:srgbClr val="EFBC6E"/>
    <a:srgbClr val="B58214"/>
    <a:srgbClr val="BABAE6"/>
    <a:srgbClr val="00BCB5"/>
    <a:srgbClr val="00706E"/>
    <a:srgbClr val="D14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9241CEC8-6307-45EA-AE9F-4060CDE15D07}"/>
    <pc:docChg chg="custSel delSld modSld modSection">
      <pc:chgData name="Bjorn Jonsson" userId="0ba677ab-dff8-4d69-911d-adef4ed2de49" providerId="ADAL" clId="{9241CEC8-6307-45EA-AE9F-4060CDE15D07}" dt="2025-05-08T12:53:32.723" v="64" actId="368"/>
      <pc:docMkLst>
        <pc:docMk/>
      </pc:docMkLst>
      <pc:sldChg chg="modNotes">
        <pc:chgData name="Bjorn Jonsson" userId="0ba677ab-dff8-4d69-911d-adef4ed2de49" providerId="ADAL" clId="{9241CEC8-6307-45EA-AE9F-4060CDE15D07}" dt="2025-05-08T12:53:32.707" v="58" actId="368"/>
        <pc:sldMkLst>
          <pc:docMk/>
          <pc:sldMk cId="1992839115" sldId="293"/>
        </pc:sldMkLst>
      </pc:sldChg>
      <pc:sldChg chg="modNotes">
        <pc:chgData name="Bjorn Jonsson" userId="0ba677ab-dff8-4d69-911d-adef4ed2de49" providerId="ADAL" clId="{9241CEC8-6307-45EA-AE9F-4060CDE15D07}" dt="2025-05-08T12:53:32.711" v="60" actId="368"/>
        <pc:sldMkLst>
          <pc:docMk/>
          <pc:sldMk cId="3495168606" sldId="294"/>
        </pc:sldMkLst>
      </pc:sldChg>
      <pc:sldChg chg="modNotes">
        <pc:chgData name="Bjorn Jonsson" userId="0ba677ab-dff8-4d69-911d-adef4ed2de49" providerId="ADAL" clId="{9241CEC8-6307-45EA-AE9F-4060CDE15D07}" dt="2025-05-08T12:53:32.719" v="62" actId="368"/>
        <pc:sldMkLst>
          <pc:docMk/>
          <pc:sldMk cId="1158265558" sldId="295"/>
        </pc:sldMkLst>
      </pc:sldChg>
      <pc:sldChg chg="del">
        <pc:chgData name="Bjorn Jonsson" userId="0ba677ab-dff8-4d69-911d-adef4ed2de49" providerId="ADAL" clId="{9241CEC8-6307-45EA-AE9F-4060CDE15D07}" dt="2025-05-08T12:52:29.812" v="0" actId="47"/>
        <pc:sldMkLst>
          <pc:docMk/>
          <pc:sldMk cId="535500269" sldId="299"/>
        </pc:sldMkLst>
      </pc:sldChg>
      <pc:sldChg chg="modNotes">
        <pc:chgData name="Bjorn Jonsson" userId="0ba677ab-dff8-4d69-911d-adef4ed2de49" providerId="ADAL" clId="{9241CEC8-6307-45EA-AE9F-4060CDE15D07}" dt="2025-05-08T12:53:32.532" v="6" actId="368"/>
        <pc:sldMkLst>
          <pc:docMk/>
          <pc:sldMk cId="1527575238" sldId="304"/>
        </pc:sldMkLst>
      </pc:sldChg>
      <pc:sldChg chg="modNotes">
        <pc:chgData name="Bjorn Jonsson" userId="0ba677ab-dff8-4d69-911d-adef4ed2de49" providerId="ADAL" clId="{9241CEC8-6307-45EA-AE9F-4060CDE15D07}" dt="2025-05-08T12:53:32.703" v="56" actId="368"/>
        <pc:sldMkLst>
          <pc:docMk/>
          <pc:sldMk cId="1298977589" sldId="312"/>
        </pc:sldMkLst>
      </pc:sldChg>
      <pc:sldChg chg="modNotes">
        <pc:chgData name="Bjorn Jonsson" userId="0ba677ab-dff8-4d69-911d-adef4ed2de49" providerId="ADAL" clId="{9241CEC8-6307-45EA-AE9F-4060CDE15D07}" dt="2025-05-08T12:53:32.723" v="64" actId="368"/>
        <pc:sldMkLst>
          <pc:docMk/>
          <pc:sldMk cId="4092554340" sldId="350"/>
        </pc:sldMkLst>
      </pc:sldChg>
      <pc:sldChg chg="modNotes">
        <pc:chgData name="Bjorn Jonsson" userId="0ba677ab-dff8-4d69-911d-adef4ed2de49" providerId="ADAL" clId="{9241CEC8-6307-45EA-AE9F-4060CDE15D07}" dt="2025-05-08T12:53:32.656" v="40" actId="368"/>
        <pc:sldMkLst>
          <pc:docMk/>
          <pc:sldMk cId="3589236581" sldId="2134805145"/>
        </pc:sldMkLst>
      </pc:sldChg>
      <pc:sldChg chg="modNotes">
        <pc:chgData name="Bjorn Jonsson" userId="0ba677ab-dff8-4d69-911d-adef4ed2de49" providerId="ADAL" clId="{9241CEC8-6307-45EA-AE9F-4060CDE15D07}" dt="2025-05-08T12:53:32.671" v="46" actId="368"/>
        <pc:sldMkLst>
          <pc:docMk/>
          <pc:sldMk cId="3000227357" sldId="2146845840"/>
        </pc:sldMkLst>
      </pc:sldChg>
      <pc:sldChg chg="modNotes">
        <pc:chgData name="Bjorn Jonsson" userId="0ba677ab-dff8-4d69-911d-adef4ed2de49" providerId="ADAL" clId="{9241CEC8-6307-45EA-AE9F-4060CDE15D07}" dt="2025-05-08T12:53:32.604" v="24" actId="368"/>
        <pc:sldMkLst>
          <pc:docMk/>
          <pc:sldMk cId="3799354792" sldId="2146845875"/>
        </pc:sldMkLst>
      </pc:sldChg>
      <pc:sldChg chg="modNotes">
        <pc:chgData name="Bjorn Jonsson" userId="0ba677ab-dff8-4d69-911d-adef4ed2de49" providerId="ADAL" clId="{9241CEC8-6307-45EA-AE9F-4060CDE15D07}" dt="2025-05-08T12:53:32.684" v="50" actId="368"/>
        <pc:sldMkLst>
          <pc:docMk/>
          <pc:sldMk cId="3582333606" sldId="2146846008"/>
        </pc:sldMkLst>
      </pc:sldChg>
      <pc:sldChg chg="modNotes">
        <pc:chgData name="Bjorn Jonsson" userId="0ba677ab-dff8-4d69-911d-adef4ed2de49" providerId="ADAL" clId="{9241CEC8-6307-45EA-AE9F-4060CDE15D07}" dt="2025-05-08T12:53:32.651" v="38" actId="368"/>
        <pc:sldMkLst>
          <pc:docMk/>
          <pc:sldMk cId="4016219984" sldId="2146846037"/>
        </pc:sldMkLst>
      </pc:sldChg>
      <pc:sldChg chg="modNotes">
        <pc:chgData name="Bjorn Jonsson" userId="0ba677ab-dff8-4d69-911d-adef4ed2de49" providerId="ADAL" clId="{9241CEC8-6307-45EA-AE9F-4060CDE15D07}" dt="2025-05-08T12:53:32.608" v="26" actId="368"/>
        <pc:sldMkLst>
          <pc:docMk/>
          <pc:sldMk cId="375876335" sldId="2146846039"/>
        </pc:sldMkLst>
      </pc:sldChg>
      <pc:sldChg chg="modNotes">
        <pc:chgData name="Bjorn Jonsson" userId="0ba677ab-dff8-4d69-911d-adef4ed2de49" providerId="ADAL" clId="{9241CEC8-6307-45EA-AE9F-4060CDE15D07}" dt="2025-05-08T12:53:32.591" v="20" actId="368"/>
        <pc:sldMkLst>
          <pc:docMk/>
          <pc:sldMk cId="1700822014" sldId="2146846089"/>
        </pc:sldMkLst>
      </pc:sldChg>
      <pc:sldChg chg="modNotes">
        <pc:chgData name="Bjorn Jonsson" userId="0ba677ab-dff8-4d69-911d-adef4ed2de49" providerId="ADAL" clId="{9241CEC8-6307-45EA-AE9F-4060CDE15D07}" dt="2025-05-08T12:53:32.667" v="44" actId="368"/>
        <pc:sldMkLst>
          <pc:docMk/>
          <pc:sldMk cId="1734144160" sldId="2146846091"/>
        </pc:sldMkLst>
      </pc:sldChg>
      <pc:sldChg chg="modNotes">
        <pc:chgData name="Bjorn Jonsson" userId="0ba677ab-dff8-4d69-911d-adef4ed2de49" providerId="ADAL" clId="{9241CEC8-6307-45EA-AE9F-4060CDE15D07}" dt="2025-05-08T12:53:32.598" v="22" actId="368"/>
        <pc:sldMkLst>
          <pc:docMk/>
          <pc:sldMk cId="3908082412" sldId="2146846092"/>
        </pc:sldMkLst>
      </pc:sldChg>
      <pc:sldChg chg="modNotes">
        <pc:chgData name="Bjorn Jonsson" userId="0ba677ab-dff8-4d69-911d-adef4ed2de49" providerId="ADAL" clId="{9241CEC8-6307-45EA-AE9F-4060CDE15D07}" dt="2025-05-08T12:53:32.659" v="42" actId="368"/>
        <pc:sldMkLst>
          <pc:docMk/>
          <pc:sldMk cId="3311187599" sldId="2146846093"/>
        </pc:sldMkLst>
      </pc:sldChg>
      <pc:sldChg chg="modNotes">
        <pc:chgData name="Bjorn Jonsson" userId="0ba677ab-dff8-4d69-911d-adef4ed2de49" providerId="ADAL" clId="{9241CEC8-6307-45EA-AE9F-4060CDE15D07}" dt="2025-05-08T12:53:32.698" v="54" actId="368"/>
        <pc:sldMkLst>
          <pc:docMk/>
          <pc:sldMk cId="4055330637" sldId="2147482474"/>
        </pc:sldMkLst>
      </pc:sldChg>
      <pc:sldChg chg="modNotes">
        <pc:chgData name="Bjorn Jonsson" userId="0ba677ab-dff8-4d69-911d-adef4ed2de49" providerId="ADAL" clId="{9241CEC8-6307-45EA-AE9F-4060CDE15D07}" dt="2025-05-08T12:53:32.548" v="8" actId="368"/>
        <pc:sldMkLst>
          <pc:docMk/>
          <pc:sldMk cId="2145534896" sldId="2147482475"/>
        </pc:sldMkLst>
      </pc:sldChg>
      <pc:sldChg chg="modNotes">
        <pc:chgData name="Bjorn Jonsson" userId="0ba677ab-dff8-4d69-911d-adef4ed2de49" providerId="ADAL" clId="{9241CEC8-6307-45EA-AE9F-4060CDE15D07}" dt="2025-05-08T12:53:32.557" v="10" actId="368"/>
        <pc:sldMkLst>
          <pc:docMk/>
          <pc:sldMk cId="3400388561" sldId="2147482476"/>
        </pc:sldMkLst>
      </pc:sldChg>
      <pc:sldChg chg="modNotes">
        <pc:chgData name="Bjorn Jonsson" userId="0ba677ab-dff8-4d69-911d-adef4ed2de49" providerId="ADAL" clId="{9241CEC8-6307-45EA-AE9F-4060CDE15D07}" dt="2025-05-08T12:53:32.563" v="12" actId="368"/>
        <pc:sldMkLst>
          <pc:docMk/>
          <pc:sldMk cId="2115070035" sldId="2147482477"/>
        </pc:sldMkLst>
      </pc:sldChg>
      <pc:sldChg chg="modNotes">
        <pc:chgData name="Bjorn Jonsson" userId="0ba677ab-dff8-4d69-911d-adef4ed2de49" providerId="ADAL" clId="{9241CEC8-6307-45EA-AE9F-4060CDE15D07}" dt="2025-05-08T12:53:32.577" v="16" actId="368"/>
        <pc:sldMkLst>
          <pc:docMk/>
          <pc:sldMk cId="906058959" sldId="2147482491"/>
        </pc:sldMkLst>
      </pc:sldChg>
      <pc:sldChg chg="modNotes">
        <pc:chgData name="Bjorn Jonsson" userId="0ba677ab-dff8-4d69-911d-adef4ed2de49" providerId="ADAL" clId="{9241CEC8-6307-45EA-AE9F-4060CDE15D07}" dt="2025-05-08T12:53:32.643" v="36" actId="368"/>
        <pc:sldMkLst>
          <pc:docMk/>
          <pc:sldMk cId="1271313641" sldId="2147482515"/>
        </pc:sldMkLst>
      </pc:sldChg>
      <pc:sldChg chg="modNotes">
        <pc:chgData name="Bjorn Jonsson" userId="0ba677ab-dff8-4d69-911d-adef4ed2de49" providerId="ADAL" clId="{9241CEC8-6307-45EA-AE9F-4060CDE15D07}" dt="2025-05-08T12:53:32.612" v="28" actId="368"/>
        <pc:sldMkLst>
          <pc:docMk/>
          <pc:sldMk cId="3245843932" sldId="2147482516"/>
        </pc:sldMkLst>
      </pc:sldChg>
      <pc:sldChg chg="modNotes">
        <pc:chgData name="Bjorn Jonsson" userId="0ba677ab-dff8-4d69-911d-adef4ed2de49" providerId="ADAL" clId="{9241CEC8-6307-45EA-AE9F-4060CDE15D07}" dt="2025-05-08T12:53:32.622" v="30" actId="368"/>
        <pc:sldMkLst>
          <pc:docMk/>
          <pc:sldMk cId="2066892742" sldId="2147482527"/>
        </pc:sldMkLst>
      </pc:sldChg>
      <pc:sldChg chg="modNotes">
        <pc:chgData name="Bjorn Jonsson" userId="0ba677ab-dff8-4d69-911d-adef4ed2de49" providerId="ADAL" clId="{9241CEC8-6307-45EA-AE9F-4060CDE15D07}" dt="2025-05-08T12:53:32.635" v="34" actId="368"/>
        <pc:sldMkLst>
          <pc:docMk/>
          <pc:sldMk cId="525936909" sldId="2147482528"/>
        </pc:sldMkLst>
      </pc:sldChg>
      <pc:sldChg chg="modNotes">
        <pc:chgData name="Bjorn Jonsson" userId="0ba677ab-dff8-4d69-911d-adef4ed2de49" providerId="ADAL" clId="{9241CEC8-6307-45EA-AE9F-4060CDE15D07}" dt="2025-05-08T12:53:32.628" v="32" actId="368"/>
        <pc:sldMkLst>
          <pc:docMk/>
          <pc:sldMk cId="4145793348" sldId="2147482529"/>
        </pc:sldMkLst>
      </pc:sldChg>
      <pc:sldChg chg="modNotes">
        <pc:chgData name="Bjorn Jonsson" userId="0ba677ab-dff8-4d69-911d-adef4ed2de49" providerId="ADAL" clId="{9241CEC8-6307-45EA-AE9F-4060CDE15D07}" dt="2025-05-08T12:53:32.524" v="4" actId="368"/>
        <pc:sldMkLst>
          <pc:docMk/>
          <pc:sldMk cId="1191136305" sldId="2147482530"/>
        </pc:sldMkLst>
      </pc:sldChg>
      <pc:sldChg chg="modNotes">
        <pc:chgData name="Bjorn Jonsson" userId="0ba677ab-dff8-4d69-911d-adef4ed2de49" providerId="ADAL" clId="{9241CEC8-6307-45EA-AE9F-4060CDE15D07}" dt="2025-05-08T12:53:32.572" v="14" actId="368"/>
        <pc:sldMkLst>
          <pc:docMk/>
          <pc:sldMk cId="915324028" sldId="2147482545"/>
        </pc:sldMkLst>
      </pc:sldChg>
      <pc:sldChg chg="modNotes">
        <pc:chgData name="Bjorn Jonsson" userId="0ba677ab-dff8-4d69-911d-adef4ed2de49" providerId="ADAL" clId="{9241CEC8-6307-45EA-AE9F-4060CDE15D07}" dt="2025-05-08T12:53:32.676" v="48" actId="368"/>
        <pc:sldMkLst>
          <pc:docMk/>
          <pc:sldMk cId="60563657" sldId="2147482546"/>
        </pc:sldMkLst>
      </pc:sldChg>
      <pc:sldChg chg="modNotes">
        <pc:chgData name="Bjorn Jonsson" userId="0ba677ab-dff8-4d69-911d-adef4ed2de49" providerId="ADAL" clId="{9241CEC8-6307-45EA-AE9F-4060CDE15D07}" dt="2025-05-08T12:53:32.688" v="52" actId="368"/>
        <pc:sldMkLst>
          <pc:docMk/>
          <pc:sldMk cId="3789722955" sldId="2147482547"/>
        </pc:sldMkLst>
      </pc:sldChg>
      <pc:sldChg chg="modNotes">
        <pc:chgData name="Bjorn Jonsson" userId="0ba677ab-dff8-4d69-911d-adef4ed2de49" providerId="ADAL" clId="{9241CEC8-6307-45EA-AE9F-4060CDE15D07}" dt="2025-05-08T12:53:32.586" v="18" actId="368"/>
        <pc:sldMkLst>
          <pc:docMk/>
          <pc:sldMk cId="360173663" sldId="2147482548"/>
        </pc:sldMkLst>
      </pc:sldChg>
      <pc:sldChg chg="del">
        <pc:chgData name="Bjorn Jonsson" userId="0ba677ab-dff8-4d69-911d-adef4ed2de49" providerId="ADAL" clId="{9241CEC8-6307-45EA-AE9F-4060CDE15D07}" dt="2025-05-08T12:52:44.811" v="1" actId="47"/>
        <pc:sldMkLst>
          <pc:docMk/>
          <pc:sldMk cId="4202456323" sldId="2147482549"/>
        </pc:sldMkLst>
      </pc:sldChg>
      <pc:sldChg chg="del">
        <pc:chgData name="Bjorn Jonsson" userId="0ba677ab-dff8-4d69-911d-adef4ed2de49" providerId="ADAL" clId="{9241CEC8-6307-45EA-AE9F-4060CDE15D07}" dt="2025-05-08T12:52:47.308" v="2" actId="47"/>
        <pc:sldMkLst>
          <pc:docMk/>
          <pc:sldMk cId="831022826" sldId="2147482550"/>
        </pc:sldMkLst>
      </pc:sldChg>
      <pc:sldMasterChg chg="delSldLayout">
        <pc:chgData name="Bjorn Jonsson" userId="0ba677ab-dff8-4d69-911d-adef4ed2de49" providerId="ADAL" clId="{9241CEC8-6307-45EA-AE9F-4060CDE15D07}" dt="2025-05-08T12:52:29.812" v="0" actId="47"/>
        <pc:sldMasterMkLst>
          <pc:docMk/>
          <pc:sldMasterMk cId="3843259678" sldId="2147483794"/>
        </pc:sldMasterMkLst>
        <pc:sldLayoutChg chg="del">
          <pc:chgData name="Bjorn Jonsson" userId="0ba677ab-dff8-4d69-911d-adef4ed2de49" providerId="ADAL" clId="{9241CEC8-6307-45EA-AE9F-4060CDE15D07}" dt="2025-05-08T12:52:29.812" v="0" actId="47"/>
          <pc:sldLayoutMkLst>
            <pc:docMk/>
            <pc:sldMasterMk cId="3843259678" sldId="2147483794"/>
            <pc:sldLayoutMk cId="4042817176" sldId="21474838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05/08/2025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2785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9961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88283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5117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014A2-902C-4ED4-92DE-0C414AC70B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20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014A2-902C-4ED4-92DE-0C414AC70B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61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576E9-8496-1173-DFF6-470FC2C46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>
            <a:extLst>
              <a:ext uri="{FF2B5EF4-FFF2-40B4-BE49-F238E27FC236}">
                <a16:creationId xmlns:a16="http://schemas.microsoft.com/office/drawing/2014/main" id="{FC9410BE-8302-9C7B-0B35-FF36501FB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>
            <a:extLst>
              <a:ext uri="{FF2B5EF4-FFF2-40B4-BE49-F238E27FC236}">
                <a16:creationId xmlns:a16="http://schemas.microsoft.com/office/drawing/2014/main" id="{B0187B7B-A8AD-0F3C-9A3C-D9973FB3F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>
            <a:extLst>
              <a:ext uri="{FF2B5EF4-FFF2-40B4-BE49-F238E27FC236}">
                <a16:creationId xmlns:a16="http://schemas.microsoft.com/office/drawing/2014/main" id="{90F5D4A1-E889-93FC-7589-19CEE5862B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014A2-902C-4ED4-92DE-0C414AC70B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36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014A2-902C-4ED4-92DE-0C414AC70B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54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ED304-0E17-6091-4460-551BC0093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0BBE33-91EE-1E35-F05A-9653056E2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16913-9C44-D623-D1E3-B183C363A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55863-73BD-C131-FB83-C49956891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59374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75275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2758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84568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75967-140F-484D-DDDF-1F939773E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A53D97-FD2B-7E76-B6EA-29435639C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FCB0E-6DB2-6565-7061-FBEB37E87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FEBF7-3364-1E4B-E369-3043BC97F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60401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2D10B-9ADB-C042-4356-A7A3EAB73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EB5D5-38B1-97D6-C4BB-3EB855C49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BE963-4CF0-E6D8-76CE-A0BD8D128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46047-2398-9147-C25B-8D34C37E7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A371-CE5D-4767-8308-F8449AC509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84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83565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D67B1-DEB8-77F6-2B06-614B9A8CC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9587EE-F130-417D-320E-FC2CA5B9B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ED955-29E0-9325-20EB-39A4D64FC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7544A-1B32-AC89-C28B-E84418DF0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C4E3F-CA96-486C-B0AF-6C61CEB7BF0E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31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9705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DF745-0267-94E6-B248-94C3387DC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0455E5-36A6-5524-829D-36C7939D7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7E4DF4-0BB8-85EB-077F-A8B5CBD19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367BB-0524-E95F-2FD7-BAC665869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C4E3F-CA96-486C-B0AF-6C61CEB7BF0E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9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75963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106517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017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1960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5714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05016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9474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6767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903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44251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209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719C-949D-70E5-2EBA-88363BB24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E5EC6A-3F5C-57C5-675C-8621BDE95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A744F4-C214-89A1-EB42-9C96A7025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BE69B-B600-DB6C-5077-2831A8C7A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B5B96-99F9-404D-9723-CDE56F34156F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484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>
              <a:lnSpc>
                <a:spcPct val="90000"/>
              </a:lnSpc>
              <a:spcBef>
                <a:spcPts val="1200"/>
              </a:spcBef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9800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D8C72-AF0E-F127-91BB-D935B91B0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A463CA-6927-CB2A-E66B-BC46B9316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FB7E4A-B3E2-62AE-22A4-9DBC5E92E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2436F-4649-4A7A-2FA6-3E49B5476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C4E3F-CA96-486C-B0AF-6C61CEB7BF0E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9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E9BF5-1DB7-55DD-EFB5-5E4F2337C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CD8A0-C271-F70D-D3A0-782365862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CDAB8-B4D5-6A48-D25D-77526166E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41014-C7CD-9EC6-6DD0-8FD25E061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9113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3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1.svg"/><Relationship Id="rId4" Type="http://schemas.openxmlformats.org/officeDocument/2006/relationships/image" Target="../media/image14.pn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0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530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2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30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33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78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016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265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092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051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463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86850472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710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6557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8169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009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11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05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36801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889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  <p:sldLayoutId id="2147483827" r:id="rId9"/>
    <p:sldLayoutId id="2147483828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52" r:id="rId26"/>
    <p:sldLayoutId id="214748385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736" r:id="rId2"/>
    <p:sldLayoutId id="2147483737" r:id="rId3"/>
    <p:sldLayoutId id="2147483856" r:id="rId4"/>
    <p:sldLayoutId id="2147483857" r:id="rId5"/>
    <p:sldLayoutId id="2147483738" r:id="rId6"/>
    <p:sldLayoutId id="2147483739" r:id="rId7"/>
    <p:sldLayoutId id="2147483740" r:id="rId8"/>
    <p:sldLayoutId id="2147483858" r:id="rId9"/>
    <p:sldLayoutId id="2147483859" r:id="rId10"/>
    <p:sldLayoutId id="2147483741" r:id="rId11"/>
    <p:sldLayoutId id="2147483742" r:id="rId12"/>
    <p:sldLayoutId id="2147483743" r:id="rId13"/>
    <p:sldLayoutId id="2147483860" r:id="rId14"/>
    <p:sldLayoutId id="2147483744" r:id="rId15"/>
    <p:sldLayoutId id="214748385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view?r=eyJrIjoiOWMzZTU1NDMtYTIzZi00YTFhLThhMzktZTk4ZGQxNGZjODQ3IiwidCI6ImJhZWY2MGNjLWVjZjctNDZkMC04MjZkLWYwMGIzODllODA2NCIsImMiOjh9&amp;pageName=ReportSection18e579978b4c6ea03254" TargetMode="External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hyperlink" Target="https://www.lsretail.com/customer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12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0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image" Target="../media/image62.png"/><Relationship Id="rId21" Type="http://schemas.openxmlformats.org/officeDocument/2006/relationships/image" Target="../media/image78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23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22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6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svg"/><Relationship Id="rId3" Type="http://schemas.openxmlformats.org/officeDocument/2006/relationships/image" Target="../media/image62.png"/><Relationship Id="rId7" Type="http://schemas.openxmlformats.org/officeDocument/2006/relationships/image" Target="../media/image81.svg"/><Relationship Id="rId12" Type="http://schemas.openxmlformats.org/officeDocument/2006/relationships/image" Target="../media/image85.png"/><Relationship Id="rId17" Type="http://schemas.openxmlformats.org/officeDocument/2006/relationships/image" Target="../media/image8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0.png"/><Relationship Id="rId11" Type="http://schemas.openxmlformats.org/officeDocument/2006/relationships/image" Target="../media/image84.svg"/><Relationship Id="rId5" Type="http://schemas.openxmlformats.org/officeDocument/2006/relationships/image" Target="../media/image79.svg"/><Relationship Id="rId15" Type="http://schemas.openxmlformats.org/officeDocument/2006/relationships/image" Target="../media/image88.svg"/><Relationship Id="rId10" Type="http://schemas.openxmlformats.org/officeDocument/2006/relationships/image" Target="../media/image69.png"/><Relationship Id="rId4" Type="http://schemas.openxmlformats.org/officeDocument/2006/relationships/image" Target="../media/image71.png"/><Relationship Id="rId9" Type="http://schemas.openxmlformats.org/officeDocument/2006/relationships/image" Target="../media/image83.svg"/><Relationship Id="rId1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7.png"/><Relationship Id="rId3" Type="http://schemas.openxmlformats.org/officeDocument/2006/relationships/image" Target="../media/image71.png"/><Relationship Id="rId7" Type="http://schemas.openxmlformats.org/officeDocument/2006/relationships/image" Target="../media/image82.pn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.sv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svg"/><Relationship Id="rId4" Type="http://schemas.openxmlformats.org/officeDocument/2006/relationships/image" Target="../media/image79.svg"/><Relationship Id="rId9" Type="http://schemas.openxmlformats.org/officeDocument/2006/relationships/image" Target="../media/image69.png"/><Relationship Id="rId14" Type="http://schemas.openxmlformats.org/officeDocument/2006/relationships/image" Target="../media/image8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11" Type="http://schemas.openxmlformats.org/officeDocument/2006/relationships/image" Target="../media/image96.png"/><Relationship Id="rId5" Type="http://schemas.openxmlformats.org/officeDocument/2006/relationships/image" Target="../media/image92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8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2918E-4596-DAFA-B688-FF0C6C337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21CBF2-9754-2B01-453B-F3D62BA8A6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Aptos"/>
                <a:cs typeface="Segoe UI"/>
              </a:rPr>
              <a:t>Gunnar Örn Þorsteinsson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596D0-D540-7202-CEA1-088B98F870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Aptos Light"/>
                <a:cs typeface="Segoe UI"/>
              </a:rPr>
              <a:t>Product Director</a:t>
            </a:r>
            <a:endParaRPr lang="en-GB"/>
          </a:p>
        </p:txBody>
      </p:sp>
      <p:pic>
        <p:nvPicPr>
          <p:cNvPr id="12" name="Picture Placeholder 11" descr="A person in a white shirt&#10;&#10;AI-generated content may be incorrect.">
            <a:extLst>
              <a:ext uri="{FF2B5EF4-FFF2-40B4-BE49-F238E27FC236}">
                <a16:creationId xmlns:a16="http://schemas.microsoft.com/office/drawing/2014/main" id="{88CAB52F-95A1-1E5C-00AB-5DCA2EB709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" r="1326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32831B-B1B1-A68E-5AF2-CFF724869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Aptos"/>
                <a:cs typeface="Segoe UI"/>
              </a:rPr>
              <a:t>Anna Dís Þorvaldsdóttir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0A0F8-768B-3368-60E1-D5D11150F0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Aptos Light"/>
                <a:cs typeface="Segoe UI"/>
              </a:rPr>
              <a:t>Consulting Manager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F0CA97-0B2B-1131-0C64-5B8E6E94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Aptos ExtraBold"/>
                <a:cs typeface="Segoe UI"/>
              </a:rPr>
              <a:t>LS Central for hotels </a:t>
            </a:r>
            <a:endParaRPr lang="en-GB" sz="4000" b="0">
              <a:solidFill>
                <a:srgbClr val="000000"/>
              </a:solidFill>
              <a:latin typeface="Aptos ExtraBold"/>
              <a:cs typeface="Segoe UI"/>
            </a:endParaRPr>
          </a:p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FD5454-16E9-74AB-B57C-D4EB2B96B7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10008" y="3498894"/>
            <a:ext cx="6877739" cy="649288"/>
          </a:xfrm>
        </p:spPr>
        <p:txBody>
          <a:bodyPr/>
          <a:lstStyle/>
          <a:p>
            <a:r>
              <a:rPr lang="en-GB"/>
              <a:t>Not just a PMS!</a:t>
            </a:r>
          </a:p>
        </p:txBody>
      </p:sp>
      <p:pic>
        <p:nvPicPr>
          <p:cNvPr id="10" name="Picture Placeholder 9" descr="A person with long blonde hair&#10;&#10;AI-generated content may be incorrect.">
            <a:extLst>
              <a:ext uri="{FF2B5EF4-FFF2-40B4-BE49-F238E27FC236}">
                <a16:creationId xmlns:a16="http://schemas.microsoft.com/office/drawing/2014/main" id="{7185EE36-4A8C-7896-F911-CEB6F2DF35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206" r="1206"/>
          <a:stretch/>
        </p:blipFill>
        <p:spPr/>
      </p:pic>
    </p:spTree>
    <p:extLst>
      <p:ext uri="{BB962C8B-B14F-4D97-AF65-F5344CB8AC3E}">
        <p14:creationId xmlns:p14="http://schemas.microsoft.com/office/powerpoint/2010/main" val="119113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12D11-0DD8-4199-96C0-7650DFCA38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342900" indent="-342900">
              <a:lnSpc>
                <a:spcPct val="100000"/>
              </a:lnSpc>
              <a:buChar char="•"/>
            </a:pPr>
            <a:r>
              <a:rPr lang="en-US" sz="2400">
                <a:latin typeface="Aptos Light" panose="020B0004020202020204" pitchFamily="34" charset="0"/>
              </a:rPr>
              <a:t>Overview of all reservation details in back office and at check in </a:t>
            </a:r>
          </a:p>
          <a:p>
            <a:pPr marL="342900" indent="-342900">
              <a:lnSpc>
                <a:spcPct val="100000"/>
              </a:lnSpc>
            </a:pPr>
            <a:r>
              <a:rPr lang="en-US">
                <a:latin typeface="Aptos Light" panose="020B0004020202020204" pitchFamily="34" charset="0"/>
              </a:rPr>
              <a:t>Comments to view guest requests and information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>
                <a:latin typeface="Aptos Light" panose="020B0004020202020204" pitchFamily="34" charset="0"/>
              </a:rPr>
              <a:t>Check availability book services to the reservation for other locations in the POS </a:t>
            </a: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 sz="2400">
                <a:latin typeface="Aptos Light" panose="020B0004020202020204" pitchFamily="34" charset="0"/>
              </a:rPr>
              <a:t>Charge to room from </a:t>
            </a:r>
            <a:r>
              <a:rPr lang="en-US">
                <a:latin typeface="Aptos Light" panose="020B0004020202020204" pitchFamily="34" charset="0"/>
              </a:rPr>
              <a:t>the restaurant or retail shops</a:t>
            </a:r>
            <a:endParaRPr lang="en-US" sz="2400">
              <a:latin typeface="Aptos Light" panose="020B0004020202020204" pitchFamily="34" charset="0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 sz="2400">
                <a:latin typeface="Aptos Light"/>
                <a:cs typeface="Segoe UI"/>
              </a:rPr>
              <a:t>Flexibility to change dates, activities, etc.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84860C-2E24-2A4D-9058-27850D06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b="1">
                <a:latin typeface="Aptos Display" panose="020B0004020202020204" pitchFamily="34" charset="0"/>
              </a:rPr>
              <a:t>Reservation overview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8AE98741-E38F-BB25-64FF-BFFE3A9800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5583" r="5583"/>
          <a:stretch/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90808241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b="1">
                <a:latin typeface="Aptos Display" panose="020B0004020202020204" pitchFamily="34" charset="0"/>
              </a:rPr>
              <a:t>Invoice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4F4D5-15F2-83BE-8BD3-624F401156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ptos Light"/>
                <a:cs typeface="Segoe UI"/>
              </a:rPr>
              <a:t>Folio management</a:t>
            </a:r>
            <a:endParaRPr lang="en-US"/>
          </a:p>
          <a:p>
            <a:r>
              <a:rPr lang="en-US">
                <a:latin typeface="Aptos Light"/>
                <a:cs typeface="Segoe UI"/>
              </a:rPr>
              <a:t>Routing Rules to move charges to different folios</a:t>
            </a:r>
          </a:p>
          <a:p>
            <a:r>
              <a:rPr lang="en-US">
                <a:latin typeface="Aptos Light"/>
                <a:cs typeface="Segoe UI"/>
              </a:rPr>
              <a:t>Deposits</a:t>
            </a:r>
          </a:p>
          <a:p>
            <a:r>
              <a:rPr lang="en-US">
                <a:latin typeface="Aptos Light"/>
                <a:cs typeface="Segoe UI"/>
              </a:rPr>
              <a:t>Night Audit management</a:t>
            </a:r>
          </a:p>
          <a:p>
            <a:endParaRPr lang="en-US">
              <a:cs typeface="Segoe UI"/>
            </a:endParaRPr>
          </a:p>
          <a:p>
            <a:endParaRPr lang="en-US">
              <a:cs typeface="Segoe UI"/>
            </a:endParaRPr>
          </a:p>
          <a:p>
            <a:pPr marL="0" indent="0">
              <a:buNone/>
            </a:pPr>
            <a:endParaRPr lang="en-US">
              <a:cs typeface="Segoe UI"/>
            </a:endParaRPr>
          </a:p>
        </p:txBody>
      </p:sp>
      <p:pic>
        <p:nvPicPr>
          <p:cNvPr id="8" name="Picture Placeholder 7" descr="A person and person looking at a piece of paper&#10;&#10;AI-generated content may be incorrect.">
            <a:extLst>
              <a:ext uri="{FF2B5EF4-FFF2-40B4-BE49-F238E27FC236}">
                <a16:creationId xmlns:a16="http://schemas.microsoft.com/office/drawing/2014/main" id="{92A95B46-5A87-33C9-4639-4753D1CB0E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9128" r="191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93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36B529-0BEC-64B9-3EE6-3D6549B43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0394"/>
            <a:ext cx="11511418" cy="5583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351C5C"/>
                </a:solidFill>
              </a:rPr>
              <a:t>The Hotel POS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AD141-5008-8F6C-A2B5-2045BE37D7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60D116-E1E5-8F22-B6B4-2EC8B0F5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36" y="917985"/>
            <a:ext cx="11516873" cy="552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B620-263B-FBE4-A20D-B9E50572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137566"/>
            <a:ext cx="11511418" cy="61499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351C5C"/>
                </a:solidFill>
              </a:rPr>
              <a:t>Reservation panel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483C31-43E4-9C07-90E1-4CCECAE38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14EFD7-A25A-3CE8-F053-3F5A735CE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72" y="917985"/>
            <a:ext cx="11515337" cy="552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70B68-A47B-9F05-5CFD-7645869B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06347"/>
            <a:ext cx="11511418" cy="554305"/>
          </a:xfrm>
        </p:spPr>
        <p:txBody>
          <a:bodyPr>
            <a:normAutofit fontScale="90000"/>
          </a:bodyPr>
          <a:lstStyle/>
          <a:p>
            <a:r>
              <a:rPr lang="en-US" b="1"/>
              <a:t>Group reservation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2D38C-72A1-6344-4645-9C756DF0F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39" y="1199497"/>
            <a:ext cx="11225012" cy="53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19749-F494-364F-B522-E28D2D388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7C4F-AEF2-1D54-FDD2-708A7C67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00" y="197288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 b="1"/>
              <a:t>Folio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10344-8280-223D-8582-ADFDE2E2B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99" y="1135646"/>
            <a:ext cx="11255270" cy="53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792DD-FF01-C770-752D-EA9F36F0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44" y="173012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 b="1"/>
              <a:t>Tape Chart / Calendar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79D57-D526-EADC-23A3-74DE3ED2EA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2" t="6167" r="4907"/>
          <a:stretch/>
        </p:blipFill>
        <p:spPr>
          <a:xfrm>
            <a:off x="416244" y="1077238"/>
            <a:ext cx="11047547" cy="53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5B53-BD7F-016A-0AE7-E036D5CD9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AAD13C2-C9AE-97D2-D98F-38FFE366A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493" y="1391627"/>
            <a:ext cx="7315200" cy="513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C58D65-CC1C-89A2-5D69-274AB8EB70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021"/>
          <a:stretch/>
        </p:blipFill>
        <p:spPr>
          <a:xfrm>
            <a:off x="1728439" y="1667526"/>
            <a:ext cx="4839393" cy="4538131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E1726E2D-5080-F493-AEF0-602EC18EBC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916" y="1606904"/>
            <a:ext cx="2308665" cy="46600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F8A176-D14C-E384-2F1C-9566B044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48" y="234274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 b="1"/>
              <a:t>Housekeeping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BA51C-F4B8-9B41-1D73-0854AC950C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75" b="2965"/>
          <a:stretch/>
        </p:blipFill>
        <p:spPr>
          <a:xfrm>
            <a:off x="8790281" y="2078386"/>
            <a:ext cx="2042236" cy="361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57DBEF-7FF7-30E6-7FE1-CACB403F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b="1"/>
              <a:t>Different Role Centers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69E7C-005F-8C26-613D-D3AFCC0586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800">
                <a:latin typeface="Aptos Light"/>
                <a:cs typeface="Segoe UI"/>
              </a:rPr>
              <a:t>Hotel </a:t>
            </a:r>
            <a:r>
              <a:rPr lang="en-US">
                <a:latin typeface="Aptos Light"/>
                <a:cs typeface="Segoe UI"/>
              </a:rPr>
              <a:t>Back Office</a:t>
            </a:r>
            <a:endParaRPr lang="en-US" sz="2800">
              <a:latin typeface="Aptos Light" panose="020B0004020202020204" pitchFamily="34" charset="0"/>
              <a:cs typeface="Segoe UI"/>
            </a:endParaRPr>
          </a:p>
          <a:p>
            <a:pPr>
              <a:buFont typeface="Arial"/>
              <a:buChar char="•"/>
            </a:pPr>
            <a:r>
              <a:rPr lang="en-US" sz="2800">
                <a:latin typeface="Aptos Light"/>
                <a:cs typeface="Segoe UI"/>
              </a:rPr>
              <a:t>Front Desk</a:t>
            </a:r>
          </a:p>
          <a:p>
            <a:pPr>
              <a:buFont typeface="Arial"/>
              <a:buChar char="•"/>
            </a:pPr>
            <a:r>
              <a:rPr lang="en-US" sz="2800">
                <a:latin typeface="Aptos Light"/>
                <a:cs typeface="Segoe UI"/>
              </a:rPr>
              <a:t>Housekeeping</a:t>
            </a:r>
            <a:endParaRPr lang="en-US" sz="2800">
              <a:latin typeface="Aptos Light"/>
            </a:endParaRP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D22A068-1B00-7DD9-C42B-F80E173C0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681" y="1081719"/>
            <a:ext cx="6018599" cy="439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F8EFD-2735-EC07-CB8A-0D3577D0F0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/>
              <a:t>Booking Engine Connector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7CC46-66C8-514E-1D82-EBADC01D88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6565996" cy="5544152"/>
          </a:xfrm>
        </p:spPr>
        <p:txBody>
          <a:bodyPr lIns="91440" tIns="45720" rIns="91440" bIns="45720" anchor="t">
            <a:normAutofit/>
          </a:bodyPr>
          <a:lstStyle/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000">
                <a:cs typeface="Segoe UI"/>
              </a:rPr>
              <a:t>Connects to Channel Management Systems or directly to booking engines (OTA)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000">
                <a:cs typeface="Segoe UI"/>
              </a:rPr>
              <a:t>Multi-property and multi-channel management</a:t>
            </a:r>
          </a:p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000">
                <a:cs typeface="Segoe UI"/>
              </a:rPr>
              <a:t>LS Central for hotels is certified by SynXis, SiteMinder and </a:t>
            </a:r>
            <a:r>
              <a:rPr lang="en-US" sz="2000" err="1">
                <a:cs typeface="Segoe UI"/>
              </a:rPr>
              <a:t>Channex</a:t>
            </a:r>
            <a:endParaRPr lang="en-US" sz="2000">
              <a:cs typeface="Segoe UI"/>
            </a:endParaRPr>
          </a:p>
          <a:p>
            <a:pPr marL="342900" indent="-342900">
              <a:spcBef>
                <a:spcPts val="2400"/>
              </a:spcBef>
            </a:pPr>
            <a:r>
              <a:rPr lang="en-US" sz="2000">
                <a:latin typeface="Aptos Light"/>
                <a:cs typeface="Segoe UI"/>
              </a:rPr>
              <a:t>BEC is extensible so partners can write own BEC plugins (certification) instead of using connectors provided by LS Retail</a:t>
            </a:r>
            <a:endParaRPr lang="en-US" sz="2000">
              <a:cs typeface="Segoe U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C5585F-6BE2-53C9-3083-90F1E435A3F9}"/>
              </a:ext>
            </a:extLst>
          </p:cNvPr>
          <p:cNvGrpSpPr/>
          <p:nvPr/>
        </p:nvGrpSpPr>
        <p:grpSpPr>
          <a:xfrm>
            <a:off x="7607207" y="800824"/>
            <a:ext cx="3305208" cy="4819314"/>
            <a:chOff x="1340104" y="2189036"/>
            <a:chExt cx="3420689" cy="44074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95D08F-6C7D-041E-0F84-0FA07E308015}"/>
                </a:ext>
              </a:extLst>
            </p:cNvPr>
            <p:cNvSpPr/>
            <p:nvPr/>
          </p:nvSpPr>
          <p:spPr>
            <a:xfrm>
              <a:off x="2147811" y="4023601"/>
              <a:ext cx="1800000" cy="540000"/>
            </a:xfrm>
            <a:prstGeom prst="rect">
              <a:avLst/>
            </a:prstGeom>
            <a:solidFill>
              <a:srgbClr val="F2A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Booking Engine Connector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858998-ECF8-B949-47CE-40E82D8C4712}"/>
                </a:ext>
              </a:extLst>
            </p:cNvPr>
            <p:cNvSpPr/>
            <p:nvPr/>
          </p:nvSpPr>
          <p:spPr>
            <a:xfrm>
              <a:off x="1598398" y="5090370"/>
              <a:ext cx="2898825" cy="1506134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LS Central for Hotels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41ADB54-5458-C5D8-BC98-CF752D37B61A}"/>
                </a:ext>
              </a:extLst>
            </p:cNvPr>
            <p:cNvCxnSpPr>
              <a:cxnSpLocks/>
            </p:cNvCxnSpPr>
            <p:nvPr/>
          </p:nvCxnSpPr>
          <p:spPr>
            <a:xfrm>
              <a:off x="3047809" y="4628421"/>
              <a:ext cx="0" cy="390946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3EDBAD-3144-449F-D78A-497B31119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2360" y="5614024"/>
              <a:ext cx="1610899" cy="845722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A314D3-21B5-46B2-C062-281698731F4B}"/>
                </a:ext>
              </a:extLst>
            </p:cNvPr>
            <p:cNvGrpSpPr/>
            <p:nvPr/>
          </p:nvGrpSpPr>
          <p:grpSpPr>
            <a:xfrm>
              <a:off x="2041719" y="2480152"/>
              <a:ext cx="1814955" cy="643514"/>
              <a:chOff x="1933507" y="2480152"/>
              <a:chExt cx="1814955" cy="64351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CA325BB-5FF1-E690-4CF9-0F8B63E2F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2092" b="36274"/>
              <a:stretch/>
            </p:blipFill>
            <p:spPr>
              <a:xfrm>
                <a:off x="1933507" y="2480152"/>
                <a:ext cx="1814955" cy="37855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BA27017-5E95-C6DA-130E-E184DB5A1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8424" y="2858708"/>
                <a:ext cx="1541311" cy="264958"/>
              </a:xfrm>
              <a:prstGeom prst="rect">
                <a:avLst/>
              </a:prstGeom>
            </p:spPr>
          </p:pic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9285DAD-39E5-90F2-0527-03F3D63E4C26}"/>
                </a:ext>
              </a:extLst>
            </p:cNvPr>
            <p:cNvSpPr/>
            <p:nvPr/>
          </p:nvSpPr>
          <p:spPr>
            <a:xfrm>
              <a:off x="1340104" y="2189036"/>
              <a:ext cx="3420689" cy="1411234"/>
            </a:xfrm>
            <a:prstGeom prst="roundRect">
              <a:avLst/>
            </a:prstGeom>
            <a:noFill/>
            <a:ln w="25400" cap="flat">
              <a:solidFill>
                <a:srgbClr val="F2A3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02A31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Channel Management Systems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4FC874-F72A-2DA0-5246-DE76526814AD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3047811" y="3600270"/>
              <a:ext cx="2637" cy="36873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White Label Channel Manager API for PMS ...">
            <a:extLst>
              <a:ext uri="{FF2B5EF4-FFF2-40B4-BE49-F238E27FC236}">
                <a16:creationId xmlns:a16="http://schemas.microsoft.com/office/drawing/2014/main" id="{D4E5571C-865E-C5F8-ECAC-C88B1E19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6849" y="1861962"/>
            <a:ext cx="1545366" cy="4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104849-4A59-F5D8-B435-2BDEC26F8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/>
              <a:t>Our journey today…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02722-7974-227C-5823-6ED471F92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9307" y="1613261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Introduction to LS Central for hotels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5410CE-6F56-00FA-612D-BFF8A5EE3E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9307" y="2276265"/>
            <a:ext cx="6563404" cy="553487"/>
          </a:xfrm>
        </p:spPr>
        <p:txBody>
          <a:bodyPr/>
          <a:lstStyle/>
          <a:p>
            <a:r>
              <a:rPr lang="en-US"/>
              <a:t>Introductions to other unified experience modules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67FA5D-A9B9-712F-04B2-55748BFAA7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09307" y="2939269"/>
            <a:ext cx="6563404" cy="553487"/>
          </a:xfrm>
        </p:spPr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74692A-7B53-656B-A9FB-C55E153476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9307" y="3602273"/>
            <a:ext cx="6563404" cy="553487"/>
          </a:xfrm>
        </p:spPr>
        <p:txBody>
          <a:bodyPr/>
          <a:lstStyle/>
          <a:p>
            <a:r>
              <a:rPr lang="en-US"/>
              <a:t>Customer stories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F6A5B5-97F9-98DE-3230-6586B16C10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9307" y="4265277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New features and road map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6A11A69-3DCD-ABEE-B8B6-E767D98B0C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09307" y="4928281"/>
            <a:ext cx="6563404" cy="553487"/>
          </a:xfrm>
        </p:spPr>
        <p:txBody>
          <a:bodyPr/>
          <a:lstStyle/>
          <a:p>
            <a:r>
              <a:rPr lang="en-US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527575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AB5E4-3B07-018F-6901-C47395EA9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463BCE02-152E-AD7D-BD47-480F64661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30" y="-106005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FC7C83-9439-7369-FDA0-FF4C29B4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altLang="en-US" sz="4400" b="1" i="0" u="none" strike="noStrike" cap="none" normalizeH="0" baseline="0">
                <a:ln>
                  <a:noFill/>
                </a:ln>
                <a:solidFill>
                  <a:srgbClr val="351C5C"/>
                </a:solidFill>
                <a:effectLst/>
              </a:rPr>
              <a:t>Hotel Web APIs</a:t>
            </a:r>
            <a:br>
              <a:rPr kumimoji="0" lang="en-US" altLang="en-US" sz="4400" b="1" i="0" u="none" strike="noStrike" cap="none" normalizeH="0" baseline="0">
                <a:ln>
                  <a:noFill/>
                </a:ln>
                <a:solidFill>
                  <a:srgbClr val="351C5C"/>
                </a:solidFill>
                <a:effectLst/>
              </a:rPr>
            </a:br>
            <a:endParaRPr lang="en-US" b="1">
              <a:solidFill>
                <a:srgbClr val="351C5C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F6DB31-9752-BFCB-CD9A-035E6A1F2AA7}"/>
              </a:ext>
            </a:extLst>
          </p:cNvPr>
          <p:cNvSpPr txBox="1">
            <a:spLocks/>
          </p:cNvSpPr>
          <p:nvPr/>
        </p:nvSpPr>
        <p:spPr>
          <a:xfrm>
            <a:off x="420278" y="1304857"/>
            <a:ext cx="4431421" cy="53218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Aptos Light"/>
                <a:cs typeface="Segoe UI"/>
              </a:rPr>
              <a:t>Get </a:t>
            </a:r>
            <a:r>
              <a:rPr lang="is-IS" sz="2800" b="1">
                <a:latin typeface="Aptos Light"/>
                <a:cs typeface="Segoe UI"/>
              </a:rPr>
              <a:t>list</a:t>
            </a:r>
            <a:r>
              <a:rPr kumimoji="0" lang="is-IS" sz="2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Aptos Light"/>
                <a:cs typeface="Segoe UI"/>
              </a:rPr>
              <a:t> of Rate Codes</a:t>
            </a:r>
            <a:endParaRPr lang="is-IS" sz="2800" b="1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Aptos Light" panose="020B0004020202020204" pitchFamily="34" charset="0"/>
            </a:endParaRPr>
          </a:p>
          <a:p>
            <a:pPr marL="2286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is-IS" sz="2800" b="1">
                <a:latin typeface="Aptos Light"/>
                <a:cs typeface="Segoe UI"/>
              </a:rPr>
              <a:t>Manage reservations</a:t>
            </a:r>
            <a:endParaRPr lang="is-IS" sz="2800" b="1">
              <a:latin typeface="Aptos Light" panose="020B0004020202020204" pitchFamily="34" charset="0"/>
            </a:endParaRP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is-IS" b="1">
                <a:latin typeface="Aptos Light" panose="020B0004020202020204" pitchFamily="34" charset="0"/>
              </a:rPr>
              <a:t>Create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is-IS" b="1">
                <a:latin typeface="Aptos Light" panose="020B0004020202020204" pitchFamily="34" charset="0"/>
              </a:rPr>
              <a:t>Update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is-IS" b="1">
                <a:latin typeface="Aptos Light" panose="020B0004020202020204" pitchFamily="34" charset="0"/>
              </a:rPr>
              <a:t>Cancel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s-IS" sz="2800" b="1">
                <a:latin typeface="Aptos Light" panose="020B0004020202020204" pitchFamily="34" charset="0"/>
              </a:rPr>
              <a:t>Get available discounts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2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Aptos Light" panose="020B0004020202020204" pitchFamily="34" charset="0"/>
              </a:rPr>
              <a:t>Payments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is-IS" b="1">
                <a:latin typeface="Aptos Light" panose="020B0004020202020204" pitchFamily="34" charset="0"/>
              </a:rPr>
              <a:t>Deposit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is-IS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Aptos Light" panose="020B0004020202020204" pitchFamily="34" charset="0"/>
              </a:rPr>
              <a:t>Refund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1DB1A6D-E2EA-CBDA-0DAB-272AF883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5554"/>
            <a:ext cx="65" cy="52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9E69E-4B82-D05F-AF48-E72E66D77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E059-5584-7831-BC0B-F4205FA9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Aptos" panose="020B0004020202020204" pitchFamily="34" charset="0"/>
              </a:rPr>
              <a:t>Hotel Reports - Microsoft Power BI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DE6699-FA42-B547-DDB2-D71AB4F1273A}"/>
              </a:ext>
            </a:extLst>
          </p:cNvPr>
          <p:cNvSpPr txBox="1"/>
          <p:nvPr/>
        </p:nvSpPr>
        <p:spPr>
          <a:xfrm>
            <a:off x="389572" y="6239656"/>
            <a:ext cx="178988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</a:t>
            </a:r>
            <a:r>
              <a:rPr kumimoji="0" lang="en-GB" sz="1800" b="0" i="0" u="sng" strike="noStrike" kern="1200" cap="none" spc="0" normalizeH="0" baseline="0" noProof="0" err="1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PowerBI</a:t>
            </a: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2" name="Graphic 11">
            <a:hlinkClick r:id="rId4"/>
            <a:extLst>
              <a:ext uri="{FF2B5EF4-FFF2-40B4-BE49-F238E27FC236}">
                <a16:creationId xmlns:a16="http://schemas.microsoft.com/office/drawing/2014/main" id="{1B0C512D-309A-615A-1249-3E8BE7BDD4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6305" y="6410472"/>
            <a:ext cx="355583" cy="355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F872DF-0AE6-C2D7-C925-A0B661B91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91" y="1247857"/>
            <a:ext cx="9074828" cy="43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4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 descr="A computer screen and tablet with a tablet and a tablet&#10;&#10;AI-generated content may be incorrect.">
            <a:extLst>
              <a:ext uri="{FF2B5EF4-FFF2-40B4-BE49-F238E27FC236}">
                <a16:creationId xmlns:a16="http://schemas.microsoft.com/office/drawing/2014/main" id="{77A540B4-7BE6-4024-4B42-EA68A42F3B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92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FB20-C619-D764-5A20-B6BA364BE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F7CAA6-AF8D-C936-1D51-D2D43391432F}"/>
              </a:ext>
            </a:extLst>
          </p:cNvPr>
          <p:cNvSpPr/>
          <p:nvPr/>
        </p:nvSpPr>
        <p:spPr>
          <a:xfrm>
            <a:off x="610510" y="329365"/>
            <a:ext cx="5879304" cy="1106021"/>
          </a:xfrm>
          <a:prstGeom prst="roundRect">
            <a:avLst>
              <a:gd name="adj" fmla="val 806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8631D-7AE3-C7BD-2869-074F6CD7F5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34891" y="626590"/>
            <a:ext cx="5062905" cy="55392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b="1">
                <a:solidFill>
                  <a:srgbClr val="351C5C"/>
                </a:solidFill>
                <a:latin typeface="Aptos" panose="020B0004020202020204" pitchFamily="34" charset="0"/>
              </a:rPr>
              <a:t>Bookings for LS Central</a:t>
            </a:r>
          </a:p>
        </p:txBody>
      </p:sp>
      <p:pic>
        <p:nvPicPr>
          <p:cNvPr id="12" name="Picture 11" descr="A close up of a pink and black background&#10;&#10;AI-generated content may be incorrect.">
            <a:extLst>
              <a:ext uri="{FF2B5EF4-FFF2-40B4-BE49-F238E27FC236}">
                <a16:creationId xmlns:a16="http://schemas.microsoft.com/office/drawing/2014/main" id="{80F003E2-5EBF-0609-0B72-6DABE158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417" y="952107"/>
            <a:ext cx="4361583" cy="590589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3B4FA5-1C5D-01CB-91DA-AF84CCFE29D8}"/>
              </a:ext>
            </a:extLst>
          </p:cNvPr>
          <p:cNvSpPr/>
          <p:nvPr/>
        </p:nvSpPr>
        <p:spPr>
          <a:xfrm>
            <a:off x="626692" y="1655881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4C70C-8831-A989-7AAC-F13D91361D96}"/>
              </a:ext>
            </a:extLst>
          </p:cNvPr>
          <p:cNvSpPr txBox="1"/>
          <p:nvPr/>
        </p:nvSpPr>
        <p:spPr>
          <a:xfrm>
            <a:off x="510050" y="1840201"/>
            <a:ext cx="215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Reservations / Appointments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BE3F88-5A12-23AE-1E3A-1B695CD46960}"/>
              </a:ext>
            </a:extLst>
          </p:cNvPr>
          <p:cNvSpPr/>
          <p:nvPr/>
        </p:nvSpPr>
        <p:spPr>
          <a:xfrm>
            <a:off x="2649701" y="1655881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2A3C06-2471-ECEC-31D3-C754A5C47CD5}"/>
              </a:ext>
            </a:extLst>
          </p:cNvPr>
          <p:cNvSpPr/>
          <p:nvPr/>
        </p:nvSpPr>
        <p:spPr>
          <a:xfrm>
            <a:off x="4632250" y="1655881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3EE171E-3F09-750B-B228-66FF5EEACE97}"/>
              </a:ext>
            </a:extLst>
          </p:cNvPr>
          <p:cNvSpPr/>
          <p:nvPr/>
        </p:nvSpPr>
        <p:spPr>
          <a:xfrm>
            <a:off x="626692" y="2934423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AFDB9A5-9E10-2B20-906B-59CC4C639D8B}"/>
              </a:ext>
            </a:extLst>
          </p:cNvPr>
          <p:cNvSpPr/>
          <p:nvPr/>
        </p:nvSpPr>
        <p:spPr>
          <a:xfrm>
            <a:off x="2633517" y="2934423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158A7CD-C6E3-7F17-4984-E7AC1823CA3C}"/>
              </a:ext>
            </a:extLst>
          </p:cNvPr>
          <p:cNvSpPr/>
          <p:nvPr/>
        </p:nvSpPr>
        <p:spPr>
          <a:xfrm>
            <a:off x="4624158" y="2934423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00F9A5-756D-BD50-5B6D-46C8EE3F4827}"/>
              </a:ext>
            </a:extLst>
          </p:cNvPr>
          <p:cNvSpPr txBox="1"/>
          <p:nvPr/>
        </p:nvSpPr>
        <p:spPr>
          <a:xfrm>
            <a:off x="4628645" y="3164593"/>
            <a:ext cx="185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Memberships &amp; Subscriptions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9AA777F-0F2F-C35B-95BF-196B65F3D27F}"/>
              </a:ext>
            </a:extLst>
          </p:cNvPr>
          <p:cNvSpPr/>
          <p:nvPr/>
        </p:nvSpPr>
        <p:spPr>
          <a:xfrm>
            <a:off x="626693" y="4208918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6405B1-2400-245B-313A-49A8517FFE76}"/>
              </a:ext>
            </a:extLst>
          </p:cNvPr>
          <p:cNvSpPr txBox="1"/>
          <p:nvPr/>
        </p:nvSpPr>
        <p:spPr>
          <a:xfrm>
            <a:off x="2637561" y="1846053"/>
            <a:ext cx="185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Resource management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B695264-C88C-EDE4-3D77-91595D62165B}"/>
              </a:ext>
            </a:extLst>
          </p:cNvPr>
          <p:cNvSpPr/>
          <p:nvPr/>
        </p:nvSpPr>
        <p:spPr>
          <a:xfrm>
            <a:off x="2633517" y="4208918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B46B7D-E6BE-5A08-81D6-172AAE11712C}"/>
              </a:ext>
            </a:extLst>
          </p:cNvPr>
          <p:cNvSpPr txBox="1"/>
          <p:nvPr/>
        </p:nvSpPr>
        <p:spPr>
          <a:xfrm>
            <a:off x="4646450" y="1856778"/>
            <a:ext cx="185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Package offers and allowances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C7120CA-8335-F6BC-00D5-2E5092151DAA}"/>
              </a:ext>
            </a:extLst>
          </p:cNvPr>
          <p:cNvSpPr/>
          <p:nvPr/>
        </p:nvSpPr>
        <p:spPr>
          <a:xfrm>
            <a:off x="4632250" y="4208918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79A4-ECCC-AE18-D349-394D83463DF2}"/>
              </a:ext>
            </a:extLst>
          </p:cNvPr>
          <p:cNvSpPr/>
          <p:nvPr/>
        </p:nvSpPr>
        <p:spPr>
          <a:xfrm>
            <a:off x="1622012" y="5487460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A732CF-F181-65A9-80E0-83A775053BC7}"/>
              </a:ext>
            </a:extLst>
          </p:cNvPr>
          <p:cNvSpPr txBox="1"/>
          <p:nvPr/>
        </p:nvSpPr>
        <p:spPr>
          <a:xfrm>
            <a:off x="596663" y="4436991"/>
            <a:ext cx="185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Powerful visual POS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CFA1ADE-6121-9DA0-D670-4056DACDBC97}"/>
              </a:ext>
            </a:extLst>
          </p:cNvPr>
          <p:cNvSpPr/>
          <p:nvPr/>
        </p:nvSpPr>
        <p:spPr>
          <a:xfrm>
            <a:off x="3620745" y="5487460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14F41F-5B10-12BB-D754-E33A30C9E482}"/>
              </a:ext>
            </a:extLst>
          </p:cNvPr>
          <p:cNvSpPr txBox="1"/>
          <p:nvPr/>
        </p:nvSpPr>
        <p:spPr>
          <a:xfrm>
            <a:off x="1677692" y="5846454"/>
            <a:ext cx="185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Open Web APIs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BC461E7-1CFE-40D4-63B2-967CC2790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2081" y="134992"/>
            <a:ext cx="1680469" cy="691958"/>
          </a:xfrm>
          <a:prstGeom prst="rect">
            <a:avLst/>
          </a:prstGeom>
        </p:spPr>
      </p:pic>
      <p:pic>
        <p:nvPicPr>
          <p:cNvPr id="31" name="Picture 30" descr="A person holding a tablet&#10;&#10;AI-generated content may be incorrect.">
            <a:extLst>
              <a:ext uri="{FF2B5EF4-FFF2-40B4-BE49-F238E27FC236}">
                <a16:creationId xmlns:a16="http://schemas.microsoft.com/office/drawing/2014/main" id="{8F6374F1-16B1-E33D-28C0-B02F119410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027" y="1532490"/>
            <a:ext cx="3889997" cy="5643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0E548A-BD9E-A120-4A40-4BBD01E5CF48}"/>
              </a:ext>
            </a:extLst>
          </p:cNvPr>
          <p:cNvSpPr txBox="1"/>
          <p:nvPr/>
        </p:nvSpPr>
        <p:spPr>
          <a:xfrm>
            <a:off x="2753093" y="3143811"/>
            <a:ext cx="162649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Classes and courses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BE932E-31C8-BCE2-4905-4C6E4A3BAD98}"/>
              </a:ext>
            </a:extLst>
          </p:cNvPr>
          <p:cNvSpPr txBox="1"/>
          <p:nvPr/>
        </p:nvSpPr>
        <p:spPr>
          <a:xfrm>
            <a:off x="3620745" y="5846454"/>
            <a:ext cx="185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Reports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94F99C-26EE-5391-E03C-27E95866C57A}"/>
              </a:ext>
            </a:extLst>
          </p:cNvPr>
          <p:cNvSpPr txBox="1"/>
          <p:nvPr/>
        </p:nvSpPr>
        <p:spPr>
          <a:xfrm>
            <a:off x="2670823" y="4575490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Events</a:t>
            </a:r>
            <a:endParaRPr lang="en-IS" b="1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46F248-C635-6C5E-DAA0-83F5972EB535}"/>
              </a:ext>
            </a:extLst>
          </p:cNvPr>
          <p:cNvSpPr txBox="1"/>
          <p:nvPr/>
        </p:nvSpPr>
        <p:spPr>
          <a:xfrm>
            <a:off x="4757471" y="4575490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Rental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E1310-4384-D576-0503-BA8333D11BE3}"/>
              </a:ext>
            </a:extLst>
          </p:cNvPr>
          <p:cNvSpPr txBox="1"/>
          <p:nvPr/>
        </p:nvSpPr>
        <p:spPr>
          <a:xfrm>
            <a:off x="683337" y="3175418"/>
            <a:ext cx="18171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Ticketing and access control</a:t>
            </a:r>
          </a:p>
        </p:txBody>
      </p:sp>
    </p:spTree>
    <p:extLst>
      <p:ext uri="{BB962C8B-B14F-4D97-AF65-F5344CB8AC3E}">
        <p14:creationId xmlns:p14="http://schemas.microsoft.com/office/powerpoint/2010/main" val="605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animBg="1"/>
      <p:bldP spid="5" grpId="0"/>
      <p:bldP spid="6" grpId="0" animBg="1"/>
      <p:bldP spid="8" grpId="0" animBg="1"/>
      <p:bldP spid="10" grpId="0" animBg="1"/>
      <p:bldP spid="13" grpId="0" animBg="1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3" grpId="0" animBg="1"/>
      <p:bldP spid="24" grpId="0"/>
      <p:bldP spid="25" grpId="0" animBg="1"/>
      <p:bldP spid="26" grpId="0"/>
      <p:bldP spid="7" grpId="0"/>
      <p:bldP spid="22" grpId="0"/>
      <p:bldP spid="11" grpId="0"/>
      <p:bldP spid="14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245C0-597D-AEF1-99E4-0BDEA237B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lass of liquid with ice and a black background&#10;&#10;AI-generated content may be incorrect.">
            <a:extLst>
              <a:ext uri="{FF2B5EF4-FFF2-40B4-BE49-F238E27FC236}">
                <a16:creationId xmlns:a16="http://schemas.microsoft.com/office/drawing/2014/main" id="{7613C87F-5DC6-1402-2BE0-832FB3B7E4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9557">
            <a:off x="6401439" y="1926909"/>
            <a:ext cx="1008314" cy="154832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6D554B2-B93E-E4AD-18A9-3D29F7869E7B}"/>
              </a:ext>
            </a:extLst>
          </p:cNvPr>
          <p:cNvGrpSpPr/>
          <p:nvPr/>
        </p:nvGrpSpPr>
        <p:grpSpPr>
          <a:xfrm>
            <a:off x="-848611" y="2501411"/>
            <a:ext cx="11482501" cy="6413513"/>
            <a:chOff x="-574437" y="3534009"/>
            <a:chExt cx="8185013" cy="4571712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0AEBB40-80AA-01A9-E6FC-201A4287A4C4}"/>
                </a:ext>
              </a:extLst>
            </p:cNvPr>
            <p:cNvSpPr/>
            <p:nvPr/>
          </p:nvSpPr>
          <p:spPr>
            <a:xfrm rot="18900000">
              <a:off x="1115269" y="4825669"/>
              <a:ext cx="1748047" cy="2924962"/>
            </a:xfrm>
            <a:custGeom>
              <a:avLst/>
              <a:gdLst>
                <a:gd name="connsiteX0" fmla="*/ 1236042 w 1748047"/>
                <a:gd name="connsiteY0" fmla="*/ 512342 h 2924962"/>
                <a:gd name="connsiteX1" fmla="*/ 1748047 w 1748047"/>
                <a:gd name="connsiteY1" fmla="*/ 1749196 h 2924962"/>
                <a:gd name="connsiteX2" fmla="*/ 1748047 w 1748047"/>
                <a:gd name="connsiteY2" fmla="*/ 2924962 h 2924962"/>
                <a:gd name="connsiteX3" fmla="*/ 0 w 1748047"/>
                <a:gd name="connsiteY3" fmla="*/ 1176915 h 2924962"/>
                <a:gd name="connsiteX4" fmla="*/ 0 w 1748047"/>
                <a:gd name="connsiteY4" fmla="*/ 0 h 2924962"/>
                <a:gd name="connsiteX5" fmla="*/ 1236042 w 1748047"/>
                <a:gd name="connsiteY5" fmla="*/ 512342 h 292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48047" h="2924962">
                  <a:moveTo>
                    <a:pt x="1236042" y="512342"/>
                  </a:moveTo>
                  <a:cubicBezTo>
                    <a:pt x="1552381" y="828889"/>
                    <a:pt x="1748047" y="1266188"/>
                    <a:pt x="1748047" y="1749196"/>
                  </a:cubicBezTo>
                  <a:lnTo>
                    <a:pt x="1748047" y="2924962"/>
                  </a:lnTo>
                  <a:lnTo>
                    <a:pt x="0" y="1176915"/>
                  </a:lnTo>
                  <a:lnTo>
                    <a:pt x="0" y="0"/>
                  </a:lnTo>
                  <a:cubicBezTo>
                    <a:pt x="482691" y="0"/>
                    <a:pt x="919703" y="195795"/>
                    <a:pt x="1236042" y="512342"/>
                  </a:cubicBezTo>
                  <a:close/>
                </a:path>
              </a:pathLst>
            </a:custGeom>
            <a:solidFill>
              <a:srgbClr val="5C3E8C"/>
            </a:solidFill>
            <a:ln w="11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402B5F6-6545-43B8-4042-622E5F128D70}"/>
                </a:ext>
              </a:extLst>
            </p:cNvPr>
            <p:cNvSpPr/>
            <p:nvPr/>
          </p:nvSpPr>
          <p:spPr>
            <a:xfrm rot="18900000">
              <a:off x="-574437" y="3534009"/>
              <a:ext cx="1456902" cy="1425986"/>
            </a:xfrm>
            <a:custGeom>
              <a:avLst/>
              <a:gdLst>
                <a:gd name="connsiteX0" fmla="*/ 1223636 w 1456902"/>
                <a:gd name="connsiteY0" fmla="*/ 0 h 1425986"/>
                <a:gd name="connsiteX1" fmla="*/ 1309513 w 1456902"/>
                <a:gd name="connsiteY1" fmla="*/ 101051 h 1425986"/>
                <a:gd name="connsiteX2" fmla="*/ 1456902 w 1456902"/>
                <a:gd name="connsiteY2" fmla="*/ 584136 h 1425986"/>
                <a:gd name="connsiteX3" fmla="*/ 578204 w 1456902"/>
                <a:gd name="connsiteY3" fmla="*/ 1425986 h 1425986"/>
                <a:gd name="connsiteX4" fmla="*/ 81299 w 1456902"/>
                <a:gd name="connsiteY4" fmla="*/ 1287876 h 1425986"/>
                <a:gd name="connsiteX5" fmla="*/ 0 w 1456902"/>
                <a:gd name="connsiteY5" fmla="*/ 1223637 h 1425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6902" h="1425986">
                  <a:moveTo>
                    <a:pt x="1223636" y="0"/>
                  </a:moveTo>
                  <a:lnTo>
                    <a:pt x="1309513" y="101051"/>
                  </a:lnTo>
                  <a:cubicBezTo>
                    <a:pt x="1403008" y="236426"/>
                    <a:pt x="1456902" y="401729"/>
                    <a:pt x="1456902" y="584136"/>
                  </a:cubicBezTo>
                  <a:cubicBezTo>
                    <a:pt x="1456902" y="1070558"/>
                    <a:pt x="1083007" y="1425986"/>
                    <a:pt x="578204" y="1425986"/>
                  </a:cubicBezTo>
                  <a:cubicBezTo>
                    <a:pt x="388902" y="1425986"/>
                    <a:pt x="219325" y="1376004"/>
                    <a:pt x="81299" y="1287876"/>
                  </a:cubicBezTo>
                  <a:lnTo>
                    <a:pt x="0" y="1223637"/>
                  </a:lnTo>
                  <a:close/>
                </a:path>
              </a:pathLst>
            </a:custGeom>
            <a:solidFill>
              <a:srgbClr val="00ADCF"/>
            </a:solidFill>
            <a:ln w="11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605B2E9-17F0-3A2A-91B9-B23C351B35EF}"/>
                </a:ext>
              </a:extLst>
            </p:cNvPr>
            <p:cNvSpPr/>
            <p:nvPr/>
          </p:nvSpPr>
          <p:spPr>
            <a:xfrm rot="18900000">
              <a:off x="1596073" y="4292675"/>
              <a:ext cx="4388713" cy="1994998"/>
            </a:xfrm>
            <a:custGeom>
              <a:avLst/>
              <a:gdLst>
                <a:gd name="connsiteX0" fmla="*/ 3762320 w 4388713"/>
                <a:gd name="connsiteY0" fmla="*/ 716487 h 1994998"/>
                <a:gd name="connsiteX1" fmla="*/ 4388713 w 4388713"/>
                <a:gd name="connsiteY1" fmla="*/ 1994998 h 1994998"/>
                <a:gd name="connsiteX2" fmla="*/ 2754264 w 4388713"/>
                <a:gd name="connsiteY2" fmla="*/ 1994998 h 1994998"/>
                <a:gd name="connsiteX3" fmla="*/ 1922823 w 4388713"/>
                <a:gd name="connsiteY3" fmla="*/ 1410585 h 1994998"/>
                <a:gd name="connsiteX4" fmla="*/ 1141941 w 4388713"/>
                <a:gd name="connsiteY4" fmla="*/ 1869183 h 1994998"/>
                <a:gd name="connsiteX5" fmla="*/ 1119551 w 4388713"/>
                <a:gd name="connsiteY5" fmla="*/ 1922502 h 1994998"/>
                <a:gd name="connsiteX6" fmla="*/ 0 w 4388713"/>
                <a:gd name="connsiteY6" fmla="*/ 802951 h 1994998"/>
                <a:gd name="connsiteX7" fmla="*/ 104152 w 4388713"/>
                <a:gd name="connsiteY7" fmla="*/ 697689 h 1994998"/>
                <a:gd name="connsiteX8" fmla="*/ 1932679 w 4388713"/>
                <a:gd name="connsiteY8" fmla="*/ 0 h 1994998"/>
                <a:gd name="connsiteX9" fmla="*/ 3762320 w 4388713"/>
                <a:gd name="connsiteY9" fmla="*/ 716487 h 199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8713" h="1994998">
                  <a:moveTo>
                    <a:pt x="3762320" y="716487"/>
                  </a:moveTo>
                  <a:cubicBezTo>
                    <a:pt x="4090481" y="1059580"/>
                    <a:pt x="4301754" y="1502942"/>
                    <a:pt x="4388713" y="1994998"/>
                  </a:cubicBezTo>
                  <a:lnTo>
                    <a:pt x="2754264" y="1994998"/>
                  </a:lnTo>
                  <a:cubicBezTo>
                    <a:pt x="2649386" y="1644249"/>
                    <a:pt x="2361415" y="1410585"/>
                    <a:pt x="1922823" y="1410585"/>
                  </a:cubicBezTo>
                  <a:cubicBezTo>
                    <a:pt x="1554313" y="1410585"/>
                    <a:pt x="1283805" y="1589484"/>
                    <a:pt x="1141941" y="1869183"/>
                  </a:cubicBezTo>
                  <a:lnTo>
                    <a:pt x="1119551" y="1922502"/>
                  </a:lnTo>
                  <a:lnTo>
                    <a:pt x="0" y="802951"/>
                  </a:lnTo>
                  <a:lnTo>
                    <a:pt x="104152" y="697689"/>
                  </a:lnTo>
                  <a:cubicBezTo>
                    <a:pt x="573704" y="261046"/>
                    <a:pt x="1207554" y="0"/>
                    <a:pt x="1932679" y="0"/>
                  </a:cubicBezTo>
                  <a:cubicBezTo>
                    <a:pt x="2725256" y="0"/>
                    <a:pt x="3340399" y="275368"/>
                    <a:pt x="3762320" y="716487"/>
                  </a:cubicBezTo>
                  <a:close/>
                </a:path>
              </a:pathLst>
            </a:custGeom>
            <a:solidFill>
              <a:srgbClr val="D14B74"/>
            </a:solidFill>
            <a:ln w="11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CF9EAD7-28AD-680E-4555-38A23D9CBC5C}"/>
                </a:ext>
              </a:extLst>
            </p:cNvPr>
            <p:cNvSpPr/>
            <p:nvPr/>
          </p:nvSpPr>
          <p:spPr>
            <a:xfrm rot="18900000">
              <a:off x="565697" y="6695261"/>
              <a:ext cx="7044879" cy="1410460"/>
            </a:xfrm>
            <a:custGeom>
              <a:avLst/>
              <a:gdLst>
                <a:gd name="connsiteX0" fmla="*/ 0 w 7044879"/>
                <a:gd name="connsiteY0" fmla="*/ 1410458 h 1410460"/>
                <a:gd name="connsiteX1" fmla="*/ 1 w 7044879"/>
                <a:gd name="connsiteY1" fmla="*/ 1410460 h 1410460"/>
                <a:gd name="connsiteX2" fmla="*/ 0 w 7044879"/>
                <a:gd name="connsiteY2" fmla="*/ 1410460 h 1410460"/>
                <a:gd name="connsiteX3" fmla="*/ 6998505 w 7044879"/>
                <a:gd name="connsiteY3" fmla="*/ 0 h 1410460"/>
                <a:gd name="connsiteX4" fmla="*/ 7025166 w 7044879"/>
                <a:gd name="connsiteY4" fmla="*/ 182077 h 1410460"/>
                <a:gd name="connsiteX5" fmla="*/ 7025166 w 7044879"/>
                <a:gd name="connsiteY5" fmla="*/ 181949 h 1410460"/>
                <a:gd name="connsiteX6" fmla="*/ 7044879 w 7044879"/>
                <a:gd name="connsiteY6" fmla="*/ 529286 h 1410460"/>
                <a:gd name="connsiteX7" fmla="*/ 7044879 w 7044879"/>
                <a:gd name="connsiteY7" fmla="*/ 533332 h 1410460"/>
                <a:gd name="connsiteX8" fmla="*/ 7006088 w 7044879"/>
                <a:gd name="connsiteY8" fmla="*/ 1068434 h 1410460"/>
                <a:gd name="connsiteX9" fmla="*/ 6998505 w 7044879"/>
                <a:gd name="connsiteY9" fmla="*/ 1110538 h 1410460"/>
                <a:gd name="connsiteX10" fmla="*/ 6993956 w 7044879"/>
                <a:gd name="connsiteY10" fmla="*/ 1135068 h 1410460"/>
                <a:gd name="connsiteX11" fmla="*/ 6934694 w 7044879"/>
                <a:gd name="connsiteY11" fmla="*/ 1388205 h 1410460"/>
                <a:gd name="connsiteX12" fmla="*/ 6928123 w 7044879"/>
                <a:gd name="connsiteY12" fmla="*/ 1410459 h 1410460"/>
                <a:gd name="connsiteX13" fmla="*/ 5212299 w 7044879"/>
                <a:gd name="connsiteY13" fmla="*/ 1410459 h 1410460"/>
                <a:gd name="connsiteX14" fmla="*/ 3801840 w 7044879"/>
                <a:gd name="connsiteY14" fmla="*/ 0 h 141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44879" h="1410460">
                  <a:moveTo>
                    <a:pt x="0" y="1410458"/>
                  </a:moveTo>
                  <a:lnTo>
                    <a:pt x="1" y="1410460"/>
                  </a:lnTo>
                  <a:lnTo>
                    <a:pt x="0" y="1410460"/>
                  </a:lnTo>
                  <a:close/>
                  <a:moveTo>
                    <a:pt x="6998505" y="0"/>
                  </a:moveTo>
                  <a:cubicBezTo>
                    <a:pt x="7009498" y="60313"/>
                    <a:pt x="7018218" y="120625"/>
                    <a:pt x="7025166" y="182077"/>
                  </a:cubicBezTo>
                  <a:lnTo>
                    <a:pt x="7025166" y="181949"/>
                  </a:lnTo>
                  <a:cubicBezTo>
                    <a:pt x="7038561" y="295621"/>
                    <a:pt x="7044879" y="411568"/>
                    <a:pt x="7044879" y="529286"/>
                  </a:cubicBezTo>
                  <a:lnTo>
                    <a:pt x="7044879" y="533332"/>
                  </a:lnTo>
                  <a:cubicBezTo>
                    <a:pt x="7044879" y="699729"/>
                    <a:pt x="7029843" y="924036"/>
                    <a:pt x="7006088" y="1068434"/>
                  </a:cubicBezTo>
                  <a:cubicBezTo>
                    <a:pt x="7003560" y="1083353"/>
                    <a:pt x="7001032" y="1097389"/>
                    <a:pt x="6998505" y="1110538"/>
                  </a:cubicBezTo>
                  <a:cubicBezTo>
                    <a:pt x="6997115" y="1118757"/>
                    <a:pt x="6995472" y="1126976"/>
                    <a:pt x="6993956" y="1135068"/>
                  </a:cubicBezTo>
                  <a:cubicBezTo>
                    <a:pt x="6978162" y="1221175"/>
                    <a:pt x="6958323" y="1305638"/>
                    <a:pt x="6934694" y="1388205"/>
                  </a:cubicBezTo>
                  <a:cubicBezTo>
                    <a:pt x="6932547" y="1395664"/>
                    <a:pt x="6930397" y="1403125"/>
                    <a:pt x="6928123" y="1410459"/>
                  </a:cubicBezTo>
                  <a:lnTo>
                    <a:pt x="5212299" y="1410459"/>
                  </a:lnTo>
                  <a:lnTo>
                    <a:pt x="3801840" y="0"/>
                  </a:lnTo>
                  <a:close/>
                </a:path>
              </a:pathLst>
            </a:custGeom>
            <a:solidFill>
              <a:srgbClr val="EFBC6E"/>
            </a:solidFill>
            <a:ln w="112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8" name="Picture 27" descr="A sandwich with vegetables and meat&#10;&#10;Description automatically generated">
            <a:extLst>
              <a:ext uri="{FF2B5EF4-FFF2-40B4-BE49-F238E27FC236}">
                <a16:creationId xmlns:a16="http://schemas.microsoft.com/office/drawing/2014/main" id="{AA8BD297-183C-46ED-B1C5-73B6A65EC1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8265">
            <a:off x="1755306" y="2170718"/>
            <a:ext cx="1351253" cy="1966364"/>
          </a:xfrm>
          <a:prstGeom prst="rect">
            <a:avLst/>
          </a:prstGeom>
        </p:spPr>
      </p:pic>
      <p:pic>
        <p:nvPicPr>
          <p:cNvPr id="32" name="Picture 31" descr="A computer monitor on a stand&#10;&#10;Description automatically generated">
            <a:extLst>
              <a:ext uri="{FF2B5EF4-FFF2-40B4-BE49-F238E27FC236}">
                <a16:creationId xmlns:a16="http://schemas.microsoft.com/office/drawing/2014/main" id="{9CE53ECF-7B95-1D78-128C-DC1B1CED88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469" y="5061400"/>
            <a:ext cx="2739201" cy="1802966"/>
          </a:xfrm>
          <a:prstGeom prst="rect">
            <a:avLst/>
          </a:prstGeom>
        </p:spPr>
      </p:pic>
      <p:pic>
        <p:nvPicPr>
          <p:cNvPr id="26" name="Picture 25" descr="A person wearing a blue apron&#10;&#10;Description automatically generated">
            <a:extLst>
              <a:ext uri="{FF2B5EF4-FFF2-40B4-BE49-F238E27FC236}">
                <a16:creationId xmlns:a16="http://schemas.microsoft.com/office/drawing/2014/main" id="{35924611-9722-AC4B-83FA-451C320BE1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634" y="2441622"/>
            <a:ext cx="3148912" cy="4422744"/>
          </a:xfrm>
          <a:prstGeom prst="rect">
            <a:avLst/>
          </a:prstGeom>
        </p:spPr>
      </p:pic>
      <p:pic>
        <p:nvPicPr>
          <p:cNvPr id="25" name="Picture 24" descr="A white rectangular electronic device with a screen&#10;&#10;AI-generated content may be incorrect.">
            <a:extLst>
              <a:ext uri="{FF2B5EF4-FFF2-40B4-BE49-F238E27FC236}">
                <a16:creationId xmlns:a16="http://schemas.microsoft.com/office/drawing/2014/main" id="{AF2EA5A9-9D1E-BDF1-7F0B-701D792EDD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983" y="1593075"/>
            <a:ext cx="3201404" cy="6332503"/>
          </a:xfrm>
          <a:prstGeom prst="rect">
            <a:avLst/>
          </a:prstGeom>
        </p:spPr>
      </p:pic>
      <p:sp>
        <p:nvSpPr>
          <p:cNvPr id="41" name="Title 40">
            <a:extLst>
              <a:ext uri="{FF2B5EF4-FFF2-40B4-BE49-F238E27FC236}">
                <a16:creationId xmlns:a16="http://schemas.microsoft.com/office/drawing/2014/main" id="{641DC929-8977-631A-0A91-848FF841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83029" cy="962470"/>
          </a:xfrm>
        </p:spPr>
        <p:txBody>
          <a:bodyPr>
            <a:normAutofit/>
          </a:bodyPr>
          <a:lstStyle/>
          <a:p>
            <a:r>
              <a:rPr lang="en-IS"/>
              <a:t>LS Central for restaurants</a:t>
            </a:r>
          </a:p>
        </p:txBody>
      </p:sp>
    </p:spTree>
    <p:extLst>
      <p:ext uri="{BB962C8B-B14F-4D97-AF65-F5344CB8AC3E}">
        <p14:creationId xmlns:p14="http://schemas.microsoft.com/office/powerpoint/2010/main" val="3582333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A9B39-1115-5933-E821-602A71D45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BF1E455-59CF-7E93-13E9-72231B93088B}"/>
              </a:ext>
            </a:extLst>
          </p:cNvPr>
          <p:cNvSpPr/>
          <p:nvPr/>
        </p:nvSpPr>
        <p:spPr>
          <a:xfrm>
            <a:off x="5328166" y="1251857"/>
            <a:ext cx="5879304" cy="1106021"/>
          </a:xfrm>
          <a:prstGeom prst="roundRect">
            <a:avLst>
              <a:gd name="adj" fmla="val 8065"/>
            </a:avLst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C683E6-9F92-D3F4-1CC1-23BB0ABD227E}"/>
              </a:ext>
            </a:extLst>
          </p:cNvPr>
          <p:cNvSpPr txBox="1">
            <a:spLocks/>
          </p:cNvSpPr>
          <p:nvPr/>
        </p:nvSpPr>
        <p:spPr>
          <a:xfrm>
            <a:off x="5405479" y="1549082"/>
            <a:ext cx="5680609" cy="5539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  <a:latin typeface="Aptos" panose="020B0004020202020204" pitchFamily="34" charset="0"/>
              </a:rPr>
              <a:t>LS Central for restaurants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9619D72-A53C-497E-34FE-E5EAB8D54C1A}"/>
              </a:ext>
            </a:extLst>
          </p:cNvPr>
          <p:cNvSpPr/>
          <p:nvPr/>
        </p:nvSpPr>
        <p:spPr>
          <a:xfrm>
            <a:off x="5344348" y="2578373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E63E78-3FB8-60D1-D248-B9161DDCAB90}"/>
              </a:ext>
            </a:extLst>
          </p:cNvPr>
          <p:cNvSpPr txBox="1"/>
          <p:nvPr/>
        </p:nvSpPr>
        <p:spPr>
          <a:xfrm>
            <a:off x="5328166" y="2792314"/>
            <a:ext cx="1945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Seamless </a:t>
            </a:r>
            <a:r>
              <a:rPr lang="en-US" b="1">
                <a:solidFill>
                  <a:schemeClr val="bg1"/>
                </a:solidFill>
              </a:rPr>
              <a:t>restaurant</a:t>
            </a:r>
            <a:r>
              <a:rPr lang="en-IS" b="1">
                <a:solidFill>
                  <a:schemeClr val="bg1"/>
                </a:solidFill>
              </a:rPr>
              <a:t> flow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7727020-E245-FAAA-3A7C-0D4D098AE842}"/>
              </a:ext>
            </a:extLst>
          </p:cNvPr>
          <p:cNvSpPr/>
          <p:nvPr/>
        </p:nvSpPr>
        <p:spPr>
          <a:xfrm>
            <a:off x="7367357" y="2578373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28703-8E22-B455-08F4-0746624D0D09}"/>
              </a:ext>
            </a:extLst>
          </p:cNvPr>
          <p:cNvSpPr txBox="1"/>
          <p:nvPr/>
        </p:nvSpPr>
        <p:spPr>
          <a:xfrm>
            <a:off x="7477040" y="2792314"/>
            <a:ext cx="162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Table management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6AE2C6E-D032-2F0D-EE51-862405411308}"/>
              </a:ext>
            </a:extLst>
          </p:cNvPr>
          <p:cNvSpPr/>
          <p:nvPr/>
        </p:nvSpPr>
        <p:spPr>
          <a:xfrm>
            <a:off x="9349906" y="2578373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CDC41-59F2-17F1-01B2-53429D1B7600}"/>
              </a:ext>
            </a:extLst>
          </p:cNvPr>
          <p:cNvSpPr txBox="1"/>
          <p:nvPr/>
        </p:nvSpPr>
        <p:spPr>
          <a:xfrm>
            <a:off x="9459589" y="2792314"/>
            <a:ext cx="162649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Table reservations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5B96E7B-C227-D0F3-FEAC-F0315C74D2E3}"/>
              </a:ext>
            </a:extLst>
          </p:cNvPr>
          <p:cNvSpPr/>
          <p:nvPr/>
        </p:nvSpPr>
        <p:spPr>
          <a:xfrm>
            <a:off x="5344348" y="3856915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2821E-65B5-C967-B6BF-6CAA06A47395}"/>
              </a:ext>
            </a:extLst>
          </p:cNvPr>
          <p:cNvSpPr txBox="1"/>
          <p:nvPr/>
        </p:nvSpPr>
        <p:spPr>
          <a:xfrm>
            <a:off x="5405479" y="4080503"/>
            <a:ext cx="173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Fast-order taking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3508F16-B44D-F534-8775-AE2244F72A55}"/>
              </a:ext>
            </a:extLst>
          </p:cNvPr>
          <p:cNvSpPr/>
          <p:nvPr/>
        </p:nvSpPr>
        <p:spPr>
          <a:xfrm>
            <a:off x="7351173" y="3856915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03B54D-5E6D-4A70-D57D-8832E9C75AFB}"/>
              </a:ext>
            </a:extLst>
          </p:cNvPr>
          <p:cNvSpPr txBox="1"/>
          <p:nvPr/>
        </p:nvSpPr>
        <p:spPr>
          <a:xfrm>
            <a:off x="7412304" y="4080503"/>
            <a:ext cx="173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Kitchen display system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13F335B-C5D9-F706-FD84-6483C3295A21}"/>
              </a:ext>
            </a:extLst>
          </p:cNvPr>
          <p:cNvSpPr/>
          <p:nvPr/>
        </p:nvSpPr>
        <p:spPr>
          <a:xfrm>
            <a:off x="9341814" y="3856915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575A91-7B25-E45C-7B12-563FD87688FC}"/>
              </a:ext>
            </a:extLst>
          </p:cNvPr>
          <p:cNvSpPr txBox="1"/>
          <p:nvPr/>
        </p:nvSpPr>
        <p:spPr>
          <a:xfrm>
            <a:off x="9346301" y="4080503"/>
            <a:ext cx="185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Self-service kiosks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0F71992-D66A-CFFA-0CB8-8A25F8EB7561}"/>
              </a:ext>
            </a:extLst>
          </p:cNvPr>
          <p:cNvSpPr/>
          <p:nvPr/>
        </p:nvSpPr>
        <p:spPr>
          <a:xfrm>
            <a:off x="7351173" y="5131410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13A7D1-9485-508F-91B6-4399D9259839}"/>
              </a:ext>
            </a:extLst>
          </p:cNvPr>
          <p:cNvSpPr txBox="1"/>
          <p:nvPr/>
        </p:nvSpPr>
        <p:spPr>
          <a:xfrm>
            <a:off x="7355660" y="5490404"/>
            <a:ext cx="185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QR ordering</a:t>
            </a:r>
          </a:p>
        </p:txBody>
      </p:sp>
      <p:pic>
        <p:nvPicPr>
          <p:cNvPr id="35" name="Picture 34" descr="A person holding a pan&#10;&#10;AI-generated content may be incorrect.">
            <a:extLst>
              <a:ext uri="{FF2B5EF4-FFF2-40B4-BE49-F238E27FC236}">
                <a16:creationId xmlns:a16="http://schemas.microsoft.com/office/drawing/2014/main" id="{740A4CFC-59DD-8C57-4525-F9B01B9624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16" y="1517511"/>
            <a:ext cx="4168426" cy="53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65E15-067A-62C3-AFD7-3E40EAA12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40421A58-3694-D904-0064-B75FCE24E3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201" y="2798545"/>
            <a:ext cx="4385711" cy="12609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9600" b="1">
                <a:latin typeface="Aptos Black" panose="020B0004020202020204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0553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42AAB5-9480-F166-D6EA-B83A38805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8690" y="2888584"/>
            <a:ext cx="6169978" cy="674702"/>
          </a:xfrm>
        </p:spPr>
        <p:txBody>
          <a:bodyPr/>
          <a:lstStyle/>
          <a:p>
            <a:r>
              <a:rPr lang="en-US" sz="5400"/>
              <a:t>Customer stories</a:t>
            </a:r>
            <a:endParaRPr lang="en-MY" sz="5400"/>
          </a:p>
        </p:txBody>
      </p:sp>
    </p:spTree>
    <p:extLst>
      <p:ext uri="{BB962C8B-B14F-4D97-AF65-F5344CB8AC3E}">
        <p14:creationId xmlns:p14="http://schemas.microsoft.com/office/powerpoint/2010/main" val="129897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F8EFD-2735-EC07-CB8A-0D3577D0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Booking Engine Connector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7CC46-66C8-514E-1D82-EBADC01D88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Connects to Channel Management Systems or directly to booking engines (OTA)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Multi-property and multi-channel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LS Central for hotels is certified by SynXis and SiteMinder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BEC is extensible so partners can write own BEC plugins (certification) instead of using connectors provided by 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C5585F-6BE2-53C9-3083-90F1E435A3F9}"/>
              </a:ext>
            </a:extLst>
          </p:cNvPr>
          <p:cNvGrpSpPr/>
          <p:nvPr/>
        </p:nvGrpSpPr>
        <p:grpSpPr>
          <a:xfrm>
            <a:off x="504055" y="1758613"/>
            <a:ext cx="4399916" cy="3955703"/>
            <a:chOff x="356693" y="2090263"/>
            <a:chExt cx="4957623" cy="43158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95D08F-6C7D-041E-0F84-0FA07E308015}"/>
                </a:ext>
              </a:extLst>
            </p:cNvPr>
            <p:cNvSpPr/>
            <p:nvPr/>
          </p:nvSpPr>
          <p:spPr>
            <a:xfrm>
              <a:off x="1961133" y="3969000"/>
              <a:ext cx="1800000" cy="540000"/>
            </a:xfrm>
            <a:prstGeom prst="rect">
              <a:avLst/>
            </a:prstGeom>
            <a:solidFill>
              <a:srgbClr val="F2A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/>
                <a:t>Booking Engine Connector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858998-ECF8-B949-47CE-40E82D8C4712}"/>
                </a:ext>
              </a:extLst>
            </p:cNvPr>
            <p:cNvSpPr/>
            <p:nvPr/>
          </p:nvSpPr>
          <p:spPr>
            <a:xfrm>
              <a:off x="1411721" y="4899946"/>
              <a:ext cx="2898825" cy="1506134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/>
                <a:t>LS Central for Hotels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41ADB54-5458-C5D8-BC98-CF752D37B61A}"/>
                </a:ext>
              </a:extLst>
            </p:cNvPr>
            <p:cNvCxnSpPr>
              <a:cxnSpLocks/>
            </p:cNvCxnSpPr>
            <p:nvPr/>
          </p:nvCxnSpPr>
          <p:spPr>
            <a:xfrm>
              <a:off x="2861133" y="4509000"/>
              <a:ext cx="0" cy="390946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3EDBAD-3144-449F-D78A-497B31119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5683" y="5423600"/>
              <a:ext cx="1610899" cy="845722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A314D3-21B5-46B2-C062-281698731F4B}"/>
                </a:ext>
              </a:extLst>
            </p:cNvPr>
            <p:cNvGrpSpPr/>
            <p:nvPr/>
          </p:nvGrpSpPr>
          <p:grpSpPr>
            <a:xfrm>
              <a:off x="612455" y="2450377"/>
              <a:ext cx="1814955" cy="643514"/>
              <a:chOff x="504243" y="2450377"/>
              <a:chExt cx="1814955" cy="64351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CA325BB-5FF1-E690-4CF9-0F8B63E2F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2092" b="36274"/>
              <a:stretch/>
            </p:blipFill>
            <p:spPr>
              <a:xfrm>
                <a:off x="504243" y="2450377"/>
                <a:ext cx="1814955" cy="37855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BA27017-5E95-C6DA-130E-E184DB5A1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160" y="2828933"/>
                <a:ext cx="1541311" cy="264958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343FFFF-B741-FB06-7ADE-A56E3ADEF2AF}"/>
                </a:ext>
              </a:extLst>
            </p:cNvPr>
            <p:cNvGrpSpPr/>
            <p:nvPr/>
          </p:nvGrpSpPr>
          <p:grpSpPr>
            <a:xfrm>
              <a:off x="3450196" y="2541619"/>
              <a:ext cx="1401762" cy="735644"/>
              <a:chOff x="3330811" y="2541619"/>
              <a:chExt cx="1401762" cy="73564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1BA18C6-A28B-F52B-E239-B04D62AC69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26084" b="29171"/>
              <a:stretch/>
            </p:blipFill>
            <p:spPr>
              <a:xfrm>
                <a:off x="3341395" y="2541619"/>
                <a:ext cx="1391178" cy="41422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77E77E1-A078-6230-3043-CD93CB10A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30811" y="2906263"/>
                <a:ext cx="1310015" cy="371000"/>
              </a:xfrm>
              <a:prstGeom prst="rect">
                <a:avLst/>
              </a:prstGeom>
            </p:spPr>
          </p:pic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9285DAD-39E5-90F2-0527-03F3D63E4C26}"/>
                </a:ext>
              </a:extLst>
            </p:cNvPr>
            <p:cNvSpPr/>
            <p:nvPr/>
          </p:nvSpPr>
          <p:spPr>
            <a:xfrm>
              <a:off x="356693" y="2109196"/>
              <a:ext cx="2326478" cy="1195762"/>
            </a:xfrm>
            <a:prstGeom prst="roundRect">
              <a:avLst/>
            </a:prstGeom>
            <a:noFill/>
            <a:ln w="25400" cap="flat">
              <a:solidFill>
                <a:srgbClr val="F2A3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>
                  <a:solidFill>
                    <a:srgbClr val="302A31"/>
                  </a:solidFill>
                </a:rPr>
                <a:t>Channel Management Systems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FEA1CE7-5529-0ECF-BEB7-988B43160629}"/>
                </a:ext>
              </a:extLst>
            </p:cNvPr>
            <p:cNvSpPr/>
            <p:nvPr/>
          </p:nvSpPr>
          <p:spPr>
            <a:xfrm>
              <a:off x="2987838" y="2090263"/>
              <a:ext cx="2326478" cy="1195762"/>
            </a:xfrm>
            <a:prstGeom prst="roundRect">
              <a:avLst/>
            </a:prstGeom>
            <a:noFill/>
            <a:ln w="25400" cap="flat">
              <a:solidFill>
                <a:srgbClr val="F2A3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>
                  <a:solidFill>
                    <a:srgbClr val="302A31"/>
                  </a:solidFill>
                </a:rPr>
                <a:t>Booking Engines</a:t>
              </a:r>
            </a:p>
            <a:p>
              <a:pPr algn="ctr"/>
              <a:r>
                <a:rPr lang="en-US" sz="1200" b="1">
                  <a:solidFill>
                    <a:srgbClr val="302A31"/>
                  </a:solidFill>
                </a:rPr>
                <a:t>(not yet supported)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4FC874-F72A-2DA0-5246-DE76526814AD}"/>
                </a:ext>
              </a:extLst>
            </p:cNvPr>
            <p:cNvCxnSpPr>
              <a:cxnSpLocks/>
            </p:cNvCxnSpPr>
            <p:nvPr/>
          </p:nvCxnSpPr>
          <p:spPr>
            <a:xfrm>
              <a:off x="2563906" y="3304958"/>
              <a:ext cx="133757" cy="66404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5C0E9F-7DAE-5F09-AB75-9C623B8D1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7838" y="3304208"/>
              <a:ext cx="156418" cy="67692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8" descr="A picture containing window, indoor, floor, room&#10;&#10;Description automatically generated">
            <a:extLst>
              <a:ext uri="{FF2B5EF4-FFF2-40B4-BE49-F238E27FC236}">
                <a16:creationId xmlns:a16="http://schemas.microsoft.com/office/drawing/2014/main" id="{3B773E74-18D1-D8CC-DC9E-FA67B5479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8" y="2835"/>
            <a:ext cx="12184564" cy="68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CCE9-A835-C3EE-A312-65D2C5876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Challenges</a:t>
            </a:r>
          </a:p>
          <a:p>
            <a:pPr marL="342900" indent="-342900">
              <a:buChar char="•"/>
            </a:pPr>
            <a:r>
              <a:rPr lang="en-US" sz="2000">
                <a:latin typeface="Aptos" panose="020B0004020202020204" pitchFamily="34" charset="0"/>
                <a:cs typeface="Segoe UI"/>
              </a:rPr>
              <a:t>Outgrown their solution </a:t>
            </a:r>
            <a:endParaRPr lang="en-US" sz="2000">
              <a:latin typeface="Aptos" panose="020B0004020202020204" pitchFamily="34" charset="0"/>
            </a:endParaRPr>
          </a:p>
          <a:p>
            <a:pPr marL="342900" indent="-342900">
              <a:buChar char="•"/>
            </a:pPr>
            <a:r>
              <a:rPr lang="en-US" sz="2000">
                <a:latin typeface="Aptos" panose="020B0004020202020204" pitchFamily="34" charset="0"/>
                <a:cs typeface="Segoe UI"/>
              </a:rPr>
              <a:t>Multiple systems </a:t>
            </a:r>
          </a:p>
          <a:p>
            <a:pPr marL="342900" indent="-342900">
              <a:buChar char="•"/>
            </a:pPr>
            <a:r>
              <a:rPr lang="en-US" sz="2000">
                <a:latin typeface="Aptos" panose="020B0004020202020204" pitchFamily="34" charset="0"/>
                <a:cs typeface="Segoe UI"/>
              </a:rPr>
              <a:t>Missing transparency </a:t>
            </a:r>
          </a:p>
          <a:p>
            <a:pPr marL="0" indent="0"/>
            <a:endParaRPr lang="en-US" sz="1800">
              <a:latin typeface="Aptos" panose="020B0004020202020204" pitchFamily="34" charset="0"/>
              <a:cs typeface="Segoe UI"/>
            </a:endParaRPr>
          </a:p>
          <a:p>
            <a:pPr marL="0" indent="0">
              <a:buNone/>
            </a:pPr>
            <a:r>
              <a:rPr lang="en-US" sz="2000" b="1">
                <a:latin typeface="Aptos" panose="020B0004020202020204" pitchFamily="34" charset="0"/>
                <a:cs typeface="Segoe UI"/>
              </a:rPr>
              <a:t>Their vision</a:t>
            </a:r>
            <a:endParaRPr lang="en-US" sz="2000" b="1">
              <a:latin typeface="Aptos" panose="020B0004020202020204" pitchFamily="34" charset="0"/>
            </a:endParaRPr>
          </a:p>
          <a:p>
            <a:pPr marL="342900" indent="-342900">
              <a:buChar char="•"/>
            </a:pPr>
            <a:r>
              <a:rPr lang="en-US" sz="2000">
                <a:latin typeface="Aptos" panose="020B0004020202020204" pitchFamily="34" charset="0"/>
                <a:cs typeface="Segoe UI"/>
              </a:rPr>
              <a:t>Overview of guest journey with reservation details </a:t>
            </a:r>
          </a:p>
          <a:p>
            <a:pPr marL="342900" indent="-342900">
              <a:buChar char="•"/>
            </a:pPr>
            <a:r>
              <a:rPr lang="en-US" sz="2000">
                <a:latin typeface="Aptos" panose="020B0004020202020204" pitchFamily="34" charset="0"/>
                <a:cs typeface="Segoe UI"/>
              </a:rPr>
              <a:t>Empower staff with tools to provide better service </a:t>
            </a:r>
          </a:p>
          <a:p>
            <a:pPr marL="342900" indent="-342900">
              <a:buChar char="•"/>
            </a:pPr>
            <a:r>
              <a:rPr lang="en-US" sz="2000">
                <a:latin typeface="Aptos" panose="020B0004020202020204" pitchFamily="34" charset="0"/>
                <a:cs typeface="Segoe UI"/>
              </a:rPr>
              <a:t>Packages with services from multiple departments</a:t>
            </a:r>
          </a:p>
          <a:p>
            <a:pPr marL="342900" indent="-342900">
              <a:buChar char="•"/>
            </a:pPr>
            <a:r>
              <a:rPr lang="en-US" sz="2000">
                <a:latin typeface="Aptos" panose="020B0004020202020204" pitchFamily="34" charset="0"/>
                <a:cs typeface="Segoe UI"/>
              </a:rPr>
              <a:t>System supporting new services and growth</a:t>
            </a:r>
            <a:endParaRPr lang="en-US" sz="2000">
              <a:latin typeface="Aptos" panose="020B00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0FD1E3-5602-04FA-04C4-FDA6427A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ptos" panose="020B0004020202020204" pitchFamily="34" charset="0"/>
              </a:rPr>
              <a:t>Blue Lagoon implementation</a:t>
            </a:r>
          </a:p>
        </p:txBody>
      </p:sp>
      <p:pic>
        <p:nvPicPr>
          <p:cNvPr id="5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8D9B8BE-A3FF-0AC9-6FD6-99F339125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171" y="906477"/>
            <a:ext cx="3798094" cy="2483091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AF77749F-4039-5072-19AB-CDEEDC71D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" r="50"/>
          <a:stretch/>
        </p:blipFill>
        <p:spPr>
          <a:xfrm>
            <a:off x="8107861" y="3352696"/>
            <a:ext cx="3320534" cy="28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6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BB1F2-A50F-A475-DF98-94B72ED92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2A5A8ADB-2AC7-9868-8A8D-1AB6B43E14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14A1EF-61DD-BD9F-DF0B-DBE7A4528312}"/>
              </a:ext>
            </a:extLst>
          </p:cNvPr>
          <p:cNvSpPr txBox="1"/>
          <p:nvPr/>
        </p:nvSpPr>
        <p:spPr>
          <a:xfrm>
            <a:off x="523030" y="674989"/>
            <a:ext cx="4729106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EFBC6E"/>
                </a:solidFill>
                <a:latin typeface="Aptos"/>
                <a:ea typeface="Segoe UI Black"/>
                <a:cs typeface="Segoe UI"/>
              </a:rPr>
              <a:t>LS Central extends</a:t>
            </a:r>
            <a:endParaRPr lang="en-US">
              <a:solidFill>
                <a:srgbClr val="000000"/>
              </a:solidFill>
              <a:latin typeface="Aptos"/>
              <a:ea typeface="Segoe UI Black"/>
              <a:cs typeface="Segoe UI"/>
            </a:endParaRPr>
          </a:p>
          <a:p>
            <a:r>
              <a:rPr lang="en-US" sz="2800" b="1">
                <a:solidFill>
                  <a:srgbClr val="EFBC6E"/>
                </a:solidFill>
                <a:latin typeface="Aptos"/>
                <a:ea typeface="Segoe UI Black"/>
                <a:cs typeface="Segoe UI"/>
              </a:rPr>
              <a:t>Microsoft Dynamics 365</a:t>
            </a:r>
            <a:br>
              <a:rPr lang="en-US" sz="2800" b="1">
                <a:latin typeface="Aptos" panose="020B0004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en-US" sz="2800" b="1">
                <a:solidFill>
                  <a:srgbClr val="EFBC6E"/>
                </a:solidFill>
                <a:latin typeface="Aptos"/>
                <a:ea typeface="Segoe UI Black"/>
                <a:cs typeface="Segoe UI"/>
              </a:rPr>
              <a:t>Business Central</a:t>
            </a:r>
            <a:endParaRPr lang="en-US"/>
          </a:p>
          <a:p>
            <a:endParaRPr lang="en-US" sz="2800" b="1">
              <a:solidFill>
                <a:srgbClr val="EFBC6E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EFBC6E"/>
                </a:solidFill>
                <a:latin typeface="Aptos"/>
                <a:cs typeface="Segoe UI"/>
              </a:rPr>
              <a:t>Modular development framework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EFBC6E"/>
                </a:solidFill>
                <a:latin typeface="Aptos"/>
                <a:cs typeface="Segoe UI"/>
              </a:rPr>
              <a:t>Ability to extend functionality without impacting base code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EFBC6E"/>
                </a:solidFill>
                <a:latin typeface="Aptos"/>
                <a:cs typeface="Segoe UI"/>
              </a:rPr>
              <a:t>Built for upgradability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rgbClr val="EFBC6E"/>
                </a:solidFill>
                <a:latin typeface="Aptos"/>
                <a:cs typeface="Segoe UI"/>
              </a:rPr>
              <a:t>Microsoft AppSource marketplace</a:t>
            </a:r>
          </a:p>
          <a:p>
            <a:br>
              <a:rPr lang="en-US" sz="2400"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2400" b="1">
                <a:solidFill>
                  <a:srgbClr val="EFBC6E"/>
                </a:solidFill>
                <a:latin typeface="Aptos"/>
                <a:ea typeface="Segoe UI Black"/>
                <a:cs typeface="Segoe UI Semibold"/>
              </a:rPr>
              <a:t>You can choose what you need and stay current with new features and compliance.</a:t>
            </a:r>
            <a:endParaRPr lang="en-IS" sz="2800" b="1">
              <a:solidFill>
                <a:srgbClr val="EFBC6E"/>
              </a:solidFill>
              <a:latin typeface="Aptos"/>
              <a:ea typeface="Segoe UI Black"/>
              <a:cs typeface="Segoe UI Semibold"/>
            </a:endParaRPr>
          </a:p>
        </p:txBody>
      </p:sp>
      <p:pic>
        <p:nvPicPr>
          <p:cNvPr id="6" name="Graphic 5">
            <a:hlinkClick r:id="" action="ppaction://noaction"/>
            <a:extLst>
              <a:ext uri="{FF2B5EF4-FFF2-40B4-BE49-F238E27FC236}">
                <a16:creationId xmlns:a16="http://schemas.microsoft.com/office/drawing/2014/main" id="{4FD9D0BC-65EC-69F0-A8F0-948D666C75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E16D998-1EA3-DDA6-C9CA-936DD5EF4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36537" y="1756148"/>
            <a:ext cx="1154048" cy="7394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435FA7-1CD3-B6D0-A1BB-B93C7D64AAB4}"/>
              </a:ext>
            </a:extLst>
          </p:cNvPr>
          <p:cNvSpPr txBox="1"/>
          <p:nvPr/>
        </p:nvSpPr>
        <p:spPr>
          <a:xfrm>
            <a:off x="9236537" y="2031294"/>
            <a:ext cx="1154048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Analytics</a:t>
            </a:r>
            <a:endParaRPr lang="en-IS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148418C3-07D4-87CA-FA17-C5F086A880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87865" y="1742795"/>
            <a:ext cx="1014293" cy="739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06390A-5564-3FAC-63AE-BF26273F2980}"/>
              </a:ext>
            </a:extLst>
          </p:cNvPr>
          <p:cNvSpPr txBox="1"/>
          <p:nvPr/>
        </p:nvSpPr>
        <p:spPr>
          <a:xfrm>
            <a:off x="7328851" y="2017519"/>
            <a:ext cx="1097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Bookings</a:t>
            </a:r>
            <a:endParaRPr lang="en-IS" sz="1600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956C9527-83E8-DF2D-2611-F4048D0B70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454580" y="1744357"/>
            <a:ext cx="714287" cy="7394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FD802E-78B4-0A22-A217-7D2710864E71}"/>
              </a:ext>
            </a:extLst>
          </p:cNvPr>
          <p:cNvSpPr txBox="1"/>
          <p:nvPr/>
        </p:nvSpPr>
        <p:spPr>
          <a:xfrm>
            <a:off x="8433004" y="2030485"/>
            <a:ext cx="73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PMS</a:t>
            </a:r>
            <a:endParaRPr lang="en-IS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2B70263C-939F-0F08-EFF6-63F947127E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387866" y="2569943"/>
            <a:ext cx="3030531" cy="687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4DEF4B-EBCF-1FEF-B061-6C24FE14BBD2}"/>
              </a:ext>
            </a:extLst>
          </p:cNvPr>
          <p:cNvSpPr txBox="1"/>
          <p:nvPr/>
        </p:nvSpPr>
        <p:spPr>
          <a:xfrm>
            <a:off x="7701106" y="2829007"/>
            <a:ext cx="2374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 integrated tools</a:t>
            </a:r>
            <a:endParaRPr lang="en-IS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58E675E-DA17-91D6-0DA8-C39EB0B4E1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401045" y="3456381"/>
            <a:ext cx="3017352" cy="11880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882CF577-24C1-3132-27BA-F268E221DAFE}"/>
              </a:ext>
            </a:extLst>
          </p:cNvPr>
          <p:cNvGrpSpPr/>
          <p:nvPr/>
        </p:nvGrpSpPr>
        <p:grpSpPr>
          <a:xfrm>
            <a:off x="7401044" y="3766792"/>
            <a:ext cx="3017353" cy="812976"/>
            <a:chOff x="7401044" y="3766792"/>
            <a:chExt cx="3017353" cy="8129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0E8A98-1A14-DD18-76E9-F65A4B89306C}"/>
                </a:ext>
              </a:extLst>
            </p:cNvPr>
            <p:cNvSpPr txBox="1"/>
            <p:nvPr/>
          </p:nvSpPr>
          <p:spPr>
            <a:xfrm>
              <a:off x="7401045" y="3766792"/>
              <a:ext cx="3017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ptos" panose="020B0004020202020204" pitchFamily="34" charset="0"/>
                </a:rPr>
                <a:t>LS Central Localizations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45F230-42AE-B3C2-D58C-3ACA1572C8CC}"/>
                </a:ext>
              </a:extLst>
            </p:cNvPr>
            <p:cNvSpPr txBox="1"/>
            <p:nvPr/>
          </p:nvSpPr>
          <p:spPr>
            <a:xfrm>
              <a:off x="7401045" y="4210436"/>
              <a:ext cx="3017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ptos" panose="020B0004020202020204" pitchFamily="34" charset="0"/>
                </a:rPr>
                <a:t>LS Central System App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61906F9-7DE5-097C-21EC-3B8A328EF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1044" y="4155544"/>
              <a:ext cx="3017352" cy="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38A3F92-A2D1-06BD-160D-F3C2179CE286}"/>
              </a:ext>
            </a:extLst>
          </p:cNvPr>
          <p:cNvGrpSpPr/>
          <p:nvPr/>
        </p:nvGrpSpPr>
        <p:grpSpPr>
          <a:xfrm>
            <a:off x="10483402" y="3473823"/>
            <a:ext cx="1361431" cy="1177052"/>
            <a:chOff x="10483402" y="3473823"/>
            <a:chExt cx="1361431" cy="1177052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3D03DB1C-0A95-FD4B-5DE4-5092BA8C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24983"/>
            <a:stretch/>
          </p:blipFill>
          <p:spPr>
            <a:xfrm>
              <a:off x="10483402" y="3963275"/>
              <a:ext cx="1361429" cy="68760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8E0FB0-2782-84E7-04EB-CDD46BBF8727}"/>
                </a:ext>
              </a:extLst>
            </p:cNvPr>
            <p:cNvGrpSpPr/>
            <p:nvPr/>
          </p:nvGrpSpPr>
          <p:grpSpPr>
            <a:xfrm>
              <a:off x="10483403" y="3473823"/>
              <a:ext cx="1361430" cy="1026554"/>
              <a:chOff x="9344168" y="2578185"/>
              <a:chExt cx="1724327" cy="1026554"/>
            </a:xfrm>
          </p:grpSpPr>
          <p:pic>
            <p:nvPicPr>
              <p:cNvPr id="23" name="Picture 6">
                <a:extLst>
                  <a:ext uri="{FF2B5EF4-FFF2-40B4-BE49-F238E27FC236}">
                    <a16:creationId xmlns:a16="http://schemas.microsoft.com/office/drawing/2014/main" id="{CA24F809-DE24-5B51-A90B-EBE01F9CD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 r="24983"/>
              <a:stretch/>
            </p:blipFill>
            <p:spPr>
              <a:xfrm>
                <a:off x="9344168" y="2578185"/>
                <a:ext cx="1724326" cy="6876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F6BA1B3-9A9F-23DA-503B-674261219D18}"/>
                  </a:ext>
                </a:extLst>
              </p:cNvPr>
              <p:cNvSpPr txBox="1"/>
              <p:nvPr/>
            </p:nvSpPr>
            <p:spPr>
              <a:xfrm>
                <a:off x="9344169" y="2958408"/>
                <a:ext cx="17243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Aptos" panose="020B0004020202020204" pitchFamily="34" charset="0"/>
                    <a:cs typeface="Segoe UI" panose="020B0502040204020203" pitchFamily="34" charset="0"/>
                  </a:rPr>
                  <a:t>AppSource add-ons</a:t>
                </a:r>
                <a:endParaRPr lang="en-IS" b="1">
                  <a:solidFill>
                    <a:schemeClr val="bg1"/>
                  </a:solidFill>
                  <a:latin typeface="Aptos" panose="020B0004020202020204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8CAF52-3FC7-ACE6-E7E2-ECC9682E75AC}"/>
              </a:ext>
            </a:extLst>
          </p:cNvPr>
          <p:cNvGrpSpPr/>
          <p:nvPr/>
        </p:nvGrpSpPr>
        <p:grpSpPr>
          <a:xfrm>
            <a:off x="6101620" y="3471608"/>
            <a:ext cx="1221240" cy="1179270"/>
            <a:chOff x="6101620" y="3471608"/>
            <a:chExt cx="1221240" cy="1179270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15188F52-73E3-4284-4F97-7980EBFC8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r="20141"/>
            <a:stretch/>
          </p:blipFill>
          <p:spPr>
            <a:xfrm>
              <a:off x="6101620" y="3471608"/>
              <a:ext cx="1221240" cy="687600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756300DF-F0A1-CEAA-9E0C-868F90315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r="20152"/>
            <a:stretch/>
          </p:blipFill>
          <p:spPr>
            <a:xfrm>
              <a:off x="6101620" y="3854046"/>
              <a:ext cx="1221240" cy="79683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69A6B3-CA17-66D7-98DF-9538DDF3365D}"/>
                </a:ext>
              </a:extLst>
            </p:cNvPr>
            <p:cNvSpPr txBox="1"/>
            <p:nvPr/>
          </p:nvSpPr>
          <p:spPr>
            <a:xfrm>
              <a:off x="6147412" y="3719121"/>
              <a:ext cx="1142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Partner enhance-</a:t>
              </a:r>
              <a:r>
                <a:rPr lang="en-US" b="1" err="1">
                  <a:solidFill>
                    <a:schemeClr val="bg1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ments</a:t>
              </a:r>
              <a:endPara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943273-FE10-A516-581E-DF114E1FE1BE}"/>
              </a:ext>
            </a:extLst>
          </p:cNvPr>
          <p:cNvGrpSpPr/>
          <p:nvPr/>
        </p:nvGrpSpPr>
        <p:grpSpPr>
          <a:xfrm>
            <a:off x="6096000" y="4825077"/>
            <a:ext cx="5748831" cy="1191161"/>
            <a:chOff x="6939865" y="4825077"/>
            <a:chExt cx="4937626" cy="11911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B371AD-02B6-70ED-63A2-3DE76D67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939865" y="4828238"/>
              <a:ext cx="3291751" cy="1188000"/>
            </a:xfrm>
            <a:prstGeom prst="rect">
              <a:avLst/>
            </a:prstGeom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66E1E323-4E33-64C3-AB50-62CB820D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585740" y="4825077"/>
              <a:ext cx="3291751" cy="1188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778E54-49D5-5D6E-12CD-530E8CF75CB0}"/>
              </a:ext>
            </a:extLst>
          </p:cNvPr>
          <p:cNvGrpSpPr/>
          <p:nvPr/>
        </p:nvGrpSpPr>
        <p:grpSpPr>
          <a:xfrm>
            <a:off x="7244872" y="5091723"/>
            <a:ext cx="3291751" cy="926695"/>
            <a:chOff x="7252648" y="5122825"/>
            <a:chExt cx="3291751" cy="9266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0B8368-3726-FD01-DAE7-2E713D97C32D}"/>
                </a:ext>
              </a:extLst>
            </p:cNvPr>
            <p:cNvSpPr txBox="1"/>
            <p:nvPr/>
          </p:nvSpPr>
          <p:spPr>
            <a:xfrm>
              <a:off x="7744942" y="5122825"/>
              <a:ext cx="240931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Aptos"/>
                </a:rPr>
                <a:t>Microsoft Dynamics</a:t>
              </a:r>
              <a:endParaRPr lang="en-US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59DE83-C442-BC79-9D59-DCC6E37CC286}"/>
                </a:ext>
              </a:extLst>
            </p:cNvPr>
            <p:cNvSpPr txBox="1"/>
            <p:nvPr/>
          </p:nvSpPr>
          <p:spPr>
            <a:xfrm>
              <a:off x="7252648" y="5403189"/>
              <a:ext cx="3291751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ptos"/>
                </a:rPr>
                <a:t>365 Business Central System 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5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floating in water with rocks&#10;&#10;AI-generated content may be incorrect.">
            <a:extLst>
              <a:ext uri="{FF2B5EF4-FFF2-40B4-BE49-F238E27FC236}">
                <a16:creationId xmlns:a16="http://schemas.microsoft.com/office/drawing/2014/main" id="{210CDA18-AD82-1AD9-81B7-A68C3C0D7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036" y="-82943"/>
            <a:ext cx="514172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F5A8D6D-447B-DECC-EA02-D8AA08167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588637"/>
          </a:xfrm>
        </p:spPr>
        <p:txBody>
          <a:bodyPr anchor="t">
            <a:normAutofit/>
          </a:bodyPr>
          <a:lstStyle/>
          <a:p>
            <a:r>
              <a:rPr lang="en-US" b="1">
                <a:latin typeface="Aptos" panose="020B0004020202020204" pitchFamily="34" charset="0"/>
              </a:rPr>
              <a:t>Blue Lagoon Implementation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406032-EBB4-A328-214A-78DD20CE5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Aptos" panose="020B0004020202020204" pitchFamily="34" charset="0"/>
                <a:cs typeface="Segoe UI"/>
              </a:rPr>
              <a:t>Project approach </a:t>
            </a:r>
            <a:endParaRPr lang="en-US">
              <a:latin typeface="Aptos" panose="020B0004020202020204" pitchFamily="34" charset="0"/>
              <a:cs typeface="Segoe UI"/>
            </a:endParaRPr>
          </a:p>
          <a:p>
            <a:pPr marL="342900" indent="-342900">
              <a:spcAft>
                <a:spcPts val="600"/>
              </a:spcAft>
              <a:buFont typeface="Arial,Sans-Serif"/>
              <a:buChar char="•"/>
            </a:pPr>
            <a:r>
              <a:rPr lang="en-US" sz="2400">
                <a:latin typeface="Aptos" panose="020B0004020202020204" pitchFamily="34" charset="0"/>
                <a:cs typeface="Segoe UI"/>
              </a:rPr>
              <a:t>Close cooperation between consulting, development and partner</a:t>
            </a:r>
          </a:p>
          <a:p>
            <a:pPr marL="342900" indent="-342900">
              <a:spcAft>
                <a:spcPts val="600"/>
              </a:spcAft>
              <a:buFont typeface="Arial,Sans-Serif"/>
              <a:buChar char="•"/>
            </a:pPr>
            <a:r>
              <a:rPr lang="en-US" sz="2400">
                <a:latin typeface="Aptos" panose="020B0004020202020204" pitchFamily="34" charset="0"/>
                <a:cs typeface="Segoe UI"/>
              </a:rPr>
              <a:t>LS Retail was leading the implementation in Bookings for LS Central, LS Central for hotels and restaurants. </a:t>
            </a:r>
          </a:p>
          <a:p>
            <a:pPr marL="342900" indent="-342900">
              <a:spcAft>
                <a:spcPts val="600"/>
              </a:spcAft>
              <a:buFont typeface="Arial,Sans-Serif"/>
              <a:buChar char="•"/>
            </a:pPr>
            <a:r>
              <a:rPr lang="en-US" sz="2400">
                <a:latin typeface="Aptos" panose="020B0004020202020204" pitchFamily="34" charset="0"/>
                <a:cs typeface="Segoe UI"/>
              </a:rPr>
              <a:t>Partner took the lead of environments setup and BC, finance</a:t>
            </a:r>
          </a:p>
          <a:p>
            <a:pPr marL="342900" indent="-342900">
              <a:spcAft>
                <a:spcPts val="600"/>
              </a:spcAft>
              <a:buFont typeface="Arial,Sans-Serif"/>
              <a:buChar char="•"/>
            </a:pPr>
            <a:r>
              <a:rPr lang="en-US" sz="2400">
                <a:latin typeface="Aptos" panose="020B0004020202020204" pitchFamily="34" charset="0"/>
                <a:cs typeface="Segoe UI"/>
              </a:rPr>
              <a:t>Environments have been updated to newest version throughout the project, currently on LS Central 24.1 but upgrading to 25.3 in May 2025 </a:t>
            </a:r>
          </a:p>
          <a:p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ghland Base in Kerlingarfjöll">
            <a:hlinkClick r:id="" action="ppaction://media"/>
            <a:extLst>
              <a:ext uri="{FF2B5EF4-FFF2-40B4-BE49-F238E27FC236}">
                <a16:creationId xmlns:a16="http://schemas.microsoft.com/office/drawing/2014/main" id="{3539955E-6D0D-B872-8EEA-040073B26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74343-9C45-32A0-6E08-A87CB00B4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DE96E-CCB1-C81C-4176-0B9CDDB8EC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8690" y="2888584"/>
            <a:ext cx="6169978" cy="674702"/>
          </a:xfrm>
        </p:spPr>
        <p:txBody>
          <a:bodyPr lIns="91440" tIns="45720" rIns="91440" bIns="45720" anchor="t" anchorCtr="0"/>
          <a:lstStyle/>
          <a:p>
            <a:r>
              <a:rPr lang="en-US" sz="5400">
                <a:latin typeface="Aptos"/>
              </a:rPr>
              <a:t>New features &amp; roadmap</a:t>
            </a:r>
            <a:endParaRPr lang="en-MY" sz="54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1978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BCDD7-EFDE-1379-E7B3-7F1C6C68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Hotels v26</a:t>
            </a:r>
          </a:p>
        </p:txBody>
      </p:sp>
      <p:pic>
        <p:nvPicPr>
          <p:cNvPr id="6" name="Picture Placeholder 5" descr="A person and person looking at a computer&#10;&#10;AI-generated content may be incorrect.">
            <a:extLst>
              <a:ext uri="{FF2B5EF4-FFF2-40B4-BE49-F238E27FC236}">
                <a16:creationId xmlns:a16="http://schemas.microsoft.com/office/drawing/2014/main" id="{6540415A-873B-87F7-8AA7-428F24050E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8379" r="32541"/>
          <a:stretch/>
        </p:blipFill>
        <p:spPr>
          <a:xfrm>
            <a:off x="0" y="154546"/>
            <a:ext cx="4935828" cy="67034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4E36-64CC-EF6E-43F7-59C9557154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/>
              <a:t>Multiple accommodation tax support</a:t>
            </a:r>
          </a:p>
          <a:p>
            <a:r>
              <a:rPr lang="en-GB" b="1"/>
              <a:t>Hotel POS</a:t>
            </a:r>
          </a:p>
          <a:p>
            <a:pPr lvl="1">
              <a:buFont typeface="System Font Regular"/>
              <a:buChar char="-"/>
            </a:pPr>
            <a:r>
              <a:rPr lang="en-GB"/>
              <a:t>Refund folio transaction</a:t>
            </a:r>
          </a:p>
          <a:p>
            <a:pPr lvl="1">
              <a:buFont typeface="System Font Regular"/>
              <a:buChar char="-"/>
            </a:pPr>
            <a:r>
              <a:rPr lang="en-GB"/>
              <a:t>Show folio values in different currencies</a:t>
            </a:r>
          </a:p>
          <a:p>
            <a:pPr lvl="1">
              <a:buFont typeface="System Font Regular"/>
              <a:buChar char="-"/>
            </a:pPr>
            <a:r>
              <a:rPr lang="en-GB"/>
              <a:t>Usability enhancements</a:t>
            </a:r>
          </a:p>
          <a:p>
            <a:r>
              <a:rPr lang="en-GB" b="1"/>
              <a:t>Reservation management</a:t>
            </a:r>
          </a:p>
          <a:p>
            <a:pPr lvl="1">
              <a:buFont typeface="System Font Regular"/>
              <a:buChar char="-"/>
            </a:pPr>
            <a:r>
              <a:rPr lang="en-GB"/>
              <a:t>Create and check in reservation after midnight</a:t>
            </a:r>
          </a:p>
          <a:p>
            <a:pPr lvl="1">
              <a:buFont typeface="System Font Regular"/>
              <a:buChar char="-"/>
            </a:pPr>
            <a:r>
              <a:rPr lang="en-GB"/>
              <a:t>Enhanced planning and working with room stay</a:t>
            </a:r>
          </a:p>
          <a:p>
            <a:pPr lvl="1">
              <a:buFont typeface="System Font Regular"/>
              <a:buChar char="-"/>
            </a:pPr>
            <a:r>
              <a:rPr lang="en-GB"/>
              <a:t>Enhanced group reservation management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3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80027-E305-655B-2183-F0236BEE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43A9-553E-309C-C3F5-67636319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Hotels v26</a:t>
            </a:r>
          </a:p>
        </p:txBody>
      </p:sp>
      <p:pic>
        <p:nvPicPr>
          <p:cNvPr id="8" name="Picture Placeholder 7" descr="A person and person standing at a counter&#10;&#10;AI-generated content may be incorrect.">
            <a:extLst>
              <a:ext uri="{FF2B5EF4-FFF2-40B4-BE49-F238E27FC236}">
                <a16:creationId xmlns:a16="http://schemas.microsoft.com/office/drawing/2014/main" id="{4B5D694B-B05F-5D57-147C-C4054BEDFB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2000" r="28920"/>
          <a:stretch/>
        </p:blipFill>
        <p:spPr>
          <a:xfrm>
            <a:off x="0" y="154546"/>
            <a:ext cx="4935828" cy="67034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1A55C-49D9-F169-1336-93F5696E9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GB" b="1">
                <a:latin typeface="Aptos Light"/>
              </a:rPr>
              <a:t>Rate management</a:t>
            </a:r>
          </a:p>
          <a:p>
            <a:pPr lvl="1">
              <a:buFont typeface="System Font Regular"/>
              <a:buChar char="-"/>
            </a:pPr>
            <a:r>
              <a:rPr lang="en-GB">
                <a:latin typeface="Aptos Light"/>
              </a:rPr>
              <a:t>Easier to update derived codes</a:t>
            </a:r>
          </a:p>
          <a:p>
            <a:pPr lvl="1">
              <a:buFont typeface="System Font Regular"/>
              <a:buChar char="-"/>
            </a:pPr>
            <a:r>
              <a:rPr lang="en-GB">
                <a:latin typeface="Aptos Light"/>
              </a:rPr>
              <a:t>Edit day rates </a:t>
            </a:r>
          </a:p>
          <a:p>
            <a:r>
              <a:rPr lang="en-GB" b="1">
                <a:latin typeface="Aptos Light"/>
              </a:rPr>
              <a:t>Invoice management</a:t>
            </a:r>
          </a:p>
          <a:p>
            <a:pPr lvl="1">
              <a:buFont typeface="System Font Regular"/>
              <a:buChar char="-"/>
            </a:pPr>
            <a:r>
              <a:rPr lang="en-GB">
                <a:latin typeface="Aptos Light"/>
              </a:rPr>
              <a:t>Enhanced usability</a:t>
            </a:r>
          </a:p>
          <a:p>
            <a:r>
              <a:rPr lang="en-GB" b="1">
                <a:latin typeface="Aptos Light"/>
              </a:rPr>
              <a:t>Tape chart</a:t>
            </a:r>
          </a:p>
          <a:p>
            <a:pPr lvl="1">
              <a:buFont typeface="System Font Regular"/>
              <a:buChar char="-"/>
            </a:pPr>
            <a:r>
              <a:rPr lang="en-GB">
                <a:latin typeface="Aptos Light"/>
              </a:rPr>
              <a:t>Filter on available rooms for a date</a:t>
            </a:r>
          </a:p>
          <a:p>
            <a:pPr lvl="1">
              <a:buFont typeface="System Font Regular"/>
              <a:buChar char="-"/>
            </a:pPr>
            <a:r>
              <a:rPr lang="en-GB">
                <a:latin typeface="Aptos Light"/>
              </a:rPr>
              <a:t>Search on tape chart</a:t>
            </a:r>
          </a:p>
          <a:p>
            <a:pPr lvl="1">
              <a:buFont typeface="System Font Regular"/>
              <a:buChar char="-"/>
            </a:pPr>
            <a:r>
              <a:rPr lang="en-GB">
                <a:latin typeface="Aptos Light"/>
              </a:rPr>
              <a:t>Hover on un-allocated reservations</a:t>
            </a:r>
          </a:p>
          <a:p>
            <a:endParaRPr lang="en-GB"/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8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3D88E-6EC7-6DBA-D45F-6A94041D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Hotels v27</a:t>
            </a:r>
          </a:p>
        </p:txBody>
      </p:sp>
      <p:pic>
        <p:nvPicPr>
          <p:cNvPr id="6" name="Picture Placeholder 5" descr="A group of people working at a desk&#10;&#10;AI-generated content may be incorrect.">
            <a:extLst>
              <a:ext uri="{FF2B5EF4-FFF2-40B4-BE49-F238E27FC236}">
                <a16:creationId xmlns:a16="http://schemas.microsoft.com/office/drawing/2014/main" id="{DA472F8B-C323-717E-0C58-50851E90CA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56" r="39864" b="6583"/>
          <a:stretch/>
        </p:blipFill>
        <p:spPr>
          <a:xfrm>
            <a:off x="6696076" y="1"/>
            <a:ext cx="5495923" cy="593407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284BE-D10A-3871-A46F-E3D65A788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Aptos Light"/>
              </a:rPr>
              <a:t>Invoice management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POS charges – partial payments</a:t>
            </a:r>
          </a:p>
          <a:p>
            <a:pPr lvl="1">
              <a:buFont typeface="System Font Regular,Sans-Serif"/>
              <a:buChar char="-"/>
            </a:pPr>
            <a:r>
              <a:rPr lang="en-US">
                <a:latin typeface="Aptos Light"/>
              </a:rPr>
              <a:t>Night audit processes</a:t>
            </a:r>
            <a:endParaRPr lang="en-US">
              <a:solidFill>
                <a:srgbClr val="242C2F"/>
              </a:solidFill>
              <a:latin typeface="Aptos Light"/>
            </a:endParaRP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Post Sales Invoices directly from hotels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Prepayment Sales Invoices and Credit memos for hotels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Pay invoice in same currency as rate code</a:t>
            </a:r>
          </a:p>
          <a:p>
            <a:r>
              <a:rPr lang="en-US" b="1">
                <a:latin typeface="Aptos Light"/>
              </a:rPr>
              <a:t>Hotel integrations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RMS – Atomize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Create hotel reservation from booking reservation</a:t>
            </a:r>
          </a:p>
        </p:txBody>
      </p:sp>
    </p:spTree>
    <p:extLst>
      <p:ext uri="{BB962C8B-B14F-4D97-AF65-F5344CB8AC3E}">
        <p14:creationId xmlns:p14="http://schemas.microsoft.com/office/powerpoint/2010/main" val="41301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99A4F-6F8D-69E8-E4FA-AE6DCA93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D3E9-42F4-3D70-CDD8-BABEE10C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Hotels v27</a:t>
            </a:r>
          </a:p>
        </p:txBody>
      </p:sp>
      <p:pic>
        <p:nvPicPr>
          <p:cNvPr id="6" name="Picture Placeholder 5" descr="A person in a suit and tie pulling a luggage rack&#10;&#10;AI-generated content may be incorrect.">
            <a:extLst>
              <a:ext uri="{FF2B5EF4-FFF2-40B4-BE49-F238E27FC236}">
                <a16:creationId xmlns:a16="http://schemas.microsoft.com/office/drawing/2014/main" id="{98702B01-930E-7F56-B87A-AE1C744D10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9788" b="18230"/>
          <a:stretch/>
        </p:blipFill>
        <p:spPr>
          <a:xfrm>
            <a:off x="6696076" y="1"/>
            <a:ext cx="5495923" cy="593407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E3C9F-41F4-5E8D-AE53-D7364569B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Tape chart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Filter on room locations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Auto-allocate actions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Switch rooms</a:t>
            </a:r>
          </a:p>
          <a:p>
            <a:r>
              <a:rPr lang="en-US" b="1"/>
              <a:t>Rate management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Promo codes for reservation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Default location on activities in rate attributes</a:t>
            </a:r>
          </a:p>
          <a:p>
            <a:r>
              <a:rPr lang="en-US" b="1"/>
              <a:t>Reservation management</a:t>
            </a:r>
          </a:p>
          <a:p>
            <a:pPr lvl="1">
              <a:buFont typeface="System Font Regular"/>
              <a:buChar char="-"/>
            </a:pPr>
            <a:r>
              <a:rPr lang="en-US">
                <a:latin typeface="Aptos Light"/>
              </a:rPr>
              <a:t>Usability enhancements</a:t>
            </a:r>
          </a:p>
        </p:txBody>
      </p:sp>
    </p:spTree>
    <p:extLst>
      <p:ext uri="{BB962C8B-B14F-4D97-AF65-F5344CB8AC3E}">
        <p14:creationId xmlns:p14="http://schemas.microsoft.com/office/powerpoint/2010/main" val="31106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3DEB647-95FF-E5F1-C330-43D21CC96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CD621BD-06C0-3FE5-FB4E-9AB62B7AD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39865" y="4828238"/>
            <a:ext cx="3291751" cy="11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503ADB-0105-4F12-83F4-D02A24ED13F5}"/>
              </a:ext>
            </a:extLst>
          </p:cNvPr>
          <p:cNvSpPr txBox="1"/>
          <p:nvPr/>
        </p:nvSpPr>
        <p:spPr>
          <a:xfrm>
            <a:off x="6939865" y="5321414"/>
            <a:ext cx="3291750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Retail </a:t>
            </a:r>
            <a:endParaRPr lang="en-IS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10555EF-555F-578C-DCBC-F7FB3B1A4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891457" y="3132824"/>
            <a:ext cx="2460001" cy="118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9A4EC2-A248-310C-D431-3CEAA2E54BB7}"/>
              </a:ext>
            </a:extLst>
          </p:cNvPr>
          <p:cNvSpPr txBox="1"/>
          <p:nvPr/>
        </p:nvSpPr>
        <p:spPr>
          <a:xfrm>
            <a:off x="8891457" y="3590585"/>
            <a:ext cx="2460001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Pay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6DBC9F3-C37D-C6F0-F313-D57AA4F500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837565" y="799927"/>
            <a:ext cx="819225" cy="119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375D52-66DD-0061-266B-278EF7D6E840}"/>
              </a:ext>
            </a:extLst>
          </p:cNvPr>
          <p:cNvSpPr txBox="1"/>
          <p:nvPr/>
        </p:nvSpPr>
        <p:spPr>
          <a:xfrm>
            <a:off x="5837565" y="1204947"/>
            <a:ext cx="819225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PMS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D58B1518-A55E-0254-80F0-933B3A7EB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293030" y="1806048"/>
            <a:ext cx="3305450" cy="68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82FF25-68C2-722F-9604-4610F110661E}"/>
              </a:ext>
            </a:extLst>
          </p:cNvPr>
          <p:cNvSpPr txBox="1"/>
          <p:nvPr/>
        </p:nvSpPr>
        <p:spPr>
          <a:xfrm>
            <a:off x="8479971" y="2031793"/>
            <a:ext cx="2871487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36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Bookings</a:t>
            </a: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A9960B85-15A9-54CC-D0EB-AAA194C535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537823" y="618711"/>
            <a:ext cx="1656866" cy="687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79D8D5-B8D1-FFF2-2379-55D0E9C464F9}"/>
              </a:ext>
            </a:extLst>
          </p:cNvPr>
          <p:cNvSpPr txBox="1"/>
          <p:nvPr/>
        </p:nvSpPr>
        <p:spPr>
          <a:xfrm>
            <a:off x="7537823" y="862865"/>
            <a:ext cx="1656866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KDS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8F23EC-C34A-10E2-9AED-188A6ECE29D4}"/>
              </a:ext>
            </a:extLst>
          </p:cNvPr>
          <p:cNvSpPr txBox="1"/>
          <p:nvPr/>
        </p:nvSpPr>
        <p:spPr>
          <a:xfrm>
            <a:off x="584760" y="3573201"/>
            <a:ext cx="4569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effectLst/>
                <a:latin typeface="Aptos Light" panose="020B0004020202020204" pitchFamily="34" charset="0"/>
                <a:cs typeface="Segoe UI" panose="020B0502040204020203" pitchFamily="34" charset="0"/>
              </a:rPr>
              <a:t>Expand the system with more functionality when needed – no complex integration required, as it’s designed to work together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E536D4-582F-2123-EC08-9F31EE99EC90}"/>
              </a:ext>
            </a:extLst>
          </p:cNvPr>
          <p:cNvSpPr txBox="1"/>
          <p:nvPr/>
        </p:nvSpPr>
        <p:spPr>
          <a:xfrm>
            <a:off x="584760" y="628233"/>
            <a:ext cx="38021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6C36F"/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Add more functionality when needed</a:t>
            </a:r>
            <a:endParaRPr lang="en-IS" sz="4400" b="1">
              <a:solidFill>
                <a:srgbClr val="F6C36F"/>
              </a:solidFill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C044FCD9-628E-FAC7-92C3-6F26926CB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358551" y="2819129"/>
            <a:ext cx="1640000" cy="11808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0F72BC7-5FF8-B693-632A-CCEA162C3341}"/>
              </a:ext>
            </a:extLst>
          </p:cNvPr>
          <p:cNvSpPr txBox="1"/>
          <p:nvPr/>
        </p:nvSpPr>
        <p:spPr>
          <a:xfrm>
            <a:off x="6358552" y="3268527"/>
            <a:ext cx="1639999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Analytics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C9F8E519-A491-8A77-A3B7-4E08D0319C6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8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06BB3C1-FE15-A30A-0B39-2B42DBC23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51125" y="3575527"/>
            <a:ext cx="3291751" cy="11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5215E7-7B9F-7021-AB58-494C52F1D72D}"/>
              </a:ext>
            </a:extLst>
          </p:cNvPr>
          <p:cNvSpPr txBox="1"/>
          <p:nvPr/>
        </p:nvSpPr>
        <p:spPr>
          <a:xfrm>
            <a:off x="4441333" y="4075587"/>
            <a:ext cx="3299889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Central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1A50D8-3A35-A0C2-C405-8E02B1214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53999" y="2591035"/>
            <a:ext cx="2460001" cy="118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EE884E-F91E-41E4-C336-D68AA7ED28C9}"/>
              </a:ext>
            </a:extLst>
          </p:cNvPr>
          <p:cNvSpPr txBox="1"/>
          <p:nvPr/>
        </p:nvSpPr>
        <p:spPr>
          <a:xfrm>
            <a:off x="4450152" y="3082052"/>
            <a:ext cx="2456003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LS Pay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249A1DC-F88F-3B85-5B40-C64EB05A88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914000" y="2591035"/>
            <a:ext cx="828876" cy="1180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97B157-B76A-AFA5-6F8C-4B32027FED2F}"/>
              </a:ext>
            </a:extLst>
          </p:cNvPr>
          <p:cNvSpPr txBox="1"/>
          <p:nvPr/>
        </p:nvSpPr>
        <p:spPr>
          <a:xfrm>
            <a:off x="6927573" y="3082052"/>
            <a:ext cx="813650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PMS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A3330403-443C-F8C7-787F-F8A61A58E0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450152" y="2090626"/>
            <a:ext cx="3291751" cy="687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1EB721-D847-31BC-71B7-CC77FE118D79}"/>
              </a:ext>
            </a:extLst>
          </p:cNvPr>
          <p:cNvSpPr txBox="1"/>
          <p:nvPr/>
        </p:nvSpPr>
        <p:spPr>
          <a:xfrm>
            <a:off x="4450153" y="2337242"/>
            <a:ext cx="3291070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36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Bookings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5AA93700-D929-914D-D595-D00C1AEA4E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451125" y="1598046"/>
            <a:ext cx="1638000" cy="6797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3280C4-FB4E-4365-FBF1-668F6F4C0525}"/>
              </a:ext>
            </a:extLst>
          </p:cNvPr>
          <p:cNvSpPr txBox="1"/>
          <p:nvPr/>
        </p:nvSpPr>
        <p:spPr>
          <a:xfrm>
            <a:off x="4441334" y="1843156"/>
            <a:ext cx="1654666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KDS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0BC4DE5E-7597-7AF8-34C7-F0BE828767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089805" y="1097017"/>
            <a:ext cx="1652097" cy="1180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1DFF10-67D0-005E-C5DA-25627F481CDC}"/>
              </a:ext>
            </a:extLst>
          </p:cNvPr>
          <p:cNvSpPr txBox="1"/>
          <p:nvPr/>
        </p:nvSpPr>
        <p:spPr>
          <a:xfrm>
            <a:off x="6089126" y="1571389"/>
            <a:ext cx="1652097" cy="38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Analytics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6C06439-CA6A-6C3E-CE17-CB9283DA4E55}"/>
              </a:ext>
            </a:extLst>
          </p:cNvPr>
          <p:cNvSpPr/>
          <p:nvPr/>
        </p:nvSpPr>
        <p:spPr>
          <a:xfrm>
            <a:off x="4455033" y="1094388"/>
            <a:ext cx="3295688" cy="3666510"/>
          </a:xfrm>
          <a:custGeom>
            <a:avLst/>
            <a:gdLst>
              <a:gd name="connsiteX0" fmla="*/ 1823859 w 3295688"/>
              <a:gd name="connsiteY0" fmla="*/ 0 h 3666510"/>
              <a:gd name="connsiteX1" fmla="*/ 2280691 w 3295688"/>
              <a:gd name="connsiteY1" fmla="*/ 0 h 3666510"/>
              <a:gd name="connsiteX2" fmla="*/ 2305442 w 3295688"/>
              <a:gd name="connsiteY2" fmla="*/ 24600 h 3666510"/>
              <a:gd name="connsiteX3" fmla="*/ 2305442 w 3295688"/>
              <a:gd name="connsiteY3" fmla="*/ 180318 h 3666510"/>
              <a:gd name="connsiteX4" fmla="*/ 2624352 w 3295688"/>
              <a:gd name="connsiteY4" fmla="*/ 180318 h 3666510"/>
              <a:gd name="connsiteX5" fmla="*/ 2624352 w 3295688"/>
              <a:gd name="connsiteY5" fmla="*/ 24600 h 3666510"/>
              <a:gd name="connsiteX6" fmla="*/ 2649103 w 3295688"/>
              <a:gd name="connsiteY6" fmla="*/ 0 h 3666510"/>
              <a:gd name="connsiteX7" fmla="*/ 3105936 w 3295688"/>
              <a:gd name="connsiteY7" fmla="*/ 0 h 3666510"/>
              <a:gd name="connsiteX8" fmla="*/ 3130686 w 3295688"/>
              <a:gd name="connsiteY8" fmla="*/ 24600 h 3666510"/>
              <a:gd name="connsiteX9" fmla="*/ 3130686 w 3295688"/>
              <a:gd name="connsiteY9" fmla="*/ 180318 h 3666510"/>
              <a:gd name="connsiteX10" fmla="*/ 3265391 w 3295688"/>
              <a:gd name="connsiteY10" fmla="*/ 180318 h 3666510"/>
              <a:gd name="connsiteX11" fmla="*/ 3290141 w 3295688"/>
              <a:gd name="connsiteY11" fmla="*/ 204918 h 3666510"/>
              <a:gd name="connsiteX12" fmla="*/ 3290141 w 3295688"/>
              <a:gd name="connsiteY12" fmla="*/ 1180800 h 3666510"/>
              <a:gd name="connsiteX13" fmla="*/ 3283412 w 3295688"/>
              <a:gd name="connsiteY13" fmla="*/ 1180800 h 3666510"/>
              <a:gd name="connsiteX14" fmla="*/ 3287482 w 3295688"/>
              <a:gd name="connsiteY14" fmla="*/ 1182490 h 3666510"/>
              <a:gd name="connsiteX15" fmla="*/ 3294715 w 3295688"/>
              <a:gd name="connsiteY15" fmla="*/ 1200013 h 3666510"/>
              <a:gd name="connsiteX16" fmla="*/ 3294715 w 3295688"/>
              <a:gd name="connsiteY16" fmla="*/ 1679103 h 3666510"/>
              <a:gd name="connsiteX17" fmla="*/ 3281768 w 3295688"/>
              <a:gd name="connsiteY17" fmla="*/ 1679103 h 3666510"/>
              <a:gd name="connsiteX18" fmla="*/ 3287731 w 3295688"/>
              <a:gd name="connsiteY18" fmla="*/ 1681539 h 3666510"/>
              <a:gd name="connsiteX19" fmla="*/ 3295030 w 3295688"/>
              <a:gd name="connsiteY19" fmla="*/ 1698936 h 3666510"/>
              <a:gd name="connsiteX20" fmla="*/ 3295030 w 3295688"/>
              <a:gd name="connsiteY20" fmla="*/ 2674818 h 3666510"/>
              <a:gd name="connsiteX21" fmla="*/ 3291614 w 3295688"/>
              <a:gd name="connsiteY21" fmla="*/ 2674818 h 3666510"/>
              <a:gd name="connsiteX22" fmla="*/ 3295688 w 3295688"/>
              <a:gd name="connsiteY22" fmla="*/ 2684678 h 3666510"/>
              <a:gd name="connsiteX23" fmla="*/ 3295688 w 3295688"/>
              <a:gd name="connsiteY23" fmla="*/ 3666510 h 3666510"/>
              <a:gd name="connsiteX24" fmla="*/ 973 w 3295688"/>
              <a:gd name="connsiteY24" fmla="*/ 3666510 h 3666510"/>
              <a:gd name="connsiteX25" fmla="*/ 973 w 3295688"/>
              <a:gd name="connsiteY25" fmla="*/ 2684678 h 3666510"/>
              <a:gd name="connsiteX26" fmla="*/ 5048 w 3295688"/>
              <a:gd name="connsiteY26" fmla="*/ 2674818 h 3666510"/>
              <a:gd name="connsiteX27" fmla="*/ 3847 w 3295688"/>
              <a:gd name="connsiteY27" fmla="*/ 2674818 h 3666510"/>
              <a:gd name="connsiteX28" fmla="*/ 3847 w 3295688"/>
              <a:gd name="connsiteY28" fmla="*/ 1698936 h 3666510"/>
              <a:gd name="connsiteX29" fmla="*/ 11051 w 3295688"/>
              <a:gd name="connsiteY29" fmla="*/ 1681539 h 3666510"/>
              <a:gd name="connsiteX30" fmla="*/ 16935 w 3295688"/>
              <a:gd name="connsiteY30" fmla="*/ 1679103 h 3666510"/>
              <a:gd name="connsiteX31" fmla="*/ 0 w 3295688"/>
              <a:gd name="connsiteY31" fmla="*/ 1679103 h 3666510"/>
              <a:gd name="connsiteX32" fmla="*/ 0 w 3295688"/>
              <a:gd name="connsiteY32" fmla="*/ 1200013 h 3666510"/>
              <a:gd name="connsiteX33" fmla="*/ 7234 w 3295688"/>
              <a:gd name="connsiteY33" fmla="*/ 1182490 h 3666510"/>
              <a:gd name="connsiteX34" fmla="*/ 16317 w 3295688"/>
              <a:gd name="connsiteY34" fmla="*/ 1178718 h 3666510"/>
              <a:gd name="connsiteX35" fmla="*/ 973 w 3295688"/>
              <a:gd name="connsiteY35" fmla="*/ 1178718 h 3666510"/>
              <a:gd name="connsiteX36" fmla="*/ 973 w 3295688"/>
              <a:gd name="connsiteY36" fmla="*/ 705083 h 3666510"/>
              <a:gd name="connsiteX37" fmla="*/ 25512 w 3295688"/>
              <a:gd name="connsiteY37" fmla="*/ 680587 h 3666510"/>
              <a:gd name="connsiteX38" fmla="*/ 159068 w 3295688"/>
              <a:gd name="connsiteY38" fmla="*/ 680587 h 3666510"/>
              <a:gd name="connsiteX39" fmla="*/ 159068 w 3295688"/>
              <a:gd name="connsiteY39" fmla="*/ 525525 h 3666510"/>
              <a:gd name="connsiteX40" fmla="*/ 183607 w 3295688"/>
              <a:gd name="connsiteY40" fmla="*/ 501029 h 3666510"/>
              <a:gd name="connsiteX41" fmla="*/ 636542 w 3295688"/>
              <a:gd name="connsiteY41" fmla="*/ 501029 h 3666510"/>
              <a:gd name="connsiteX42" fmla="*/ 661081 w 3295688"/>
              <a:gd name="connsiteY42" fmla="*/ 525525 h 3666510"/>
              <a:gd name="connsiteX43" fmla="*/ 661081 w 3295688"/>
              <a:gd name="connsiteY43" fmla="*/ 680587 h 3666510"/>
              <a:gd name="connsiteX44" fmla="*/ 814537 w 3295688"/>
              <a:gd name="connsiteY44" fmla="*/ 680587 h 3666510"/>
              <a:gd name="connsiteX45" fmla="*/ 814537 w 3295688"/>
              <a:gd name="connsiteY45" fmla="*/ 678661 h 3666510"/>
              <a:gd name="connsiteX46" fmla="*/ 977270 w 3295688"/>
              <a:gd name="connsiteY46" fmla="*/ 678661 h 3666510"/>
              <a:gd name="connsiteX47" fmla="*/ 977270 w 3295688"/>
              <a:gd name="connsiteY47" fmla="*/ 525525 h 3666510"/>
              <a:gd name="connsiteX48" fmla="*/ 1001809 w 3295688"/>
              <a:gd name="connsiteY48" fmla="*/ 501029 h 3666510"/>
              <a:gd name="connsiteX49" fmla="*/ 1454744 w 3295688"/>
              <a:gd name="connsiteY49" fmla="*/ 501029 h 3666510"/>
              <a:gd name="connsiteX50" fmla="*/ 1479283 w 3295688"/>
              <a:gd name="connsiteY50" fmla="*/ 525525 h 3666510"/>
              <a:gd name="connsiteX51" fmla="*/ 1479283 w 3295688"/>
              <a:gd name="connsiteY51" fmla="*/ 678661 h 3666510"/>
              <a:gd name="connsiteX52" fmla="*/ 1639653 w 3295688"/>
              <a:gd name="connsiteY52" fmla="*/ 678661 h 3666510"/>
              <a:gd name="connsiteX53" fmla="*/ 1639653 w 3295688"/>
              <a:gd name="connsiteY53" fmla="*/ 204918 h 3666510"/>
              <a:gd name="connsiteX54" fmla="*/ 1664404 w 3295688"/>
              <a:gd name="connsiteY54" fmla="*/ 180318 h 3666510"/>
              <a:gd name="connsiteX55" fmla="*/ 1799108 w 3295688"/>
              <a:gd name="connsiteY55" fmla="*/ 180318 h 3666510"/>
              <a:gd name="connsiteX56" fmla="*/ 1799108 w 3295688"/>
              <a:gd name="connsiteY56" fmla="*/ 24600 h 3666510"/>
              <a:gd name="connsiteX57" fmla="*/ 1823859 w 3295688"/>
              <a:gd name="connsiteY57" fmla="*/ 0 h 36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295688" h="3666510">
                <a:moveTo>
                  <a:pt x="1823859" y="0"/>
                </a:moveTo>
                <a:lnTo>
                  <a:pt x="2280691" y="0"/>
                </a:lnTo>
                <a:cubicBezTo>
                  <a:pt x="2294366" y="0"/>
                  <a:pt x="2305442" y="11009"/>
                  <a:pt x="2305442" y="24600"/>
                </a:cubicBezTo>
                <a:lnTo>
                  <a:pt x="2305442" y="180318"/>
                </a:lnTo>
                <a:lnTo>
                  <a:pt x="2624352" y="180318"/>
                </a:lnTo>
                <a:lnTo>
                  <a:pt x="2624352" y="24600"/>
                </a:lnTo>
                <a:cubicBezTo>
                  <a:pt x="2624352" y="11009"/>
                  <a:pt x="2635428" y="0"/>
                  <a:pt x="2649103" y="0"/>
                </a:cubicBezTo>
                <a:lnTo>
                  <a:pt x="3105936" y="0"/>
                </a:lnTo>
                <a:cubicBezTo>
                  <a:pt x="3119610" y="0"/>
                  <a:pt x="3130686" y="11009"/>
                  <a:pt x="3130686" y="24600"/>
                </a:cubicBezTo>
                <a:lnTo>
                  <a:pt x="3130686" y="180318"/>
                </a:lnTo>
                <a:lnTo>
                  <a:pt x="3265391" y="180318"/>
                </a:lnTo>
                <a:cubicBezTo>
                  <a:pt x="3279065" y="180318"/>
                  <a:pt x="3290141" y="191327"/>
                  <a:pt x="3290141" y="204918"/>
                </a:cubicBezTo>
                <a:lnTo>
                  <a:pt x="3290141" y="1180800"/>
                </a:lnTo>
                <a:lnTo>
                  <a:pt x="3283412" y="1180800"/>
                </a:lnTo>
                <a:lnTo>
                  <a:pt x="3287482" y="1182490"/>
                </a:lnTo>
                <a:cubicBezTo>
                  <a:pt x="3291952" y="1186973"/>
                  <a:pt x="3294715" y="1193168"/>
                  <a:pt x="3294715" y="1200013"/>
                </a:cubicBezTo>
                <a:lnTo>
                  <a:pt x="3294715" y="1679103"/>
                </a:lnTo>
                <a:lnTo>
                  <a:pt x="3281768" y="1679103"/>
                </a:lnTo>
                <a:lnTo>
                  <a:pt x="3287731" y="1681539"/>
                </a:lnTo>
                <a:cubicBezTo>
                  <a:pt x="3292241" y="1685990"/>
                  <a:pt x="3295030" y="1692140"/>
                  <a:pt x="3295030" y="1698936"/>
                </a:cubicBezTo>
                <a:lnTo>
                  <a:pt x="3295030" y="2674818"/>
                </a:lnTo>
                <a:lnTo>
                  <a:pt x="3291614" y="2674818"/>
                </a:lnTo>
                <a:lnTo>
                  <a:pt x="3295688" y="2684678"/>
                </a:lnTo>
                <a:lnTo>
                  <a:pt x="3295688" y="3666510"/>
                </a:lnTo>
                <a:lnTo>
                  <a:pt x="973" y="3666510"/>
                </a:lnTo>
                <a:lnTo>
                  <a:pt x="973" y="2684678"/>
                </a:lnTo>
                <a:lnTo>
                  <a:pt x="5048" y="2674818"/>
                </a:lnTo>
                <a:lnTo>
                  <a:pt x="3847" y="2674818"/>
                </a:lnTo>
                <a:lnTo>
                  <a:pt x="3847" y="1698936"/>
                </a:lnTo>
                <a:cubicBezTo>
                  <a:pt x="3847" y="1692140"/>
                  <a:pt x="6600" y="1685990"/>
                  <a:pt x="11051" y="1681539"/>
                </a:cubicBezTo>
                <a:lnTo>
                  <a:pt x="16935" y="1679103"/>
                </a:lnTo>
                <a:lnTo>
                  <a:pt x="0" y="1679103"/>
                </a:lnTo>
                <a:lnTo>
                  <a:pt x="0" y="1200013"/>
                </a:lnTo>
                <a:cubicBezTo>
                  <a:pt x="0" y="1193168"/>
                  <a:pt x="2764" y="1186973"/>
                  <a:pt x="7234" y="1182490"/>
                </a:cubicBezTo>
                <a:lnTo>
                  <a:pt x="16317" y="1178718"/>
                </a:lnTo>
                <a:lnTo>
                  <a:pt x="973" y="1178718"/>
                </a:lnTo>
                <a:lnTo>
                  <a:pt x="973" y="705083"/>
                </a:lnTo>
                <a:cubicBezTo>
                  <a:pt x="973" y="691549"/>
                  <a:pt x="11954" y="680587"/>
                  <a:pt x="25512" y="680587"/>
                </a:cubicBezTo>
                <a:lnTo>
                  <a:pt x="159068" y="680587"/>
                </a:lnTo>
                <a:lnTo>
                  <a:pt x="159068" y="525525"/>
                </a:lnTo>
                <a:cubicBezTo>
                  <a:pt x="159068" y="511991"/>
                  <a:pt x="170049" y="501029"/>
                  <a:pt x="183607" y="501029"/>
                </a:cubicBezTo>
                <a:lnTo>
                  <a:pt x="636542" y="501029"/>
                </a:lnTo>
                <a:cubicBezTo>
                  <a:pt x="650100" y="501029"/>
                  <a:pt x="661081" y="511991"/>
                  <a:pt x="661081" y="525525"/>
                </a:cubicBezTo>
                <a:lnTo>
                  <a:pt x="661081" y="680587"/>
                </a:lnTo>
                <a:lnTo>
                  <a:pt x="814537" y="680587"/>
                </a:lnTo>
                <a:lnTo>
                  <a:pt x="814537" y="678661"/>
                </a:lnTo>
                <a:lnTo>
                  <a:pt x="977270" y="678661"/>
                </a:lnTo>
                <a:lnTo>
                  <a:pt x="977270" y="525525"/>
                </a:lnTo>
                <a:cubicBezTo>
                  <a:pt x="977270" y="511991"/>
                  <a:pt x="988251" y="501029"/>
                  <a:pt x="1001809" y="501029"/>
                </a:cubicBezTo>
                <a:lnTo>
                  <a:pt x="1454744" y="501029"/>
                </a:lnTo>
                <a:cubicBezTo>
                  <a:pt x="1468302" y="501029"/>
                  <a:pt x="1479283" y="511991"/>
                  <a:pt x="1479283" y="525525"/>
                </a:cubicBezTo>
                <a:lnTo>
                  <a:pt x="1479283" y="678661"/>
                </a:lnTo>
                <a:lnTo>
                  <a:pt x="1639653" y="678661"/>
                </a:lnTo>
                <a:lnTo>
                  <a:pt x="1639653" y="204918"/>
                </a:lnTo>
                <a:cubicBezTo>
                  <a:pt x="1639653" y="191327"/>
                  <a:pt x="1650729" y="180318"/>
                  <a:pt x="1664404" y="180318"/>
                </a:cubicBezTo>
                <a:lnTo>
                  <a:pt x="1799108" y="180318"/>
                </a:lnTo>
                <a:lnTo>
                  <a:pt x="1799108" y="24600"/>
                </a:lnTo>
                <a:cubicBezTo>
                  <a:pt x="1799108" y="11009"/>
                  <a:pt x="1810184" y="0"/>
                  <a:pt x="1823859" y="0"/>
                </a:cubicBezTo>
                <a:close/>
              </a:path>
            </a:pathLst>
          </a:custGeom>
          <a:solidFill>
            <a:srgbClr val="5C3E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CDFC1C-6542-48C7-C39B-6F4BC33F8F5D}"/>
              </a:ext>
            </a:extLst>
          </p:cNvPr>
          <p:cNvSpPr txBox="1"/>
          <p:nvPr/>
        </p:nvSpPr>
        <p:spPr>
          <a:xfrm>
            <a:off x="4449125" y="2782669"/>
            <a:ext cx="329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 single system</a:t>
            </a:r>
            <a:endParaRPr lang="en-IS" b="1">
              <a:solidFill>
                <a:schemeClr val="bg1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70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4C83C-6F81-181F-EC55-FD26A7B72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ouch with a black background&#10;&#10;AI-generated content may be incorrect.">
            <a:extLst>
              <a:ext uri="{FF2B5EF4-FFF2-40B4-BE49-F238E27FC236}">
                <a16:creationId xmlns:a16="http://schemas.microsoft.com/office/drawing/2014/main" id="{08C641DC-4FD5-8323-FC10-9300DDD95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263" y="2619702"/>
            <a:ext cx="5213228" cy="347548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CBF90-19E8-D41A-BD7E-CA7384B7C13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87588" y="5806509"/>
            <a:ext cx="7616825" cy="118586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4000">
                <a:solidFill>
                  <a:srgbClr val="351C5C"/>
                </a:solidFill>
                <a:latin typeface="Aptos ExtraBold"/>
              </a:rPr>
              <a:t>A leading end-to-end solution</a:t>
            </a:r>
            <a:endParaRPr lang="en-IS" sz="4000">
              <a:solidFill>
                <a:srgbClr val="351C5C"/>
              </a:solidFill>
              <a:latin typeface="Aptos ExtraBold"/>
            </a:endParaRPr>
          </a:p>
        </p:txBody>
      </p:sp>
      <p:pic>
        <p:nvPicPr>
          <p:cNvPr id="4" name="Picture 3" descr="A person in a suit holding a luggage and a computer&#10;&#10;AI-generated content may be incorrect.">
            <a:extLst>
              <a:ext uri="{FF2B5EF4-FFF2-40B4-BE49-F238E27FC236}">
                <a16:creationId xmlns:a16="http://schemas.microsoft.com/office/drawing/2014/main" id="{2115742F-64EC-D6ED-29C8-4EB42BED4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221" y="-36136"/>
            <a:ext cx="5786486" cy="5786486"/>
          </a:xfrm>
          <a:prstGeom prst="rect">
            <a:avLst/>
          </a:prstGeom>
        </p:spPr>
      </p:pic>
      <p:pic>
        <p:nvPicPr>
          <p:cNvPr id="6" name="Picture 5" descr="A pair of champagne glasses with bubbles&#10;&#10;AI-generated content may be incorrect.">
            <a:extLst>
              <a:ext uri="{FF2B5EF4-FFF2-40B4-BE49-F238E27FC236}">
                <a16:creationId xmlns:a16="http://schemas.microsoft.com/office/drawing/2014/main" id="{DBE04A0C-6E02-679C-E980-A0AE8643A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1291">
            <a:off x="2034411" y="1419618"/>
            <a:ext cx="1370857" cy="188581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ACD8CAF-2970-3D6A-31EF-A95CC907F2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7647" y="396705"/>
            <a:ext cx="1719063" cy="309183"/>
          </a:xfrm>
          <a:prstGeom prst="rect">
            <a:avLst/>
          </a:prstGeom>
        </p:spPr>
      </p:pic>
      <p:pic>
        <p:nvPicPr>
          <p:cNvPr id="25" name="Picture 24" descr="A group of towels and candles&#10;&#10;AI-generated content may be incorrect.">
            <a:extLst>
              <a:ext uri="{FF2B5EF4-FFF2-40B4-BE49-F238E27FC236}">
                <a16:creationId xmlns:a16="http://schemas.microsoft.com/office/drawing/2014/main" id="{18EAD940-3B8C-20AD-0F00-7EC7B1DA74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7" y="3707259"/>
            <a:ext cx="3217928" cy="2145285"/>
          </a:xfrm>
          <a:prstGeom prst="rect">
            <a:avLst/>
          </a:prstGeom>
        </p:spPr>
      </p:pic>
      <p:pic>
        <p:nvPicPr>
          <p:cNvPr id="27" name="Picture 26" descr="A pair of white slippers&#10;&#10;AI-generated content may be incorrect.">
            <a:extLst>
              <a:ext uri="{FF2B5EF4-FFF2-40B4-BE49-F238E27FC236}">
                <a16:creationId xmlns:a16="http://schemas.microsoft.com/office/drawing/2014/main" id="{2533CA32-73E3-F396-BD43-9C7FCB072A5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31" y="2187991"/>
            <a:ext cx="1568988" cy="1568988"/>
          </a:xfrm>
          <a:prstGeom prst="rect">
            <a:avLst/>
          </a:prstGeom>
        </p:spPr>
      </p:pic>
      <p:pic>
        <p:nvPicPr>
          <p:cNvPr id="29" name="Picture 28" descr="A hand holding a silver tray&#10;&#10;AI-generated content may be incorrect.">
            <a:extLst>
              <a:ext uri="{FF2B5EF4-FFF2-40B4-BE49-F238E27FC236}">
                <a16:creationId xmlns:a16="http://schemas.microsoft.com/office/drawing/2014/main" id="{ECDC1809-8C91-5696-A587-0A8F3B89F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0293" y="1063671"/>
            <a:ext cx="1667764" cy="166776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28B7E9C-3986-19E2-ECDF-4C7FB75D669A}"/>
              </a:ext>
            </a:extLst>
          </p:cNvPr>
          <p:cNvSpPr/>
          <p:nvPr/>
        </p:nvSpPr>
        <p:spPr>
          <a:xfrm>
            <a:off x="0" y="6685562"/>
            <a:ext cx="12192000" cy="172438"/>
          </a:xfrm>
          <a:prstGeom prst="rect">
            <a:avLst/>
          </a:prstGeom>
          <a:solidFill>
            <a:srgbClr val="351C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Picture 7" descr="A phone with a screen on it&#10;&#10;AI-generated content may be incorrect.">
            <a:extLst>
              <a:ext uri="{FF2B5EF4-FFF2-40B4-BE49-F238E27FC236}">
                <a16:creationId xmlns:a16="http://schemas.microsoft.com/office/drawing/2014/main" id="{428E5F1F-FBF5-DE52-AD8F-1FAC9CDD165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0324">
            <a:off x="8787000" y="440384"/>
            <a:ext cx="1628769" cy="148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ED23C5-63FD-2D6B-A2CD-DA2016383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197696"/>
            <a:ext cx="5584521" cy="5369482"/>
          </a:xfrm>
        </p:spPr>
        <p:txBody>
          <a:bodyPr lIns="91440" tIns="45720" rIns="91440" bIns="45720" anchor="t"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sz="2800">
                <a:solidFill>
                  <a:srgbClr val="351C5C"/>
                </a:solidFill>
                <a:latin typeface="Aptos Light" panose="020B0004020202020204" pitchFamily="34" charset="0"/>
              </a:rPr>
              <a:t>Flexibility</a:t>
            </a:r>
          </a:p>
          <a:p>
            <a:pPr>
              <a:spcAft>
                <a:spcPts val="1200"/>
              </a:spcAft>
            </a:pPr>
            <a:r>
              <a:rPr lang="en-US" sz="2800">
                <a:solidFill>
                  <a:srgbClr val="351C5C"/>
                </a:solidFill>
                <a:latin typeface="Aptos Light"/>
                <a:cs typeface="Segoe UI"/>
              </a:rPr>
              <a:t>Offer and manage </a:t>
            </a:r>
            <a:r>
              <a:rPr lang="en-US" sz="2800" b="1">
                <a:solidFill>
                  <a:srgbClr val="351C5C"/>
                </a:solidFill>
                <a:latin typeface="Aptos Light"/>
                <a:cs typeface="Segoe UI"/>
              </a:rPr>
              <a:t>diverse range of services </a:t>
            </a:r>
            <a:r>
              <a:rPr lang="en-US" sz="2800">
                <a:solidFill>
                  <a:srgbClr val="351C5C"/>
                </a:solidFill>
                <a:latin typeface="Aptos Light"/>
                <a:cs typeface="Segoe UI"/>
              </a:rPr>
              <a:t>through single software platform</a:t>
            </a:r>
          </a:p>
          <a:p>
            <a:pPr>
              <a:spcAft>
                <a:spcPts val="1200"/>
              </a:spcAft>
            </a:pPr>
            <a:r>
              <a:rPr lang="en-GB" sz="2800">
                <a:solidFill>
                  <a:srgbClr val="351C5C"/>
                </a:solidFill>
                <a:latin typeface="Aptos Light" panose="020B0004020202020204" pitchFamily="34" charset="0"/>
              </a:rPr>
              <a:t>Powerful and visual POS</a:t>
            </a:r>
          </a:p>
          <a:p>
            <a:r>
              <a:rPr lang="en-GB" sz="2800">
                <a:solidFill>
                  <a:srgbClr val="351C5C"/>
                </a:solidFill>
                <a:latin typeface="Aptos Light" panose="020B0004020202020204" pitchFamily="34" charset="0"/>
              </a:rPr>
              <a:t>Equip staff with the right tools to:</a:t>
            </a:r>
          </a:p>
          <a:p>
            <a:pPr lvl="1">
              <a:spcBef>
                <a:spcPts val="600"/>
              </a:spcBef>
              <a:buFont typeface="System Font Regular"/>
              <a:buChar char="-"/>
            </a:pPr>
            <a:r>
              <a:rPr lang="en-GB" sz="2200">
                <a:solidFill>
                  <a:srgbClr val="351C5C"/>
                </a:solidFill>
                <a:latin typeface="Aptos Light"/>
                <a:cs typeface="Segoe UI"/>
              </a:rPr>
              <a:t>Increase </a:t>
            </a:r>
            <a:r>
              <a:rPr lang="en-GB" sz="2200" b="1">
                <a:solidFill>
                  <a:srgbClr val="351C5C"/>
                </a:solidFill>
                <a:latin typeface="Aptos Light"/>
                <a:cs typeface="Segoe UI"/>
              </a:rPr>
              <a:t>efficiency</a:t>
            </a:r>
          </a:p>
          <a:p>
            <a:pPr lvl="1">
              <a:spcBef>
                <a:spcPts val="600"/>
              </a:spcBef>
              <a:buFont typeface="System Font Regular"/>
              <a:buChar char="-"/>
            </a:pPr>
            <a:r>
              <a:rPr lang="en-GB" sz="2200">
                <a:solidFill>
                  <a:srgbClr val="351C5C"/>
                </a:solidFill>
                <a:latin typeface="Aptos Light"/>
                <a:cs typeface="Segoe UI"/>
              </a:rPr>
              <a:t>Have complete </a:t>
            </a:r>
            <a:r>
              <a:rPr lang="en-GB" sz="2200" b="1">
                <a:solidFill>
                  <a:srgbClr val="351C5C"/>
                </a:solidFill>
                <a:latin typeface="Aptos Light"/>
                <a:cs typeface="Segoe UI"/>
              </a:rPr>
              <a:t>guest overview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Font typeface="System Font Regular"/>
              <a:buChar char="-"/>
            </a:pPr>
            <a:r>
              <a:rPr lang="en-GB" sz="2200">
                <a:solidFill>
                  <a:srgbClr val="351C5C"/>
                </a:solidFill>
                <a:effectLst/>
                <a:latin typeface="Aptos Light"/>
                <a:cs typeface="Segoe UI"/>
              </a:rPr>
              <a:t>Make the experience </a:t>
            </a:r>
            <a:r>
              <a:rPr lang="en-GB" sz="2200" b="1">
                <a:solidFill>
                  <a:srgbClr val="351C5C"/>
                </a:solidFill>
                <a:effectLst/>
                <a:latin typeface="Aptos Light"/>
                <a:cs typeface="Segoe UI"/>
              </a:rPr>
              <a:t>personal </a:t>
            </a:r>
            <a:r>
              <a:rPr lang="en-GB" sz="2200">
                <a:solidFill>
                  <a:srgbClr val="351C5C"/>
                </a:solidFill>
                <a:effectLst/>
                <a:latin typeface="Aptos Light"/>
                <a:cs typeface="Segoe UI"/>
              </a:rPr>
              <a:t>and seamless</a:t>
            </a:r>
          </a:p>
          <a:p>
            <a:pPr>
              <a:spcAft>
                <a:spcPts val="1200"/>
              </a:spcAft>
            </a:pPr>
            <a:r>
              <a:rPr lang="en-GB" sz="2800">
                <a:solidFill>
                  <a:srgbClr val="351C5C"/>
                </a:solidFill>
                <a:latin typeface="Aptos Light"/>
                <a:cs typeface="Segoe UI"/>
              </a:rPr>
              <a:t>Single point of truth for data resulting in b</a:t>
            </a:r>
            <a:r>
              <a:rPr lang="en-US" sz="2800" err="1">
                <a:solidFill>
                  <a:srgbClr val="351C5C"/>
                </a:solidFill>
                <a:latin typeface="Aptos Light"/>
                <a:cs typeface="Segoe UI"/>
              </a:rPr>
              <a:t>etter</a:t>
            </a:r>
            <a:r>
              <a:rPr lang="en-US" sz="2800">
                <a:solidFill>
                  <a:srgbClr val="351C5C"/>
                </a:solidFill>
                <a:latin typeface="Aptos Light"/>
                <a:cs typeface="Segoe UI"/>
              </a:rPr>
              <a:t> and easier reporting</a:t>
            </a:r>
          </a:p>
          <a:p>
            <a:pPr>
              <a:spcAft>
                <a:spcPts val="1200"/>
              </a:spcAft>
            </a:pPr>
            <a:endParaRPr lang="en-GB" sz="2800">
              <a:solidFill>
                <a:srgbClr val="351C5C"/>
              </a:solidFill>
              <a:effectLst/>
              <a:latin typeface="Aptos Light" panose="020B00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8D2CE8-D2AF-7F36-1EB4-1AA07B350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anchor="t">
            <a:normAutofit/>
          </a:bodyPr>
          <a:lstStyle/>
          <a:p>
            <a:r>
              <a:rPr lang="en-US" sz="3600">
                <a:latin typeface="Aptos" panose="020B0004020202020204" pitchFamily="34" charset="0"/>
              </a:rPr>
              <a:t>Benefits of using LS Central modules</a:t>
            </a:r>
            <a:endParaRPr lang="en-US" sz="3400" b="0">
              <a:latin typeface="Aptos" panose="020B0004020202020204" pitchFamily="34" charset="0"/>
            </a:endParaRPr>
          </a:p>
        </p:txBody>
      </p:sp>
      <p:pic>
        <p:nvPicPr>
          <p:cNvPr id="7" name="Picture Placeholder 6" descr="A person and person sitting at a desk&#10;&#10;AI-generated content may be incorrect.">
            <a:extLst>
              <a:ext uri="{FF2B5EF4-FFF2-40B4-BE49-F238E27FC236}">
                <a16:creationId xmlns:a16="http://schemas.microsoft.com/office/drawing/2014/main" id="{B019AA6C-A77A-7543-D46E-E0ABB29B6D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85" r="8420"/>
          <a:stretch/>
        </p:blipFill>
        <p:spPr>
          <a:xfrm>
            <a:off x="6358534" y="1197696"/>
            <a:ext cx="5428158" cy="5106617"/>
          </a:xfrm>
        </p:spPr>
      </p:pic>
    </p:spTree>
    <p:extLst>
      <p:ext uri="{BB962C8B-B14F-4D97-AF65-F5344CB8AC3E}">
        <p14:creationId xmlns:p14="http://schemas.microsoft.com/office/powerpoint/2010/main" val="90605895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84793-4D78-F3B4-D3AC-30AFD777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E6DACB-55C3-E4D9-905F-449A7888E0FA}"/>
              </a:ext>
            </a:extLst>
          </p:cNvPr>
          <p:cNvSpPr/>
          <p:nvPr/>
        </p:nvSpPr>
        <p:spPr>
          <a:xfrm>
            <a:off x="564451" y="545664"/>
            <a:ext cx="5879304" cy="1106021"/>
          </a:xfrm>
          <a:prstGeom prst="roundRect">
            <a:avLst>
              <a:gd name="adj" fmla="val 806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AF539-E5C1-C378-709B-D00346C7A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26618" y="788510"/>
            <a:ext cx="10385927" cy="69258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600" b="1">
                <a:solidFill>
                  <a:srgbClr val="351C5C"/>
                </a:solidFill>
                <a:latin typeface="Aptos" panose="020B0004020202020204" pitchFamily="34" charset="0"/>
              </a:rPr>
              <a:t>LS Central for Hotels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A97DFE5-22DE-6F59-7547-301FA0490E79}"/>
              </a:ext>
            </a:extLst>
          </p:cNvPr>
          <p:cNvSpPr/>
          <p:nvPr/>
        </p:nvSpPr>
        <p:spPr>
          <a:xfrm>
            <a:off x="614555" y="1956506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D9FB8-6658-C29D-5BD1-5674B14F48A0}"/>
              </a:ext>
            </a:extLst>
          </p:cNvPr>
          <p:cNvSpPr txBox="1"/>
          <p:nvPr/>
        </p:nvSpPr>
        <p:spPr>
          <a:xfrm>
            <a:off x="497913" y="2140826"/>
            <a:ext cx="215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Property Management</a:t>
            </a:r>
            <a:endParaRPr lang="en-IS" b="1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D085C3D-5085-35C6-4B6D-B70D80A4C2A1}"/>
              </a:ext>
            </a:extLst>
          </p:cNvPr>
          <p:cNvSpPr/>
          <p:nvPr/>
        </p:nvSpPr>
        <p:spPr>
          <a:xfrm>
            <a:off x="2637564" y="1956506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2EDB5B6-07A2-0F4E-1A42-E842813F503F}"/>
              </a:ext>
            </a:extLst>
          </p:cNvPr>
          <p:cNvSpPr/>
          <p:nvPr/>
        </p:nvSpPr>
        <p:spPr>
          <a:xfrm>
            <a:off x="4620113" y="1956506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5526D2C-84BD-45CA-43E1-EB6CFEBD20BE}"/>
              </a:ext>
            </a:extLst>
          </p:cNvPr>
          <p:cNvSpPr/>
          <p:nvPr/>
        </p:nvSpPr>
        <p:spPr>
          <a:xfrm>
            <a:off x="614555" y="3235048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D8262FB-B052-8913-E778-CEE320BCD5C5}"/>
              </a:ext>
            </a:extLst>
          </p:cNvPr>
          <p:cNvSpPr/>
          <p:nvPr/>
        </p:nvSpPr>
        <p:spPr>
          <a:xfrm>
            <a:off x="2621380" y="3235048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4FCCEA-7854-DA59-F29C-4A64E1BD0D99}"/>
              </a:ext>
            </a:extLst>
          </p:cNvPr>
          <p:cNvSpPr/>
          <p:nvPr/>
        </p:nvSpPr>
        <p:spPr>
          <a:xfrm>
            <a:off x="4612021" y="3235048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6E63D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ADB169-4510-4240-902E-7B6BCA90F327}"/>
              </a:ext>
            </a:extLst>
          </p:cNvPr>
          <p:cNvSpPr txBox="1"/>
          <p:nvPr/>
        </p:nvSpPr>
        <p:spPr>
          <a:xfrm>
            <a:off x="4628205" y="3589259"/>
            <a:ext cx="185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Hotel POS</a:t>
            </a:r>
            <a:endParaRPr lang="en-IS" b="1">
              <a:solidFill>
                <a:schemeClr val="bg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C76D028-72AD-E75C-4DFE-7012AB1AB341}"/>
              </a:ext>
            </a:extLst>
          </p:cNvPr>
          <p:cNvSpPr/>
          <p:nvPr/>
        </p:nvSpPr>
        <p:spPr>
          <a:xfrm>
            <a:off x="614556" y="4509543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4DEE77-9CF8-A89C-B40D-D51247C05F29}"/>
              </a:ext>
            </a:extLst>
          </p:cNvPr>
          <p:cNvSpPr txBox="1"/>
          <p:nvPr/>
        </p:nvSpPr>
        <p:spPr>
          <a:xfrm>
            <a:off x="2625424" y="2146678"/>
            <a:ext cx="185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Rate</a:t>
            </a:r>
            <a:r>
              <a:rPr lang="en-IS" b="1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chemeClr val="bg1"/>
                </a:solidFill>
              </a:rPr>
              <a:t>M</a:t>
            </a:r>
            <a:r>
              <a:rPr lang="en-IS" b="1">
                <a:solidFill>
                  <a:schemeClr val="bg1"/>
                </a:solidFill>
              </a:rPr>
              <a:t>anagement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9E648A2-B618-3A15-40F5-66DFC34B598F}"/>
              </a:ext>
            </a:extLst>
          </p:cNvPr>
          <p:cNvSpPr/>
          <p:nvPr/>
        </p:nvSpPr>
        <p:spPr>
          <a:xfrm>
            <a:off x="2621380" y="4509543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9CE0E7-F6B5-6818-295F-8130E544D7E2}"/>
              </a:ext>
            </a:extLst>
          </p:cNvPr>
          <p:cNvSpPr txBox="1"/>
          <p:nvPr/>
        </p:nvSpPr>
        <p:spPr>
          <a:xfrm>
            <a:off x="4634313" y="2157403"/>
            <a:ext cx="185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Reservation Management</a:t>
            </a:r>
            <a:endParaRPr lang="en-IS" b="1">
              <a:solidFill>
                <a:schemeClr val="bg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BC32BC-DA7A-C92E-D29A-2CF65A4406A9}"/>
              </a:ext>
            </a:extLst>
          </p:cNvPr>
          <p:cNvSpPr/>
          <p:nvPr/>
        </p:nvSpPr>
        <p:spPr>
          <a:xfrm>
            <a:off x="4620113" y="4509543"/>
            <a:ext cx="1857564" cy="1087320"/>
          </a:xfrm>
          <a:prstGeom prst="roundRect">
            <a:avLst>
              <a:gd name="adj" fmla="val 8065"/>
            </a:avLst>
          </a:prstGeom>
          <a:solidFill>
            <a:srgbClr val="403F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E16129-1F39-5F31-F79F-4538482417DE}"/>
              </a:ext>
            </a:extLst>
          </p:cNvPr>
          <p:cNvSpPr txBox="1"/>
          <p:nvPr/>
        </p:nvSpPr>
        <p:spPr>
          <a:xfrm>
            <a:off x="584526" y="4737616"/>
            <a:ext cx="185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Channel Management</a:t>
            </a:r>
            <a:endParaRPr lang="en-IS" b="1">
              <a:solidFill>
                <a:schemeClr val="bg1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B9C6526A-821F-DE4D-5C46-42A1D76DE3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2081" y="134992"/>
            <a:ext cx="1680469" cy="691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49B388-F731-5F33-6DC1-D650547311C3}"/>
              </a:ext>
            </a:extLst>
          </p:cNvPr>
          <p:cNvSpPr txBox="1"/>
          <p:nvPr/>
        </p:nvSpPr>
        <p:spPr>
          <a:xfrm>
            <a:off x="2656933" y="3577382"/>
            <a:ext cx="169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Housekeeping</a:t>
            </a:r>
            <a:endParaRPr lang="en-IS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F2A7CD-AB81-B044-DA8D-6416A478025C}"/>
              </a:ext>
            </a:extLst>
          </p:cNvPr>
          <p:cNvSpPr txBox="1"/>
          <p:nvPr/>
        </p:nvSpPr>
        <p:spPr>
          <a:xfrm>
            <a:off x="2607586" y="4836983"/>
            <a:ext cx="191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Open Web APIs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EAD621-FD51-898B-0A12-F2E12552A924}"/>
              </a:ext>
            </a:extLst>
          </p:cNvPr>
          <p:cNvSpPr txBox="1"/>
          <p:nvPr/>
        </p:nvSpPr>
        <p:spPr>
          <a:xfrm>
            <a:off x="4745334" y="4876115"/>
            <a:ext cx="173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chemeClr val="bg1"/>
                </a:solidFill>
              </a:rPr>
              <a:t>Reports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9C0B75-0EE7-58E1-3FD3-32F9E8D811B5}"/>
              </a:ext>
            </a:extLst>
          </p:cNvPr>
          <p:cNvSpPr txBox="1"/>
          <p:nvPr/>
        </p:nvSpPr>
        <p:spPr>
          <a:xfrm>
            <a:off x="671200" y="3476043"/>
            <a:ext cx="18171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Invoice Management</a:t>
            </a:r>
            <a:endParaRPr lang="en-IS" b="1">
              <a:solidFill>
                <a:schemeClr val="bg1"/>
              </a:solidFill>
            </a:endParaRPr>
          </a:p>
        </p:txBody>
      </p:sp>
      <p:pic>
        <p:nvPicPr>
          <p:cNvPr id="22" name="Picture 21" descr="A person in a suit standing next to a bed&#10;&#10;AI-generated content may be incorrect.">
            <a:extLst>
              <a:ext uri="{FF2B5EF4-FFF2-40B4-BE49-F238E27FC236}">
                <a16:creationId xmlns:a16="http://schemas.microsoft.com/office/drawing/2014/main" id="{FA841F08-A8DF-E7B6-371F-8C8F4CE4EB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035" y="271963"/>
            <a:ext cx="7919007" cy="527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animBg="1"/>
      <p:bldP spid="5" grpId="0"/>
      <p:bldP spid="6" grpId="0" animBg="1"/>
      <p:bldP spid="8" grpId="0" animBg="1"/>
      <p:bldP spid="10" grpId="0" animBg="1"/>
      <p:bldP spid="13" grpId="0" animBg="1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4" grpId="0"/>
      <p:bldP spid="7" grpId="0"/>
      <p:bldP spid="11" grpId="0"/>
      <p:bldP spid="1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9DB66-5747-C426-1068-8FA146C78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C4815B-25B3-F680-F556-2E3D5292E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>
                <a:latin typeface="Aptos ExtraBold"/>
                <a:cs typeface="Segoe UI"/>
              </a:rPr>
              <a:t>Rate Management </a:t>
            </a:r>
          </a:p>
        </p:txBody>
      </p:sp>
      <p:pic>
        <p:nvPicPr>
          <p:cNvPr id="11" name="Picture Placeholder 10" descr="A room with a bed and a mirror&#10;&#10;AI-generated content may be incorrect.">
            <a:extLst>
              <a:ext uri="{FF2B5EF4-FFF2-40B4-BE49-F238E27FC236}">
                <a16:creationId xmlns:a16="http://schemas.microsoft.com/office/drawing/2014/main" id="{7BA84862-89C4-038A-27FA-D2A885383D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585" b="258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7FDB5-C161-8FFA-8B39-67EEFC2237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2400">
                <a:latin typeface="Aptos Light"/>
                <a:cs typeface="Segoe UI"/>
              </a:rPr>
              <a:t>Dynamic rates</a:t>
            </a:r>
            <a:endParaRPr lang="en-US"/>
          </a:p>
          <a:p>
            <a:r>
              <a:rPr lang="en-US" sz="2400">
                <a:latin typeface="Aptos Light"/>
                <a:cs typeface="Segoe UI"/>
              </a:rPr>
              <a:t>Rate attributes</a:t>
            </a:r>
          </a:p>
          <a:p>
            <a:pPr marL="1257300" lvl="2" indent="-342900"/>
            <a:r>
              <a:rPr lang="en-US" sz="1800">
                <a:latin typeface="Aptos Light"/>
              </a:rPr>
              <a:t>Posting patterns</a:t>
            </a:r>
          </a:p>
          <a:p>
            <a:pPr marL="1257300" lvl="2" indent="-342900"/>
            <a:r>
              <a:rPr lang="en-US" sz="1800">
                <a:latin typeface="Aptos Light"/>
              </a:rPr>
              <a:t>Per reservation or per guest</a:t>
            </a:r>
            <a:endParaRPr lang="en-US" sz="1800"/>
          </a:p>
          <a:p>
            <a:pPr marL="1257300" lvl="2" indent="-342900"/>
            <a:r>
              <a:rPr lang="en-US" sz="1800">
                <a:latin typeface="Aptos Light"/>
              </a:rPr>
              <a:t>Retail items / Activities </a:t>
            </a:r>
            <a:endParaRPr lang="en-US" sz="1800"/>
          </a:p>
          <a:p>
            <a:r>
              <a:rPr lang="en-US" sz="2400">
                <a:latin typeface="Aptos Light"/>
                <a:cs typeface="Segoe UI"/>
              </a:rPr>
              <a:t>Derived Rate Codes</a:t>
            </a:r>
          </a:p>
          <a:p>
            <a:r>
              <a:rPr lang="en-US" sz="2400">
                <a:latin typeface="Aptos Light"/>
                <a:cs typeface="Segoe UI"/>
              </a:rPr>
              <a:t>Periods or specific days</a:t>
            </a:r>
          </a:p>
          <a:p>
            <a:r>
              <a:rPr lang="en-US" sz="2400">
                <a:latin typeface="Aptos Light"/>
                <a:cs typeface="Segoe UI"/>
              </a:rPr>
              <a:t>Discounts</a:t>
            </a:r>
          </a:p>
          <a:p>
            <a:r>
              <a:rPr lang="en-US" sz="2400">
                <a:latin typeface="Aptos Light"/>
                <a:cs typeface="Segoe UI"/>
              </a:rPr>
              <a:t>Restrictions &amp; overbooking limitations</a:t>
            </a:r>
          </a:p>
          <a:p>
            <a:r>
              <a:rPr lang="en-US" sz="2400">
                <a:latin typeface="Aptos Light"/>
                <a:cs typeface="Segoe UI"/>
              </a:rPr>
              <a:t>Hotel policies for cancellations and deposits</a:t>
            </a:r>
          </a:p>
          <a:p>
            <a:pPr marL="0" indent="0">
              <a:buNone/>
            </a:pPr>
            <a:endParaRPr lang="en-US" sz="2400">
              <a:solidFill>
                <a:srgbClr val="361D5C"/>
              </a:solidFill>
              <a:latin typeface="Aptos Light" panose="020B0004020202020204" pitchFamily="34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00822014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2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5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6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7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8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a1a525c2-d4eb-46fe-9b09-8f8634d7947d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ec22545-32f7-47c8-afbd-c0084660662b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095BC45-18F3-4197-9B87-826A70D35583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1</TotalTime>
  <Words>873</Words>
  <Application>Microsoft Office PowerPoint</Application>
  <PresentationFormat>Widescreen</PresentationFormat>
  <Paragraphs>244</Paragraphs>
  <Slides>37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57" baseType="lpstr">
      <vt:lpstr>Aptos</vt:lpstr>
      <vt:lpstr>Aptos Black</vt:lpstr>
      <vt:lpstr>Aptos Display</vt:lpstr>
      <vt:lpstr>Aptos ExtraBold</vt:lpstr>
      <vt:lpstr>Aptos Light</vt:lpstr>
      <vt:lpstr>Arial</vt:lpstr>
      <vt:lpstr>Arial,Sans-Serif</vt:lpstr>
      <vt:lpstr>Calibri</vt:lpstr>
      <vt:lpstr>Segoe UI</vt:lpstr>
      <vt:lpstr>System Font Regular</vt:lpstr>
      <vt:lpstr>System Font Regular,Sans-Serif</vt:lpstr>
      <vt:lpstr>Wingdings</vt:lpstr>
      <vt:lpstr>Eggplant slides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LS Central for hotels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using LS Central modules</vt:lpstr>
      <vt:lpstr>LS Central for Hotels</vt:lpstr>
      <vt:lpstr>Rate Management </vt:lpstr>
      <vt:lpstr>Reservation overview</vt:lpstr>
      <vt:lpstr>Invoice Management</vt:lpstr>
      <vt:lpstr>The Hotel POS</vt:lpstr>
      <vt:lpstr>Reservation panel</vt:lpstr>
      <vt:lpstr>Group reservation panel</vt:lpstr>
      <vt:lpstr>Folio management</vt:lpstr>
      <vt:lpstr>Tape Chart / Calendar View</vt:lpstr>
      <vt:lpstr>Housekeeping </vt:lpstr>
      <vt:lpstr>Different Role Centers</vt:lpstr>
      <vt:lpstr>Booking Engine Connector</vt:lpstr>
      <vt:lpstr>Hotel Web APIs </vt:lpstr>
      <vt:lpstr>Hotel Reports - Microsoft Power BI </vt:lpstr>
      <vt:lpstr>PowerPoint Presentation</vt:lpstr>
      <vt:lpstr>Bookings for LS Central</vt:lpstr>
      <vt:lpstr>LS Central for restaurants</vt:lpstr>
      <vt:lpstr>PowerPoint Presentation</vt:lpstr>
      <vt:lpstr>PowerPoint Presentation</vt:lpstr>
      <vt:lpstr>PowerPoint Presentation</vt:lpstr>
      <vt:lpstr>Booking Engine Connector</vt:lpstr>
      <vt:lpstr>Blue Lagoon implementation</vt:lpstr>
      <vt:lpstr>Blue Lagoon Implementation</vt:lpstr>
      <vt:lpstr>PowerPoint Presentation</vt:lpstr>
      <vt:lpstr>PowerPoint Presentation</vt:lpstr>
      <vt:lpstr>Hotels v26</vt:lpstr>
      <vt:lpstr>Hotels v26</vt:lpstr>
      <vt:lpstr>Hotels v27</vt:lpstr>
      <vt:lpstr>Hotels v27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11</cp:revision>
  <dcterms:created xsi:type="dcterms:W3CDTF">2024-11-13T15:03:21Z</dcterms:created>
  <dcterms:modified xsi:type="dcterms:W3CDTF">2025-05-08T12:53:43Z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