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8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7FFFDE5B_798BFD59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omments/modernComment_7FFFDE52_F9C63095.xml" ContentType="application/vnd.ms-powerpoint.comment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omments/modernComment_7FFFDE57_A427D0.xml" ContentType="application/vnd.ms-powerpoint.comments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16" r:id="rId5"/>
    <p:sldMasterId id="2147483812" r:id="rId6"/>
    <p:sldMasterId id="2147483681" r:id="rId7"/>
    <p:sldMasterId id="2147483723" r:id="rId8"/>
    <p:sldMasterId id="2147483735" r:id="rId9"/>
    <p:sldMasterId id="2147483745" r:id="rId10"/>
    <p:sldMasterId id="2147483794" r:id="rId11"/>
    <p:sldMasterId id="2147484072" r:id="rId12"/>
  </p:sldMasterIdLst>
  <p:notesMasterIdLst>
    <p:notesMasterId r:id="rId45"/>
  </p:notesMasterIdLst>
  <p:sldIdLst>
    <p:sldId id="306" r:id="rId13"/>
    <p:sldId id="314" r:id="rId14"/>
    <p:sldId id="308" r:id="rId15"/>
    <p:sldId id="2147475032" r:id="rId16"/>
    <p:sldId id="2147475034" r:id="rId17"/>
    <p:sldId id="2147475033" r:id="rId18"/>
    <p:sldId id="2147475035" r:id="rId19"/>
    <p:sldId id="2147475029" r:id="rId20"/>
    <p:sldId id="2147475006" r:id="rId21"/>
    <p:sldId id="2147474997" r:id="rId22"/>
    <p:sldId id="2147475043" r:id="rId23"/>
    <p:sldId id="2147475009" r:id="rId24"/>
    <p:sldId id="2147475012" r:id="rId25"/>
    <p:sldId id="2147475013" r:id="rId26"/>
    <p:sldId id="2147475011" r:id="rId27"/>
    <p:sldId id="2147475016" r:id="rId28"/>
    <p:sldId id="2147475039" r:id="rId29"/>
    <p:sldId id="2147475038" r:id="rId30"/>
    <p:sldId id="2147475021" r:id="rId31"/>
    <p:sldId id="2147475019" r:id="rId32"/>
    <p:sldId id="2147475018" r:id="rId33"/>
    <p:sldId id="2147475037" r:id="rId34"/>
    <p:sldId id="2147475023" r:id="rId35"/>
    <p:sldId id="2147475040" r:id="rId36"/>
    <p:sldId id="2147475041" r:id="rId37"/>
    <p:sldId id="2147475025" r:id="rId38"/>
    <p:sldId id="2147475026" r:id="rId39"/>
    <p:sldId id="2147475044" r:id="rId40"/>
    <p:sldId id="2147475028" r:id="rId41"/>
    <p:sldId id="2147475031" r:id="rId42"/>
    <p:sldId id="345" r:id="rId43"/>
    <p:sldId id="303" r:id="rId44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/>
        </p14:section>
        <p14:section name="Default Section" id="{1717138E-E308-C940-A345-391241ED4264}">
          <p14:sldIdLst>
            <p14:sldId id="306"/>
            <p14:sldId id="314"/>
            <p14:sldId id="308"/>
            <p14:sldId id="2147475032"/>
            <p14:sldId id="2147475034"/>
            <p14:sldId id="2147475033"/>
            <p14:sldId id="2147475035"/>
            <p14:sldId id="2147475029"/>
            <p14:sldId id="2147475006"/>
            <p14:sldId id="2147474997"/>
            <p14:sldId id="2147475043"/>
            <p14:sldId id="2147475009"/>
            <p14:sldId id="2147475012"/>
            <p14:sldId id="2147475013"/>
            <p14:sldId id="2147475011"/>
            <p14:sldId id="2147475016"/>
            <p14:sldId id="2147475039"/>
            <p14:sldId id="2147475038"/>
            <p14:sldId id="2147475021"/>
            <p14:sldId id="2147475019"/>
            <p14:sldId id="2147475018"/>
            <p14:sldId id="2147475037"/>
            <p14:sldId id="2147475023"/>
            <p14:sldId id="2147475040"/>
            <p14:sldId id="2147475041"/>
            <p14:sldId id="2147475025"/>
            <p14:sldId id="2147475026"/>
            <p14:sldId id="2147475044"/>
            <p14:sldId id="2147475028"/>
            <p14:sldId id="2147475031"/>
            <p14:sldId id="345"/>
            <p14:sldId id="303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535905-65D1-86B5-91A7-7E3CC6C8232F}" name="Isa Almosnino" initials="IA" userId="S::isaal@lsretail.com::65b6e7ae-67a0-4446-accc-ceadc70733d8" providerId="AD"/>
  <p188:author id="{59A6DC44-3BDB-C097-8009-E69226DF174D}" name="Anna Dis Thorvaldsdottir" initials="AT" userId="S::annad@lsretail.com::54d2d947-18ac-4c1f-a15c-a51f205aedc3" providerId="AD"/>
  <p188:author id="{0E34466F-2C0F-52FE-7AA7-B238C2E86E5F}" name="Annemarie Jonsson" initials="AJ" userId="S::annemariejo@lsretail.com::86d7589d-a0bc-4346-95de-34c96a39f71a" providerId="AD"/>
  <p188:author id="{5262BB87-7830-A772-0D82-E5D6C0BDDDFF}" name="Jennifer Oddo" initials="JO" userId="S::jennifer.oddo@lsretail.com::9c511e0e-dea4-4898-addf-a1547d20fd16" providerId="AD"/>
  <p188:author id="{558C4099-2F00-597C-91E7-1C88AB8A1A87}" name="Wojciech Januszauskas" initials="WJ" userId="S::wojciechja@lsretail.com::283006d7-7365-4ce6-9b04-25a42527db96" providerId="AD"/>
  <p188:author id="{A32A97EA-AF55-CADC-E13A-29A8B9C37D0D}" name="Urdur Anna Bjornsdottir" initials="UB" userId="S::urdur@lsretail.com::75a0066e-fea1-4153-a356-05f494bd3cd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1C5C"/>
    <a:srgbClr val="B58214"/>
    <a:srgbClr val="EFBC6E"/>
    <a:srgbClr val="F7F5F9"/>
    <a:srgbClr val="5B3D8C"/>
    <a:srgbClr val="D24A74"/>
    <a:srgbClr val="1C133D"/>
    <a:srgbClr val="00ADCF"/>
    <a:srgbClr val="01BCB5"/>
    <a:srgbClr val="0066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presProps" Target="pres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D01847A3-86D5-4769-AB7D-9A3338B5C71A}"/>
    <pc:docChg chg="custSel modSld">
      <pc:chgData name="Bjorn Jonsson" userId="0ba677ab-dff8-4d69-911d-adef4ed2de49" providerId="ADAL" clId="{D01847A3-86D5-4769-AB7D-9A3338B5C71A}" dt="2025-05-02T13:30:04.620" v="57" actId="368"/>
      <pc:docMkLst>
        <pc:docMk/>
      </pc:docMkLst>
      <pc:sldChg chg="modNotes">
        <pc:chgData name="Bjorn Jonsson" userId="0ba677ab-dff8-4d69-911d-adef4ed2de49" providerId="ADAL" clId="{D01847A3-86D5-4769-AB7D-9A3338B5C71A}" dt="2025-05-02T13:30:04.402" v="1" actId="368"/>
        <pc:sldMkLst>
          <pc:docMk/>
          <pc:sldMk cId="460975231" sldId="308"/>
        </pc:sldMkLst>
      </pc:sldChg>
      <pc:sldChg chg="modNotes">
        <pc:chgData name="Bjorn Jonsson" userId="0ba677ab-dff8-4d69-911d-adef4ed2de49" providerId="ADAL" clId="{D01847A3-86D5-4769-AB7D-9A3338B5C71A}" dt="2025-05-02T13:30:04.620" v="57" actId="368"/>
        <pc:sldMkLst>
          <pc:docMk/>
          <pc:sldMk cId="2859855782" sldId="345"/>
        </pc:sldMkLst>
      </pc:sldChg>
      <pc:sldChg chg="modNotes">
        <pc:chgData name="Bjorn Jonsson" userId="0ba677ab-dff8-4d69-911d-adef4ed2de49" providerId="ADAL" clId="{D01847A3-86D5-4769-AB7D-9A3338B5C71A}" dt="2025-05-02T13:30:04.469" v="15" actId="368"/>
        <pc:sldMkLst>
          <pc:docMk/>
          <pc:sldMk cId="2959299512" sldId="2147474997"/>
        </pc:sldMkLst>
      </pc:sldChg>
      <pc:sldChg chg="modNotes">
        <pc:chgData name="Bjorn Jonsson" userId="0ba677ab-dff8-4d69-911d-adef4ed2de49" providerId="ADAL" clId="{D01847A3-86D5-4769-AB7D-9A3338B5C71A}" dt="2025-05-02T13:30:04.463" v="13" actId="368"/>
        <pc:sldMkLst>
          <pc:docMk/>
          <pc:sldMk cId="1300779078" sldId="2147475006"/>
        </pc:sldMkLst>
      </pc:sldChg>
      <pc:sldChg chg="modNotes">
        <pc:chgData name="Bjorn Jonsson" userId="0ba677ab-dff8-4d69-911d-adef4ed2de49" providerId="ADAL" clId="{D01847A3-86D5-4769-AB7D-9A3338B5C71A}" dt="2025-05-02T13:30:04.484" v="19" actId="368"/>
        <pc:sldMkLst>
          <pc:docMk/>
          <pc:sldMk cId="2523009234" sldId="2147475009"/>
        </pc:sldMkLst>
      </pc:sldChg>
      <pc:sldChg chg="modNotes">
        <pc:chgData name="Bjorn Jonsson" userId="0ba677ab-dff8-4d69-911d-adef4ed2de49" providerId="ADAL" clId="{D01847A3-86D5-4769-AB7D-9A3338B5C71A}" dt="2025-05-02T13:30:04.502" v="25" actId="368"/>
        <pc:sldMkLst>
          <pc:docMk/>
          <pc:sldMk cId="2786879895" sldId="2147475011"/>
        </pc:sldMkLst>
      </pc:sldChg>
      <pc:sldChg chg="modNotes">
        <pc:chgData name="Bjorn Jonsson" userId="0ba677ab-dff8-4d69-911d-adef4ed2de49" providerId="ADAL" clId="{D01847A3-86D5-4769-AB7D-9A3338B5C71A}" dt="2025-05-02T13:30:04.490" v="21" actId="368"/>
        <pc:sldMkLst>
          <pc:docMk/>
          <pc:sldMk cId="1546579036" sldId="2147475012"/>
        </pc:sldMkLst>
      </pc:sldChg>
      <pc:sldChg chg="modNotes">
        <pc:chgData name="Bjorn Jonsson" userId="0ba677ab-dff8-4d69-911d-adef4ed2de49" providerId="ADAL" clId="{D01847A3-86D5-4769-AB7D-9A3338B5C71A}" dt="2025-05-02T13:30:04.497" v="23" actId="368"/>
        <pc:sldMkLst>
          <pc:docMk/>
          <pc:sldMk cId="1419435338" sldId="2147475013"/>
        </pc:sldMkLst>
      </pc:sldChg>
      <pc:sldChg chg="modNotes">
        <pc:chgData name="Bjorn Jonsson" userId="0ba677ab-dff8-4d69-911d-adef4ed2de49" providerId="ADAL" clId="{D01847A3-86D5-4769-AB7D-9A3338B5C71A}" dt="2025-05-02T13:30:04.511" v="27" actId="368"/>
        <pc:sldMkLst>
          <pc:docMk/>
          <pc:sldMk cId="4095287370" sldId="2147475016"/>
        </pc:sldMkLst>
      </pc:sldChg>
      <pc:sldChg chg="modNotes">
        <pc:chgData name="Bjorn Jonsson" userId="0ba677ab-dff8-4d69-911d-adef4ed2de49" providerId="ADAL" clId="{D01847A3-86D5-4769-AB7D-9A3338B5C71A}" dt="2025-05-02T13:30:04.547" v="37" actId="368"/>
        <pc:sldMkLst>
          <pc:docMk/>
          <pc:sldMk cId="3827292802" sldId="2147475018"/>
        </pc:sldMkLst>
      </pc:sldChg>
      <pc:sldChg chg="modNotes">
        <pc:chgData name="Bjorn Jonsson" userId="0ba677ab-dff8-4d69-911d-adef4ed2de49" providerId="ADAL" clId="{D01847A3-86D5-4769-AB7D-9A3338B5C71A}" dt="2025-05-02T13:30:04.542" v="35" actId="368"/>
        <pc:sldMkLst>
          <pc:docMk/>
          <pc:sldMk cId="3646941299" sldId="2147475019"/>
        </pc:sldMkLst>
      </pc:sldChg>
      <pc:sldChg chg="modNotes">
        <pc:chgData name="Bjorn Jonsson" userId="0ba677ab-dff8-4d69-911d-adef4ed2de49" providerId="ADAL" clId="{D01847A3-86D5-4769-AB7D-9A3338B5C71A}" dt="2025-05-02T13:30:04.534" v="33" actId="368"/>
        <pc:sldMkLst>
          <pc:docMk/>
          <pc:sldMk cId="1379992151" sldId="2147475021"/>
        </pc:sldMkLst>
      </pc:sldChg>
      <pc:sldChg chg="modNotes">
        <pc:chgData name="Bjorn Jonsson" userId="0ba677ab-dff8-4d69-911d-adef4ed2de49" providerId="ADAL" clId="{D01847A3-86D5-4769-AB7D-9A3338B5C71A}" dt="2025-05-02T13:30:04.565" v="41" actId="368"/>
        <pc:sldMkLst>
          <pc:docMk/>
          <pc:sldMk cId="1160684655" sldId="2147475023"/>
        </pc:sldMkLst>
      </pc:sldChg>
      <pc:sldChg chg="modNotes">
        <pc:chgData name="Bjorn Jonsson" userId="0ba677ab-dff8-4d69-911d-adef4ed2de49" providerId="ADAL" clId="{D01847A3-86D5-4769-AB7D-9A3338B5C71A}" dt="2025-05-02T13:30:04.586" v="47" actId="368"/>
        <pc:sldMkLst>
          <pc:docMk/>
          <pc:sldMk cId="1167980630" sldId="2147475025"/>
        </pc:sldMkLst>
      </pc:sldChg>
      <pc:sldChg chg="modNotes">
        <pc:chgData name="Bjorn Jonsson" userId="0ba677ab-dff8-4d69-911d-adef4ed2de49" providerId="ADAL" clId="{D01847A3-86D5-4769-AB7D-9A3338B5C71A}" dt="2025-05-02T13:30:04.594" v="49" actId="368"/>
        <pc:sldMkLst>
          <pc:docMk/>
          <pc:sldMk cId="4190515349" sldId="2147475026"/>
        </pc:sldMkLst>
      </pc:sldChg>
      <pc:sldChg chg="modNotes">
        <pc:chgData name="Bjorn Jonsson" userId="0ba677ab-dff8-4d69-911d-adef4ed2de49" providerId="ADAL" clId="{D01847A3-86D5-4769-AB7D-9A3338B5C71A}" dt="2025-05-02T13:30:04.607" v="53" actId="368"/>
        <pc:sldMkLst>
          <pc:docMk/>
          <pc:sldMk cId="339195983" sldId="2147475028"/>
        </pc:sldMkLst>
      </pc:sldChg>
      <pc:sldChg chg="modNotes">
        <pc:chgData name="Bjorn Jonsson" userId="0ba677ab-dff8-4d69-911d-adef4ed2de49" providerId="ADAL" clId="{D01847A3-86D5-4769-AB7D-9A3338B5C71A}" dt="2025-05-02T13:30:04.450" v="11" actId="368"/>
        <pc:sldMkLst>
          <pc:docMk/>
          <pc:sldMk cId="2702822201" sldId="2147475029"/>
        </pc:sldMkLst>
      </pc:sldChg>
      <pc:sldChg chg="modNotes">
        <pc:chgData name="Bjorn Jonsson" userId="0ba677ab-dff8-4d69-911d-adef4ed2de49" providerId="ADAL" clId="{D01847A3-86D5-4769-AB7D-9A3338B5C71A}" dt="2025-05-02T13:30:04.614" v="55" actId="368"/>
        <pc:sldMkLst>
          <pc:docMk/>
          <pc:sldMk cId="10758096" sldId="2147475031"/>
        </pc:sldMkLst>
      </pc:sldChg>
      <pc:sldChg chg="modNotes">
        <pc:chgData name="Bjorn Jonsson" userId="0ba677ab-dff8-4d69-911d-adef4ed2de49" providerId="ADAL" clId="{D01847A3-86D5-4769-AB7D-9A3338B5C71A}" dt="2025-05-02T13:30:04.412" v="3" actId="368"/>
        <pc:sldMkLst>
          <pc:docMk/>
          <pc:sldMk cId="367066638" sldId="2147475032"/>
        </pc:sldMkLst>
      </pc:sldChg>
      <pc:sldChg chg="modNotes">
        <pc:chgData name="Bjorn Jonsson" userId="0ba677ab-dff8-4d69-911d-adef4ed2de49" providerId="ADAL" clId="{D01847A3-86D5-4769-AB7D-9A3338B5C71A}" dt="2025-05-02T13:30:04.434" v="7" actId="368"/>
        <pc:sldMkLst>
          <pc:docMk/>
          <pc:sldMk cId="3908723012" sldId="2147475033"/>
        </pc:sldMkLst>
      </pc:sldChg>
      <pc:sldChg chg="modNotes">
        <pc:chgData name="Bjorn Jonsson" userId="0ba677ab-dff8-4d69-911d-adef4ed2de49" providerId="ADAL" clId="{D01847A3-86D5-4769-AB7D-9A3338B5C71A}" dt="2025-05-02T13:30:04.425" v="5" actId="368"/>
        <pc:sldMkLst>
          <pc:docMk/>
          <pc:sldMk cId="2366128665" sldId="2147475034"/>
        </pc:sldMkLst>
      </pc:sldChg>
      <pc:sldChg chg="modNotes">
        <pc:chgData name="Bjorn Jonsson" userId="0ba677ab-dff8-4d69-911d-adef4ed2de49" providerId="ADAL" clId="{D01847A3-86D5-4769-AB7D-9A3338B5C71A}" dt="2025-05-02T13:30:04.445" v="9" actId="368"/>
        <pc:sldMkLst>
          <pc:docMk/>
          <pc:sldMk cId="2039217497" sldId="2147475035"/>
        </pc:sldMkLst>
      </pc:sldChg>
      <pc:sldChg chg="modNotes">
        <pc:chgData name="Bjorn Jonsson" userId="0ba677ab-dff8-4d69-911d-adef4ed2de49" providerId="ADAL" clId="{D01847A3-86D5-4769-AB7D-9A3338B5C71A}" dt="2025-05-02T13:30:04.555" v="39" actId="368"/>
        <pc:sldMkLst>
          <pc:docMk/>
          <pc:sldMk cId="2171897715" sldId="2147475037"/>
        </pc:sldMkLst>
      </pc:sldChg>
      <pc:sldChg chg="modNotes">
        <pc:chgData name="Bjorn Jonsson" userId="0ba677ab-dff8-4d69-911d-adef4ed2de49" providerId="ADAL" clId="{D01847A3-86D5-4769-AB7D-9A3338B5C71A}" dt="2025-05-02T13:30:04.529" v="31" actId="368"/>
        <pc:sldMkLst>
          <pc:docMk/>
          <pc:sldMk cId="1992074120" sldId="2147475038"/>
        </pc:sldMkLst>
      </pc:sldChg>
      <pc:sldChg chg="modNotes">
        <pc:chgData name="Bjorn Jonsson" userId="0ba677ab-dff8-4d69-911d-adef4ed2de49" providerId="ADAL" clId="{D01847A3-86D5-4769-AB7D-9A3338B5C71A}" dt="2025-05-02T13:30:04.519" v="29" actId="368"/>
        <pc:sldMkLst>
          <pc:docMk/>
          <pc:sldMk cId="3367216486" sldId="2147475039"/>
        </pc:sldMkLst>
      </pc:sldChg>
      <pc:sldChg chg="modNotes">
        <pc:chgData name="Bjorn Jonsson" userId="0ba677ab-dff8-4d69-911d-adef4ed2de49" providerId="ADAL" clId="{D01847A3-86D5-4769-AB7D-9A3338B5C71A}" dt="2025-05-02T13:30:04.570" v="43" actId="368"/>
        <pc:sldMkLst>
          <pc:docMk/>
          <pc:sldMk cId="4192720335" sldId="2147475040"/>
        </pc:sldMkLst>
      </pc:sldChg>
      <pc:sldChg chg="modNotes">
        <pc:chgData name="Bjorn Jonsson" userId="0ba677ab-dff8-4d69-911d-adef4ed2de49" providerId="ADAL" clId="{D01847A3-86D5-4769-AB7D-9A3338B5C71A}" dt="2025-05-02T13:30:04.580" v="45" actId="368"/>
        <pc:sldMkLst>
          <pc:docMk/>
          <pc:sldMk cId="1190985691" sldId="2147475041"/>
        </pc:sldMkLst>
      </pc:sldChg>
      <pc:sldChg chg="modNotes">
        <pc:chgData name="Bjorn Jonsson" userId="0ba677ab-dff8-4d69-911d-adef4ed2de49" providerId="ADAL" clId="{D01847A3-86D5-4769-AB7D-9A3338B5C71A}" dt="2025-05-02T13:30:04.477" v="17" actId="368"/>
        <pc:sldMkLst>
          <pc:docMk/>
          <pc:sldMk cId="3904888118" sldId="2147475043"/>
        </pc:sldMkLst>
      </pc:sldChg>
      <pc:sldChg chg="modNotes">
        <pc:chgData name="Bjorn Jonsson" userId="0ba677ab-dff8-4d69-911d-adef4ed2de49" providerId="ADAL" clId="{D01847A3-86D5-4769-AB7D-9A3338B5C71A}" dt="2025-05-02T13:30:04.600" v="51" actId="368"/>
        <pc:sldMkLst>
          <pc:docMk/>
          <pc:sldMk cId="2259764648" sldId="2147475044"/>
        </pc:sldMkLst>
      </pc:sldChg>
    </pc:docChg>
  </pc:docChgLst>
</pc:chgInfo>
</file>

<file path=ppt/comments/modernComment_7FFFDE52_F9C6309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1609BA1-D1FF-4336-9D36-249286BA6383}" authorId="{59A6DC44-3BDB-C097-8009-E69226DF174D}" created="2025-03-31T16:58:17.918" startDate="2025-03-31T16:58:17.918" dueDate="2025-03-31T16:58:17.918" assignedTo="{A32A97EA-AF55-CADC-E13A-29A8B9C37D0D}" title="@Urdur Anna Bjornsdottir only needs info from you here">
    <pc:sldMkLst xmlns:pc="http://schemas.microsoft.com/office/powerpoint/2013/main/command">
      <pc:docMk/>
      <pc:sldMk cId="4190515349" sldId="2147475026"/>
    </pc:sldMkLst>
    <p188:txBody>
      <a:bodyPr/>
      <a:lstStyle/>
      <a:p>
        <a:r>
          <a:rPr lang="en-US"/>
          <a:t>[@Urdur Anna Bjornsdottir]  only needs info from you here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3-31T16:58:17.918" id="{99F25A44-F161-4DBF-B5D4-13DF97EF190A}">
              <p228:atrbtn authorId="{59A6DC44-3BDB-C097-8009-E69226DF174D}"/>
              <p228:anchr>
                <p228:comment id="{41609BA1-D1FF-4336-9D36-249286BA6383}"/>
              </p228:anchr>
              <p228:add/>
            </p228:event>
            <p228:event time="2025-03-31T16:58:17.918" id="{52822D7F-0EF1-4745-ABF5-A42373583672}">
              <p228:atrbtn authorId="{59A6DC44-3BDB-C097-8009-E69226DF174D}"/>
              <p228:anchr>
                <p228:comment id="{41609BA1-D1FF-4336-9D36-249286BA6383}"/>
              </p228:anchr>
              <p228:asgn authorId="{A32A97EA-AF55-CADC-E13A-29A8B9C37D0D}"/>
            </p228:event>
            <p228:event time="2025-03-31T16:58:17.918" id="{7CECBD3E-2172-4BD9-91D9-EB8AE3A5E67C}">
              <p228:atrbtn authorId="{59A6DC44-3BDB-C097-8009-E69226DF174D}"/>
              <p228:anchr>
                <p228:comment id="{41609BA1-D1FF-4336-9D36-249286BA6383}"/>
              </p228:anchr>
              <p228:title val="@Urdur Anna Bjornsdottir only needs info from you here"/>
            </p228:event>
            <p228:event time="2025-03-31T16:58:17.918" id="{41E46090-FAB1-4D04-8AF0-C30786E1EBB0}">
              <p228:atrbtn authorId="{59A6DC44-3BDB-C097-8009-E69226DF174D}"/>
              <p228:anchr>
                <p228:comment id="{41609BA1-D1FF-4336-9D36-249286BA6383}"/>
              </p228:anchr>
              <p228:date stDt="2025-03-31T16:58:17.918" endDt="2025-03-31T16:58:17.918"/>
            </p228:event>
          </p228:history>
        </p228:taskDetails>
      </p:ext>
    </p188:extLst>
  </p188:cm>
</p188:cmLst>
</file>

<file path=ppt/comments/modernComment_7FFFDE57_A427D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A3D3FB6-242E-4774-8BB7-093423C776CA}" authorId="{0E34466F-2C0F-52FE-7AA7-B238C2E86E5F}" created="2025-04-02T13:27:00.19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0758096" sldId="2147475031"/>
      <ac:spMk id="3" creationId="{FC4A71D0-3E8E-2493-8B67-12026525AC26}"/>
      <ac:txMk cp="256" len="13">
        <ac:context len="374" hash="961706208"/>
      </ac:txMk>
    </ac:txMkLst>
    <p188:pos x="4864273" y="3830876"/>
    <p188:replyLst>
      <p188:reply id="{D8D73CC7-DE6F-4A35-91DE-9E326981411C}" authorId="{A32A97EA-AF55-CADC-E13A-29A8B9C37D0D}" created="2025-04-03T07:11:59.717">
        <p188:txBody>
          <a:bodyPr/>
          <a:lstStyle/>
          <a:p>
            <a:r>
              <a:rPr lang="en-US"/>
              <a:t>Yes lets check this, Costa as customer has already access to LS Academy so I understood it was for both Partners and Customers. </a:t>
            </a:r>
          </a:p>
        </p188:txBody>
      </p188:reply>
      <p188:reply id="{5BC21247-F19F-4A62-93EC-9620A14ACEBC}" authorId="{A32A97EA-AF55-CADC-E13A-29A8B9C37D0D}" created="2025-04-07T06:30:28.382">
        <p188:txBody>
          <a:bodyPr/>
          <a:lstStyle/>
          <a:p>
            <a:r>
              <a:rPr lang="en-US"/>
              <a:t>[@Isa Almosnino] can you confirm if Academy is available for customers? </a:t>
            </a:r>
          </a:p>
        </p188:txBody>
      </p188:reply>
      <p188:reply id="{F6C38CCB-4CBE-4E0D-8F43-4511650BB231}" authorId="{24535905-65D1-86B5-91A7-7E3CC6C8232F}" created="2025-04-07T06:54:30.100">
        <p188:txBody>
          <a:bodyPr/>
          <a:lstStyle/>
          <a:p>
            <a:r>
              <a:rPr lang="en-US"/>
              <a:t>Hi! They have a limitation with invoicing - Customers can register through their partner (we can't invoice them since they do not have an agreement with LS Retail) or pay by a credit card link.</a:t>
            </a:r>
          </a:p>
        </p188:txBody>
      </p188:reply>
      <p188:reply id="{9F541CE5-6505-4B47-9699-ADDD713BB838}" authorId="{24535905-65D1-86B5-91A7-7E3CC6C8232F}" created="2025-04-07T06:57:24.362">
        <p188:txBody>
          <a:bodyPr/>
          <a:lstStyle/>
          <a:p>
            <a:r>
              <a:rPr lang="en-US"/>
              <a:t>If they are direct end customers, they can register like a partner and we can invoice them</a:t>
            </a:r>
          </a:p>
        </p188:txBody>
      </p188:reply>
      <p188:reply id="{809CC48D-E7F1-4BE6-9682-C89BAC084345}" authorId="{A32A97EA-AF55-CADC-E13A-29A8B9C37D0D}" created="2025-04-07T07:26:38.102">
        <p188:txBody>
          <a:bodyPr/>
          <a:lstStyle/>
          <a:p>
            <a:r>
              <a:rPr lang="en-US"/>
              <a:t>Thanks for clarifying! </a:t>
            </a:r>
          </a:p>
        </p188:txBody>
      </p188:reply>
    </p188:replyLst>
    <p188:txBody>
      <a:bodyPr/>
      <a:lstStyle/>
      <a:p>
        <a:r>
          <a:rPr lang="en-US"/>
          <a:t>can we check this? Have heard from Waddah that academy courses are not as accessible to customers.</a:t>
        </a:r>
      </a:p>
    </p188:txBody>
  </p188:cm>
</p188:cmLst>
</file>

<file path=ppt/comments/modernComment_7FFFDE5B_798BFD5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7A5A86B-2658-4EFB-B9EB-455B637C8B55}" authorId="{59A6DC44-3BDB-C097-8009-E69226DF174D}" status="resolved" created="2025-03-31T12:36:10.340" startDate="2025-03-31T12:36:10.340" dueDate="2025-03-31T12:36:10.340" assignedTo="{A32A97EA-AF55-CADC-E13A-29A8B9C37D0D}" complete="100000" title="@Urdur Anna Bjornsdottir mátt rúlla yfir þessa punkta. Finnst þér þurfa bæta við Configuration eða fellur það ekki bara undir Implementation punktinn?">
    <pc:sldMkLst xmlns:pc="http://schemas.microsoft.com/office/powerpoint/2013/main/command">
      <pc:docMk/>
      <pc:sldMk cId="2039217497" sldId="2147475035"/>
    </pc:sldMkLst>
    <p188:txBody>
      <a:bodyPr/>
      <a:lstStyle/>
      <a:p>
        <a:r>
          <a:rPr lang="en-US"/>
          <a:t>[@Urdur Anna Bjornsdottir]  mátt rúlla yfir þessa punkta. Finnst þér þurfa bæta við Configuration eða fellur það ekki bara undir Implementation punktinn?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3-31T12:36:10.340" id="{DAB23C52-5B03-4EF4-B4C7-D16B0D692C6E}">
              <p228:atrbtn authorId="{59A6DC44-3BDB-C097-8009-E69226DF174D}"/>
              <p228:anchr>
                <p228:comment id="{A7A5A86B-2658-4EFB-B9EB-455B637C8B55}"/>
              </p228:anchr>
              <p228:add/>
            </p228:event>
            <p228:event time="2025-03-31T12:36:10.340" id="{D41CA213-2C99-4BD5-9F68-C608CDE4EB39}">
              <p228:atrbtn authorId="{59A6DC44-3BDB-C097-8009-E69226DF174D}"/>
              <p228:anchr>
                <p228:comment id="{A7A5A86B-2658-4EFB-B9EB-455B637C8B55}"/>
              </p228:anchr>
              <p228:asgn authorId="{A32A97EA-AF55-CADC-E13A-29A8B9C37D0D}"/>
            </p228:event>
            <p228:event time="2025-03-31T12:36:10.340" id="{3D216834-434D-4933-ACEA-22AF163E1107}">
              <p228:atrbtn authorId="{59A6DC44-3BDB-C097-8009-E69226DF174D}"/>
              <p228:anchr>
                <p228:comment id="{A7A5A86B-2658-4EFB-B9EB-455B637C8B55}"/>
              </p228:anchr>
              <p228:title val="@Urdur Anna Bjornsdottir mátt rúlla yfir þessa punkta. Finnst þér þurfa bæta við Configuration eða fellur það ekki bara undir Implementation punktinn?"/>
            </p228:event>
            <p228:event time="2025-03-31T12:36:10.340" id="{906C7D04-31B0-47F0-A320-2741F4FDB0DB}">
              <p228:atrbtn authorId="{59A6DC44-3BDB-C097-8009-E69226DF174D}"/>
              <p228:anchr>
                <p228:comment id="{A7A5A86B-2658-4EFB-B9EB-455B637C8B55}"/>
              </p228:anchr>
              <p228:date stDt="2025-03-31T12:36:10.340" endDt="2025-03-31T12:36:10.340"/>
            </p228:event>
            <p228:event time="2025-04-29T14:24:39.765" id="{BDA950B9-3F45-4B34-A02F-3E447124F33E}">
              <p228:atrbtn authorId="{59A6DC44-3BDB-C097-8009-E69226DF174D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05/02/2025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68767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0324B-7FF5-633F-9CB9-7EC1CDB1D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4A71E7E6-5E1D-B664-EE4B-6B6F11F6D0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7C49A926-48ED-21B9-2056-6C61B3860C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2B48FEB6-6F54-1CF8-14BE-91121B6CE6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9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32119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1C371-0E85-6E0A-DF03-2B7C48DB5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DDC3B1EA-385A-0402-378C-3D1280563D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86F7CD21-0ED4-8C21-DDAD-64D0A768B7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F595B7DB-A15C-BF17-F701-CAA4F9926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32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24582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A4828-C5AD-AB89-E386-8A61A1AE8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8BF83710-AF76-2CD6-F4F6-DD6E312B2C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CF1AC5A6-70E0-3B5A-6162-1E0FDC25C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61E7A89E-3570-9A29-5773-7F003994AB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92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C6052-BE66-5D73-56E2-74AD4C08D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BF72FB-7FB2-44C0-B29B-DFE3347896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238BD5-2275-E256-71FF-6D5BFA67C9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86645-D694-B98D-1D56-01224E870D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67157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64217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9D486-199A-5C3A-B21F-38AD3202C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88A7F58F-A218-1C30-6A25-98F744A6EA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4AB341BB-41EB-7747-0DFE-DB1178C6D6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8D26C2D9-3C14-303E-AA84-E45822E5DD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45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586636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8D4CA-99D9-672A-580E-D8F3A0E96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A40BCE71-D4EF-E1B5-052A-8C9A2A0DD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AE12F8EE-E2DE-6BB7-B069-DDC96F2B4A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1D12A1F1-2E5D-6CEB-EFCE-5F00CFCFE1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07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173989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3892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3EAB7-DD58-F680-2A5E-E639A9324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BE326199-CC69-9987-2183-6E4071EAF2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818EA2B3-0F42-3AAB-1B7D-5D8DA8BDC5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74F47B75-6083-8F32-114E-D11F3959E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700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ECF81-D662-ACF2-5AD0-2BDC704D1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224230-A8BF-8058-8475-D19CE073A9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48F723-2FA5-869A-671B-859CE8ECB1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7830B-8CF9-9621-6E5B-B6B24CA4D2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301411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2ED9E-9F4D-67DE-7430-E4C09E5DC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45EBBE-65D4-4358-DAC9-FDE9F81BC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1FCEDE-2BB3-DA0F-CF37-806B8FADB1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2DFE7-89DF-B5AC-1FF2-E4638CCB7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65113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C5A3B-9A54-E980-2FEC-998DBAFC1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A8DEE35E-EE96-52BA-81E7-86E26B736D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98678FB9-19C5-8C73-D4E5-F1ECD90E25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D9EF4549-D798-1E18-7EA3-6AD88D1AA6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177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>
              <a:buFontTx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35134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E1C8D-A0D9-3E55-6889-4E7E0E9AA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41CE5B96-AE24-2C74-8D46-2A5740C251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514F86B0-3232-C012-EC09-0B023F8F0C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6B061D99-72F5-A14F-01FE-C73A9D1281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508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003151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784182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488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0C494-D643-D610-AB34-EEE12853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0F70BB-1993-13A0-2629-8E47E4A43E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8A6D3C-E32C-22A6-4C62-5055842DE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1DD62-E960-46C9-B00E-FACDC5DF46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5744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86050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0080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92783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80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29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51627-D5B7-CFE0-71B8-C27CA92EE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FE30D7-FC49-2851-FBE1-5B7C624CF6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5E051F-2F7C-FD4A-00C2-0263F6943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F35CB-0BDE-1605-0827-CC83281870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13073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24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E934261-CA95-E73A-4E09-A74E6B0872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7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45B4A-93F3-BC30-4AA7-145C55B125B6}"/>
              </a:ext>
            </a:extLst>
          </p:cNvPr>
          <p:cNvGrpSpPr/>
          <p:nvPr userDrawn="1"/>
        </p:nvGrpSpPr>
        <p:grpSpPr>
          <a:xfrm>
            <a:off x="-25399" y="308170"/>
            <a:ext cx="6844834" cy="6574228"/>
            <a:chOff x="0" y="332566"/>
            <a:chExt cx="6794035" cy="652543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6CD6CF1-25D7-4735-B3E8-5CCAE94AB7F5}"/>
                </a:ext>
              </a:extLst>
            </p:cNvPr>
            <p:cNvSpPr/>
            <p:nvPr userDrawn="1"/>
          </p:nvSpPr>
          <p:spPr>
            <a:xfrm>
              <a:off x="0" y="332566"/>
              <a:ext cx="4111411" cy="6525435"/>
            </a:xfrm>
            <a:custGeom>
              <a:avLst/>
              <a:gdLst>
                <a:gd name="connsiteX0" fmla="*/ 0 w 4111411"/>
                <a:gd name="connsiteY0" fmla="*/ 0 h 6525435"/>
                <a:gd name="connsiteX1" fmla="*/ 1116601 w 4111411"/>
                <a:gd name="connsiteY1" fmla="*/ 0 h 6525435"/>
                <a:gd name="connsiteX2" fmla="*/ 4111411 w 4111411"/>
                <a:gd name="connsiteY2" fmla="*/ 2784997 h 6525435"/>
                <a:gd name="connsiteX3" fmla="*/ 2430593 w 4111411"/>
                <a:gd name="connsiteY3" fmla="*/ 5143393 h 6525435"/>
                <a:gd name="connsiteX4" fmla="*/ 3338044 w 4111411"/>
                <a:gd name="connsiteY4" fmla="*/ 6523565 h 6525435"/>
                <a:gd name="connsiteX5" fmla="*/ 3339096 w 4111411"/>
                <a:gd name="connsiteY5" fmla="*/ 6525435 h 6525435"/>
                <a:gd name="connsiteX6" fmla="*/ 1070303 w 4111411"/>
                <a:gd name="connsiteY6" fmla="*/ 6525435 h 6525435"/>
                <a:gd name="connsiteX7" fmla="*/ 465562 w 4111411"/>
                <a:gd name="connsiteY7" fmla="*/ 5558224 h 6525435"/>
                <a:gd name="connsiteX8" fmla="*/ 465562 w 4111411"/>
                <a:gd name="connsiteY8" fmla="*/ 3839730 h 6525435"/>
                <a:gd name="connsiteX9" fmla="*/ 891644 w 4111411"/>
                <a:gd name="connsiteY9" fmla="*/ 3839730 h 6525435"/>
                <a:gd name="connsiteX10" fmla="*/ 1968766 w 4111411"/>
                <a:gd name="connsiteY10" fmla="*/ 2796768 h 6525435"/>
                <a:gd name="connsiteX11" fmla="*/ 891644 w 4111411"/>
                <a:gd name="connsiteY11" fmla="*/ 1765735 h 6525435"/>
                <a:gd name="connsiteX12" fmla="*/ 21364 w 4111411"/>
                <a:gd name="connsiteY12" fmla="*/ 1499560 h 6525435"/>
                <a:gd name="connsiteX13" fmla="*/ 0 w 4111411"/>
                <a:gd name="connsiteY13" fmla="*/ 1483564 h 652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1411" h="6525435">
                  <a:moveTo>
                    <a:pt x="0" y="0"/>
                  </a:moveTo>
                  <a:lnTo>
                    <a:pt x="1116601" y="0"/>
                  </a:lnTo>
                  <a:cubicBezTo>
                    <a:pt x="2915933" y="0"/>
                    <a:pt x="4111411" y="1173233"/>
                    <a:pt x="4111411" y="2784997"/>
                  </a:cubicBezTo>
                  <a:cubicBezTo>
                    <a:pt x="4111411" y="3816030"/>
                    <a:pt x="3448616" y="4764192"/>
                    <a:pt x="2430593" y="5143393"/>
                  </a:cubicBezTo>
                  <a:lnTo>
                    <a:pt x="3338044" y="6523565"/>
                  </a:lnTo>
                  <a:lnTo>
                    <a:pt x="3339096" y="6525435"/>
                  </a:lnTo>
                  <a:lnTo>
                    <a:pt x="1070303" y="6525435"/>
                  </a:lnTo>
                  <a:lnTo>
                    <a:pt x="465562" y="5558224"/>
                  </a:lnTo>
                  <a:cubicBezTo>
                    <a:pt x="465562" y="5558224"/>
                    <a:pt x="465562" y="3839730"/>
                    <a:pt x="465562" y="3839730"/>
                  </a:cubicBezTo>
                  <a:lnTo>
                    <a:pt x="891644" y="3839730"/>
                  </a:lnTo>
                  <a:cubicBezTo>
                    <a:pt x="1542683" y="3839730"/>
                    <a:pt x="1968766" y="3389270"/>
                    <a:pt x="1968766" y="2796768"/>
                  </a:cubicBezTo>
                  <a:cubicBezTo>
                    <a:pt x="1968766" y="2204266"/>
                    <a:pt x="1542683" y="1765735"/>
                    <a:pt x="891644" y="1765735"/>
                  </a:cubicBezTo>
                  <a:cubicBezTo>
                    <a:pt x="569283" y="1765735"/>
                    <a:pt x="269798" y="1667607"/>
                    <a:pt x="21364" y="1499560"/>
                  </a:cubicBezTo>
                  <a:lnTo>
                    <a:pt x="0" y="1483564"/>
                  </a:lnTo>
                  <a:close/>
                </a:path>
              </a:pathLst>
            </a:custGeom>
            <a:noFill/>
            <a:ln>
              <a:solidFill>
                <a:srgbClr val="BABA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9DD7689-C025-9CB8-27B6-7DAB6DE215C2}"/>
                </a:ext>
              </a:extLst>
            </p:cNvPr>
            <p:cNvSpPr/>
            <p:nvPr userDrawn="1"/>
          </p:nvSpPr>
          <p:spPr>
            <a:xfrm rot="5400000">
              <a:off x="2762251" y="1843286"/>
              <a:ext cx="1716404" cy="6347165"/>
            </a:xfrm>
            <a:custGeom>
              <a:avLst/>
              <a:gdLst>
                <a:gd name="connsiteX0" fmla="*/ 0 w 1716404"/>
                <a:gd name="connsiteY0" fmla="*/ 0 h 6347165"/>
                <a:gd name="connsiteX1" fmla="*/ 237666 w 1716404"/>
                <a:gd name="connsiteY1" fmla="*/ 0 h 6347165"/>
                <a:gd name="connsiteX2" fmla="*/ 1716404 w 1716404"/>
                <a:gd name="connsiteY2" fmla="*/ 1480539 h 6347165"/>
                <a:gd name="connsiteX3" fmla="*/ 1716404 w 1716404"/>
                <a:gd name="connsiteY3" fmla="*/ 6347166 h 6347165"/>
                <a:gd name="connsiteX4" fmla="*/ 0 w 1716404"/>
                <a:gd name="connsiteY4" fmla="*/ 6347166 h 6347165"/>
                <a:gd name="connsiteX5" fmla="*/ 0 w 1716404"/>
                <a:gd name="connsiteY5" fmla="*/ 0 h 6347165"/>
                <a:gd name="connsiteX6" fmla="*/ 0 w 1716404"/>
                <a:gd name="connsiteY6" fmla="*/ 0 h 634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6404" h="6347165">
                  <a:moveTo>
                    <a:pt x="0" y="0"/>
                  </a:moveTo>
                  <a:lnTo>
                    <a:pt x="237666" y="0"/>
                  </a:lnTo>
                  <a:cubicBezTo>
                    <a:pt x="1053768" y="0"/>
                    <a:pt x="1716404" y="663443"/>
                    <a:pt x="1716404" y="1480539"/>
                  </a:cubicBezTo>
                  <a:lnTo>
                    <a:pt x="1716404" y="6347166"/>
                  </a:lnTo>
                  <a:lnTo>
                    <a:pt x="0" y="6347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64D6"/>
            </a:solidFill>
            <a:ln w="0" cap="flat">
              <a:solidFill>
                <a:srgbClr val="6E64D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BBCD0D8-ED91-DA8A-AE2F-4088A61BCFC0}"/>
                </a:ext>
              </a:extLst>
            </p:cNvPr>
            <p:cNvSpPr/>
            <p:nvPr userDrawn="1"/>
          </p:nvSpPr>
          <p:spPr>
            <a:xfrm>
              <a:off x="0" y="2657475"/>
              <a:ext cx="1320110" cy="693430"/>
            </a:xfrm>
            <a:custGeom>
              <a:avLst/>
              <a:gdLst>
                <a:gd name="connsiteX0" fmla="*/ 0 w 1320110"/>
                <a:gd name="connsiteY0" fmla="*/ 0 h 693430"/>
                <a:gd name="connsiteX1" fmla="*/ 98524 w 1320110"/>
                <a:gd name="connsiteY1" fmla="*/ 47589 h 693430"/>
                <a:gd name="connsiteX2" fmla="*/ 1098808 w 1320110"/>
                <a:gd name="connsiteY2" fmla="*/ 250287 h 693430"/>
                <a:gd name="connsiteX3" fmla="*/ 1320110 w 1320110"/>
                <a:gd name="connsiteY3" fmla="*/ 471859 h 693430"/>
                <a:gd name="connsiteX4" fmla="*/ 1098808 w 1320110"/>
                <a:gd name="connsiteY4" fmla="*/ 693430 h 693430"/>
                <a:gd name="connsiteX5" fmla="*/ 203276 w 1320110"/>
                <a:gd name="connsiteY5" fmla="*/ 557497 h 693430"/>
                <a:gd name="connsiteX6" fmla="*/ 0 w 1320110"/>
                <a:gd name="connsiteY6" fmla="*/ 482863 h 69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110" h="693430">
                  <a:moveTo>
                    <a:pt x="0" y="0"/>
                  </a:moveTo>
                  <a:lnTo>
                    <a:pt x="98524" y="47589"/>
                  </a:lnTo>
                  <a:cubicBezTo>
                    <a:pt x="406156" y="178084"/>
                    <a:pt x="744216" y="250287"/>
                    <a:pt x="1098808" y="250287"/>
                  </a:cubicBezTo>
                  <a:cubicBezTo>
                    <a:pt x="1220977" y="250287"/>
                    <a:pt x="1320110" y="349541"/>
                    <a:pt x="1320110" y="471859"/>
                  </a:cubicBezTo>
                  <a:cubicBezTo>
                    <a:pt x="1320110" y="594177"/>
                    <a:pt x="1220977" y="693430"/>
                    <a:pt x="1098808" y="693430"/>
                  </a:cubicBezTo>
                  <a:cubicBezTo>
                    <a:pt x="787110" y="693430"/>
                    <a:pt x="486309" y="645826"/>
                    <a:pt x="203276" y="557497"/>
                  </a:cubicBezTo>
                  <a:lnTo>
                    <a:pt x="0" y="482863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>
            <a:extLst>
              <a:ext uri="{FF2B5EF4-FFF2-40B4-BE49-F238E27FC236}">
                <a16:creationId xmlns:a16="http://schemas.microsoft.com/office/drawing/2014/main" id="{26579BE9-7EB7-AA31-2FFC-4674F2187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677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77835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95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42171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84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21763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BD0102-E40D-35BA-CBAC-39AD5069A3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5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0" name="Picture 5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6443D8E-E81B-8187-CD41-582D5AD7B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8295" y="6213192"/>
            <a:ext cx="1480989" cy="6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20205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85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60835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13A4DA-F7AD-6AA6-3CC8-AB5E67DFBB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41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91170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45370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87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83613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442685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Click</a:t>
            </a:r>
          </a:p>
          <a:p>
            <a:pPr lvl="2"/>
            <a:r>
              <a:rPr lang="en-GB"/>
              <a:t>Click</a:t>
            </a:r>
          </a:p>
          <a:p>
            <a:pPr lvl="3"/>
            <a:r>
              <a:rPr lang="en-GB"/>
              <a:t>click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3114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968516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080923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5547946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637758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723356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Click</a:t>
            </a:r>
          </a:p>
          <a:p>
            <a:pPr lvl="2"/>
            <a:r>
              <a:rPr lang="en-US"/>
              <a:t>click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Click</a:t>
            </a:r>
          </a:p>
          <a:p>
            <a:pPr lvl="2"/>
            <a:r>
              <a:rPr lang="en-US"/>
              <a:t>Click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56619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Click</a:t>
            </a:r>
          </a:p>
          <a:p>
            <a:pPr lvl="2"/>
            <a:r>
              <a:rPr lang="en-US"/>
              <a:t>Click</a:t>
            </a:r>
          </a:p>
          <a:p>
            <a:pPr lvl="3"/>
            <a:r>
              <a:rPr lang="en-US"/>
              <a:t>click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878783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Click</a:t>
            </a:r>
          </a:p>
          <a:p>
            <a:pPr lvl="2"/>
            <a:r>
              <a:rPr lang="en-GB"/>
              <a:t>Click</a:t>
            </a:r>
          </a:p>
          <a:p>
            <a:pPr lvl="3"/>
            <a:r>
              <a:rPr lang="en-GB"/>
              <a:t>Click</a:t>
            </a:r>
          </a:p>
          <a:p>
            <a:pPr lvl="4"/>
            <a:r>
              <a:rPr lang="en-GB"/>
              <a:t>click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6889075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43881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5930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CF789CF-5A89-9503-0CDE-D9B57785D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5" y="203150"/>
            <a:ext cx="1480989" cy="606708"/>
          </a:xfrm>
          <a:prstGeom prst="rect">
            <a:avLst/>
          </a:prstGeom>
        </p:spPr>
      </p:pic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Click</a:t>
            </a:r>
          </a:p>
          <a:p>
            <a:pPr lvl="2"/>
            <a:r>
              <a:rPr lang="en-GB"/>
              <a:t>Click</a:t>
            </a:r>
          </a:p>
          <a:p>
            <a:pPr lvl="3"/>
            <a:r>
              <a:rPr lang="en-GB"/>
              <a:t>Click</a:t>
            </a:r>
          </a:p>
          <a:p>
            <a:pPr lvl="4"/>
            <a:r>
              <a:rPr lang="en-GB"/>
              <a:t>click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59149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EEBAE2D-89C3-0D05-F5CE-BE24BBF2F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>
            <a:extLst>
              <a:ext uri="{FF2B5EF4-FFF2-40B4-BE49-F238E27FC236}">
                <a16:creationId xmlns:a16="http://schemas.microsoft.com/office/drawing/2014/main" id="{98BFE23F-EB62-E1BB-55E1-7DDDDACD6A1F}"/>
              </a:ext>
            </a:extLst>
          </p:cNvPr>
          <p:cNvSpPr/>
          <p:nvPr/>
        </p:nvSpPr>
        <p:spPr>
          <a:xfrm>
            <a:off x="0" y="2562034"/>
            <a:ext cx="4385058" cy="2872169"/>
          </a:xfrm>
          <a:custGeom>
            <a:avLst/>
            <a:gdLst>
              <a:gd name="connsiteX0" fmla="*/ 0 w 4385058"/>
              <a:gd name="connsiteY0" fmla="*/ 0 h 2872169"/>
              <a:gd name="connsiteX1" fmla="*/ 1429403 w 4385058"/>
              <a:gd name="connsiteY1" fmla="*/ 0 h 2872169"/>
              <a:gd name="connsiteX2" fmla="*/ 2539440 w 4385058"/>
              <a:gd name="connsiteY2" fmla="*/ 784987 h 2872169"/>
              <a:gd name="connsiteX3" fmla="*/ 4385058 w 4385058"/>
              <a:gd name="connsiteY3" fmla="*/ 2814574 h 2872169"/>
              <a:gd name="connsiteX4" fmla="*/ 4383091 w 4385058"/>
              <a:gd name="connsiteY4" fmla="*/ 2872169 h 2872169"/>
              <a:gd name="connsiteX5" fmla="*/ 2615981 w 4385058"/>
              <a:gd name="connsiteY5" fmla="*/ 2872169 h 2872169"/>
              <a:gd name="connsiteX6" fmla="*/ 1687777 w 4385058"/>
              <a:gd name="connsiteY6" fmla="*/ 2201862 h 2872169"/>
              <a:gd name="connsiteX7" fmla="*/ 1687840 w 4385058"/>
              <a:gd name="connsiteY7" fmla="*/ 2201862 h 2872169"/>
              <a:gd name="connsiteX8" fmla="*/ 121595 w 4385058"/>
              <a:gd name="connsiteY8" fmla="*/ 1389109 h 2872169"/>
              <a:gd name="connsiteX9" fmla="*/ 0 w 4385058"/>
              <a:gd name="connsiteY9" fmla="*/ 1263135 h 2872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85058" h="2872169">
                <a:moveTo>
                  <a:pt x="0" y="0"/>
                </a:moveTo>
                <a:lnTo>
                  <a:pt x="1429403" y="0"/>
                </a:lnTo>
                <a:cubicBezTo>
                  <a:pt x="1429403" y="373380"/>
                  <a:pt x="1898360" y="545655"/>
                  <a:pt x="2539440" y="784987"/>
                </a:cubicBezTo>
                <a:cubicBezTo>
                  <a:pt x="3314498" y="1081659"/>
                  <a:pt x="4385058" y="1541209"/>
                  <a:pt x="4385058" y="2814574"/>
                </a:cubicBezTo>
                <a:cubicBezTo>
                  <a:pt x="4385058" y="2834069"/>
                  <a:pt x="4383599" y="2852865"/>
                  <a:pt x="4383091" y="2872169"/>
                </a:cubicBezTo>
                <a:lnTo>
                  <a:pt x="2615981" y="2872169"/>
                </a:lnTo>
                <a:cubicBezTo>
                  <a:pt x="2615981" y="2575243"/>
                  <a:pt x="2300169" y="2431733"/>
                  <a:pt x="1687777" y="2201862"/>
                </a:cubicBezTo>
                <a:lnTo>
                  <a:pt x="1687840" y="2201862"/>
                </a:lnTo>
                <a:cubicBezTo>
                  <a:pt x="1154980" y="2008017"/>
                  <a:pt x="549445" y="1789900"/>
                  <a:pt x="121595" y="1389109"/>
                </a:cubicBezTo>
                <a:lnTo>
                  <a:pt x="0" y="1263135"/>
                </a:lnTo>
                <a:close/>
              </a:path>
            </a:pathLst>
          </a:custGeom>
          <a:solidFill>
            <a:srgbClr val="1C143D"/>
          </a:solidFill>
          <a:ln w="63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6469AD76-D9F2-BA1D-28C0-C3DA30BD8D69}"/>
              </a:ext>
            </a:extLst>
          </p:cNvPr>
          <p:cNvSpPr/>
          <p:nvPr/>
        </p:nvSpPr>
        <p:spPr>
          <a:xfrm>
            <a:off x="2236510" y="4072510"/>
            <a:ext cx="2265072" cy="2785491"/>
          </a:xfrm>
          <a:custGeom>
            <a:avLst/>
            <a:gdLst>
              <a:gd name="connsiteX0" fmla="*/ 2265072 w 2265072"/>
              <a:gd name="connsiteY0" fmla="*/ 0 h 2785491"/>
              <a:gd name="connsiteX1" fmla="*/ 2265072 w 2265072"/>
              <a:gd name="connsiteY1" fmla="*/ 2785491 h 2785491"/>
              <a:gd name="connsiteX2" fmla="*/ 0 w 2265072"/>
              <a:gd name="connsiteY2" fmla="*/ 2785491 h 2785491"/>
              <a:gd name="connsiteX3" fmla="*/ 0 w 2265072"/>
              <a:gd name="connsiteY3" fmla="*/ 1718373 h 278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5072" h="2785491">
                <a:moveTo>
                  <a:pt x="2265072" y="0"/>
                </a:moveTo>
                <a:lnTo>
                  <a:pt x="2265072" y="2785491"/>
                </a:lnTo>
                <a:lnTo>
                  <a:pt x="0" y="2785491"/>
                </a:lnTo>
                <a:lnTo>
                  <a:pt x="0" y="1718373"/>
                </a:lnTo>
                <a:close/>
              </a:path>
            </a:pathLst>
          </a:custGeom>
          <a:solidFill>
            <a:srgbClr val="1C143D"/>
          </a:solidFill>
          <a:ln w="63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A941B98B-2730-4641-7078-2B601B741206}"/>
              </a:ext>
            </a:extLst>
          </p:cNvPr>
          <p:cNvSpPr/>
          <p:nvPr/>
        </p:nvSpPr>
        <p:spPr>
          <a:xfrm>
            <a:off x="0" y="1811528"/>
            <a:ext cx="4504440" cy="5046473"/>
          </a:xfrm>
          <a:custGeom>
            <a:avLst/>
            <a:gdLst>
              <a:gd name="connsiteX0" fmla="*/ 0 w 4504440"/>
              <a:gd name="connsiteY0" fmla="*/ 0 h 5046473"/>
              <a:gd name="connsiteX1" fmla="*/ 1433402 w 4504440"/>
              <a:gd name="connsiteY1" fmla="*/ 0 h 5046473"/>
              <a:gd name="connsiteX2" fmla="*/ 1433402 w 4504440"/>
              <a:gd name="connsiteY2" fmla="*/ 2689987 h 5046473"/>
              <a:gd name="connsiteX3" fmla="*/ 2218107 w 4504440"/>
              <a:gd name="connsiteY3" fmla="*/ 3503295 h 5046473"/>
              <a:gd name="connsiteX4" fmla="*/ 3002812 w 4504440"/>
              <a:gd name="connsiteY4" fmla="*/ 2689987 h 5046473"/>
              <a:gd name="connsiteX5" fmla="*/ 3002812 w 4504440"/>
              <a:gd name="connsiteY5" fmla="*/ 635508 h 5046473"/>
              <a:gd name="connsiteX6" fmla="*/ 4504440 w 4504440"/>
              <a:gd name="connsiteY6" fmla="*/ 635508 h 5046473"/>
              <a:gd name="connsiteX7" fmla="*/ 4504440 w 4504440"/>
              <a:gd name="connsiteY7" fmla="*/ 2900426 h 5046473"/>
              <a:gd name="connsiteX8" fmla="*/ 3525900 w 4504440"/>
              <a:gd name="connsiteY8" fmla="*/ 4955482 h 5046473"/>
              <a:gd name="connsiteX9" fmla="*/ 3378179 w 4504440"/>
              <a:gd name="connsiteY9" fmla="*/ 5046473 h 5046473"/>
              <a:gd name="connsiteX10" fmla="*/ 1194058 w 4504440"/>
              <a:gd name="connsiteY10" fmla="*/ 5046473 h 5046473"/>
              <a:gd name="connsiteX11" fmla="*/ 1085880 w 4504440"/>
              <a:gd name="connsiteY11" fmla="*/ 4976868 h 5046473"/>
              <a:gd name="connsiteX12" fmla="*/ 322730 w 4504440"/>
              <a:gd name="connsiteY12" fmla="*/ 4001834 h 5046473"/>
              <a:gd name="connsiteX13" fmla="*/ 0 w 4504440"/>
              <a:gd name="connsiteY13" fmla="*/ 4215377 h 504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04440" h="5046473">
                <a:moveTo>
                  <a:pt x="0" y="0"/>
                </a:moveTo>
                <a:lnTo>
                  <a:pt x="1433402" y="0"/>
                </a:lnTo>
                <a:lnTo>
                  <a:pt x="1433402" y="2689987"/>
                </a:lnTo>
                <a:cubicBezTo>
                  <a:pt x="1433402" y="3168650"/>
                  <a:pt x="1769269" y="3503295"/>
                  <a:pt x="2218107" y="3503295"/>
                </a:cubicBezTo>
                <a:cubicBezTo>
                  <a:pt x="2666945" y="3503295"/>
                  <a:pt x="3002812" y="3168650"/>
                  <a:pt x="3002812" y="2689987"/>
                </a:cubicBezTo>
                <a:lnTo>
                  <a:pt x="3002812" y="635508"/>
                </a:lnTo>
                <a:lnTo>
                  <a:pt x="4504440" y="635508"/>
                </a:lnTo>
                <a:lnTo>
                  <a:pt x="4504440" y="2900426"/>
                </a:lnTo>
                <a:cubicBezTo>
                  <a:pt x="4504440" y="3815620"/>
                  <a:pt x="4126812" y="4540512"/>
                  <a:pt x="3525900" y="4955482"/>
                </a:cubicBezTo>
                <a:lnTo>
                  <a:pt x="3378179" y="5046473"/>
                </a:lnTo>
                <a:lnTo>
                  <a:pt x="1194058" y="5046473"/>
                </a:lnTo>
                <a:lnTo>
                  <a:pt x="1085880" y="4976868"/>
                </a:lnTo>
                <a:cubicBezTo>
                  <a:pt x="751053" y="4743530"/>
                  <a:pt x="480795" y="4408520"/>
                  <a:pt x="322730" y="4001834"/>
                </a:cubicBezTo>
                <a:lnTo>
                  <a:pt x="0" y="4215377"/>
                </a:lnTo>
                <a:close/>
              </a:path>
            </a:pathLst>
          </a:custGeom>
          <a:solidFill>
            <a:srgbClr val="361D5C"/>
          </a:solidFill>
          <a:ln w="63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15EB04B-A6AB-914C-1071-FC7927802B6C}"/>
              </a:ext>
            </a:extLst>
          </p:cNvPr>
          <p:cNvSpPr/>
          <p:nvPr/>
        </p:nvSpPr>
        <p:spPr>
          <a:xfrm rot="5400000">
            <a:off x="150010" y="430252"/>
            <a:ext cx="4205219" cy="4505239"/>
          </a:xfrm>
          <a:custGeom>
            <a:avLst/>
            <a:gdLst>
              <a:gd name="connsiteX0" fmla="*/ 0 w 4205219"/>
              <a:gd name="connsiteY0" fmla="*/ 3119691 h 4505239"/>
              <a:gd name="connsiteX1" fmla="*/ 2286 w 4205219"/>
              <a:gd name="connsiteY1" fmla="*/ 3071774 h 4505239"/>
              <a:gd name="connsiteX2" fmla="*/ 2772 w 4205219"/>
              <a:gd name="connsiteY2" fmla="*/ 3071774 h 4505239"/>
              <a:gd name="connsiteX3" fmla="*/ 2772 w 4205219"/>
              <a:gd name="connsiteY3" fmla="*/ 59944 h 4505239"/>
              <a:gd name="connsiteX4" fmla="*/ 62685 w 4205219"/>
              <a:gd name="connsiteY4" fmla="*/ 0 h 4505239"/>
              <a:gd name="connsiteX5" fmla="*/ 1866288 w 4205219"/>
              <a:gd name="connsiteY5" fmla="*/ 0 h 4505239"/>
              <a:gd name="connsiteX6" fmla="*/ 1866288 w 4205219"/>
              <a:gd name="connsiteY6" fmla="*/ 3071774 h 4505239"/>
              <a:gd name="connsiteX7" fmla="*/ 1866773 w 4205219"/>
              <a:gd name="connsiteY7" fmla="*/ 3071774 h 4505239"/>
              <a:gd name="connsiteX8" fmla="*/ 2977388 w 4205219"/>
              <a:gd name="connsiteY8" fmla="*/ 3856415 h 4505239"/>
              <a:gd name="connsiteX9" fmla="*/ 4197239 w 4205219"/>
              <a:gd name="connsiteY9" fmla="*/ 4498050 h 4505239"/>
              <a:gd name="connsiteX10" fmla="*/ 4205219 w 4205219"/>
              <a:gd name="connsiteY10" fmla="*/ 4505239 h 4505239"/>
              <a:gd name="connsiteX11" fmla="*/ 611113 w 4205219"/>
              <a:gd name="connsiteY11" fmla="*/ 4505239 h 4505239"/>
              <a:gd name="connsiteX12" fmla="*/ 558316 w 4205219"/>
              <a:gd name="connsiteY12" fmla="*/ 4460223 h 4505239"/>
              <a:gd name="connsiteX13" fmla="*/ 0 w 4205219"/>
              <a:gd name="connsiteY13" fmla="*/ 3119691 h 45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05219" h="4505239">
                <a:moveTo>
                  <a:pt x="0" y="3119691"/>
                </a:moveTo>
                <a:cubicBezTo>
                  <a:pt x="0" y="3103379"/>
                  <a:pt x="1969" y="3087895"/>
                  <a:pt x="2286" y="3071774"/>
                </a:cubicBezTo>
                <a:lnTo>
                  <a:pt x="2772" y="3071774"/>
                </a:lnTo>
                <a:lnTo>
                  <a:pt x="2772" y="59944"/>
                </a:lnTo>
                <a:cubicBezTo>
                  <a:pt x="2772" y="26861"/>
                  <a:pt x="29619" y="0"/>
                  <a:pt x="62685" y="0"/>
                </a:cubicBezTo>
                <a:lnTo>
                  <a:pt x="1866288" y="0"/>
                </a:lnTo>
                <a:lnTo>
                  <a:pt x="1866288" y="3071774"/>
                </a:lnTo>
                <a:lnTo>
                  <a:pt x="1866773" y="3071774"/>
                </a:lnTo>
                <a:cubicBezTo>
                  <a:pt x="1866773" y="3445022"/>
                  <a:pt x="2335975" y="3617208"/>
                  <a:pt x="2977388" y="3856415"/>
                </a:cubicBezTo>
                <a:cubicBezTo>
                  <a:pt x="3362167" y="4003563"/>
                  <a:pt x="3826765" y="4191028"/>
                  <a:pt x="4197239" y="4498050"/>
                </a:cubicBezTo>
                <a:lnTo>
                  <a:pt x="4205219" y="4505239"/>
                </a:lnTo>
                <a:lnTo>
                  <a:pt x="611113" y="4505239"/>
                </a:lnTo>
                <a:lnTo>
                  <a:pt x="558316" y="4460223"/>
                </a:lnTo>
                <a:cubicBezTo>
                  <a:pt x="225370" y="4148659"/>
                  <a:pt x="-27" y="3726645"/>
                  <a:pt x="0" y="3119691"/>
                </a:cubicBezTo>
                <a:close/>
              </a:path>
            </a:pathLst>
          </a:custGeom>
          <a:solidFill>
            <a:srgbClr val="5D3F8C"/>
          </a:solidFill>
          <a:ln w="63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1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7805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55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42602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5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580119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9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30057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1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3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58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4D6E7AC-9971-F0E0-C43C-FDD7BA34F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1"/>
            <a:ext cx="1468188" cy="60454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01911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674007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03503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176180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EBE3C0-0F8D-319C-2434-81CE24CD8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D24A7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8349D7-DE60-FCD9-39E1-D4E3BD62E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2" name="Picture 5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F3296FF2-A983-5419-48EF-B93FF8C465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35968960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02751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149FA4-C0C5-F8E0-78F3-9CA531910A0C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3B32C-BC91-3D0C-C231-72691342136E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23466961-4040-493F-0747-E678FDDA25E2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3D2C64F9-DE35-54CA-DDC1-14F28085ADE4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23F9B-7960-B2C0-8983-60BB191E6915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32C5A4-4D3D-CBC9-9CA1-70797959E240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B2623C-0452-2E02-9583-14A5D84277DA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6D5B70-0F5A-5B1F-1940-BA0B04044EBC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2132ED49-4431-43F1-05E3-82ED71965D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256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2456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307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25875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82991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195711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46033161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11132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252694B-2ECA-8073-2611-132237F409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39356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656569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43455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10092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9348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3058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12551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62276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8158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625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374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012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762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2049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AA45524-17BE-B268-19FB-17BB9EC451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55AF4E8-3A3C-833E-2C4C-4D6EC6C3DC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13B6C10A-B3B8-B0FD-643F-F908A754E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3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32" Type="http://schemas.openxmlformats.org/officeDocument/2006/relationships/slideLayout" Target="../slideLayouts/slideLayout92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36" Type="http://schemas.openxmlformats.org/officeDocument/2006/relationships/image" Target="../media/image2.emf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slideLayout" Target="../slideLayouts/slideLayout91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117.xml"/><Relationship Id="rId21" Type="http://schemas.openxmlformats.org/officeDocument/2006/relationships/image" Target="../media/image64.svg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19" Type="http://schemas.openxmlformats.org/officeDocument/2006/relationships/image" Target="../media/image62.svg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  <p:sldLayoutId id="2147484070" r:id="rId17"/>
    <p:sldLayoutId id="214748407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4318B-F3E5-959E-CB7B-A718F3F6EB4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A9E99-C149-EA2C-17F7-2F17697CE64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17" r:id="rId2"/>
    <p:sldLayoutId id="2147483821" r:id="rId3"/>
    <p:sldLayoutId id="2147483818" r:id="rId4"/>
    <p:sldLayoutId id="2147483822" r:id="rId5"/>
    <p:sldLayoutId id="2147483820" r:id="rId6"/>
    <p:sldLayoutId id="2147483823" r:id="rId7"/>
    <p:sldLayoutId id="2147483825" r:id="rId8"/>
    <p:sldLayoutId id="21474840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1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5" r:id="rId2"/>
    <p:sldLayoutId id="21474838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826" r:id="rId10"/>
    <p:sldLayoutId id="2147483828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6" r:id="rId17"/>
    <p:sldLayoutId id="2147484043" r:id="rId18"/>
    <p:sldLayoutId id="2147484051" r:id="rId19"/>
    <p:sldLayoutId id="2147484052" r:id="rId20"/>
    <p:sldLayoutId id="2147484053" r:id="rId21"/>
    <p:sldLayoutId id="2147484054" r:id="rId22"/>
    <p:sldLayoutId id="2147484055" r:id="rId23"/>
    <p:sldLayoutId id="2147484056" r:id="rId24"/>
    <p:sldLayoutId id="2147484057" r:id="rId25"/>
    <p:sldLayoutId id="2147484058" r:id="rId26"/>
    <p:sldLayoutId id="2147484059" r:id="rId27"/>
    <p:sldLayoutId id="2147484060" r:id="rId28"/>
    <p:sldLayoutId id="2147484062" r:id="rId29"/>
    <p:sldLayoutId id="2147484064" r:id="rId30"/>
    <p:sldLayoutId id="2147484065" r:id="rId31"/>
    <p:sldLayoutId id="2147484066" r:id="rId32"/>
    <p:sldLayoutId id="2147484068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8" r:id="rId2"/>
    <p:sldLayoutId id="2147483797" r:id="rId3"/>
    <p:sldLayoutId id="2147483811" r:id="rId4"/>
    <p:sldLayoutId id="2147483799" r:id="rId5"/>
    <p:sldLayoutId id="2147483807" r:id="rId6"/>
    <p:sldLayoutId id="2147483796" r:id="rId7"/>
    <p:sldLayoutId id="2147483810" r:id="rId8"/>
    <p:sldLayoutId id="2147483808" r:id="rId9"/>
    <p:sldLayoutId id="2147483801" r:id="rId10"/>
    <p:sldLayoutId id="2147483802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  <p:sldLayoutId id="2147484085" r:id="rId13"/>
    <p:sldLayoutId id="2147484086" r:id="rId14"/>
    <p:sldLayoutId id="2147484087" r:id="rId15"/>
    <p:sldLayoutId id="214748408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6.png"/><Relationship Id="rId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6.png"/><Relationship Id="rId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6.png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6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6.png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6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6.png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DE52_F9C6309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6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DE57_A427D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112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85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sv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DE5B_798BFD5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852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32826BE8-2C42-369E-C122-468D6B89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F8FCCE36-0FC6-0D63-CB15-01AB5E42DBFC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07B018EB-F5EC-CC16-6774-AC2D0EE60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010F2F-CE59-0F83-656A-278C6A7CBA41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29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310EC-46F9-9A84-C8E3-71DD0E70E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9CF848-17BD-4342-01C3-86F20EE899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732" y="1094304"/>
            <a:ext cx="4111419" cy="4666605"/>
          </a:xfrm>
        </p:spPr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 b="1">
                <a:latin typeface="Aptos"/>
                <a:cs typeface="Segoe UI"/>
              </a:rPr>
              <a:t>Customer story</a:t>
            </a:r>
            <a:endParaRPr lang="en-US" b="1">
              <a:solidFill>
                <a:srgbClr val="242C2F"/>
              </a:solidFill>
              <a:latin typeface="Aptos"/>
              <a:cs typeface="Segoe UI"/>
            </a:endParaRPr>
          </a:p>
          <a:p>
            <a:r>
              <a:rPr lang="en-US">
                <a:latin typeface="Aptos Light"/>
                <a:cs typeface="Segoe UI"/>
              </a:rPr>
              <a:t>Implementation project kicked off was being worked on for a few months. </a:t>
            </a:r>
          </a:p>
          <a:p>
            <a:r>
              <a:rPr lang="en-US">
                <a:latin typeface="Aptos Light"/>
                <a:cs typeface="Segoe UI"/>
              </a:rPr>
              <a:t>At some point, it was clear that the </a:t>
            </a:r>
            <a:r>
              <a:rPr lang="en-US" b="1">
                <a:latin typeface="Aptos Light"/>
                <a:cs typeface="Segoe UI"/>
              </a:rPr>
              <a:t>overall delivery approach</a:t>
            </a:r>
            <a:r>
              <a:rPr lang="en-US">
                <a:latin typeface="Aptos Light"/>
                <a:cs typeface="Segoe UI"/>
              </a:rPr>
              <a:t> did not align with the goal of the program. </a:t>
            </a:r>
            <a:endParaRPr lang="en-US">
              <a:solidFill>
                <a:srgbClr val="242C2F"/>
              </a:solidFill>
              <a:latin typeface="Aptos Light"/>
              <a:cs typeface="Segoe UI"/>
            </a:endParaRPr>
          </a:p>
          <a:p>
            <a:r>
              <a:rPr lang="en-US">
                <a:latin typeface="Aptos Light"/>
                <a:cs typeface="Segoe UI"/>
              </a:rPr>
              <a:t>The main reason for failure was that the program strategy was unclear.</a:t>
            </a:r>
          </a:p>
          <a:p>
            <a:r>
              <a:rPr lang="en-US">
                <a:latin typeface="Aptos Light"/>
                <a:cs typeface="Segoe UI"/>
              </a:rPr>
              <a:t>Key decision (not in control of the program)</a:t>
            </a:r>
            <a:r>
              <a:rPr lang="en-US" b="1">
                <a:latin typeface="Aptos Light"/>
                <a:cs typeface="Segoe UI"/>
              </a:rPr>
              <a:t> did not align</a:t>
            </a:r>
            <a:r>
              <a:rPr lang="en-US">
                <a:latin typeface="Aptos Light"/>
                <a:cs typeface="Segoe UI"/>
              </a:rPr>
              <a:t> with the overall project goal.</a:t>
            </a:r>
          </a:p>
          <a:p>
            <a:r>
              <a:rPr lang="en-US">
                <a:latin typeface="Aptos Light"/>
                <a:cs typeface="Segoe UI"/>
              </a:rPr>
              <a:t>Project execution with timeline and budget </a:t>
            </a:r>
            <a:r>
              <a:rPr lang="en-US" b="1">
                <a:latin typeface="Aptos Light"/>
                <a:cs typeface="Segoe UI"/>
              </a:rPr>
              <a:t>not aligned</a:t>
            </a:r>
            <a:r>
              <a:rPr lang="en-US">
                <a:latin typeface="Aptos Light"/>
                <a:cs typeface="Segoe UI"/>
              </a:rPr>
              <a:t> with strategy.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9E6FD6-E758-D5D2-49CB-745E148B1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/>
              <a:t>Unclear strategy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BDD0E-BAA2-5930-6B2B-8710D0E36F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1098224"/>
            <a:ext cx="6582433" cy="5544152"/>
          </a:xfrm>
        </p:spPr>
        <p:txBody>
          <a:bodyPr lIns="91440" tIns="45720" rIns="91440" bIns="45720" anchor="t"/>
          <a:lstStyle/>
          <a:p>
            <a:r>
              <a:rPr lang="en-US">
                <a:latin typeface="Aptos Light"/>
              </a:rPr>
              <a:t>Define a </a:t>
            </a:r>
            <a:r>
              <a:rPr lang="en-US" b="1">
                <a:latin typeface="Aptos Light"/>
              </a:rPr>
              <a:t>clear strategy </a:t>
            </a:r>
            <a:r>
              <a:rPr lang="en-US">
                <a:latin typeface="Aptos Light"/>
              </a:rPr>
              <a:t>on the reasons for the program initiative.</a:t>
            </a:r>
            <a:endParaRPr lang="en-US">
              <a:solidFill>
                <a:srgbClr val="242C2F"/>
              </a:solidFill>
              <a:latin typeface="Aptos Light"/>
            </a:endParaRPr>
          </a:p>
          <a:p>
            <a:r>
              <a:rPr lang="en-US">
                <a:latin typeface="Aptos Light"/>
              </a:rPr>
              <a:t>Key to </a:t>
            </a:r>
            <a:r>
              <a:rPr lang="en-US" b="1">
                <a:latin typeface="Aptos Light"/>
              </a:rPr>
              <a:t>understanding the value</a:t>
            </a:r>
            <a:r>
              <a:rPr lang="en-US">
                <a:latin typeface="Aptos Light"/>
              </a:rPr>
              <a:t> drivers.</a:t>
            </a:r>
          </a:p>
          <a:p>
            <a:r>
              <a:rPr lang="en-US">
                <a:latin typeface="Aptos Light"/>
              </a:rPr>
              <a:t>Create a business case to </a:t>
            </a:r>
            <a:r>
              <a:rPr lang="en-US" b="1">
                <a:latin typeface="Aptos Light"/>
              </a:rPr>
              <a:t>evaluate the key deliveries </a:t>
            </a:r>
            <a:r>
              <a:rPr lang="en-US">
                <a:latin typeface="Aptos Light"/>
              </a:rPr>
              <a:t>and the benefits they bring. </a:t>
            </a:r>
            <a:endParaRPr lang="en-US">
              <a:solidFill>
                <a:srgbClr val="242C2F"/>
              </a:solidFill>
              <a:latin typeface="Aptos Light"/>
            </a:endParaRPr>
          </a:p>
          <a:p>
            <a:r>
              <a:rPr lang="en-US">
                <a:latin typeface="Aptos Light"/>
              </a:rPr>
              <a:t>Define what the program needs to focus on to </a:t>
            </a:r>
            <a:r>
              <a:rPr lang="en-US" b="1">
                <a:latin typeface="Aptos Light"/>
              </a:rPr>
              <a:t>achieve the set-out goals</a:t>
            </a:r>
            <a:r>
              <a:rPr lang="en-US">
                <a:latin typeface="Aptos Light"/>
              </a:rPr>
              <a:t>.</a:t>
            </a:r>
            <a:endParaRPr lang="en-US">
              <a:solidFill>
                <a:srgbClr val="242C2F"/>
              </a:solidFill>
              <a:latin typeface="Aptos Light"/>
            </a:endParaRPr>
          </a:p>
          <a:p>
            <a:r>
              <a:rPr lang="en-US">
                <a:latin typeface="Aptos Light"/>
              </a:rPr>
              <a:t>It will help </a:t>
            </a:r>
            <a:r>
              <a:rPr lang="en-US" b="1">
                <a:latin typeface="Aptos Light"/>
              </a:rPr>
              <a:t>guide the program</a:t>
            </a:r>
            <a:r>
              <a:rPr lang="en-US">
                <a:latin typeface="Aptos Light"/>
              </a:rPr>
              <a:t> on decisions, scope etc. </a:t>
            </a:r>
          </a:p>
        </p:txBody>
      </p:sp>
      <p:pic>
        <p:nvPicPr>
          <p:cNvPr id="6" name="Picture 5" descr="A yellow sign with black lines&#10;&#10;AI-generated content may be incorrect.">
            <a:extLst>
              <a:ext uri="{FF2B5EF4-FFF2-40B4-BE49-F238E27FC236}">
                <a16:creationId xmlns:a16="http://schemas.microsoft.com/office/drawing/2014/main" id="{F43975B5-AACC-56F9-0238-14C172DA1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252" y="2389517"/>
            <a:ext cx="1720225" cy="4563374"/>
          </a:xfrm>
          <a:prstGeom prst="rect">
            <a:avLst/>
          </a:prstGeom>
        </p:spPr>
      </p:pic>
      <p:pic>
        <p:nvPicPr>
          <p:cNvPr id="9" name="Picture 8" descr="A yellow and black sign&#10;&#10;AI-generated content may be incorrect.">
            <a:extLst>
              <a:ext uri="{FF2B5EF4-FFF2-40B4-BE49-F238E27FC236}">
                <a16:creationId xmlns:a16="http://schemas.microsoft.com/office/drawing/2014/main" id="{FA38D0EB-4CD3-A2D8-CD00-A8A34996D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026" y="3252159"/>
            <a:ext cx="1652249" cy="3700732"/>
          </a:xfrm>
          <a:prstGeom prst="rect">
            <a:avLst/>
          </a:prstGeom>
        </p:spPr>
      </p:pic>
      <p:pic>
        <p:nvPicPr>
          <p:cNvPr id="13" name="Picture 12" descr="A yellow sign with a black background&#10;&#10;AI-generated content may be incorrect.">
            <a:extLst>
              <a:ext uri="{FF2B5EF4-FFF2-40B4-BE49-F238E27FC236}">
                <a16:creationId xmlns:a16="http://schemas.microsoft.com/office/drawing/2014/main" id="{D1E9FBEF-5F65-1D54-ACD3-B9BC61139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682" y="2389517"/>
            <a:ext cx="1726855" cy="4563374"/>
          </a:xfrm>
          <a:prstGeom prst="rect">
            <a:avLst/>
          </a:prstGeom>
        </p:spPr>
      </p:pic>
      <p:pic>
        <p:nvPicPr>
          <p:cNvPr id="17" name="Picture 16" descr="A yellow road sign with black and white text&#10;&#10;AI-generated content may be incorrect.">
            <a:extLst>
              <a:ext uri="{FF2B5EF4-FFF2-40B4-BE49-F238E27FC236}">
                <a16:creationId xmlns:a16="http://schemas.microsoft.com/office/drawing/2014/main" id="{0A9C2524-E97A-1F5B-C459-F804E5342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0454" y="3252159"/>
            <a:ext cx="1652249" cy="3700732"/>
          </a:xfrm>
          <a:prstGeom prst="rect">
            <a:avLst/>
          </a:prstGeom>
        </p:spPr>
      </p:pic>
      <p:pic>
        <p:nvPicPr>
          <p:cNvPr id="21" name="Picture 20" descr="A yellow sign with a black background&#10;&#10;AI-generated content may be incorrect.">
            <a:extLst>
              <a:ext uri="{FF2B5EF4-FFF2-40B4-BE49-F238E27FC236}">
                <a16:creationId xmlns:a16="http://schemas.microsoft.com/office/drawing/2014/main" id="{3C0AEC11-0DA5-C2CF-40E5-5C08BB86E5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9606" y="1397479"/>
            <a:ext cx="2160544" cy="570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8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5CF84-2EC6-8411-4C41-50D8379B6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EB03C8B2-594F-9DFF-004C-4B88D09416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F7B4B202-0546-4C75-810A-305DEC96864E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3D1A14BF-B70C-BE05-8D9A-31A1366AF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2A2B66-E94F-6781-9853-B9C6D145D275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A73CE4-A411-1B4A-DE4D-9B6BF03C9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F461E7-EDF4-65F0-A9E4-2695F4EF77F5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disappearance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0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8B91784-F47E-D0D0-B24C-5C305FBFC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Management disappearance</a:t>
            </a:r>
            <a:br>
              <a:rPr lang="en-US"/>
            </a:b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0157BE-7811-5941-D17F-00B73602EF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ptos Light"/>
              </a:rPr>
              <a:t>Communicate to the customer the importance of management support throughout the program delivery </a:t>
            </a:r>
          </a:p>
          <a:p>
            <a:r>
              <a:rPr lang="en-US">
                <a:latin typeface="Aptos Light"/>
              </a:rPr>
              <a:t>Make sure they understand the benefits: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Strategic alignment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Securing budget &amp; resources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Faster decision making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User adoption and buy-in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Encourages ownership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Risk mitigation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Continuous improvement and feedback loop</a:t>
            </a:r>
          </a:p>
          <a:p>
            <a:endParaRPr lang="en-US">
              <a:latin typeface="Aptos Ligh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DF7B12-7E07-9D02-551D-141DF2C07A37}"/>
              </a:ext>
            </a:extLst>
          </p:cNvPr>
          <p:cNvSpPr txBox="1"/>
          <p:nvPr/>
        </p:nvSpPr>
        <p:spPr>
          <a:xfrm>
            <a:off x="340293" y="212186"/>
            <a:ext cx="4481799" cy="57212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/>
                <a:cs typeface="Segoe UI"/>
              </a:rPr>
              <a:t>Customer story</a:t>
            </a:r>
            <a:endParaRPr lang="en-US">
              <a:latin typeface="Aptos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Project kicked off with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management involved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as well as key users that had been given certain responsibilities on different areas.</a:t>
            </a:r>
            <a:endParaRPr lang="en-US" sz="2000">
              <a:solidFill>
                <a:srgbClr val="351C5C"/>
              </a:solidFill>
              <a:latin typeface="Aptos Light" panose="020B000402020202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The leadership team followed the program through the whole process and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communicated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the strategy and vision regularly at project meetings.</a:t>
            </a:r>
            <a:endParaRPr lang="en-US" sz="2000">
              <a:solidFill>
                <a:srgbClr val="351C5C"/>
              </a:solidFill>
              <a:latin typeface="Aptos Light" panose="020B000402020202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Decisions on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feature and functionality priorities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were taken fast.</a:t>
            </a:r>
            <a:endParaRPr lang="en-US" sz="200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Light" panose="020B000402020202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Management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reduced the risk of end-user resistance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to system change by involving them early on.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This resulted in a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 successful implementation and go-live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without any onsite work.</a:t>
            </a:r>
          </a:p>
        </p:txBody>
      </p:sp>
      <p:pic>
        <p:nvPicPr>
          <p:cNvPr id="3" name="Picture 2" descr="A person and person holding a tablet and a computer&#10;&#10;AI-generated content may be incorrect.">
            <a:extLst>
              <a:ext uri="{FF2B5EF4-FFF2-40B4-BE49-F238E27FC236}">
                <a16:creationId xmlns:a16="http://schemas.microsoft.com/office/drawing/2014/main" id="{DF4322EF-66BC-CC5C-2461-426B2D33F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397" y="861647"/>
            <a:ext cx="5996353" cy="59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DF381-06CC-EA69-E1AD-515351608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3CFFA462-7951-C1B4-7710-2266FF2845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D266A11D-004F-B521-7B0B-3400D7225BF4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E14B8AC3-3621-F366-1A84-E260981A5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A19D80-DC3F-BD72-DF35-89D1A8405772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5AEFA6-80A0-1B09-FD27-511988528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C186CA-1DFE-3CB0-E712-D7C400138AA2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disappearance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C543978B-B011-92A7-8B03-953AE2ED7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97" y="4409048"/>
            <a:ext cx="927115" cy="146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F17BAE-0585-B69B-505D-F56D34B22FB8}"/>
              </a:ext>
            </a:extLst>
          </p:cNvPr>
          <p:cNvSpPr txBox="1"/>
          <p:nvPr/>
        </p:nvSpPr>
        <p:spPr>
          <a:xfrm>
            <a:off x="3062664" y="3315640"/>
            <a:ext cx="163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No change management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Missing acceptance of new solution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43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2FA8F-D41D-A6CE-16FB-9ABE5EE9A1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02565" y="1359254"/>
            <a:ext cx="7058620" cy="4700352"/>
          </a:xfrm>
        </p:spPr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 b="1">
                <a:latin typeface="Aptos"/>
                <a:cs typeface="Segoe UI"/>
              </a:rPr>
              <a:t>Customer story</a:t>
            </a:r>
          </a:p>
          <a:p>
            <a:pPr marL="0" indent="0" algn="ctr">
              <a:buNone/>
            </a:pPr>
            <a:r>
              <a:rPr lang="en-US" sz="2800" b="1">
                <a:latin typeface="Aptos Light"/>
                <a:cs typeface="Segoe UI"/>
              </a:rPr>
              <a:t>Stena Line, Sweden </a:t>
            </a:r>
          </a:p>
          <a:p>
            <a:pPr marL="0" indent="0">
              <a:buNone/>
            </a:pPr>
            <a:r>
              <a:rPr lang="en-US" b="1">
                <a:latin typeface="Aptos Light"/>
                <a:cs typeface="Segoe UI"/>
              </a:rPr>
              <a:t>Program Manager started stakeholder meetings by reminding the internal and external team members of: </a:t>
            </a:r>
          </a:p>
          <a:p>
            <a:r>
              <a:rPr lang="en-US">
                <a:latin typeface="Aptos Light"/>
                <a:cs typeface="Segoe UI"/>
              </a:rPr>
              <a:t>Why there was a </a:t>
            </a:r>
            <a:r>
              <a:rPr lang="en-US" b="1">
                <a:latin typeface="Aptos Light"/>
                <a:cs typeface="Segoe UI"/>
              </a:rPr>
              <a:t>need</a:t>
            </a:r>
            <a:r>
              <a:rPr lang="en-US">
                <a:latin typeface="Aptos Light"/>
                <a:cs typeface="Segoe UI"/>
              </a:rPr>
              <a:t> for new solution.</a:t>
            </a:r>
          </a:p>
          <a:p>
            <a:r>
              <a:rPr lang="en-US">
                <a:latin typeface="Aptos Light"/>
                <a:cs typeface="Segoe UI"/>
              </a:rPr>
              <a:t>What the program </a:t>
            </a:r>
            <a:r>
              <a:rPr lang="en-US" b="1">
                <a:latin typeface="Aptos Light"/>
                <a:cs typeface="Segoe UI"/>
              </a:rPr>
              <a:t>benefits</a:t>
            </a:r>
            <a:r>
              <a:rPr lang="en-US">
                <a:latin typeface="Aptos Light"/>
                <a:cs typeface="Segoe UI"/>
              </a:rPr>
              <a:t> were, and its defined goals. </a:t>
            </a:r>
          </a:p>
          <a:p>
            <a:r>
              <a:rPr lang="en-US">
                <a:latin typeface="Aptos Light"/>
                <a:cs typeface="Segoe UI"/>
              </a:rPr>
              <a:t>How the stakeholders would need to </a:t>
            </a:r>
            <a:r>
              <a:rPr lang="en-US" b="1">
                <a:latin typeface="Aptos Light"/>
                <a:cs typeface="Segoe UI"/>
              </a:rPr>
              <a:t>adjust</a:t>
            </a:r>
            <a:r>
              <a:rPr lang="en-US">
                <a:latin typeface="Aptos Light"/>
                <a:cs typeface="Segoe UI"/>
              </a:rPr>
              <a:t> to new ways of working in new solution.</a:t>
            </a:r>
          </a:p>
          <a:p>
            <a:r>
              <a:rPr lang="en-US">
                <a:latin typeface="Aptos Light"/>
                <a:cs typeface="Segoe UI"/>
              </a:rPr>
              <a:t>That it would </a:t>
            </a:r>
            <a:r>
              <a:rPr lang="en-US" b="1">
                <a:latin typeface="Aptos Light"/>
                <a:cs typeface="Segoe UI"/>
              </a:rPr>
              <a:t>not be easy</a:t>
            </a:r>
            <a:r>
              <a:rPr lang="en-US">
                <a:latin typeface="Aptos Light"/>
                <a:cs typeface="Segoe UI"/>
              </a:rPr>
              <a:t> to go from custom made to standard solution.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D7B639-80E3-8F5E-D01E-715E51685E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1359254"/>
            <a:ext cx="3514123" cy="1913351"/>
          </a:xfrm>
        </p:spPr>
        <p:txBody>
          <a:bodyPr lIns="91440" tIns="45720" rIns="91440" bIns="45720" anchor="t"/>
          <a:lstStyle/>
          <a:p>
            <a:pPr marL="228600" lvl="1"/>
            <a:r>
              <a:rPr lang="is-IS" sz="2000" err="1">
                <a:latin typeface="Aptos Light"/>
                <a:ea typeface="Calibri"/>
                <a:cs typeface="Calibri"/>
              </a:rPr>
              <a:t>Internal</a:t>
            </a:r>
            <a:r>
              <a:rPr lang="is-IS" sz="2000">
                <a:latin typeface="Aptos Light"/>
                <a:ea typeface="Calibri"/>
                <a:cs typeface="Calibri"/>
              </a:rPr>
              <a:t> </a:t>
            </a:r>
            <a:r>
              <a:rPr lang="is-IS" sz="2000" err="1">
                <a:latin typeface="Aptos Light"/>
                <a:ea typeface="Calibri"/>
                <a:cs typeface="Calibri"/>
              </a:rPr>
              <a:t>marketing</a:t>
            </a:r>
            <a:r>
              <a:rPr lang="is-IS" sz="2000">
                <a:latin typeface="Aptos Light"/>
                <a:ea typeface="Calibri"/>
                <a:cs typeface="Calibri"/>
              </a:rPr>
              <a:t> of </a:t>
            </a:r>
            <a:r>
              <a:rPr lang="is-IS" sz="2000" err="1">
                <a:latin typeface="Aptos Light"/>
                <a:ea typeface="Calibri"/>
                <a:cs typeface="Calibri"/>
              </a:rPr>
              <a:t>the</a:t>
            </a:r>
            <a:r>
              <a:rPr lang="is-IS" sz="2000">
                <a:latin typeface="Aptos Light"/>
                <a:ea typeface="Calibri"/>
                <a:cs typeface="Calibri"/>
              </a:rPr>
              <a:t> </a:t>
            </a:r>
            <a:r>
              <a:rPr lang="is-IS" sz="2000" err="1">
                <a:latin typeface="Aptos Light"/>
                <a:ea typeface="Calibri"/>
                <a:cs typeface="Calibri"/>
              </a:rPr>
              <a:t>project</a:t>
            </a:r>
            <a:r>
              <a:rPr lang="is-IS" sz="2000">
                <a:latin typeface="Aptos Light"/>
                <a:ea typeface="Calibri"/>
                <a:cs typeface="Calibri"/>
              </a:rPr>
              <a:t> </a:t>
            </a:r>
            <a:r>
              <a:rPr lang="is-IS" sz="2000" err="1">
                <a:latin typeface="Aptos Light"/>
                <a:ea typeface="Calibri"/>
                <a:cs typeface="Calibri"/>
              </a:rPr>
              <a:t>and</a:t>
            </a:r>
            <a:r>
              <a:rPr lang="is-IS" sz="2000">
                <a:latin typeface="Aptos Light"/>
                <a:ea typeface="Calibri"/>
                <a:cs typeface="Calibri"/>
              </a:rPr>
              <a:t> </a:t>
            </a:r>
            <a:r>
              <a:rPr lang="is-IS" sz="2000" err="1">
                <a:latin typeface="Aptos Light"/>
                <a:ea typeface="Calibri"/>
                <a:cs typeface="Calibri"/>
              </a:rPr>
              <a:t>solution</a:t>
            </a:r>
            <a:endParaRPr lang="is-IS" sz="2000">
              <a:latin typeface="Aptos Light"/>
              <a:ea typeface="Calibri"/>
              <a:cs typeface="Calibri"/>
            </a:endParaRPr>
          </a:p>
          <a:p>
            <a:pPr marL="228600" lvl="1"/>
            <a:r>
              <a:rPr lang="is-IS" sz="2000" err="1">
                <a:latin typeface="Aptos Light"/>
                <a:ea typeface="Calibri"/>
                <a:cs typeface="Calibri"/>
              </a:rPr>
              <a:t>Explaining</a:t>
            </a:r>
            <a:r>
              <a:rPr lang="is-IS" sz="2000">
                <a:latin typeface="Aptos Light"/>
                <a:ea typeface="Calibri"/>
                <a:cs typeface="Calibri"/>
              </a:rPr>
              <a:t> </a:t>
            </a:r>
            <a:r>
              <a:rPr lang="is-IS" sz="2000" err="1">
                <a:latin typeface="Aptos Light"/>
                <a:ea typeface="Calibri"/>
                <a:cs typeface="Calibri"/>
              </a:rPr>
              <a:t>the</a:t>
            </a:r>
            <a:r>
              <a:rPr lang="is-IS" sz="2000">
                <a:latin typeface="Aptos Light"/>
                <a:ea typeface="Calibri"/>
                <a:cs typeface="Calibri"/>
              </a:rPr>
              <a:t> </a:t>
            </a:r>
            <a:r>
              <a:rPr lang="is-IS" sz="2000" err="1">
                <a:latin typeface="Aptos Light"/>
                <a:ea typeface="Calibri"/>
                <a:cs typeface="Calibri"/>
              </a:rPr>
              <a:t>strategy</a:t>
            </a:r>
            <a:r>
              <a:rPr lang="is-IS" sz="2000">
                <a:latin typeface="Aptos Light"/>
                <a:ea typeface="Calibri"/>
                <a:cs typeface="Calibri"/>
              </a:rPr>
              <a:t> </a:t>
            </a:r>
            <a:r>
              <a:rPr lang="is-IS" sz="2000" err="1">
                <a:latin typeface="Aptos Light"/>
                <a:ea typeface="Calibri"/>
                <a:cs typeface="Calibri"/>
              </a:rPr>
              <a:t>and</a:t>
            </a:r>
            <a:r>
              <a:rPr lang="is-IS" sz="2000">
                <a:latin typeface="Aptos Light"/>
                <a:ea typeface="Calibri"/>
                <a:cs typeface="Calibri"/>
              </a:rPr>
              <a:t> </a:t>
            </a:r>
            <a:r>
              <a:rPr lang="is-IS" sz="2000" err="1">
                <a:latin typeface="Aptos Light"/>
                <a:ea typeface="Calibri"/>
                <a:cs typeface="Calibri"/>
              </a:rPr>
              <a:t>long-term</a:t>
            </a:r>
            <a:r>
              <a:rPr lang="is-IS" sz="2000">
                <a:latin typeface="Aptos Light"/>
                <a:ea typeface="Calibri"/>
                <a:cs typeface="Calibri"/>
              </a:rPr>
              <a:t> </a:t>
            </a:r>
            <a:r>
              <a:rPr lang="is-IS" sz="2000" err="1">
                <a:latin typeface="Aptos Light"/>
                <a:ea typeface="Calibri"/>
                <a:cs typeface="Calibri"/>
              </a:rPr>
              <a:t>benefits</a:t>
            </a:r>
            <a:endParaRPr lang="is-IS" sz="2000">
              <a:latin typeface="Aptos Light"/>
              <a:ea typeface="Calibri"/>
              <a:cs typeface="Calibri"/>
            </a:endParaRPr>
          </a:p>
          <a:p>
            <a:pPr marL="228600" lvl="1"/>
            <a:r>
              <a:rPr lang="is-IS" sz="2000" err="1">
                <a:latin typeface="Aptos Light"/>
                <a:ea typeface="Calibri"/>
                <a:cs typeface="Calibri"/>
              </a:rPr>
              <a:t>Managing</a:t>
            </a:r>
            <a:r>
              <a:rPr lang="is-IS" sz="2000">
                <a:latin typeface="Aptos Light"/>
                <a:ea typeface="Calibri"/>
                <a:cs typeface="Calibri"/>
              </a:rPr>
              <a:t> </a:t>
            </a:r>
            <a:r>
              <a:rPr lang="is-IS" sz="2000" err="1">
                <a:latin typeface="Aptos Light"/>
                <a:ea typeface="Calibri"/>
                <a:cs typeface="Calibri"/>
              </a:rPr>
              <a:t>expectations</a:t>
            </a:r>
          </a:p>
          <a:p>
            <a:pPr marL="228600" lvl="1"/>
            <a:endParaRPr lang="is-IS" sz="2000">
              <a:latin typeface="Aptos Light" panose="020B0004020202020204" pitchFamily="34" charset="0"/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E14C7-313D-05C4-05A5-E74F1698B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 business change management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C13E7B6-83B8-F741-1CA7-7E9B1C192CA4}"/>
              </a:ext>
            </a:extLst>
          </p:cNvPr>
          <p:cNvSpPr/>
          <p:nvPr/>
        </p:nvSpPr>
        <p:spPr>
          <a:xfrm>
            <a:off x="-298354" y="3831036"/>
            <a:ext cx="4481848" cy="2343955"/>
          </a:xfrm>
          <a:prstGeom prst="roundRect">
            <a:avLst>
              <a:gd name="adj" fmla="val 62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27FED69-02A0-8817-058C-F47D24AC9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815" y="4425572"/>
            <a:ext cx="3117853" cy="10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7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2BEB5-C6B5-B7AF-A0C0-43F85EA7D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298D0D0C-4924-14A4-8DD1-E132744B8E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9A3D4BCE-EE70-ECA9-F0C3-7F3F1E74878A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E4A4167B-5C3E-6465-AA40-C5B9E1572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C4EA42-8FD7-AD3E-9F33-4A12DCC2DC1E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B2B0B4-9596-82C3-11EC-34EE1D74B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EC0451-9BF1-4C2A-74B8-362ADA3A39E4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disappearance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BE7A3FC7-DA55-BE71-785D-EDAD582F0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97" y="4409048"/>
            <a:ext cx="927115" cy="146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79260-1A9C-06EF-7596-DF05DB6A564C}"/>
              </a:ext>
            </a:extLst>
          </p:cNvPr>
          <p:cNvSpPr txBox="1"/>
          <p:nvPr/>
        </p:nvSpPr>
        <p:spPr>
          <a:xfrm>
            <a:off x="3062664" y="3315640"/>
            <a:ext cx="163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No change management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Acceptance of new solution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4CB4F-4C2F-A331-0495-6A5601F59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415" y="4225117"/>
            <a:ext cx="927115" cy="1469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0E9F2F-1979-EF06-4426-63E1DF942A0D}"/>
              </a:ext>
            </a:extLst>
          </p:cNvPr>
          <p:cNvSpPr txBox="1"/>
          <p:nvPr/>
        </p:nvSpPr>
        <p:spPr>
          <a:xfrm>
            <a:off x="4580316" y="2907763"/>
            <a:ext cx="1502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Lack of ownership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Allocation and workload underestimated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28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E1FF1-CFE2-020D-0FD8-FD7401EBF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erson wearing a blue shirt and tie&#10;&#10;AI-generated content may be incorrect.">
            <a:extLst>
              <a:ext uri="{FF2B5EF4-FFF2-40B4-BE49-F238E27FC236}">
                <a16:creationId xmlns:a16="http://schemas.microsoft.com/office/drawing/2014/main" id="{CE9AF17C-92AD-FEE2-969F-59841B2F29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9821" r="19821"/>
          <a:stretch/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9552226-6D37-81A5-C5EF-81F473EA01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1021404"/>
            <a:ext cx="6565636" cy="5485274"/>
          </a:xfrm>
        </p:spPr>
        <p:txBody>
          <a:bodyPr lIns="91440" tIns="45720" rIns="91440" bIns="45720" anchor="t"/>
          <a:lstStyle/>
          <a:p>
            <a:r>
              <a:rPr lang="en-US" b="1">
                <a:latin typeface="Aptos Light"/>
              </a:rPr>
              <a:t>Engage</a:t>
            </a:r>
            <a:r>
              <a:rPr lang="en-US">
                <a:latin typeface="Aptos Light"/>
              </a:rPr>
              <a:t> users early</a:t>
            </a:r>
          </a:p>
          <a:p>
            <a:r>
              <a:rPr lang="en-US" b="1">
                <a:latin typeface="Aptos Light"/>
              </a:rPr>
              <a:t>Define</a:t>
            </a:r>
            <a:r>
              <a:rPr lang="en-US">
                <a:latin typeface="Aptos Light"/>
              </a:rPr>
              <a:t> clear responsibilities</a:t>
            </a:r>
            <a:endParaRPr lang="en-US"/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Establish</a:t>
            </a:r>
            <a:r>
              <a:rPr lang="en-US" b="1">
                <a:latin typeface="Aptos Light"/>
              </a:rPr>
              <a:t> ownership</a:t>
            </a:r>
            <a:r>
              <a:rPr lang="en-US">
                <a:latin typeface="Aptos Light"/>
              </a:rPr>
              <a:t> of specific tasks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Define product owner's and supporting roles</a:t>
            </a:r>
            <a:endParaRPr lang="en-US">
              <a:solidFill>
                <a:srgbClr val="242C2F"/>
              </a:solidFill>
              <a:latin typeface="Aptos Light"/>
            </a:endParaRPr>
          </a:p>
          <a:p>
            <a:r>
              <a:rPr lang="en-US">
                <a:latin typeface="Aptos Light"/>
              </a:rPr>
              <a:t>Responsibilities from both the vendor's and customer's side </a:t>
            </a:r>
            <a:r>
              <a:rPr lang="en-US" b="1">
                <a:latin typeface="Aptos Light"/>
              </a:rPr>
              <a:t>should be clear</a:t>
            </a:r>
            <a:r>
              <a:rPr lang="en-US">
                <a:latin typeface="Aptos Light"/>
              </a:rPr>
              <a:t> to everyone involved.</a:t>
            </a:r>
          </a:p>
          <a:p>
            <a:r>
              <a:rPr lang="en-US">
                <a:latin typeface="Aptos Light"/>
              </a:rPr>
              <a:t>Communicate to the customer the need for </a:t>
            </a:r>
            <a:r>
              <a:rPr lang="en-US" b="1">
                <a:latin typeface="Aptos Light"/>
              </a:rPr>
              <a:t>key user capacity and allocation</a:t>
            </a:r>
            <a:r>
              <a:rPr lang="en-US">
                <a:latin typeface="Aptos Light"/>
              </a:rPr>
              <a:t> to the project.</a:t>
            </a:r>
          </a:p>
          <a:p>
            <a:endParaRPr lang="en-IS" sz="3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E274B-C2AE-34A3-91CB-92AF333B3C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53075" y="212725"/>
            <a:ext cx="6638925" cy="5873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351C5C"/>
                </a:solidFill>
                <a:latin typeface="Aptos" panose="020B0004020202020204" pitchFamily="34" charset="0"/>
              </a:rPr>
              <a:t>Lack of ownership </a:t>
            </a:r>
          </a:p>
        </p:txBody>
      </p:sp>
    </p:spTree>
    <p:extLst>
      <p:ext uri="{BB962C8B-B14F-4D97-AF65-F5344CB8AC3E}">
        <p14:creationId xmlns:p14="http://schemas.microsoft.com/office/powerpoint/2010/main" val="336721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CC3B30C-FFD1-81ED-B7CF-F6E2708CF143}"/>
              </a:ext>
            </a:extLst>
          </p:cNvPr>
          <p:cNvSpPr/>
          <p:nvPr/>
        </p:nvSpPr>
        <p:spPr>
          <a:xfrm>
            <a:off x="-175102" y="5126682"/>
            <a:ext cx="6362362" cy="836579"/>
          </a:xfrm>
          <a:prstGeom prst="roundRect">
            <a:avLst>
              <a:gd name="adj" fmla="val 14342"/>
            </a:avLst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878F42-4652-C4A4-9246-C3C617937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S"/>
              <a:t>Customer Story</a:t>
            </a:r>
          </a:p>
        </p:txBody>
      </p:sp>
      <p:pic>
        <p:nvPicPr>
          <p:cNvPr id="6" name="Picture Placeholder 5" descr="A pool with a bridge and a walkway&#10;&#10;AI-generated content may be incorrect.">
            <a:extLst>
              <a:ext uri="{FF2B5EF4-FFF2-40B4-BE49-F238E27FC236}">
                <a16:creationId xmlns:a16="http://schemas.microsoft.com/office/drawing/2014/main" id="{B4EF8B16-F2E6-3105-FE21-CB563C0023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9166" r="19166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823520-91AF-A982-634C-9077E0D2C9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  <a:defRPr/>
            </a:pPr>
            <a:r>
              <a:rPr lang="en-US" sz="2400" b="1">
                <a:solidFill>
                  <a:srgbClr val="351C5C"/>
                </a:solidFill>
                <a:latin typeface="Aptos Light"/>
                <a:cs typeface="Segoe UI"/>
              </a:rPr>
              <a:t>Blue Lagoon, Iceland</a:t>
            </a:r>
            <a:r>
              <a:rPr lang="en-US" sz="2400">
                <a:solidFill>
                  <a:srgbClr val="351C5C"/>
                </a:solidFill>
                <a:latin typeface="Aptos Light"/>
                <a:cs typeface="Segoe UI"/>
              </a:rPr>
              <a:t> </a:t>
            </a:r>
          </a:p>
          <a:p>
            <a:pPr marL="0" indent="0">
              <a:buNone/>
              <a:defRPr/>
            </a:pP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The customer assigned </a:t>
            </a:r>
            <a:r>
              <a:rPr lang="en-US" sz="1800" b="1">
                <a:solidFill>
                  <a:srgbClr val="351C5C"/>
                </a:solidFill>
                <a:latin typeface="Aptos Light"/>
                <a:cs typeface="Segoe UI"/>
              </a:rPr>
              <a:t>well defined responsibilities</a:t>
            </a: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 to certain IT and business team members, acting as product owners and key users. </a:t>
            </a:r>
          </a:p>
          <a:p>
            <a:pPr marL="0" indent="0">
              <a:buNone/>
              <a:defRPr/>
            </a:pP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The main factors that contributed to the progress </a:t>
            </a:r>
            <a:br>
              <a:rPr lang="en-US" sz="1800">
                <a:latin typeface="Aptos Light"/>
                <a:cs typeface="Segoe UI"/>
              </a:rPr>
            </a:b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of project were:</a:t>
            </a:r>
          </a:p>
          <a:p>
            <a:pPr>
              <a:defRPr/>
            </a:pP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Well defined </a:t>
            </a:r>
            <a:r>
              <a:rPr lang="en-US" sz="1800" b="1">
                <a:solidFill>
                  <a:srgbClr val="351C5C"/>
                </a:solidFill>
                <a:latin typeface="Aptos Light"/>
                <a:cs typeface="Segoe UI"/>
              </a:rPr>
              <a:t>area of responsibility</a:t>
            </a: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 within the project and internally towards key stakeholders.</a:t>
            </a:r>
          </a:p>
          <a:p>
            <a:pPr>
              <a:defRPr/>
            </a:pP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Allocation of </a:t>
            </a:r>
            <a:r>
              <a:rPr lang="en-US" sz="1800" b="1">
                <a:solidFill>
                  <a:srgbClr val="351C5C"/>
                </a:solidFill>
                <a:latin typeface="Aptos Light"/>
                <a:cs typeface="Segoe UI"/>
              </a:rPr>
              <a:t>time for the project</a:t>
            </a: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 and hands on work of configuration and testing.</a:t>
            </a:r>
          </a:p>
          <a:p>
            <a:pPr>
              <a:defRPr/>
            </a:pP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Ownership the</a:t>
            </a:r>
            <a:r>
              <a:rPr lang="en-US" sz="1800" b="1">
                <a:solidFill>
                  <a:srgbClr val="351C5C"/>
                </a:solidFill>
                <a:latin typeface="Aptos Light"/>
                <a:cs typeface="Segoe UI"/>
              </a:rPr>
              <a:t> solution configuration</a:t>
            </a: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, features and customizations.</a:t>
            </a:r>
            <a:br>
              <a:rPr lang="en-US" sz="1800">
                <a:latin typeface="Aptos Light"/>
                <a:cs typeface="Segoe UI"/>
              </a:rPr>
            </a:br>
            <a:br>
              <a:rPr lang="en-US" sz="1800">
                <a:latin typeface="Aptos Light"/>
                <a:cs typeface="Segoe UI"/>
              </a:rPr>
            </a:br>
            <a:endParaRPr lang="en-US" sz="1800">
              <a:solidFill>
                <a:srgbClr val="351C5C"/>
              </a:solidFill>
              <a:latin typeface="Aptos Light"/>
              <a:cs typeface="Segoe UI"/>
            </a:endParaRPr>
          </a:p>
          <a:p>
            <a:pPr marL="0" indent="0">
              <a:buNone/>
              <a:defRPr/>
            </a:pPr>
            <a:r>
              <a:rPr lang="en-US" sz="1800" b="1">
                <a:solidFill>
                  <a:srgbClr val="EFBC6E"/>
                </a:solidFill>
                <a:latin typeface="Aptos Light"/>
                <a:cs typeface="Segoe UI"/>
              </a:rPr>
              <a:t>Resulted in great internal knowledge for a successful rollout, support and future maintenance of the solution</a:t>
            </a:r>
          </a:p>
          <a:p>
            <a:endParaRPr lang="en-IS" sz="1800"/>
          </a:p>
        </p:txBody>
      </p:sp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3038CE2F-22AA-581E-418D-1992647DE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987" y="5032786"/>
            <a:ext cx="2052536" cy="51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7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FEAD4-6F2A-381B-3990-53E74AB23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8C0ACB34-E341-C253-B443-DABBDC0C2A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94100B19-8DD6-BEC8-C248-86A39099F655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E5DDA582-454E-94BC-2E69-8EDDE3917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EB5F61-B274-B8DB-4D89-93643D4EA681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7CFF2C-1ABF-32BA-6737-88E7B884A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D1E5BA-6AB4-E9A1-882D-AB615A9EA716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disappearance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547ECA41-6426-55C3-46C1-A78F1A9CD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97" y="4409048"/>
            <a:ext cx="927115" cy="146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343385-187F-6787-BD94-FD1F72B5C0EE}"/>
              </a:ext>
            </a:extLst>
          </p:cNvPr>
          <p:cNvSpPr txBox="1"/>
          <p:nvPr/>
        </p:nvSpPr>
        <p:spPr>
          <a:xfrm>
            <a:off x="3062664" y="3315640"/>
            <a:ext cx="163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No change management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Acceptance of new solution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DF3F3C-89FA-B3CC-0807-624445931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415" y="4225117"/>
            <a:ext cx="927115" cy="1469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2AD9E9-25C9-1692-8C44-82945B2CEBFE}"/>
              </a:ext>
            </a:extLst>
          </p:cNvPr>
          <p:cNvSpPr txBox="1"/>
          <p:nvPr/>
        </p:nvSpPr>
        <p:spPr>
          <a:xfrm>
            <a:off x="4580316" y="2907763"/>
            <a:ext cx="1502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Lack of ownership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Allocation and workload underestimated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A9FD8510-AEA8-F411-6DC7-FCE30BD7A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66" y="3868735"/>
            <a:ext cx="927115" cy="1469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4CEC38-D3C3-0C47-13B3-540028207DC3}"/>
              </a:ext>
            </a:extLst>
          </p:cNvPr>
          <p:cNvSpPr txBox="1"/>
          <p:nvPr/>
        </p:nvSpPr>
        <p:spPr>
          <a:xfrm>
            <a:off x="5939733" y="2775327"/>
            <a:ext cx="1824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Siloed organisations  </a:t>
            </a: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requirements and internal politics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99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379B7-7463-9993-E3E1-652CBD08A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DD123B-A8ED-E68D-A53E-012E81976B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569" y="2190850"/>
            <a:ext cx="4931901" cy="674702"/>
          </a:xfrm>
        </p:spPr>
        <p:txBody>
          <a:bodyPr lIns="91440" tIns="45720" rIns="91440" bIns="45720" anchor="t" anchorCtr="0"/>
          <a:lstStyle/>
          <a:p>
            <a:r>
              <a:rPr lang="en-US" sz="3600">
                <a:latin typeface="Aptos"/>
              </a:rPr>
              <a:t>Tips and tricks on how to deliver successful implementations </a:t>
            </a:r>
            <a:endParaRPr lang="en-U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88761-DE47-2930-FA1E-811932EC64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6523" y="3898890"/>
            <a:ext cx="5041992" cy="514905"/>
          </a:xfrm>
        </p:spPr>
        <p:txBody>
          <a:bodyPr lIns="91440" tIns="45720" rIns="91440" bIns="45720" anchor="ctr" anchorCtr="0"/>
          <a:lstStyle/>
          <a:p>
            <a:r>
              <a:rPr lang="en-US" b="0">
                <a:latin typeface="Aptos"/>
              </a:rPr>
              <a:t>From LS Retail Consulting team</a:t>
            </a:r>
            <a:endParaRPr lang="en-US" b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FF8068-EC7B-790B-F469-B73A5DFD50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236" y="5692496"/>
            <a:ext cx="4698568" cy="514905"/>
          </a:xfrm>
        </p:spPr>
        <p:txBody>
          <a:bodyPr lIns="91440" tIns="45720" rIns="91440" bIns="45720" anchor="ctr" anchorCtr="0"/>
          <a:lstStyle/>
          <a:p>
            <a:r>
              <a:rPr lang="en-US">
                <a:solidFill>
                  <a:srgbClr val="EFBC6E"/>
                </a:solidFill>
                <a:latin typeface="Aptos"/>
              </a:rPr>
              <a:t>Jennifer Oddo</a:t>
            </a:r>
            <a:br>
              <a:rPr lang="en-US">
                <a:solidFill>
                  <a:srgbClr val="EFBC6E"/>
                </a:solidFill>
                <a:latin typeface="Aptos"/>
              </a:rPr>
            </a:br>
            <a:r>
              <a:rPr lang="en-US" b="0" i="1">
                <a:solidFill>
                  <a:srgbClr val="B58214"/>
                </a:solidFill>
                <a:latin typeface="Aptos"/>
              </a:rPr>
              <a:t>Consulting Director</a:t>
            </a:r>
            <a:endParaRPr lang="en-US" b="0" i="1">
              <a:solidFill>
                <a:srgbClr val="B58214"/>
              </a:solidFill>
            </a:endParaRPr>
          </a:p>
          <a:p>
            <a:r>
              <a:rPr lang="en-US">
                <a:solidFill>
                  <a:srgbClr val="EFBC6E"/>
                </a:solidFill>
                <a:latin typeface="Aptos"/>
              </a:rPr>
              <a:t>Anna Dis Thorvaldsdottir</a:t>
            </a:r>
            <a:br>
              <a:rPr lang="en-US">
                <a:solidFill>
                  <a:srgbClr val="EFBC6E"/>
                </a:solidFill>
                <a:latin typeface="Aptos"/>
              </a:rPr>
            </a:br>
            <a:r>
              <a:rPr lang="en-US" b="0" i="1">
                <a:solidFill>
                  <a:srgbClr val="B58214"/>
                </a:solidFill>
                <a:latin typeface="Aptos"/>
              </a:rPr>
              <a:t>Consulting Manager</a:t>
            </a:r>
          </a:p>
          <a:p>
            <a:endParaRPr lang="en-US">
              <a:solidFill>
                <a:srgbClr val="EFBC6E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095412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607E69A-0BB1-FA26-D47A-A1D8EC791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Organizations silos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DC4F64C-EDBB-2230-89C7-D7EC0AB848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>
                <a:solidFill>
                  <a:srgbClr val="351C5C"/>
                </a:solidFill>
                <a:latin typeface="Aptos"/>
                <a:cs typeface="Segoe UI"/>
              </a:rPr>
              <a:t>C</a:t>
            </a:r>
            <a:r>
              <a:rPr kumimoji="0" lang="en-US" sz="2000" b="1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/>
                <a:cs typeface="Segoe UI"/>
              </a:rPr>
              <a:t>ustomer story</a:t>
            </a:r>
            <a:endParaRPr lang="en-US" b="1">
              <a:latin typeface="Aptos"/>
            </a:endParaRPr>
          </a:p>
          <a:p>
            <a:pPr marL="0" indent="0">
              <a:buNone/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An implementation team unable to progress and reach milestones because of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internal politics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and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unclear prioritization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of tasks. </a:t>
            </a:r>
          </a:p>
          <a:p>
            <a:pPr marL="0" indent="0">
              <a:buNone/>
              <a:defRPr/>
            </a:pPr>
            <a:r>
              <a:rPr lang="en-US" sz="2000" b="1">
                <a:solidFill>
                  <a:srgbClr val="351C5C"/>
                </a:solidFill>
                <a:latin typeface="Aptos SemiBold"/>
                <a:cs typeface="Segoe UI"/>
              </a:rPr>
              <a:t>Improvements were made with following actions: </a:t>
            </a:r>
            <a:endParaRPr lang="en-US" b="1">
              <a:latin typeface="Aptos SemiBold"/>
            </a:endParaRPr>
          </a:p>
          <a:p>
            <a:pPr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Customers leadership team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internally defined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the priorities. </a:t>
            </a:r>
            <a:endParaRPr lang="en-US"/>
          </a:p>
          <a:p>
            <a:pPr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Key stakeholders from different departments/areas were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allocated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to the project.</a:t>
            </a:r>
          </a:p>
          <a:p>
            <a:pPr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Executive meetings on project progress included both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 leadership and project/delivery management members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from both business and IT.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F1948-49BB-6A69-A280-1DC0899208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571500" lvl="1" indent="-342900">
              <a:spcAft>
                <a:spcPts val="1200"/>
              </a:spcAft>
            </a:pP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Need to </a:t>
            </a:r>
            <a:r>
              <a:rPr lang="is-IS" sz="2800" b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break down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internal organizations structure. </a:t>
            </a:r>
          </a:p>
          <a:p>
            <a:pPr marL="571500" lvl="1" indent="-342900">
              <a:spcAft>
                <a:spcPts val="1200"/>
              </a:spcAft>
            </a:pP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Customer needs to understand that a program of this size needs to be owned by Business teams, </a:t>
            </a:r>
            <a:r>
              <a:rPr lang="is-IS" sz="2800" b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not only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IT teams. </a:t>
            </a:r>
            <a:endParaRPr lang="is-IS">
              <a:solidFill>
                <a:schemeClr val="tx1"/>
              </a:solidFill>
            </a:endParaRPr>
          </a:p>
          <a:p>
            <a:pPr marL="571500" lvl="1" indent="-342900">
              <a:spcAft>
                <a:spcPts val="1200"/>
              </a:spcAft>
            </a:pP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Leadership team needs to </a:t>
            </a:r>
            <a:r>
              <a:rPr lang="is-IS" sz="2800" b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mitigate internal politics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from the project to ensure delivery.</a:t>
            </a:r>
          </a:p>
          <a:p>
            <a:pPr marL="228600" lvl="1" indent="0">
              <a:spcAft>
                <a:spcPts val="1200"/>
              </a:spcAft>
              <a:buFont typeface="+mj-lt"/>
              <a:buNone/>
            </a:pPr>
            <a:endParaRPr lang="is-IS">
              <a:solidFill>
                <a:schemeClr val="tx1"/>
              </a:solidFill>
              <a:ea typeface="Calibri"/>
              <a:cs typeface="Calibri"/>
            </a:endParaRPr>
          </a:p>
          <a:p>
            <a:pPr>
              <a:spcAft>
                <a:spcPts val="1200"/>
              </a:spcAft>
            </a:pPr>
            <a:endParaRPr lang="en-US"/>
          </a:p>
        </p:txBody>
      </p:sp>
      <p:pic>
        <p:nvPicPr>
          <p:cNvPr id="3" name="Picture 2" descr="A large metal silo&#10;&#10;AI-generated content may be incorrect.">
            <a:extLst>
              <a:ext uri="{FF2B5EF4-FFF2-40B4-BE49-F238E27FC236}">
                <a16:creationId xmlns:a16="http://schemas.microsoft.com/office/drawing/2014/main" id="{466D48AC-6762-F808-5C76-8581768F7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0666" y="842863"/>
            <a:ext cx="7260571" cy="626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9C08D-3BC2-AC57-2AC5-F738311D6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135BEDD1-A438-8727-6537-51C8E84ED1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2DF32E8E-91C5-C567-0661-FA3EB73C5A17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7B4CAE08-2AA7-4BA6-4E34-5A1C3A779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16EB0B-714E-713C-BE8E-6AEAE0A42E90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0ED13B-8F40-ABE5-D34A-90163102E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32C264-9BD9-524B-D16F-E03A79341DB2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disappearance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980F3F9B-72BB-5895-A7EE-E1F69076D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97" y="4409048"/>
            <a:ext cx="927115" cy="146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F68A45-C3D4-440D-2041-DAA873216ACA}"/>
              </a:ext>
            </a:extLst>
          </p:cNvPr>
          <p:cNvSpPr txBox="1"/>
          <p:nvPr/>
        </p:nvSpPr>
        <p:spPr>
          <a:xfrm>
            <a:off x="3062664" y="3315640"/>
            <a:ext cx="163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No change management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Acceptance of new solution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B9E9EC-1991-BB3B-8706-057AF34C0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415" y="4225117"/>
            <a:ext cx="927115" cy="1469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3DEE70-8064-7C4F-EBAB-83412CEFD44C}"/>
              </a:ext>
            </a:extLst>
          </p:cNvPr>
          <p:cNvSpPr txBox="1"/>
          <p:nvPr/>
        </p:nvSpPr>
        <p:spPr>
          <a:xfrm>
            <a:off x="4580316" y="2907763"/>
            <a:ext cx="1502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Lack of ownership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Allocation and workload underestimated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0E69A2D9-CEE6-100A-1DE1-A857FE25E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66" y="3868735"/>
            <a:ext cx="927115" cy="1469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A241D2-5635-3FAC-A542-ED9BA46854C7}"/>
              </a:ext>
            </a:extLst>
          </p:cNvPr>
          <p:cNvSpPr txBox="1"/>
          <p:nvPr/>
        </p:nvSpPr>
        <p:spPr>
          <a:xfrm>
            <a:off x="5939733" y="2775327"/>
            <a:ext cx="1824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Siloed organisations  </a:t>
            </a: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requirements and internal politics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Picture 17" descr="A blue flag with black background&#10;&#10;AI-generated content may be incorrect.">
            <a:extLst>
              <a:ext uri="{FF2B5EF4-FFF2-40B4-BE49-F238E27FC236}">
                <a16:creationId xmlns:a16="http://schemas.microsoft.com/office/drawing/2014/main" id="{53DDA237-2BC4-3596-7441-22F328521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1941" y="3757223"/>
            <a:ext cx="927115" cy="14695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B7D639-9112-FD9D-B30A-E881E83849DE}"/>
              </a:ext>
            </a:extLst>
          </p:cNvPr>
          <p:cNvSpPr txBox="1"/>
          <p:nvPr/>
        </p:nvSpPr>
        <p:spPr>
          <a:xfrm>
            <a:off x="7532520" y="2558483"/>
            <a:ext cx="159121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Unrealistic</a:t>
            </a:r>
          </a:p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expectations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Unachievable budgets &amp; timelines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29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A9CD7E-46FE-2384-6A9B-5D95BFB73A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3317" y="1096317"/>
            <a:ext cx="4111419" cy="4666605"/>
          </a:xfrm>
        </p:spPr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 b="1">
                <a:latin typeface="Aptos"/>
                <a:cs typeface="Segoe UI"/>
              </a:rPr>
              <a:t>Customer story</a:t>
            </a:r>
            <a:endParaRPr lang="en-US" b="1">
              <a:latin typeface="Aptos"/>
            </a:endParaRPr>
          </a:p>
          <a:p>
            <a:r>
              <a:rPr lang="en-US" sz="1800">
                <a:latin typeface="Aptos Light"/>
                <a:cs typeface="Segoe UI"/>
              </a:rPr>
              <a:t>Project was kicked off with a </a:t>
            </a:r>
            <a:r>
              <a:rPr lang="en-US" sz="1800" b="1">
                <a:latin typeface="Aptos Light"/>
                <a:cs typeface="Segoe UI"/>
              </a:rPr>
              <a:t>defined scope and timeline</a:t>
            </a:r>
            <a:r>
              <a:rPr lang="en-US" sz="1800">
                <a:latin typeface="Aptos Light"/>
                <a:cs typeface="Segoe UI"/>
              </a:rPr>
              <a:t> on specific areas, some were left out as they were set to be all standard.</a:t>
            </a:r>
            <a:endParaRPr lang="en-US" sz="1800">
              <a:latin typeface="Aptos Light"/>
            </a:endParaRPr>
          </a:p>
          <a:p>
            <a:r>
              <a:rPr lang="en-US" sz="1800">
                <a:latin typeface="Aptos Light"/>
                <a:cs typeface="Segoe UI"/>
              </a:rPr>
              <a:t>When those areas were to be configured, users complained that they did not fulfill expectations. Management then expected vendor to:</a:t>
            </a:r>
            <a:endParaRPr lang="en-US" sz="1800">
              <a:latin typeface="Aptos Light"/>
            </a:endParaRPr>
          </a:p>
          <a:p>
            <a:pPr lvl="1">
              <a:buFont typeface="System Font Regular"/>
              <a:buChar char="-"/>
            </a:pP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Solve the issue </a:t>
            </a:r>
            <a:r>
              <a:rPr lang="en-US" sz="1800" b="1">
                <a:solidFill>
                  <a:srgbClr val="351C5C"/>
                </a:solidFill>
                <a:latin typeface="Aptos Light"/>
                <a:cs typeface="Segoe UI"/>
              </a:rPr>
              <a:t>fast</a:t>
            </a: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 and without any extra cost.</a:t>
            </a:r>
          </a:p>
          <a:p>
            <a:pPr lvl="1">
              <a:buFont typeface="System Font Regular"/>
              <a:buChar char="-"/>
            </a:pP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Stick as much to standard as possible with </a:t>
            </a:r>
            <a:r>
              <a:rPr lang="en-US" sz="1800" b="1">
                <a:solidFill>
                  <a:srgbClr val="351C5C"/>
                </a:solidFill>
                <a:latin typeface="Aptos Light"/>
                <a:cs typeface="Segoe UI"/>
              </a:rPr>
              <a:t>minor tweaks</a:t>
            </a: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, even if requirements were way out of standard functionality.</a:t>
            </a:r>
            <a:endParaRPr lang="en-US" sz="1800">
              <a:solidFill>
                <a:srgbClr val="351C5C"/>
              </a:solidFill>
              <a:latin typeface="Aptos Light"/>
            </a:endParaRPr>
          </a:p>
          <a:p>
            <a:pPr lvl="1">
              <a:buFont typeface="System Font Regular"/>
              <a:buChar char="-"/>
            </a:pP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Expected consultants to </a:t>
            </a:r>
            <a:r>
              <a:rPr lang="en-US" sz="1800" b="1">
                <a:solidFill>
                  <a:srgbClr val="351C5C"/>
                </a:solidFill>
                <a:latin typeface="Aptos Light"/>
                <a:cs typeface="Segoe UI"/>
              </a:rPr>
              <a:t>know everything</a:t>
            </a: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!</a:t>
            </a:r>
            <a:endParaRPr lang="en-US" sz="1800">
              <a:latin typeface="Aptos Light"/>
            </a:endParaRPr>
          </a:p>
          <a:p>
            <a:endParaRPr lang="en-US" sz="1800" b="1">
              <a:latin typeface="Aptos Light"/>
            </a:endParaRPr>
          </a:p>
          <a:p>
            <a:endParaRPr lang="en-US" sz="1800" b="1">
              <a:latin typeface="Aptos Light"/>
            </a:endParaRPr>
          </a:p>
          <a:p>
            <a:endParaRPr lang="en-US" sz="1800" b="1">
              <a:latin typeface="Aptos Ligh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4B27C3-13E1-C2B8-A0C4-E9EDB5F8F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Unrealistic expectations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8A1D2-6B8A-C4F4-A135-8E73A2EDD4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ptos Light"/>
              </a:rPr>
              <a:t>Set clear project</a:t>
            </a:r>
            <a:r>
              <a:rPr lang="en-US" b="1">
                <a:latin typeface="Aptos Light"/>
              </a:rPr>
              <a:t> scope &amp; timeline</a:t>
            </a:r>
            <a:endParaRPr lang="en-US" b="1"/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Decide on an MVP</a:t>
            </a:r>
          </a:p>
          <a:p>
            <a:r>
              <a:rPr lang="en-US">
                <a:latin typeface="Aptos Light"/>
              </a:rPr>
              <a:t>Make sure the customer understands the </a:t>
            </a:r>
            <a:r>
              <a:rPr lang="en-US" b="1">
                <a:latin typeface="Aptos Light"/>
              </a:rPr>
              <a:t>impact</a:t>
            </a:r>
            <a:r>
              <a:rPr lang="en-US">
                <a:latin typeface="Aptos Light"/>
              </a:rPr>
              <a:t> of customizations</a:t>
            </a:r>
          </a:p>
          <a:p>
            <a:r>
              <a:rPr lang="en-US">
                <a:latin typeface="Aptos Light"/>
              </a:rPr>
              <a:t>Educate customers on </a:t>
            </a:r>
            <a:r>
              <a:rPr lang="en-US" b="1">
                <a:latin typeface="Aptos Light"/>
              </a:rPr>
              <a:t>constraints</a:t>
            </a:r>
            <a:endParaRPr lang="en-US" b="1"/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Technical, budget, time etc.</a:t>
            </a:r>
          </a:p>
          <a:p>
            <a:r>
              <a:rPr lang="en-US">
                <a:latin typeface="Aptos Light"/>
              </a:rPr>
              <a:t>Use</a:t>
            </a:r>
            <a:r>
              <a:rPr lang="en-US" b="1">
                <a:latin typeface="Aptos Light"/>
              </a:rPr>
              <a:t> phased rollouts</a:t>
            </a:r>
            <a:r>
              <a:rPr lang="en-US">
                <a:latin typeface="Aptos Light"/>
              </a:rPr>
              <a:t> &amp; agile methodology</a:t>
            </a:r>
            <a:endParaRPr lang="en-US"/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Lego brick ideology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Allows feedback and adjustments</a:t>
            </a:r>
          </a:p>
          <a:p>
            <a:r>
              <a:rPr lang="en-US">
                <a:latin typeface="Aptos Light"/>
              </a:rPr>
              <a:t>Regular project meetings with </a:t>
            </a:r>
            <a:r>
              <a:rPr lang="en-US" b="1">
                <a:latin typeface="Aptos Light"/>
              </a:rPr>
              <a:t>all stakeholders</a:t>
            </a:r>
            <a:r>
              <a:rPr lang="en-US">
                <a:latin typeface="Aptos Light"/>
              </a:rPr>
              <a:t> involved</a:t>
            </a:r>
            <a:endParaRPr lang="en-US"/>
          </a:p>
          <a:p>
            <a:endParaRPr lang="en-US"/>
          </a:p>
        </p:txBody>
      </p:sp>
      <p:pic>
        <p:nvPicPr>
          <p:cNvPr id="8" name="Picture 7" descr="A person climbing a ladder to the moon&#10;&#10;AI-generated content may be incorrect.">
            <a:extLst>
              <a:ext uri="{FF2B5EF4-FFF2-40B4-BE49-F238E27FC236}">
                <a16:creationId xmlns:a16="http://schemas.microsoft.com/office/drawing/2014/main" id="{C339FB1F-6457-9800-A126-3CE3DD02F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526" y="0"/>
            <a:ext cx="3831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7C07E-C8AF-E978-7F4E-85BD33A92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44B9A36E-7C7E-2124-EFEA-1F9B7B2D51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B16A3BA2-B7E8-E957-E871-324E1BAB21EC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44D190D2-D099-30B7-9D46-D1F79E7D5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6928C5-4EDD-111A-777E-0CE4FF6360EE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D68053-B628-062C-023B-1E8D10B5F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585BB7-360E-444E-63D0-DA749D2B9654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disappearance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244F0356-015F-6BDA-9E1D-1E4C7FD76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97" y="4409048"/>
            <a:ext cx="927115" cy="146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9290D-E718-B5A2-F392-803FEBD3F6BA}"/>
              </a:ext>
            </a:extLst>
          </p:cNvPr>
          <p:cNvSpPr txBox="1"/>
          <p:nvPr/>
        </p:nvSpPr>
        <p:spPr>
          <a:xfrm>
            <a:off x="3062664" y="3315640"/>
            <a:ext cx="163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No change management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Acceptance of new solution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A805E8-5D10-9CD5-4D01-6D42E10C5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415" y="4225117"/>
            <a:ext cx="927115" cy="1469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B60FCA-4C46-92D4-363C-18763465EFFB}"/>
              </a:ext>
            </a:extLst>
          </p:cNvPr>
          <p:cNvSpPr txBox="1"/>
          <p:nvPr/>
        </p:nvSpPr>
        <p:spPr>
          <a:xfrm>
            <a:off x="4580316" y="2907763"/>
            <a:ext cx="1502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Lack of ownership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Allocation and workload underestimated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5F451CF0-688E-9FA7-2049-EA158CF5B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66" y="3868735"/>
            <a:ext cx="927115" cy="1469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368564-3E69-3C4F-BA13-B3C135CDF3D2}"/>
              </a:ext>
            </a:extLst>
          </p:cNvPr>
          <p:cNvSpPr txBox="1"/>
          <p:nvPr/>
        </p:nvSpPr>
        <p:spPr>
          <a:xfrm>
            <a:off x="5939733" y="2775327"/>
            <a:ext cx="1824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Siloed organisations  </a:t>
            </a: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requirements and internal politics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Picture 17" descr="A blue flag with black background&#10;&#10;AI-generated content may be incorrect.">
            <a:extLst>
              <a:ext uri="{FF2B5EF4-FFF2-40B4-BE49-F238E27FC236}">
                <a16:creationId xmlns:a16="http://schemas.microsoft.com/office/drawing/2014/main" id="{9430BBF3-77BF-F1A4-2C49-FF5AE88A3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1941" y="3757223"/>
            <a:ext cx="927115" cy="14695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22A5CB-735D-84C0-A1C2-CB01A9E4ADE9}"/>
              </a:ext>
            </a:extLst>
          </p:cNvPr>
          <p:cNvSpPr txBox="1"/>
          <p:nvPr/>
        </p:nvSpPr>
        <p:spPr>
          <a:xfrm>
            <a:off x="7532520" y="2558483"/>
            <a:ext cx="159121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Unrealistic</a:t>
            </a:r>
          </a:p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expectations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Unachievable budgets &amp; timelines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E5D44F-5247-4C26-F1A5-EEE7C7A46E66}"/>
              </a:ext>
            </a:extLst>
          </p:cNvPr>
          <p:cNvSpPr txBox="1"/>
          <p:nvPr/>
        </p:nvSpPr>
        <p:spPr>
          <a:xfrm>
            <a:off x="8895898" y="2212231"/>
            <a:ext cx="16770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Scope Creep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Change management process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Picture 21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A9D39C4C-0D18-C205-5A59-B66A77B34D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619" y="3097206"/>
            <a:ext cx="927115" cy="146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BE20B-3CD9-2D03-01DE-870703C70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0302CF-4457-F92A-9405-267B2B42F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588637"/>
          </a:xfrm>
        </p:spPr>
        <p:txBody>
          <a:bodyPr anchor="t">
            <a:normAutofit/>
          </a:bodyPr>
          <a:lstStyle/>
          <a:p>
            <a:r>
              <a:rPr lang="en-US" sz="3600"/>
              <a:t>Scope Creep </a:t>
            </a:r>
            <a:endParaRPr lang="en-IS" sz="360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8435012-D97A-0938-9A37-88088C1A02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6566347" cy="5544152"/>
          </a:xfrm>
        </p:spPr>
        <p:txBody>
          <a:bodyPr lIns="91440" tIns="45720" rIns="91440" bIns="45720" anchor="t">
            <a:normAutofit/>
          </a:bodyPr>
          <a:lstStyle/>
          <a:p>
            <a:pPr marL="571500" lvl="1" indent="-342900"/>
            <a:r>
              <a:rPr lang="is-IS" sz="2800" err="1">
                <a:latin typeface="Aptos Light"/>
              </a:rPr>
              <a:t>Clear</a:t>
            </a:r>
            <a:r>
              <a:rPr lang="is-IS" sz="2800">
                <a:latin typeface="Aptos Light"/>
              </a:rPr>
              <a:t> </a:t>
            </a:r>
            <a:r>
              <a:rPr lang="is-IS" sz="2800" b="1" err="1">
                <a:latin typeface="Aptos Light"/>
              </a:rPr>
              <a:t>scope</a:t>
            </a:r>
            <a:r>
              <a:rPr lang="is-IS" sz="2800">
                <a:latin typeface="Aptos Light"/>
              </a:rPr>
              <a:t> &amp; get </a:t>
            </a:r>
            <a:r>
              <a:rPr lang="is-IS" sz="2800" err="1">
                <a:latin typeface="Aptos Light"/>
              </a:rPr>
              <a:t>customer</a:t>
            </a:r>
            <a:r>
              <a:rPr lang="is-IS" sz="2800">
                <a:latin typeface="Aptos Light"/>
              </a:rPr>
              <a:t> </a:t>
            </a:r>
            <a:r>
              <a:rPr lang="is-IS" sz="2800" err="1">
                <a:latin typeface="Aptos Light"/>
              </a:rPr>
              <a:t>sign</a:t>
            </a:r>
            <a:r>
              <a:rPr lang="is-IS" sz="2800">
                <a:latin typeface="Aptos Light"/>
              </a:rPr>
              <a:t> </a:t>
            </a:r>
            <a:r>
              <a:rPr lang="is-IS" sz="2800" err="1">
                <a:latin typeface="Aptos Light"/>
              </a:rPr>
              <a:t>off</a:t>
            </a:r>
            <a:endParaRPr lang="is-IS" sz="2800">
              <a:latin typeface="Aptos Light"/>
            </a:endParaRPr>
          </a:p>
          <a:p>
            <a:pPr marL="571500" lvl="1" indent="-342900"/>
            <a:r>
              <a:rPr lang="is-IS" sz="2800" err="1">
                <a:latin typeface="Aptos Light"/>
              </a:rPr>
              <a:t>Implement</a:t>
            </a:r>
            <a:r>
              <a:rPr lang="is-IS" sz="2800">
                <a:latin typeface="Aptos Light"/>
              </a:rPr>
              <a:t> </a:t>
            </a:r>
            <a:r>
              <a:rPr lang="is-IS" sz="2800" b="1" err="1">
                <a:latin typeface="Aptos Light"/>
              </a:rPr>
              <a:t>clear</a:t>
            </a:r>
            <a:r>
              <a:rPr lang="is-IS" sz="2800" b="1">
                <a:latin typeface="Aptos Light"/>
              </a:rPr>
              <a:t> </a:t>
            </a:r>
            <a:r>
              <a:rPr lang="is-IS" sz="2800" b="1" err="1">
                <a:latin typeface="Aptos Light"/>
              </a:rPr>
              <a:t>change</a:t>
            </a:r>
            <a:r>
              <a:rPr lang="is-IS" sz="2800" b="1">
                <a:latin typeface="Aptos Light"/>
              </a:rPr>
              <a:t> request</a:t>
            </a:r>
            <a:r>
              <a:rPr lang="is-IS" sz="2800">
                <a:latin typeface="Aptos Light"/>
              </a:rPr>
              <a:t> </a:t>
            </a:r>
            <a:r>
              <a:rPr lang="is-IS" sz="2800" err="1">
                <a:latin typeface="Aptos Light"/>
              </a:rPr>
              <a:t>process</a:t>
            </a:r>
            <a:endParaRPr lang="is-IS" sz="2800">
              <a:latin typeface="Aptos Light"/>
            </a:endParaRPr>
          </a:p>
          <a:p>
            <a:pPr marL="571500" lvl="1" indent="-342900"/>
            <a:r>
              <a:rPr lang="is-IS" sz="2800" err="1">
                <a:latin typeface="Aptos Light"/>
              </a:rPr>
              <a:t>Use</a:t>
            </a:r>
            <a:r>
              <a:rPr lang="is-IS" sz="2800">
                <a:latin typeface="Aptos Light"/>
              </a:rPr>
              <a:t> </a:t>
            </a:r>
            <a:r>
              <a:rPr lang="is-IS" sz="2800" b="1" err="1">
                <a:latin typeface="Aptos Light"/>
              </a:rPr>
              <a:t>agile</a:t>
            </a:r>
            <a:r>
              <a:rPr lang="is-IS" sz="2800" b="1">
                <a:latin typeface="Aptos Light"/>
              </a:rPr>
              <a:t> </a:t>
            </a:r>
            <a:r>
              <a:rPr lang="is-IS" sz="2800" b="1" err="1">
                <a:latin typeface="Aptos Light"/>
              </a:rPr>
              <a:t>and</a:t>
            </a:r>
            <a:r>
              <a:rPr lang="is-IS" sz="2800" b="1">
                <a:latin typeface="Aptos Light"/>
              </a:rPr>
              <a:t> </a:t>
            </a:r>
            <a:r>
              <a:rPr lang="is-IS" sz="2800" b="1" err="1">
                <a:latin typeface="Aptos Light"/>
              </a:rPr>
              <a:t>iterative</a:t>
            </a:r>
            <a:r>
              <a:rPr lang="is-IS" sz="2800">
                <a:latin typeface="Aptos Light"/>
              </a:rPr>
              <a:t> </a:t>
            </a:r>
            <a:r>
              <a:rPr lang="is-IS" sz="2800" err="1">
                <a:latin typeface="Aptos Light"/>
              </a:rPr>
              <a:t>development</a:t>
            </a:r>
            <a:endParaRPr lang="is-IS" sz="2800">
              <a:latin typeface="Aptos Light"/>
            </a:endParaRPr>
          </a:p>
          <a:p>
            <a:pPr marL="571500" lvl="1" indent="-342900"/>
            <a:r>
              <a:rPr lang="is-IS" sz="2800" err="1">
                <a:latin typeface="Aptos Light"/>
              </a:rPr>
              <a:t>Manage</a:t>
            </a:r>
            <a:r>
              <a:rPr lang="is-IS" sz="2800">
                <a:latin typeface="Aptos Light"/>
              </a:rPr>
              <a:t> </a:t>
            </a:r>
            <a:r>
              <a:rPr lang="is-IS" sz="2800" err="1">
                <a:latin typeface="Aptos Light"/>
              </a:rPr>
              <a:t>stakeholder</a:t>
            </a:r>
            <a:r>
              <a:rPr lang="is-IS" sz="2800">
                <a:latin typeface="Aptos Light"/>
              </a:rPr>
              <a:t> </a:t>
            </a:r>
            <a:r>
              <a:rPr lang="is-IS" sz="2800" b="1" err="1">
                <a:latin typeface="Aptos Light"/>
              </a:rPr>
              <a:t>expectations</a:t>
            </a:r>
            <a:endParaRPr lang="is-IS" sz="2800" b="1">
              <a:latin typeface="Aptos Light"/>
            </a:endParaRPr>
          </a:p>
          <a:p>
            <a:pPr marL="571500" lvl="1" indent="-342900"/>
            <a:r>
              <a:rPr lang="is-IS" sz="2800" err="1">
                <a:latin typeface="Aptos Light"/>
              </a:rPr>
              <a:t>Strong</a:t>
            </a:r>
            <a:r>
              <a:rPr lang="is-IS" sz="2800">
                <a:latin typeface="Aptos Light"/>
              </a:rPr>
              <a:t> </a:t>
            </a:r>
            <a:r>
              <a:rPr lang="is-IS" sz="2800" b="1" err="1">
                <a:latin typeface="Aptos Light"/>
              </a:rPr>
              <a:t>project</a:t>
            </a:r>
            <a:r>
              <a:rPr lang="is-IS" sz="2800" b="1">
                <a:latin typeface="Aptos Light"/>
              </a:rPr>
              <a:t> </a:t>
            </a:r>
            <a:r>
              <a:rPr lang="is-IS" sz="2800" b="1" err="1">
                <a:latin typeface="Aptos Light"/>
              </a:rPr>
              <a:t>governance</a:t>
            </a:r>
            <a:endParaRPr lang="is-IS" sz="2800" b="1">
              <a:latin typeface="Aptos Light"/>
            </a:endParaRPr>
          </a:p>
          <a:p>
            <a:pPr marL="571500" lvl="1" indent="-342900"/>
            <a:r>
              <a:rPr lang="is-IS" sz="2800" err="1">
                <a:latin typeface="Aptos Light"/>
              </a:rPr>
              <a:t>Prioritization</a:t>
            </a:r>
            <a:endParaRPr lang="is-IS" sz="2800">
              <a:latin typeface="Aptos Light"/>
            </a:endParaRPr>
          </a:p>
          <a:p>
            <a:pPr marL="1028700" lvl="2" indent="-342900">
              <a:buFont typeface="System Font Regular"/>
              <a:buChar char="-"/>
            </a:pPr>
            <a:r>
              <a:rPr lang="is-IS" sz="2800" err="1">
                <a:latin typeface="Aptos Light"/>
              </a:rPr>
              <a:t>You</a:t>
            </a:r>
            <a:r>
              <a:rPr lang="is-IS" sz="2800">
                <a:latin typeface="Aptos Light"/>
              </a:rPr>
              <a:t> get </a:t>
            </a:r>
            <a:r>
              <a:rPr lang="is-IS" sz="2800" err="1">
                <a:latin typeface="Aptos Light"/>
              </a:rPr>
              <a:t>something</a:t>
            </a:r>
            <a:r>
              <a:rPr lang="is-IS" sz="2800">
                <a:latin typeface="Aptos Light"/>
              </a:rPr>
              <a:t> </a:t>
            </a:r>
            <a:r>
              <a:rPr lang="is-IS" sz="2800" err="1">
                <a:latin typeface="Aptos Light"/>
              </a:rPr>
              <a:t>but</a:t>
            </a:r>
            <a:r>
              <a:rPr lang="is-IS" sz="2800">
                <a:latin typeface="Aptos Light"/>
              </a:rPr>
              <a:t> </a:t>
            </a:r>
            <a:r>
              <a:rPr lang="is-IS" sz="2800" b="1">
                <a:latin typeface="Aptos Light"/>
              </a:rPr>
              <a:t>not </a:t>
            </a:r>
            <a:r>
              <a:rPr lang="is-IS" sz="2800" b="1" err="1">
                <a:latin typeface="Aptos Light"/>
              </a:rPr>
              <a:t>everything</a:t>
            </a:r>
            <a:endParaRPr lang="is-IS" sz="2800" b="1">
              <a:latin typeface="Aptos Light"/>
            </a:endParaRPr>
          </a:p>
          <a:p>
            <a:pPr marL="571500" lvl="1" indent="-342900"/>
            <a:r>
              <a:rPr lang="is-IS" sz="2800">
                <a:latin typeface="Aptos Light"/>
              </a:rPr>
              <a:t>Communication</a:t>
            </a:r>
          </a:p>
          <a:p>
            <a:pPr marL="1028700" lvl="2" indent="-342900">
              <a:buFont typeface="System Font Regular"/>
              <a:buChar char="-"/>
            </a:pPr>
            <a:r>
              <a:rPr lang="is-IS" sz="2800" err="1">
                <a:latin typeface="Aptos Light"/>
              </a:rPr>
              <a:t>All</a:t>
            </a:r>
            <a:r>
              <a:rPr lang="is-IS" sz="2800">
                <a:latin typeface="Aptos Light"/>
              </a:rPr>
              <a:t> </a:t>
            </a:r>
            <a:r>
              <a:rPr lang="is-IS" sz="2800" err="1">
                <a:latin typeface="Aptos Light"/>
              </a:rPr>
              <a:t>stakeholders</a:t>
            </a:r>
            <a:r>
              <a:rPr lang="is-IS" sz="2800">
                <a:latin typeface="Aptos Light"/>
              </a:rPr>
              <a:t> </a:t>
            </a:r>
            <a:r>
              <a:rPr lang="is-IS" sz="2800" err="1">
                <a:latin typeface="Aptos Light"/>
              </a:rPr>
              <a:t>should</a:t>
            </a:r>
            <a:r>
              <a:rPr lang="is-IS" sz="2800">
                <a:latin typeface="Aptos Light"/>
              </a:rPr>
              <a:t> </a:t>
            </a:r>
            <a:r>
              <a:rPr lang="is-IS" sz="2800" err="1">
                <a:latin typeface="Aptos Light"/>
              </a:rPr>
              <a:t>be</a:t>
            </a:r>
            <a:r>
              <a:rPr lang="is-IS" sz="2800">
                <a:latin typeface="Aptos Light"/>
              </a:rPr>
              <a:t> </a:t>
            </a:r>
            <a:r>
              <a:rPr lang="is-IS" sz="2800" b="1" err="1">
                <a:latin typeface="Aptos Light"/>
              </a:rPr>
              <a:t>aligned</a:t>
            </a:r>
            <a:r>
              <a:rPr lang="is-IS" sz="2800">
                <a:latin typeface="Aptos Light"/>
              </a:rPr>
              <a:t> on </a:t>
            </a:r>
            <a:r>
              <a:rPr lang="is-IS" sz="2800" err="1">
                <a:latin typeface="Aptos Light"/>
              </a:rPr>
              <a:t>scope</a:t>
            </a:r>
            <a:r>
              <a:rPr lang="is-IS" sz="2800">
                <a:latin typeface="Aptos Light"/>
              </a:rPr>
              <a:t>, </a:t>
            </a:r>
            <a:r>
              <a:rPr lang="is-IS" sz="2800" err="1">
                <a:latin typeface="Aptos Light"/>
              </a:rPr>
              <a:t>progress</a:t>
            </a:r>
            <a:r>
              <a:rPr lang="is-IS" sz="2800">
                <a:latin typeface="Aptos Light"/>
              </a:rPr>
              <a:t>, </a:t>
            </a:r>
            <a:r>
              <a:rPr lang="is-IS" sz="2800" err="1">
                <a:latin typeface="Aptos Light"/>
              </a:rPr>
              <a:t>and</a:t>
            </a:r>
            <a:r>
              <a:rPr lang="is-IS" sz="2800">
                <a:latin typeface="Aptos Light"/>
              </a:rPr>
              <a:t> </a:t>
            </a:r>
            <a:r>
              <a:rPr lang="is-IS" sz="2800" err="1">
                <a:latin typeface="Aptos Light"/>
              </a:rPr>
              <a:t>constraints</a:t>
            </a:r>
          </a:p>
          <a:p>
            <a:pPr marL="228600" lvl="1" indent="0">
              <a:buFont typeface="Courier New"/>
              <a:buNone/>
            </a:pPr>
            <a:endParaRPr lang="is-IS" sz="2800"/>
          </a:p>
          <a:p>
            <a:pPr marL="228600" lvl="1" indent="0">
              <a:buNone/>
            </a:pPr>
            <a:endParaRPr lang="en-US" sz="2800"/>
          </a:p>
        </p:txBody>
      </p:sp>
      <p:pic>
        <p:nvPicPr>
          <p:cNvPr id="8" name="Picture 7" descr="A graphic of various icons&#10;&#10;AI-generated content may be incorrect.">
            <a:extLst>
              <a:ext uri="{FF2B5EF4-FFF2-40B4-BE49-F238E27FC236}">
                <a16:creationId xmlns:a16="http://schemas.microsoft.com/office/drawing/2014/main" id="{11E1FFD5-1D93-9DC4-439E-6EF32A948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450" y="2635482"/>
            <a:ext cx="5282120" cy="24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8921D-A256-A22B-37A4-55B5922CB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BFDC2-8C9B-DDF1-2F5B-2D3C95275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Customer story</a:t>
            </a:r>
          </a:p>
        </p:txBody>
      </p:sp>
      <p:pic>
        <p:nvPicPr>
          <p:cNvPr id="11" name="Picture Placeholder 10" descr="A person in a white coat at a counter&#10;&#10;AI-generated content may be incorrect.">
            <a:extLst>
              <a:ext uri="{FF2B5EF4-FFF2-40B4-BE49-F238E27FC236}">
                <a16:creationId xmlns:a16="http://schemas.microsoft.com/office/drawing/2014/main" id="{BD2031D1-1362-0C7B-46B1-07F3F27AE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9287" r="29287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049072-A76E-F6C0-9585-14DE38AF53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/>
                <a:cs typeface="Segoe UI"/>
              </a:rPr>
              <a:t>Boots, Norway </a:t>
            </a:r>
            <a:endParaRPr lang="en-US" sz="2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Light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The leadership team defined a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 very clear strategy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for the implementation and roll out phase of the project.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It included a rule of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not considering or accepting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any change requests until a certain milestone had been reached.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Leadership team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evaluated and understood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the risk and that this strategy might affect the acceptance of the solution. </a:t>
            </a: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Very clear process implemented to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manage CR and backlog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to ensure that decisions were followed through.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Leadership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communicated 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the strategy and reasons for this process.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000" b="1">
              <a:solidFill>
                <a:srgbClr val="351C5C"/>
              </a:solidFill>
              <a:latin typeface="Aptos Light" panose="020B0004020202020204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Light" panose="020B0004020202020204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Light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DBB67DA-2332-068A-7D1F-09D843304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8596" y="112010"/>
            <a:ext cx="1572503" cy="110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8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87363-1C6A-5F0F-82F6-980B15156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98E5977C-9B6C-F2B2-5134-32248A39BC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16A27D2E-1881-FE0F-433D-F0C26DCD5B5C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C3C48B93-4592-502C-6A77-2A13B12B2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E5BEA0-370F-440E-61A9-6BE5D98E39FB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7BD4FD-7514-926D-DA3F-BE7AC4E7A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FF6D52-4FCE-3F2F-931A-6785DF8E698E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disappearance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32FC1282-2AA5-04AD-66A0-C3ECB9E65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97" y="4409048"/>
            <a:ext cx="927115" cy="146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C27DF3-0501-E802-1C64-7B53C21BD18B}"/>
              </a:ext>
            </a:extLst>
          </p:cNvPr>
          <p:cNvSpPr txBox="1"/>
          <p:nvPr/>
        </p:nvSpPr>
        <p:spPr>
          <a:xfrm>
            <a:off x="3062664" y="3315640"/>
            <a:ext cx="163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No change management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Acceptance of new solution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039444-985D-A2B1-B64B-0F1671C90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415" y="4225117"/>
            <a:ext cx="927115" cy="1469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EB5DE4-EF43-B9EC-CC10-E5630EC4F54E}"/>
              </a:ext>
            </a:extLst>
          </p:cNvPr>
          <p:cNvSpPr txBox="1"/>
          <p:nvPr/>
        </p:nvSpPr>
        <p:spPr>
          <a:xfrm>
            <a:off x="4580316" y="2907763"/>
            <a:ext cx="1502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Lack of ownership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Allocation and workload underestimated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FBC2C69A-52B3-85A3-C99C-2E85B96AA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66" y="3868735"/>
            <a:ext cx="927115" cy="1469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86F903-9479-1FE6-C32F-CAEDAE9EF210}"/>
              </a:ext>
            </a:extLst>
          </p:cNvPr>
          <p:cNvSpPr txBox="1"/>
          <p:nvPr/>
        </p:nvSpPr>
        <p:spPr>
          <a:xfrm>
            <a:off x="5939733" y="2775327"/>
            <a:ext cx="1824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Siloed organisations  </a:t>
            </a: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requirements and internal politics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0099CC-07A3-1516-4E78-765C9BFDEFC2}"/>
              </a:ext>
            </a:extLst>
          </p:cNvPr>
          <p:cNvSpPr txBox="1"/>
          <p:nvPr/>
        </p:nvSpPr>
        <p:spPr>
          <a:xfrm>
            <a:off x="7532520" y="2558483"/>
            <a:ext cx="159121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Unrealistic</a:t>
            </a:r>
          </a:p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expectations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Unachievable budgets &amp; timelines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0A632-8F7A-A1F0-C02F-2453B8BE025A}"/>
              </a:ext>
            </a:extLst>
          </p:cNvPr>
          <p:cNvSpPr txBox="1"/>
          <p:nvPr/>
        </p:nvSpPr>
        <p:spPr>
          <a:xfrm>
            <a:off x="8895898" y="2212231"/>
            <a:ext cx="16770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Scope Creep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Change management process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15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4240F616-1223-4E3F-A362-80A455EE97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619" y="3097206"/>
            <a:ext cx="927115" cy="14695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C5A2E9-5A74-7A88-9CA6-E361C95EF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5999" y="2768993"/>
            <a:ext cx="927115" cy="1469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ACE49E-C12C-B676-36B0-B74B5B3BE84B}"/>
              </a:ext>
            </a:extLst>
          </p:cNvPr>
          <p:cNvSpPr txBox="1"/>
          <p:nvPr/>
        </p:nvSpPr>
        <p:spPr>
          <a:xfrm>
            <a:off x="10324076" y="1714156"/>
            <a:ext cx="1865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Ineffective communication</a:t>
            </a: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Internally and externally </a:t>
            </a:r>
          </a:p>
        </p:txBody>
      </p:sp>
      <p:pic>
        <p:nvPicPr>
          <p:cNvPr id="20" name="Picture 19" descr="A blue flag with black background&#10;&#10;AI-generated content may be incorrect.">
            <a:extLst>
              <a:ext uri="{FF2B5EF4-FFF2-40B4-BE49-F238E27FC236}">
                <a16:creationId xmlns:a16="http://schemas.microsoft.com/office/drawing/2014/main" id="{A885136D-4714-AE95-FC44-575DDA337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1941" y="3757223"/>
            <a:ext cx="927115" cy="146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8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51E0-FEA0-EC56-E68A-1229AFF4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Ineffective communication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D7A586-16E0-C7FA-0A33-001EA6B987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18570" y="2785040"/>
            <a:ext cx="6672845" cy="2858309"/>
          </a:xfrm>
        </p:spPr>
        <p:txBody>
          <a:bodyPr lIns="91440" tIns="45720" rIns="91440" bIns="45720" anchor="t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>
                <a:solidFill>
                  <a:srgbClr val="351C5C"/>
                </a:solidFill>
                <a:latin typeface="Aptos"/>
                <a:cs typeface="Segoe UI"/>
              </a:rPr>
              <a:t>C</a:t>
            </a:r>
            <a:r>
              <a:rPr kumimoji="0" lang="en-US" sz="2000" b="1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/>
                <a:cs typeface="Segoe UI"/>
              </a:rPr>
              <a:t>ustomer story</a:t>
            </a:r>
            <a:endParaRPr lang="en-US" b="1">
              <a:latin typeface="Aptos"/>
              <a:cs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/>
                <a:cs typeface="Segoe UI"/>
              </a:rPr>
              <a:t>Vita, Norway </a:t>
            </a:r>
            <a:endParaRPr lang="en-US" sz="2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Light"/>
              <a:cs typeface="Segoe UI"/>
            </a:endParaRPr>
          </a:p>
          <a:p>
            <a:pPr marL="0" indent="0">
              <a:buNone/>
              <a:defRPr/>
            </a:pPr>
            <a:r>
              <a:rPr lang="en-US">
                <a:latin typeface="Aptos Light"/>
                <a:cs typeface="Segoe UI"/>
              </a:rPr>
              <a:t>One team approach for vendor, partner and customer</a:t>
            </a:r>
          </a:p>
          <a:p>
            <a:pPr marL="0" indent="0">
              <a:buNone/>
              <a:defRPr/>
            </a:pPr>
            <a:r>
              <a:rPr lang="en-US">
                <a:latin typeface="Aptos Light"/>
                <a:cs typeface="Segoe UI"/>
              </a:rPr>
              <a:t>The project benefitted from having clear goals and guidelines of way of working and communicating. </a:t>
            </a:r>
          </a:p>
          <a:p>
            <a:pPr marL="0" indent="0">
              <a:buNone/>
              <a:defRPr/>
            </a:pPr>
            <a:r>
              <a:rPr lang="en-US">
                <a:latin typeface="Aptos Light"/>
                <a:cs typeface="Segoe UI"/>
              </a:rPr>
              <a:t>The project team worked as one with the focus on the project success.  </a:t>
            </a:r>
            <a:br>
              <a:rPr lang="en-US">
                <a:latin typeface="Aptos Light"/>
                <a:cs typeface="Segoe UI"/>
              </a:rPr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60A1F1-3CB3-B2A9-849C-8F25E58C73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4072960"/>
            <a:ext cx="3604647" cy="1913351"/>
          </a:xfrm>
        </p:spPr>
        <p:txBody>
          <a:bodyPr lIns="91440" tIns="45720" rIns="91440" bIns="45720" anchor="t"/>
          <a:lstStyle/>
          <a:p>
            <a:r>
              <a:rPr lang="en-US">
                <a:latin typeface="Aptos Light"/>
                <a:cs typeface="Segoe UI"/>
              </a:rPr>
              <a:t>One team approach, one </a:t>
            </a:r>
            <a:r>
              <a:rPr lang="en-US" b="1">
                <a:latin typeface="Aptos Light"/>
                <a:cs typeface="Segoe UI"/>
              </a:rPr>
              <a:t>common goal</a:t>
            </a:r>
            <a:r>
              <a:rPr lang="en-US">
                <a:latin typeface="Aptos Light"/>
                <a:cs typeface="Segoe UI"/>
              </a:rPr>
              <a:t>, and way of working. </a:t>
            </a:r>
          </a:p>
          <a:p>
            <a:r>
              <a:rPr lang="en-US" b="1">
                <a:latin typeface="Aptos Light"/>
                <a:cs typeface="Segoe UI"/>
              </a:rPr>
              <a:t>Training and knowledge transfer</a:t>
            </a:r>
            <a:r>
              <a:rPr lang="en-US">
                <a:latin typeface="Aptos Light"/>
                <a:cs typeface="Segoe UI"/>
              </a:rPr>
              <a:t> internally to key users and wider audience.</a:t>
            </a:r>
            <a:endParaRPr lang="en-US"/>
          </a:p>
          <a:p>
            <a:endParaRPr lang="en-US"/>
          </a:p>
        </p:txBody>
      </p:sp>
      <p:pic>
        <p:nvPicPr>
          <p:cNvPr id="7" name="Picture 6" descr="A black background with colorful letters&#10;&#10;AI-generated content may be incorrect.">
            <a:extLst>
              <a:ext uri="{FF2B5EF4-FFF2-40B4-BE49-F238E27FC236}">
                <a16:creationId xmlns:a16="http://schemas.microsoft.com/office/drawing/2014/main" id="{85EFB8A7-2254-8BA5-7CE8-6BB3396BB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38" y="1562274"/>
            <a:ext cx="1890568" cy="1268257"/>
          </a:xfrm>
          <a:prstGeom prst="rect">
            <a:avLst/>
          </a:prstGeom>
        </p:spPr>
      </p:pic>
      <p:pic>
        <p:nvPicPr>
          <p:cNvPr id="17" name="Picture 16" descr="A purple and white logo&#10;&#10;AI-generated content may be incorrect.">
            <a:extLst>
              <a:ext uri="{FF2B5EF4-FFF2-40B4-BE49-F238E27FC236}">
                <a16:creationId xmlns:a16="http://schemas.microsoft.com/office/drawing/2014/main" id="{CB7FC74C-B052-835D-FB40-41219E6F1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8792" y="1492078"/>
            <a:ext cx="2692400" cy="122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1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69621-4F6F-A4B5-5133-7D3E30DF6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94745125-F78F-2DBE-5255-B4428C0D95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8AB69C5A-503B-E362-82AD-474AEAD18E61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7C7A6EB3-BC39-4380-5779-60EBFECCB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DF77DF-70C8-2FE5-3C41-8A368C85FF8C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030035-2325-7222-751F-F67DEF1DDD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5665F2-3205-59DB-FA2D-8113E1C64141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disappearance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F7269202-172C-D4EC-BBBE-55F051EFD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97" y="4409048"/>
            <a:ext cx="927115" cy="146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F0CD72-E1CC-7DD1-433A-9E8C4D4BC1FE}"/>
              </a:ext>
            </a:extLst>
          </p:cNvPr>
          <p:cNvSpPr txBox="1"/>
          <p:nvPr/>
        </p:nvSpPr>
        <p:spPr>
          <a:xfrm>
            <a:off x="3062664" y="3315640"/>
            <a:ext cx="163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No change management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Acceptance of new solution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7C8C14-98BC-63A8-C960-404BEE7D9A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415" y="4225117"/>
            <a:ext cx="927115" cy="1469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F5E41E-595E-BC44-A62B-AC8369D6EC9C}"/>
              </a:ext>
            </a:extLst>
          </p:cNvPr>
          <p:cNvSpPr txBox="1"/>
          <p:nvPr/>
        </p:nvSpPr>
        <p:spPr>
          <a:xfrm>
            <a:off x="4580316" y="2907763"/>
            <a:ext cx="1502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Lack of ownership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Allocation and workload underestimated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648D52B9-2ECC-6699-B367-F004AB8FD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66" y="3868735"/>
            <a:ext cx="927115" cy="1469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4FC565-D7A7-CBAC-F53A-00568E977783}"/>
              </a:ext>
            </a:extLst>
          </p:cNvPr>
          <p:cNvSpPr txBox="1"/>
          <p:nvPr/>
        </p:nvSpPr>
        <p:spPr>
          <a:xfrm>
            <a:off x="5939733" y="2775327"/>
            <a:ext cx="1824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Siloed organisations  </a:t>
            </a: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requirements and internal politics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CCE46D-EE23-2913-736A-225D3FFA731F}"/>
              </a:ext>
            </a:extLst>
          </p:cNvPr>
          <p:cNvSpPr txBox="1"/>
          <p:nvPr/>
        </p:nvSpPr>
        <p:spPr>
          <a:xfrm>
            <a:off x="7532520" y="2558483"/>
            <a:ext cx="159121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Unrealistic</a:t>
            </a:r>
          </a:p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expectations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Unachievable budgets &amp; timelines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96E557-4ED3-57CD-F319-76D6890351F9}"/>
              </a:ext>
            </a:extLst>
          </p:cNvPr>
          <p:cNvSpPr txBox="1"/>
          <p:nvPr/>
        </p:nvSpPr>
        <p:spPr>
          <a:xfrm>
            <a:off x="8895898" y="2212231"/>
            <a:ext cx="16770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Scope Creep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Change management process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15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150AE34E-49C4-A085-A196-7A6DEBF7FA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619" y="3097206"/>
            <a:ext cx="927115" cy="14695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DCB923-EC41-6481-0563-5582C7701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5999" y="2768993"/>
            <a:ext cx="927115" cy="1469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95822B6-2E33-BCB4-44D5-07460BEFEDC3}"/>
              </a:ext>
            </a:extLst>
          </p:cNvPr>
          <p:cNvSpPr txBox="1"/>
          <p:nvPr/>
        </p:nvSpPr>
        <p:spPr>
          <a:xfrm>
            <a:off x="10324076" y="1714156"/>
            <a:ext cx="1865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Ineffective communication</a:t>
            </a: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Internally and externally </a:t>
            </a:r>
          </a:p>
        </p:txBody>
      </p:sp>
      <p:pic>
        <p:nvPicPr>
          <p:cNvPr id="20" name="Picture 19" descr="A blue flag with black background&#10;&#10;AI-generated content may be incorrect.">
            <a:extLst>
              <a:ext uri="{FF2B5EF4-FFF2-40B4-BE49-F238E27FC236}">
                <a16:creationId xmlns:a16="http://schemas.microsoft.com/office/drawing/2014/main" id="{C468FE46-7713-B992-1649-5A8A9F98CD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1941" y="3757223"/>
            <a:ext cx="927115" cy="146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3EBCE-D0E8-AECF-4FC8-DF6CE9478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tips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4DDB0-F290-F73D-D37D-E40A211C5B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latin typeface="Aptos"/>
              </a:rPr>
              <a:t>Adapt not adjust </a:t>
            </a:r>
          </a:p>
          <a:p>
            <a:pPr lvl="1"/>
            <a:r>
              <a:rPr lang="en-US" dirty="0">
                <a:latin typeface="Aptos"/>
              </a:rPr>
              <a:t>Limit customization and utilize standard offerings in solutions</a:t>
            </a:r>
          </a:p>
          <a:p>
            <a:pPr marL="0" indent="0">
              <a:buNone/>
            </a:pPr>
            <a:r>
              <a:rPr lang="en-US" b="1" dirty="0">
                <a:latin typeface="Aptos"/>
              </a:rPr>
              <a:t>Stay current on Saas </a:t>
            </a:r>
          </a:p>
          <a:p>
            <a:pPr lvl="1"/>
            <a:r>
              <a:rPr lang="en-US" dirty="0">
                <a:latin typeface="Aptos"/>
              </a:rPr>
              <a:t>Onboarding LS Central SaaS</a:t>
            </a:r>
          </a:p>
          <a:p>
            <a:pPr lvl="1"/>
            <a:r>
              <a:rPr lang="en-US" dirty="0">
                <a:latin typeface="Aptos"/>
              </a:rPr>
              <a:t>CAP team</a:t>
            </a:r>
          </a:p>
          <a:p>
            <a:pPr lvl="2">
              <a:buFont typeface="System Font Regular"/>
              <a:buChar char="-"/>
            </a:pPr>
            <a:r>
              <a:rPr lang="en-US" dirty="0">
                <a:latin typeface="Aptos"/>
              </a:rPr>
              <a:t>Contact your LS Retail regional team</a:t>
            </a:r>
            <a:endParaRPr lang="en-US" dirty="0"/>
          </a:p>
          <a:p>
            <a:pPr lvl="2">
              <a:buFont typeface="System Font Regular"/>
              <a:buChar char="-"/>
            </a:pPr>
            <a:r>
              <a:rPr lang="en-US" dirty="0">
                <a:latin typeface="Aptos"/>
              </a:rPr>
              <a:t>Book a session on the partner portal</a:t>
            </a:r>
          </a:p>
          <a:p>
            <a:pPr marL="0" indent="0">
              <a:buNone/>
            </a:pPr>
            <a:r>
              <a:rPr lang="en-US" b="1" dirty="0">
                <a:latin typeface="Aptos"/>
              </a:rPr>
              <a:t>Update Service </a:t>
            </a:r>
          </a:p>
          <a:p>
            <a:pPr lvl="1"/>
            <a:r>
              <a:rPr lang="en-US" dirty="0">
                <a:latin typeface="Aptos"/>
              </a:rPr>
              <a:t>Tool to simplify the process of installing LS Retail's products and keeping them up-to-date.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2000">
              <a:latin typeface="Aptos"/>
            </a:endParaRPr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5983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BE419-1911-523B-7B4F-055575FBF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  <a:cs typeface="Segoe UI"/>
              </a:rPr>
              <a:t>Agenda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3FF77-8755-E809-06B1-AD6B1A0387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lnSpc>
                <a:spcPct val="150000"/>
              </a:lnSpc>
            </a:pPr>
            <a:r>
              <a:rPr lang="en-US" b="1">
                <a:latin typeface="Aptos SemiBold"/>
                <a:cs typeface="Segoe UI"/>
              </a:rPr>
              <a:t>LS Retail Consulting team </a:t>
            </a:r>
          </a:p>
          <a:p>
            <a:pPr>
              <a:lnSpc>
                <a:spcPct val="150000"/>
              </a:lnSpc>
            </a:pPr>
            <a:r>
              <a:rPr lang="en-US" b="1">
                <a:latin typeface="Aptos SemiBold"/>
                <a:cs typeface="Segoe UI"/>
              </a:rPr>
              <a:t>Offering and services </a:t>
            </a:r>
          </a:p>
          <a:p>
            <a:pPr>
              <a:lnSpc>
                <a:spcPct val="150000"/>
              </a:lnSpc>
            </a:pPr>
            <a:r>
              <a:rPr lang="en-US" b="1">
                <a:latin typeface="Aptos SemiBold"/>
                <a:cs typeface="Segoe UI"/>
              </a:rPr>
              <a:t>Best practices for successful delivery </a:t>
            </a:r>
          </a:p>
          <a:p>
            <a:pPr>
              <a:lnSpc>
                <a:spcPct val="150000"/>
              </a:lnSpc>
            </a:pPr>
            <a:r>
              <a:rPr lang="en-US" b="1">
                <a:latin typeface="Aptos SemiBold"/>
                <a:cs typeface="Segoe UI"/>
              </a:rPr>
              <a:t>Delivery tips and tricks </a:t>
            </a:r>
          </a:p>
          <a:p>
            <a:pPr>
              <a:lnSpc>
                <a:spcPct val="150000"/>
              </a:lnSpc>
            </a:pPr>
            <a:r>
              <a:rPr lang="en-US" b="1">
                <a:latin typeface="Aptos SemiBold"/>
                <a:cs typeface="Segoe UI"/>
              </a:rPr>
              <a:t>Technical tips and tricks</a:t>
            </a:r>
          </a:p>
          <a:p>
            <a:pPr>
              <a:lnSpc>
                <a:spcPct val="150000"/>
              </a:lnSpc>
            </a:pPr>
            <a:r>
              <a:rPr lang="en-US" b="1">
                <a:latin typeface="Aptos SemiBold"/>
                <a:cs typeface="Segoe UI"/>
              </a:rPr>
              <a:t>Your success is our success </a:t>
            </a:r>
          </a:p>
          <a:p>
            <a:pPr marL="0" indent="0">
              <a:lnSpc>
                <a:spcPct val="150000"/>
              </a:lnSpc>
              <a:buNone/>
            </a:pPr>
            <a:endParaRPr lang="en-US" b="1">
              <a:latin typeface="Aptos SemiBold" panose="020B0004020202020204" pitchFamily="34" charset="0"/>
            </a:endParaRPr>
          </a:p>
          <a:p>
            <a:pPr>
              <a:lnSpc>
                <a:spcPct val="150000"/>
              </a:lnSpc>
            </a:pPr>
            <a:endParaRPr lang="en-US" b="1">
              <a:latin typeface="Aptos SemiBold" panose="020B0004020202020204" pitchFamily="34" charset="0"/>
            </a:endParaRPr>
          </a:p>
          <a:p>
            <a:pPr>
              <a:lnSpc>
                <a:spcPct val="150000"/>
              </a:lnSpc>
            </a:pPr>
            <a:endParaRPr lang="en-US" b="1">
              <a:latin typeface="Aptos SemiBold" panose="020B0004020202020204" pitchFamily="34" charset="0"/>
            </a:endParaRPr>
          </a:p>
          <a:p>
            <a:pPr>
              <a:lnSpc>
                <a:spcPct val="150000"/>
              </a:lnSpc>
            </a:pPr>
            <a:endParaRPr lang="en-US" b="1">
              <a:latin typeface="Aptos SemiBold" panose="020B0004020202020204" pitchFamily="34" charset="0"/>
            </a:endParaRPr>
          </a:p>
          <a:p>
            <a:pPr>
              <a:lnSpc>
                <a:spcPct val="150000"/>
              </a:lnSpc>
            </a:pPr>
            <a:endParaRPr lang="en-US" b="1">
              <a:latin typeface="Aptos SemiBold" panose="020B0004020202020204" pitchFamily="34" charset="0"/>
            </a:endParaRPr>
          </a:p>
        </p:txBody>
      </p:sp>
      <p:pic>
        <p:nvPicPr>
          <p:cNvPr id="10" name="Picture 9" descr="A person holding a computer&#10;&#10;AI-generated content may be incorrect.">
            <a:extLst>
              <a:ext uri="{FF2B5EF4-FFF2-40B4-BE49-F238E27FC236}">
                <a16:creationId xmlns:a16="http://schemas.microsoft.com/office/drawing/2014/main" id="{90CFEFC9-570C-5DE5-F09A-36A275C58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295" y="128211"/>
            <a:ext cx="7094706" cy="663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752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C8413-A72A-CA25-3B89-A58B7F01A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543C8-0AE7-CC3D-A999-0A8472339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tips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A71D0-3E8E-2493-8B67-12026525AC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72338" cy="5052521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latin typeface="Aptos"/>
              </a:rPr>
              <a:t>Telemetry </a:t>
            </a:r>
          </a:p>
          <a:p>
            <a:pPr lvl="1"/>
            <a:r>
              <a:rPr lang="en-US" sz="2000" dirty="0">
                <a:latin typeface="Aptos"/>
              </a:rPr>
              <a:t>Advanced </a:t>
            </a:r>
            <a:r>
              <a:rPr lang="en-US" sz="2000" dirty="0" err="1">
                <a:latin typeface="Aptos"/>
              </a:rPr>
              <a:t>temetry</a:t>
            </a:r>
            <a:r>
              <a:rPr lang="en-US" sz="2000" dirty="0">
                <a:latin typeface="Aptos"/>
              </a:rPr>
              <a:t> to enable troubleshooting and support for the tenant</a:t>
            </a:r>
          </a:p>
          <a:p>
            <a:pPr lvl="1"/>
            <a:r>
              <a:rPr lang="en-US" sz="2000" dirty="0">
                <a:latin typeface="Aptos"/>
              </a:rPr>
              <a:t>Easy, intuitive access to performance metrics</a:t>
            </a:r>
            <a:endParaRPr lang="en-US" sz="2000" dirty="0"/>
          </a:p>
          <a:p>
            <a:pPr marL="0" indent="0">
              <a:buNone/>
            </a:pPr>
            <a:r>
              <a:rPr lang="en-US" b="1" dirty="0">
                <a:latin typeface="Aptos"/>
              </a:rPr>
              <a:t>LS Retail Academy platform</a:t>
            </a:r>
          </a:p>
          <a:p>
            <a:pPr lvl="1"/>
            <a:r>
              <a:rPr lang="en-US" sz="2000" dirty="0">
                <a:latin typeface="Aptos"/>
              </a:rPr>
              <a:t>Comprehensive learning experience with on-demand courses on LS Retail products</a:t>
            </a:r>
            <a:endParaRPr lang="en-US" sz="2000" dirty="0"/>
          </a:p>
          <a:p>
            <a:pPr lvl="1"/>
            <a:r>
              <a:rPr lang="en-US" sz="2000" dirty="0">
                <a:latin typeface="Aptos"/>
              </a:rPr>
              <a:t>Available for partners and customers</a:t>
            </a:r>
          </a:p>
          <a:p>
            <a:pPr marL="0" indent="0">
              <a:buNone/>
            </a:pPr>
            <a:r>
              <a:rPr lang="en-US" b="1" dirty="0">
                <a:latin typeface="Aptos"/>
              </a:rPr>
              <a:t>Utilize consulting services </a:t>
            </a:r>
          </a:p>
          <a:p>
            <a:pPr lvl="1"/>
            <a:r>
              <a:rPr lang="en-US" sz="2000" dirty="0">
                <a:latin typeface="Aptos"/>
              </a:rPr>
              <a:t>LS Retail Consulting can give you the right support at the right time</a:t>
            </a:r>
            <a:endParaRPr lang="en-US" sz="2000" dirty="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894D0-B7DA-15F3-3C32-0C4F04482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4711" y="2119852"/>
            <a:ext cx="7733807" cy="396966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latin typeface="Aptos" panose="020B0004020202020204" pitchFamily="34" charset="0"/>
                <a:cs typeface="Segoe UI"/>
              </a:rPr>
              <a:t>Extensive offering of services available to our partners.  </a:t>
            </a:r>
          </a:p>
          <a:p>
            <a:pPr marL="0" indent="0">
              <a:buNone/>
            </a:pPr>
            <a:r>
              <a:rPr lang="en-US">
                <a:latin typeface="Aptos" panose="020B0004020202020204" pitchFamily="34" charset="0"/>
                <a:cs typeface="Segoe UI"/>
              </a:rPr>
              <a:t>Extend your capabilities and ensure you have the knowledge, skills, and resources needed to succeed. </a:t>
            </a:r>
            <a:endParaRPr lang="en-US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>
              <a:latin typeface="Aptos" panose="020B0004020202020204" pitchFamily="34" charset="0"/>
              <a:cs typeface="Segoe UI"/>
            </a:endParaRPr>
          </a:p>
          <a:p>
            <a:pPr marL="0" indent="0">
              <a:buNone/>
            </a:pPr>
            <a:r>
              <a:rPr lang="en-US" b="1">
                <a:latin typeface="Aptos" panose="020B0004020202020204" pitchFamily="34" charset="0"/>
                <a:cs typeface="Segoe UI"/>
              </a:rPr>
              <a:t>How can we help you succeed? 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2CB205F-228A-229C-CFCA-80CF50A8B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709" y="684744"/>
            <a:ext cx="10065726" cy="1238405"/>
          </a:xfrm>
        </p:spPr>
        <p:txBody>
          <a:bodyPr>
            <a:normAutofit/>
          </a:bodyPr>
          <a:lstStyle/>
          <a:p>
            <a:r>
              <a:rPr lang="en-US">
                <a:latin typeface="Aptos" panose="020B0004020202020204" pitchFamily="34" charset="0"/>
                <a:cs typeface="Segoe UI"/>
              </a:rPr>
              <a:t>Our aim is to increase the success of our partners and customers! </a:t>
            </a:r>
            <a:endParaRPr lang="en-US" sz="2700" b="0">
              <a:latin typeface="Aptos" panose="020B00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45A0EB3-8E52-E518-E47E-E588B7D5C8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1746" y="3744260"/>
            <a:ext cx="3087173" cy="24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55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7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DBC84-5854-1B49-8275-29A999DA9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/>
              <a:t>A global</a:t>
            </a:r>
            <a:br>
              <a:rPr lang="en-US" sz="7200"/>
            </a:br>
            <a:r>
              <a:rPr lang="en-US" sz="7200"/>
              <a:t>consulting team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A8E14E6-B96B-8527-5432-DB790DC87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30627" y="5478920"/>
            <a:ext cx="1374691" cy="63894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485281E-6A61-DB3B-7A16-152621FC8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05461" y="1755901"/>
            <a:ext cx="5475678" cy="324074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4486774-B614-BA6A-A8B0-DB06AD3DC90F}"/>
              </a:ext>
            </a:extLst>
          </p:cNvPr>
          <p:cNvSpPr/>
          <p:nvPr/>
        </p:nvSpPr>
        <p:spPr>
          <a:xfrm>
            <a:off x="6492178" y="2951075"/>
            <a:ext cx="1582876" cy="7085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Jennifer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Oddo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Americas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CD58B4A-2224-B860-55BC-C61F2C08C92C}"/>
              </a:ext>
            </a:extLst>
          </p:cNvPr>
          <p:cNvSpPr/>
          <p:nvPr/>
        </p:nvSpPr>
        <p:spPr>
          <a:xfrm>
            <a:off x="8233924" y="2592831"/>
            <a:ext cx="1582876" cy="7085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Urdur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 Anna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Bjornsdottir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Europe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904576-1F96-CD03-F96A-27B247F22F78}"/>
              </a:ext>
            </a:extLst>
          </p:cNvPr>
          <p:cNvSpPr/>
          <p:nvPr/>
        </p:nvSpPr>
        <p:spPr>
          <a:xfrm>
            <a:off x="9760495" y="3794736"/>
            <a:ext cx="1582876" cy="7085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Bjarni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Asmundsson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APAC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A995660-6008-D588-8370-CEBD504E3C4B}"/>
              </a:ext>
            </a:extLst>
          </p:cNvPr>
          <p:cNvSpPr/>
          <p:nvPr/>
        </p:nvSpPr>
        <p:spPr>
          <a:xfrm>
            <a:off x="7150861" y="1712522"/>
            <a:ext cx="1582876" cy="7085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Asta M. Karlsson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Project Management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6C3EAEBE-5A67-1B80-E60F-19D20B78465F}"/>
              </a:ext>
            </a:extLst>
          </p:cNvPr>
          <p:cNvSpPr/>
          <p:nvPr/>
        </p:nvSpPr>
        <p:spPr>
          <a:xfrm>
            <a:off x="9175609" y="1712522"/>
            <a:ext cx="1666562" cy="7085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/>
              </a:rPr>
              <a:t>Johann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/>
              </a:rPr>
              <a:t>Thorlaksson</a:t>
            </a:r>
            <a:endParaRPr lang="en-US" sz="1200" b="1" i="0" u="none" strike="noStrike" kern="1200" cap="none" spc="0" normalizeH="0" baseline="0" noProof="0" err="1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/>
            </a:endParaRPr>
          </a:p>
          <a:p>
            <a:pPr algn="ctr">
              <a:defRPr/>
            </a:pPr>
            <a:r>
              <a:rPr lang="en-US" sz="1200">
                <a:solidFill>
                  <a:srgbClr val="351C5C"/>
                </a:solidFill>
                <a:latin typeface="Aptos Light"/>
              </a:rPr>
              <a:t>CCO &amp;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/>
              </a:rPr>
              <a:t>MaxAttention</a:t>
            </a:r>
            <a:endParaRPr lang="en-US" sz="1200" b="0" i="0" u="none" strike="noStrike" kern="1200" cap="none" spc="0" normalizeH="0" baseline="0" noProof="0" err="1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Light"/>
            </a:endParaRPr>
          </a:p>
        </p:txBody>
      </p:sp>
    </p:spTree>
    <p:extLst>
      <p:ext uri="{BB962C8B-B14F-4D97-AF65-F5344CB8AC3E}">
        <p14:creationId xmlns:p14="http://schemas.microsoft.com/office/powerpoint/2010/main" val="367066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32A24-9274-F99C-40F0-9049ABCE3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CC1BE-0D38-E87C-8972-2FBA0C42A1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34666" y="1137420"/>
            <a:ext cx="5878242" cy="2291580"/>
          </a:xfrm>
        </p:spPr>
        <p:txBody>
          <a:bodyPr/>
          <a:lstStyle/>
          <a:p>
            <a:pPr marL="0" indent="0" algn="ctr">
              <a:buNone/>
            </a:pPr>
            <a:r>
              <a:rPr lang="en-GB" sz="4000" b="1">
                <a:latin typeface="Aptos" panose="020B0004020202020204" pitchFamily="34" charset="0"/>
                <a:cs typeface="Segoe UI" panose="020B0502040204020203" pitchFamily="34" charset="0"/>
              </a:rPr>
              <a:t>We work with partners and customers to make  their deliveries more successful.</a:t>
            </a:r>
            <a:endParaRPr lang="en-IS" sz="360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Placeholder 7" descr="A group of people having a discussion&#10;&#10;Description automatically generated">
            <a:extLst>
              <a:ext uri="{FF2B5EF4-FFF2-40B4-BE49-F238E27FC236}">
                <a16:creationId xmlns:a16="http://schemas.microsoft.com/office/drawing/2014/main" id="{04960B0F-E609-8E02-A53F-714667991F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33" name="Freeform 32">
            <a:extLst>
              <a:ext uri="{FF2B5EF4-FFF2-40B4-BE49-F238E27FC236}">
                <a16:creationId xmlns:a16="http://schemas.microsoft.com/office/drawing/2014/main" id="{DD81443F-2E70-09BB-92E5-81804F3ACD1E}"/>
              </a:ext>
            </a:extLst>
          </p:cNvPr>
          <p:cNvSpPr/>
          <p:nvPr/>
        </p:nvSpPr>
        <p:spPr>
          <a:xfrm>
            <a:off x="361950" y="999793"/>
            <a:ext cx="2381454" cy="1209291"/>
          </a:xfrm>
          <a:custGeom>
            <a:avLst/>
            <a:gdLst>
              <a:gd name="connsiteX0" fmla="*/ 201267 w 2381454"/>
              <a:gd name="connsiteY0" fmla="*/ 0 h 1209291"/>
              <a:gd name="connsiteX1" fmla="*/ 501039 w 2381454"/>
              <a:gd name="connsiteY1" fmla="*/ 0 h 1209291"/>
              <a:gd name="connsiteX2" fmla="*/ 2006737 w 2381454"/>
              <a:gd name="connsiteY2" fmla="*/ 0 h 1209291"/>
              <a:gd name="connsiteX3" fmla="*/ 2152041 w 2381454"/>
              <a:gd name="connsiteY3" fmla="*/ 0 h 1209291"/>
              <a:gd name="connsiteX4" fmla="*/ 2306509 w 2381454"/>
              <a:gd name="connsiteY4" fmla="*/ 0 h 1209291"/>
              <a:gd name="connsiteX5" fmla="*/ 2381454 w 2381454"/>
              <a:gd name="connsiteY5" fmla="*/ 73775 h 1209291"/>
              <a:gd name="connsiteX6" fmla="*/ 2381454 w 2381454"/>
              <a:gd name="connsiteY6" fmla="*/ 1135516 h 1209291"/>
              <a:gd name="connsiteX7" fmla="*/ 2306509 w 2381454"/>
              <a:gd name="connsiteY7" fmla="*/ 1209291 h 1209291"/>
              <a:gd name="connsiteX8" fmla="*/ 2152041 w 2381454"/>
              <a:gd name="connsiteY8" fmla="*/ 1209291 h 1209291"/>
              <a:gd name="connsiteX9" fmla="*/ 2006737 w 2381454"/>
              <a:gd name="connsiteY9" fmla="*/ 1209291 h 1209291"/>
              <a:gd name="connsiteX10" fmla="*/ 779425 w 2381454"/>
              <a:gd name="connsiteY10" fmla="*/ 1209291 h 1209291"/>
              <a:gd name="connsiteX11" fmla="*/ 501039 w 2381454"/>
              <a:gd name="connsiteY11" fmla="*/ 1209291 h 1209291"/>
              <a:gd name="connsiteX12" fmla="*/ 422652 w 2381454"/>
              <a:gd name="connsiteY12" fmla="*/ 1209291 h 1209291"/>
              <a:gd name="connsiteX13" fmla="*/ 201267 w 2381454"/>
              <a:gd name="connsiteY13" fmla="*/ 1209291 h 1209291"/>
              <a:gd name="connsiteX14" fmla="*/ 0 w 2381454"/>
              <a:gd name="connsiteY14" fmla="*/ 1209291 h 1209291"/>
              <a:gd name="connsiteX15" fmla="*/ 0 w 2381454"/>
              <a:gd name="connsiteY15" fmla="*/ 93910 h 1209291"/>
              <a:gd name="connsiteX16" fmla="*/ 26735 w 2381454"/>
              <a:gd name="connsiteY16" fmla="*/ 65014 h 1209291"/>
              <a:gd name="connsiteX17" fmla="*/ 37178 w 2381454"/>
              <a:gd name="connsiteY17" fmla="*/ 27320 h 1209291"/>
              <a:gd name="connsiteX18" fmla="*/ 36764 w 2381454"/>
              <a:gd name="connsiteY18" fmla="*/ 25825 h 1209291"/>
              <a:gd name="connsiteX19" fmla="*/ 145385 w 2381454"/>
              <a:gd name="connsiteY19" fmla="*/ 25825 h 1209291"/>
              <a:gd name="connsiteX20" fmla="*/ 148273 w 2381454"/>
              <a:gd name="connsiteY20" fmla="*/ 21608 h 1209291"/>
              <a:gd name="connsiteX21" fmla="*/ 201267 w 2381454"/>
              <a:gd name="connsiteY21" fmla="*/ 0 h 120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81454" h="1209291">
                <a:moveTo>
                  <a:pt x="201267" y="0"/>
                </a:moveTo>
                <a:lnTo>
                  <a:pt x="501039" y="0"/>
                </a:lnTo>
                <a:lnTo>
                  <a:pt x="2006737" y="0"/>
                </a:lnTo>
                <a:lnTo>
                  <a:pt x="2152041" y="0"/>
                </a:lnTo>
                <a:lnTo>
                  <a:pt x="2306509" y="0"/>
                </a:lnTo>
                <a:cubicBezTo>
                  <a:pt x="2347900" y="0"/>
                  <a:pt x="2381454" y="33030"/>
                  <a:pt x="2381454" y="73775"/>
                </a:cubicBezTo>
                <a:lnTo>
                  <a:pt x="2381454" y="1135516"/>
                </a:lnTo>
                <a:cubicBezTo>
                  <a:pt x="2381454" y="1176261"/>
                  <a:pt x="2347900" y="1209291"/>
                  <a:pt x="2306509" y="1209291"/>
                </a:cubicBezTo>
                <a:lnTo>
                  <a:pt x="2152041" y="1209291"/>
                </a:lnTo>
                <a:lnTo>
                  <a:pt x="2006737" y="1209291"/>
                </a:lnTo>
                <a:lnTo>
                  <a:pt x="779425" y="1209291"/>
                </a:lnTo>
                <a:lnTo>
                  <a:pt x="501039" y="1209291"/>
                </a:lnTo>
                <a:lnTo>
                  <a:pt x="422652" y="1209291"/>
                </a:lnTo>
                <a:lnTo>
                  <a:pt x="201267" y="1209291"/>
                </a:lnTo>
                <a:lnTo>
                  <a:pt x="0" y="1209291"/>
                </a:lnTo>
                <a:lnTo>
                  <a:pt x="0" y="93910"/>
                </a:lnTo>
                <a:lnTo>
                  <a:pt x="26735" y="65014"/>
                </a:lnTo>
                <a:cubicBezTo>
                  <a:pt x="33460" y="53428"/>
                  <a:pt x="37178" y="40691"/>
                  <a:pt x="37178" y="27320"/>
                </a:cubicBezTo>
                <a:lnTo>
                  <a:pt x="36764" y="25825"/>
                </a:lnTo>
                <a:lnTo>
                  <a:pt x="145385" y="25825"/>
                </a:lnTo>
                <a:lnTo>
                  <a:pt x="148273" y="21608"/>
                </a:lnTo>
                <a:cubicBezTo>
                  <a:pt x="161836" y="8257"/>
                  <a:pt x="180572" y="0"/>
                  <a:pt x="201267" y="0"/>
                </a:cubicBezTo>
                <a:close/>
              </a:path>
            </a:pathLst>
          </a:cu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2B69603-82A5-3404-8EA8-6B3D55388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4794" y="1196409"/>
            <a:ext cx="1755765" cy="816059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C5CF998-9DFE-C177-857D-9C1F98BA149D}"/>
              </a:ext>
            </a:extLst>
          </p:cNvPr>
          <p:cNvSpPr txBox="1">
            <a:spLocks/>
          </p:cNvSpPr>
          <p:nvPr/>
        </p:nvSpPr>
        <p:spPr>
          <a:xfrm>
            <a:off x="6034666" y="3702131"/>
            <a:ext cx="6290321" cy="1563439"/>
          </a:xfrm>
          <a:prstGeom prst="rect">
            <a:avLst/>
          </a:prstGeom>
        </p:spPr>
        <p:txBody>
          <a:bodyPr lIns="91440" tIns="45720" rIns="91440" bIns="45720" numCol="2" spcCol="9144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latin typeface="Aptos"/>
                <a:cs typeface="Segoe UI"/>
              </a:rPr>
              <a:t>Global team of 100 people </a:t>
            </a:r>
            <a:endParaRPr lang="en-US" sz="1800" b="1">
              <a:latin typeface="Aptos"/>
            </a:endParaRPr>
          </a:p>
          <a:p>
            <a:r>
              <a:rPr lang="en-US" sz="1800" b="1">
                <a:latin typeface="Aptos"/>
                <a:cs typeface="Segoe UI"/>
              </a:rPr>
              <a:t>Diverse team</a:t>
            </a:r>
          </a:p>
          <a:p>
            <a:r>
              <a:rPr lang="en-US" sz="1800" b="1">
                <a:latin typeface="Aptos"/>
                <a:cs typeface="Segoe UI"/>
              </a:rPr>
              <a:t>Extensive experience </a:t>
            </a:r>
          </a:p>
          <a:p>
            <a:r>
              <a:rPr lang="en-US" sz="1800" b="1">
                <a:latin typeface="Aptos"/>
                <a:cs typeface="Segoe UI"/>
              </a:rPr>
              <a:t>Subject matter experts </a:t>
            </a:r>
          </a:p>
          <a:p>
            <a:endParaRPr lang="is-IS" sz="1800"/>
          </a:p>
          <a:p>
            <a:r>
              <a:rPr lang="is-IS" sz="1800" err="1">
                <a:latin typeface="Aptos Light"/>
              </a:rPr>
              <a:t>Technical</a:t>
            </a:r>
            <a:r>
              <a:rPr lang="is-IS" sz="1800">
                <a:latin typeface="Aptos Light"/>
              </a:rPr>
              <a:t> </a:t>
            </a:r>
            <a:r>
              <a:rPr lang="is-IS" sz="1800" err="1">
                <a:latin typeface="Aptos Light"/>
              </a:rPr>
              <a:t>Consultants</a:t>
            </a:r>
          </a:p>
          <a:p>
            <a:r>
              <a:rPr lang="is-IS" sz="1800" err="1">
                <a:latin typeface="Aptos Light"/>
              </a:rPr>
              <a:t>Functional</a:t>
            </a:r>
            <a:r>
              <a:rPr lang="is-IS" sz="1800">
                <a:latin typeface="Aptos Light"/>
              </a:rPr>
              <a:t> </a:t>
            </a:r>
            <a:r>
              <a:rPr lang="is-IS" sz="1800" err="1">
                <a:latin typeface="Aptos Light"/>
              </a:rPr>
              <a:t>Consultants</a:t>
            </a:r>
            <a:r>
              <a:rPr lang="is-IS" sz="1800">
                <a:latin typeface="Aptos Light"/>
              </a:rPr>
              <a:t> </a:t>
            </a:r>
          </a:p>
          <a:p>
            <a:r>
              <a:rPr lang="is-IS" sz="1800" err="1">
                <a:latin typeface="Aptos Light"/>
              </a:rPr>
              <a:t>Solution</a:t>
            </a:r>
            <a:r>
              <a:rPr lang="is-IS" sz="1800">
                <a:latin typeface="Aptos Light"/>
              </a:rPr>
              <a:t> </a:t>
            </a:r>
            <a:r>
              <a:rPr lang="is-IS" sz="1800" err="1">
                <a:latin typeface="Aptos Light"/>
              </a:rPr>
              <a:t>Architects</a:t>
            </a:r>
            <a:r>
              <a:rPr lang="is-IS" sz="1800">
                <a:latin typeface="Aptos Light"/>
              </a:rPr>
              <a:t> </a:t>
            </a:r>
          </a:p>
          <a:p>
            <a:r>
              <a:rPr lang="is-IS" sz="1800">
                <a:latin typeface="Aptos Light"/>
              </a:rPr>
              <a:t>Project </a:t>
            </a:r>
            <a:r>
              <a:rPr lang="is-IS" sz="1800" err="1">
                <a:latin typeface="Aptos Light"/>
              </a:rPr>
              <a:t>Managers</a:t>
            </a:r>
            <a:r>
              <a:rPr lang="is-IS" sz="1800">
                <a:latin typeface="Aptos Light"/>
              </a:rPr>
              <a:t> </a:t>
            </a:r>
            <a:endParaRPr lang="en-US" sz="1800">
              <a:latin typeface="Aptos Light"/>
            </a:endParaRPr>
          </a:p>
          <a:p>
            <a:endParaRPr lang="en-US" sz="180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366128665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F16C9976-3749-D2C1-A20D-1D1A9D75249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1270" r="11990"/>
          <a:stretch/>
        </p:blipFill>
        <p:spPr>
          <a:xfrm>
            <a:off x="399127" y="1025619"/>
            <a:ext cx="5211024" cy="5211024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FB7AF-6C3C-E8EB-7DEE-F48E5FC1D8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34666" y="1137420"/>
            <a:ext cx="5878242" cy="2291580"/>
          </a:xfrm>
        </p:spPr>
        <p:txBody>
          <a:bodyPr/>
          <a:lstStyle/>
          <a:p>
            <a:pPr marL="0" indent="0" algn="ctr">
              <a:buNone/>
            </a:pPr>
            <a:r>
              <a:rPr lang="en-GB" sz="4000" b="1">
                <a:latin typeface="Aptos" panose="020B0004020202020204" pitchFamily="34" charset="0"/>
                <a:cs typeface="Segoe UI" panose="020B0502040204020203" pitchFamily="34" charset="0"/>
              </a:rPr>
              <a:t>We work with partners and customers to make  their deliveries more successful.</a:t>
            </a:r>
            <a:endParaRPr lang="en-IS" sz="360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3BC3E5-5720-8A55-A12E-CA947A931FB0}"/>
              </a:ext>
            </a:extLst>
          </p:cNvPr>
          <p:cNvGrpSpPr/>
          <p:nvPr/>
        </p:nvGrpSpPr>
        <p:grpSpPr>
          <a:xfrm>
            <a:off x="6345488" y="3788997"/>
            <a:ext cx="1714348" cy="1119188"/>
            <a:chOff x="5024505" y="1986540"/>
            <a:chExt cx="2142989" cy="1399020"/>
          </a:xfrm>
          <a:solidFill>
            <a:schemeClr val="bg1"/>
          </a:solidFill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CBAFDEE-4239-4E48-E5E7-067D59B9A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245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6B123D-52BE-108C-AC82-35689DF2AF26}"/>
                </a:ext>
              </a:extLst>
            </p:cNvPr>
            <p:cNvSpPr txBox="1"/>
            <p:nvPr/>
          </p:nvSpPr>
          <p:spPr>
            <a:xfrm flipH="1">
              <a:off x="5143085" y="2339793"/>
              <a:ext cx="1905826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1200">
                  <a:solidFill>
                    <a:srgbClr val="351C5C"/>
                  </a:solidFill>
                  <a:latin typeface="Aptos"/>
                  <a:cs typeface="Segoe UI"/>
                </a:rPr>
                <a:t>Support partners in sales and in the full project lifecycle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0FFEED-FBBB-DF7E-E551-6D729DA21853}"/>
              </a:ext>
            </a:extLst>
          </p:cNvPr>
          <p:cNvGrpSpPr/>
          <p:nvPr/>
        </p:nvGrpSpPr>
        <p:grpSpPr>
          <a:xfrm>
            <a:off x="8297990" y="3788997"/>
            <a:ext cx="1714348" cy="1119188"/>
            <a:chOff x="7253355" y="1986540"/>
            <a:chExt cx="2142989" cy="1399020"/>
          </a:xfrm>
          <a:solidFill>
            <a:schemeClr val="bg1"/>
          </a:solidFill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474D8D4-4CCA-F1E9-0861-4DAD80933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5335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C1662E-E98F-AF0D-6A6F-B1C519E104D2}"/>
                </a:ext>
              </a:extLst>
            </p:cNvPr>
            <p:cNvSpPr txBox="1"/>
            <p:nvPr/>
          </p:nvSpPr>
          <p:spPr>
            <a:xfrm flipH="1">
              <a:off x="7387211" y="2455213"/>
              <a:ext cx="1875275" cy="461677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1200">
                  <a:solidFill>
                    <a:srgbClr val="351C5C"/>
                  </a:solidFill>
                  <a:latin typeface="Aptos" panose="020B0004020202020204" pitchFamily="34" charset="0"/>
                  <a:cs typeface="Segoe UI" panose="020B0502040204020203" pitchFamily="34" charset="0"/>
                </a:rPr>
                <a:t>Increase the quality of the implementations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EE466A-AC00-5BF6-5470-31449A1E5F6E}"/>
              </a:ext>
            </a:extLst>
          </p:cNvPr>
          <p:cNvGrpSpPr/>
          <p:nvPr/>
        </p:nvGrpSpPr>
        <p:grpSpPr>
          <a:xfrm>
            <a:off x="10255484" y="3788997"/>
            <a:ext cx="1714348" cy="1119188"/>
            <a:chOff x="9482205" y="1986540"/>
            <a:chExt cx="2142989" cy="1399020"/>
          </a:xfrm>
          <a:solidFill>
            <a:schemeClr val="bg1"/>
          </a:solidFill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4D1DF1C-5996-9826-247B-992BD1B85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822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FFD0D1D-600F-B812-D11C-487B7389782E}"/>
                </a:ext>
              </a:extLst>
            </p:cNvPr>
            <p:cNvSpPr txBox="1"/>
            <p:nvPr/>
          </p:nvSpPr>
          <p:spPr>
            <a:xfrm flipH="1">
              <a:off x="9578240" y="2339793"/>
              <a:ext cx="1950917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1200">
                  <a:solidFill>
                    <a:srgbClr val="351C5C"/>
                  </a:solidFill>
                  <a:latin typeface="Aptos" panose="020B0004020202020204" pitchFamily="34" charset="0"/>
                  <a:cs typeface="Segoe UI" panose="020B0502040204020203" pitchFamily="34" charset="0"/>
                </a:rPr>
                <a:t>Bring extra capacity and specialized industry expertise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ADEAA4-6988-E823-426F-E1361E8756B5}"/>
              </a:ext>
            </a:extLst>
          </p:cNvPr>
          <p:cNvGrpSpPr/>
          <p:nvPr/>
        </p:nvGrpSpPr>
        <p:grpSpPr>
          <a:xfrm>
            <a:off x="7324907" y="5117455"/>
            <a:ext cx="1714348" cy="1119188"/>
            <a:chOff x="6198733" y="3472440"/>
            <a:chExt cx="2142989" cy="1399020"/>
          </a:xfrm>
          <a:solidFill>
            <a:schemeClr val="bg1"/>
          </a:solidFill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7032B402-606C-1EE4-949A-B67F903C8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98733" y="34724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F6B752-F5A8-498C-2751-87938639D152}"/>
                </a:ext>
              </a:extLst>
            </p:cNvPr>
            <p:cNvSpPr txBox="1"/>
            <p:nvPr/>
          </p:nvSpPr>
          <p:spPr>
            <a:xfrm flipH="1">
              <a:off x="6370395" y="3825694"/>
              <a:ext cx="1799663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1200">
                  <a:solidFill>
                    <a:srgbClr val="351C5C"/>
                  </a:solidFill>
                  <a:latin typeface="Aptos" panose="020B0004020202020204" pitchFamily="34" charset="0"/>
                  <a:cs typeface="Segoe UI" panose="020B0502040204020203" pitchFamily="34" charset="0"/>
                </a:rPr>
                <a:t>Reduce project risk and cut down implementation time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FB4097-B481-24E0-15BD-6A2B763F1509}"/>
              </a:ext>
            </a:extLst>
          </p:cNvPr>
          <p:cNvGrpSpPr/>
          <p:nvPr/>
        </p:nvGrpSpPr>
        <p:grpSpPr>
          <a:xfrm>
            <a:off x="9282401" y="5117455"/>
            <a:ext cx="1714348" cy="1119188"/>
            <a:chOff x="8427583" y="3472440"/>
            <a:chExt cx="2142989" cy="1399020"/>
          </a:xfrm>
          <a:solidFill>
            <a:schemeClr val="bg1"/>
          </a:solidFill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E82DA63C-EC27-03D8-3BAA-1EE9F3F64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27583" y="34724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87A2A6-B48B-74FD-438F-E6A385545BEC}"/>
                </a:ext>
              </a:extLst>
            </p:cNvPr>
            <p:cNvSpPr txBox="1"/>
            <p:nvPr/>
          </p:nvSpPr>
          <p:spPr>
            <a:xfrm flipH="1">
              <a:off x="8546410" y="3825694"/>
              <a:ext cx="1905333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1200">
                  <a:solidFill>
                    <a:srgbClr val="351C5C"/>
                  </a:solidFill>
                  <a:latin typeface="Aptos" panose="020B0004020202020204" pitchFamily="34" charset="0"/>
                  <a:cs typeface="Segoe UI" panose="020B0502040204020203" pitchFamily="34" charset="0"/>
                </a:rPr>
                <a:t>Bring customer insights into product development </a:t>
              </a:r>
            </a:p>
          </p:txBody>
        </p:sp>
      </p:grpSp>
      <p:sp>
        <p:nvSpPr>
          <p:cNvPr id="33" name="Freeform 32">
            <a:extLst>
              <a:ext uri="{FF2B5EF4-FFF2-40B4-BE49-F238E27FC236}">
                <a16:creationId xmlns:a16="http://schemas.microsoft.com/office/drawing/2014/main" id="{2E273CD3-F94D-8C40-E38A-A37254C7E074}"/>
              </a:ext>
            </a:extLst>
          </p:cNvPr>
          <p:cNvSpPr/>
          <p:nvPr/>
        </p:nvSpPr>
        <p:spPr>
          <a:xfrm>
            <a:off x="361950" y="999793"/>
            <a:ext cx="2381454" cy="1209291"/>
          </a:xfrm>
          <a:custGeom>
            <a:avLst/>
            <a:gdLst>
              <a:gd name="connsiteX0" fmla="*/ 201267 w 2381454"/>
              <a:gd name="connsiteY0" fmla="*/ 0 h 1209291"/>
              <a:gd name="connsiteX1" fmla="*/ 501039 w 2381454"/>
              <a:gd name="connsiteY1" fmla="*/ 0 h 1209291"/>
              <a:gd name="connsiteX2" fmla="*/ 2006737 w 2381454"/>
              <a:gd name="connsiteY2" fmla="*/ 0 h 1209291"/>
              <a:gd name="connsiteX3" fmla="*/ 2152041 w 2381454"/>
              <a:gd name="connsiteY3" fmla="*/ 0 h 1209291"/>
              <a:gd name="connsiteX4" fmla="*/ 2306509 w 2381454"/>
              <a:gd name="connsiteY4" fmla="*/ 0 h 1209291"/>
              <a:gd name="connsiteX5" fmla="*/ 2381454 w 2381454"/>
              <a:gd name="connsiteY5" fmla="*/ 73775 h 1209291"/>
              <a:gd name="connsiteX6" fmla="*/ 2381454 w 2381454"/>
              <a:gd name="connsiteY6" fmla="*/ 1135516 h 1209291"/>
              <a:gd name="connsiteX7" fmla="*/ 2306509 w 2381454"/>
              <a:gd name="connsiteY7" fmla="*/ 1209291 h 1209291"/>
              <a:gd name="connsiteX8" fmla="*/ 2152041 w 2381454"/>
              <a:gd name="connsiteY8" fmla="*/ 1209291 h 1209291"/>
              <a:gd name="connsiteX9" fmla="*/ 2006737 w 2381454"/>
              <a:gd name="connsiteY9" fmla="*/ 1209291 h 1209291"/>
              <a:gd name="connsiteX10" fmla="*/ 779425 w 2381454"/>
              <a:gd name="connsiteY10" fmla="*/ 1209291 h 1209291"/>
              <a:gd name="connsiteX11" fmla="*/ 501039 w 2381454"/>
              <a:gd name="connsiteY11" fmla="*/ 1209291 h 1209291"/>
              <a:gd name="connsiteX12" fmla="*/ 422652 w 2381454"/>
              <a:gd name="connsiteY12" fmla="*/ 1209291 h 1209291"/>
              <a:gd name="connsiteX13" fmla="*/ 201267 w 2381454"/>
              <a:gd name="connsiteY13" fmla="*/ 1209291 h 1209291"/>
              <a:gd name="connsiteX14" fmla="*/ 0 w 2381454"/>
              <a:gd name="connsiteY14" fmla="*/ 1209291 h 1209291"/>
              <a:gd name="connsiteX15" fmla="*/ 0 w 2381454"/>
              <a:gd name="connsiteY15" fmla="*/ 93910 h 1209291"/>
              <a:gd name="connsiteX16" fmla="*/ 26735 w 2381454"/>
              <a:gd name="connsiteY16" fmla="*/ 65014 h 1209291"/>
              <a:gd name="connsiteX17" fmla="*/ 37178 w 2381454"/>
              <a:gd name="connsiteY17" fmla="*/ 27320 h 1209291"/>
              <a:gd name="connsiteX18" fmla="*/ 36764 w 2381454"/>
              <a:gd name="connsiteY18" fmla="*/ 25825 h 1209291"/>
              <a:gd name="connsiteX19" fmla="*/ 145385 w 2381454"/>
              <a:gd name="connsiteY19" fmla="*/ 25825 h 1209291"/>
              <a:gd name="connsiteX20" fmla="*/ 148273 w 2381454"/>
              <a:gd name="connsiteY20" fmla="*/ 21608 h 1209291"/>
              <a:gd name="connsiteX21" fmla="*/ 201267 w 2381454"/>
              <a:gd name="connsiteY21" fmla="*/ 0 h 120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81454" h="1209291">
                <a:moveTo>
                  <a:pt x="201267" y="0"/>
                </a:moveTo>
                <a:lnTo>
                  <a:pt x="501039" y="0"/>
                </a:lnTo>
                <a:lnTo>
                  <a:pt x="2006737" y="0"/>
                </a:lnTo>
                <a:lnTo>
                  <a:pt x="2152041" y="0"/>
                </a:lnTo>
                <a:lnTo>
                  <a:pt x="2306509" y="0"/>
                </a:lnTo>
                <a:cubicBezTo>
                  <a:pt x="2347900" y="0"/>
                  <a:pt x="2381454" y="33030"/>
                  <a:pt x="2381454" y="73775"/>
                </a:cubicBezTo>
                <a:lnTo>
                  <a:pt x="2381454" y="1135516"/>
                </a:lnTo>
                <a:cubicBezTo>
                  <a:pt x="2381454" y="1176261"/>
                  <a:pt x="2347900" y="1209291"/>
                  <a:pt x="2306509" y="1209291"/>
                </a:cubicBezTo>
                <a:lnTo>
                  <a:pt x="2152041" y="1209291"/>
                </a:lnTo>
                <a:lnTo>
                  <a:pt x="2006737" y="1209291"/>
                </a:lnTo>
                <a:lnTo>
                  <a:pt x="779425" y="1209291"/>
                </a:lnTo>
                <a:lnTo>
                  <a:pt x="501039" y="1209291"/>
                </a:lnTo>
                <a:lnTo>
                  <a:pt x="422652" y="1209291"/>
                </a:lnTo>
                <a:lnTo>
                  <a:pt x="201267" y="1209291"/>
                </a:lnTo>
                <a:lnTo>
                  <a:pt x="0" y="1209291"/>
                </a:lnTo>
                <a:lnTo>
                  <a:pt x="0" y="93910"/>
                </a:lnTo>
                <a:lnTo>
                  <a:pt x="26735" y="65014"/>
                </a:lnTo>
                <a:cubicBezTo>
                  <a:pt x="33460" y="53428"/>
                  <a:pt x="37178" y="40691"/>
                  <a:pt x="37178" y="27320"/>
                </a:cubicBezTo>
                <a:lnTo>
                  <a:pt x="36764" y="25825"/>
                </a:lnTo>
                <a:lnTo>
                  <a:pt x="145385" y="25825"/>
                </a:lnTo>
                <a:lnTo>
                  <a:pt x="148273" y="21608"/>
                </a:lnTo>
                <a:cubicBezTo>
                  <a:pt x="161836" y="8257"/>
                  <a:pt x="180572" y="0"/>
                  <a:pt x="201267" y="0"/>
                </a:cubicBezTo>
                <a:close/>
              </a:path>
            </a:pathLst>
          </a:cu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BF2F7BD-6164-DF11-B58F-356FB0C832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74794" y="1196409"/>
            <a:ext cx="1755765" cy="81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23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BF70797-973C-1BDB-937E-8FEECBB2D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212186"/>
            <a:ext cx="4926190" cy="1280948"/>
          </a:xfrm>
        </p:spPr>
        <p:txBody>
          <a:bodyPr anchor="t">
            <a:normAutofit/>
          </a:bodyPr>
          <a:lstStyle/>
          <a:p>
            <a:r>
              <a:rPr lang="en-US"/>
              <a:t>Project approach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C211B82-A0A1-57D4-4EB5-76A5957F2F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109785"/>
            <a:ext cx="4926189" cy="539689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Aptos SemiBold"/>
              </a:rPr>
              <a:t>LS Retail Consulting services can be used for different phases of the project lifecycle:</a:t>
            </a:r>
          </a:p>
          <a:p>
            <a:pPr lvl="1"/>
            <a:r>
              <a:rPr lang="en-US">
                <a:latin typeface="Aptos Light"/>
              </a:rPr>
              <a:t>Pre-sales</a:t>
            </a:r>
            <a:endParaRPr lang="en-US">
              <a:solidFill>
                <a:srgbClr val="000000"/>
              </a:solidFill>
              <a:latin typeface="Aptos Light"/>
            </a:endParaRPr>
          </a:p>
          <a:p>
            <a:pPr lvl="1"/>
            <a:r>
              <a:rPr lang="en-US">
                <a:latin typeface="Aptos Light"/>
              </a:rPr>
              <a:t>Analysis and workshops</a:t>
            </a:r>
            <a:endParaRPr lang="en-US">
              <a:solidFill>
                <a:srgbClr val="000000"/>
              </a:solidFill>
              <a:latin typeface="Aptos Light"/>
            </a:endParaRPr>
          </a:p>
          <a:p>
            <a:pPr lvl="1"/>
            <a:r>
              <a:rPr lang="en-US">
                <a:latin typeface="Aptos Light"/>
              </a:rPr>
              <a:t>Architecture and customization guidance</a:t>
            </a:r>
            <a:endParaRPr lang="en-US">
              <a:solidFill>
                <a:srgbClr val="000000"/>
              </a:solidFill>
              <a:latin typeface="Aptos Light"/>
            </a:endParaRPr>
          </a:p>
          <a:p>
            <a:pPr lvl="1"/>
            <a:r>
              <a:rPr lang="en-US">
                <a:latin typeface="Aptos Light"/>
              </a:rPr>
              <a:t>Implementation and deployment</a:t>
            </a:r>
            <a:endParaRPr lang="en-US">
              <a:solidFill>
                <a:srgbClr val="000000"/>
              </a:solidFill>
              <a:latin typeface="Aptos Light"/>
            </a:endParaRPr>
          </a:p>
          <a:p>
            <a:pPr lvl="1"/>
            <a:r>
              <a:rPr lang="en-US">
                <a:latin typeface="Aptos Light"/>
              </a:rPr>
              <a:t>Key-user training</a:t>
            </a:r>
          </a:p>
          <a:p>
            <a:pPr lvl="1"/>
            <a:r>
              <a:rPr lang="en-US">
                <a:latin typeface="Aptos Light"/>
              </a:rPr>
              <a:t>Testing and support</a:t>
            </a:r>
            <a:endParaRPr lang="en-US"/>
          </a:p>
          <a:p>
            <a:pPr marL="0" indent="0">
              <a:buNone/>
            </a:pPr>
            <a:r>
              <a:rPr lang="en-US" b="1">
                <a:latin typeface="Aptos SemiBold"/>
              </a:rPr>
              <a:t>Bring in the right resources at the right time.</a:t>
            </a:r>
          </a:p>
        </p:txBody>
      </p:sp>
    </p:spTree>
    <p:extLst>
      <p:ext uri="{BB962C8B-B14F-4D97-AF65-F5344CB8AC3E}">
        <p14:creationId xmlns:p14="http://schemas.microsoft.com/office/powerpoint/2010/main" val="20392174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allAtOnce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BE4D4B-F67E-E3F2-30AB-87C09C09B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Delivery tips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B7C7B5-96E6-056E-7ABC-B3BD03E3B7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 sz="4000" b="1">
                <a:solidFill>
                  <a:srgbClr val="351C5C"/>
                </a:solidFill>
              </a:rPr>
              <a:t>Implementation challenges</a:t>
            </a:r>
            <a:br>
              <a:rPr lang="en-US" sz="4000" b="1">
                <a:solidFill>
                  <a:srgbClr val="351C5C"/>
                </a:solidFill>
              </a:rPr>
            </a:br>
            <a:endParaRPr lang="en-US" sz="4000" b="1">
              <a:solidFill>
                <a:srgbClr val="351C5C"/>
              </a:solidFill>
            </a:endParaRPr>
          </a:p>
          <a:p>
            <a:pPr marL="0" indent="0" algn="ctr">
              <a:buNone/>
            </a:pPr>
            <a:r>
              <a:rPr lang="en-US" sz="4000" b="1">
                <a:solidFill>
                  <a:srgbClr val="5B3D8C"/>
                </a:solidFill>
              </a:rPr>
              <a:t>Best practices for successful delivery</a:t>
            </a:r>
            <a:br>
              <a:rPr lang="en-US" sz="4000" b="1">
                <a:solidFill>
                  <a:srgbClr val="5B3D8C"/>
                </a:solidFill>
              </a:rPr>
            </a:br>
            <a:endParaRPr lang="en-US" sz="4000" b="1">
              <a:solidFill>
                <a:srgbClr val="5B3D8C"/>
              </a:solidFill>
            </a:endParaRPr>
          </a:p>
          <a:p>
            <a:pPr marL="0" indent="0" algn="ctr">
              <a:buNone/>
            </a:pPr>
            <a:r>
              <a:rPr lang="en-US" sz="4000" b="1">
                <a:solidFill>
                  <a:srgbClr val="351C5C"/>
                </a:solidFill>
              </a:rPr>
              <a:t>Customer stories from the field 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A92BBA6-B0CF-A094-96B7-E8E4F6113CD8}"/>
              </a:ext>
            </a:extLst>
          </p:cNvPr>
          <p:cNvCxnSpPr/>
          <p:nvPr/>
        </p:nvCxnSpPr>
        <p:spPr>
          <a:xfrm flipH="1">
            <a:off x="8142051" y="2412460"/>
            <a:ext cx="1400783" cy="0"/>
          </a:xfrm>
          <a:prstGeom prst="line">
            <a:avLst/>
          </a:prstGeom>
          <a:ln w="28575">
            <a:solidFill>
              <a:srgbClr val="351C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0793FC-6CE0-B5F7-290D-A5AD804ED98F}"/>
              </a:ext>
            </a:extLst>
          </p:cNvPr>
          <p:cNvCxnSpPr/>
          <p:nvPr/>
        </p:nvCxnSpPr>
        <p:spPr>
          <a:xfrm flipH="1">
            <a:off x="8142051" y="4250988"/>
            <a:ext cx="1400783" cy="0"/>
          </a:xfrm>
          <a:prstGeom prst="line">
            <a:avLst/>
          </a:prstGeom>
          <a:ln w="28575">
            <a:solidFill>
              <a:srgbClr val="351C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8222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ill 2">
            <a:extLst>
              <a:ext uri="{FF2B5EF4-FFF2-40B4-BE49-F238E27FC236}">
                <a16:creationId xmlns:a16="http://schemas.microsoft.com/office/drawing/2014/main" id="{F8FCCE36-0FC6-0D63-CB15-01AB5E42DBFC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32826BE8-2C42-369E-C122-468D6B89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79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74A195BC-3CFD-7E44-AEAD-AB83CE550EE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X25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358E8853-D709-994A-89CE-ED2222F22A29}"/>
    </a:ext>
  </a:extLst>
</a:theme>
</file>

<file path=ppt/theme/theme5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2513AB06-34C1-9842-B15F-1BA0878052CD}"/>
    </a:ext>
  </a:extLst>
</a:theme>
</file>

<file path=ppt/theme/theme6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7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50C503EE-A7B6-3B47-A83B-1E4B88E1DD62}"/>
    </a:ext>
  </a:extLst>
</a:theme>
</file>

<file path=ppt/theme/theme8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EA1D70C2-C42E-2844-BC20-D9B6601D1E60}"/>
    </a:ext>
  </a:extLst>
</a:theme>
</file>

<file path=ppt/theme/theme9.xml><?xml version="1.0" encoding="utf-8"?>
<a:theme xmlns:a="http://schemas.openxmlformats.org/drawingml/2006/main" name="1_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c22545-32f7-47c8-afbd-c0084660662b">
      <Terms xmlns="http://schemas.microsoft.com/office/infopath/2007/PartnerControls"/>
    </lcf76f155ced4ddcb4097134ff3c332f>
    <TaxCatchAll xmlns="a1a525c2-d4eb-46fe-9b09-8f8634d7947d" xsi:nil="true"/>
    <Owner xmlns="0ec22545-32f7-47c8-afbd-c0084660662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7" ma:contentTypeDescription="Create a new document." ma:contentTypeScope="" ma:versionID="fd4c6cd91654dda4fe76ff73aa631d9d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af37d4435f4b79a4b4b55a785f78245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57A7F1-5E1F-453E-A92F-37B3E8CCB545}">
  <ds:schemaRefs>
    <ds:schemaRef ds:uri="0ec22545-32f7-47c8-afbd-c0084660662b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a1a525c2-d4eb-46fe-9b09-8f8634d7947d"/>
    <ds:schemaRef ds:uri="http://www.w3.org/XML/1998/namespace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3E42CE-25E6-4F54-9C49-65608CF0B4C5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Eggplant slides</Template>
  <TotalTime>0</TotalTime>
  <Words>1725</Words>
  <Application>Microsoft Office PowerPoint</Application>
  <PresentationFormat>Widescreen</PresentationFormat>
  <Paragraphs>325</Paragraphs>
  <Slides>32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Aptos</vt:lpstr>
      <vt:lpstr>Aptos Black</vt:lpstr>
      <vt:lpstr>Aptos ExtraBold</vt:lpstr>
      <vt:lpstr>Aptos Light</vt:lpstr>
      <vt:lpstr>Aptos SemiBold</vt:lpstr>
      <vt:lpstr>Arial</vt:lpstr>
      <vt:lpstr>Calibri</vt:lpstr>
      <vt:lpstr>Courier New</vt:lpstr>
      <vt:lpstr>Segoe UI</vt:lpstr>
      <vt:lpstr>System Font Regular</vt:lpstr>
      <vt:lpstr>Eggplant slides</vt:lpstr>
      <vt:lpstr>cX25 slides</vt:lpstr>
      <vt:lpstr>Agenda slides</vt:lpstr>
      <vt:lpstr>White slides</vt:lpstr>
      <vt:lpstr>Grey slides</vt:lpstr>
      <vt:lpstr>Presenter image title slides</vt:lpstr>
      <vt:lpstr>Title/chapter slides</vt:lpstr>
      <vt:lpstr>Colorful slide options</vt:lpstr>
      <vt:lpstr>1_Eggplant slides</vt:lpstr>
      <vt:lpstr>PowerPoint Presentation</vt:lpstr>
      <vt:lpstr>PowerPoint Presentation</vt:lpstr>
      <vt:lpstr>Agenda</vt:lpstr>
      <vt:lpstr>A global consulting team</vt:lpstr>
      <vt:lpstr>PowerPoint Presentation</vt:lpstr>
      <vt:lpstr>PowerPoint Presentation</vt:lpstr>
      <vt:lpstr>Project approach </vt:lpstr>
      <vt:lpstr>Delivery tips</vt:lpstr>
      <vt:lpstr>PowerPoint Presentation</vt:lpstr>
      <vt:lpstr>PowerPoint Presentation</vt:lpstr>
      <vt:lpstr>Unclear strategy </vt:lpstr>
      <vt:lpstr>PowerPoint Presentation</vt:lpstr>
      <vt:lpstr>Management disappearance </vt:lpstr>
      <vt:lpstr>PowerPoint Presentation</vt:lpstr>
      <vt:lpstr>No business change management </vt:lpstr>
      <vt:lpstr>PowerPoint Presentation</vt:lpstr>
      <vt:lpstr>Lack of ownership </vt:lpstr>
      <vt:lpstr>Customer Story</vt:lpstr>
      <vt:lpstr>PowerPoint Presentation</vt:lpstr>
      <vt:lpstr>Organizations silos </vt:lpstr>
      <vt:lpstr>PowerPoint Presentation</vt:lpstr>
      <vt:lpstr>Unrealistic expectations </vt:lpstr>
      <vt:lpstr>PowerPoint Presentation</vt:lpstr>
      <vt:lpstr>Scope Creep </vt:lpstr>
      <vt:lpstr>Customer story</vt:lpstr>
      <vt:lpstr>PowerPoint Presentation</vt:lpstr>
      <vt:lpstr>Ineffective communication</vt:lpstr>
      <vt:lpstr>PowerPoint Presentation</vt:lpstr>
      <vt:lpstr>Technical tips </vt:lpstr>
      <vt:lpstr>Technical tips </vt:lpstr>
      <vt:lpstr>Our aim is to increase the success of our partners and customers! 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Hörður Ólafsson</dc:creator>
  <cp:lastModifiedBy>Bjorn Jonsson</cp:lastModifiedBy>
  <cp:revision>79</cp:revision>
  <dcterms:created xsi:type="dcterms:W3CDTF">2024-11-13T15:03:21Z</dcterms:created>
  <dcterms:modified xsi:type="dcterms:W3CDTF">2025-05-02T13:30:15Z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