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836" r:id="rId5"/>
    <p:sldMasterId id="2147483853" r:id="rId6"/>
    <p:sldMasterId id="2147483869" r:id="rId7"/>
  </p:sldMasterIdLst>
  <p:notesMasterIdLst>
    <p:notesMasterId r:id="rId32"/>
  </p:notesMasterIdLst>
  <p:sldIdLst>
    <p:sldId id="299" r:id="rId8"/>
    <p:sldId id="301" r:id="rId9"/>
    <p:sldId id="2147482465" r:id="rId10"/>
    <p:sldId id="2146846026" r:id="rId11"/>
    <p:sldId id="2146846027" r:id="rId12"/>
    <p:sldId id="2146846028" r:id="rId13"/>
    <p:sldId id="2146846029" r:id="rId14"/>
    <p:sldId id="2147482467" r:id="rId15"/>
    <p:sldId id="2146845792" r:id="rId16"/>
    <p:sldId id="2146846037" r:id="rId17"/>
    <p:sldId id="2146845965" r:id="rId18"/>
    <p:sldId id="2146846004" r:id="rId19"/>
    <p:sldId id="2147482466" r:id="rId20"/>
    <p:sldId id="2147482473" r:id="rId21"/>
    <p:sldId id="2147482471" r:id="rId22"/>
    <p:sldId id="2147482472" r:id="rId23"/>
    <p:sldId id="2147482470" r:id="rId24"/>
    <p:sldId id="2146845999" r:id="rId25"/>
    <p:sldId id="2146846022" r:id="rId26"/>
    <p:sldId id="2146846021" r:id="rId27"/>
    <p:sldId id="2146846038" r:id="rId28"/>
    <p:sldId id="2146846039" r:id="rId29"/>
    <p:sldId id="311" r:id="rId30"/>
    <p:sldId id="303" r:id="rId31"/>
  </p:sldIdLst>
  <p:sldSz cx="12192000" cy="6858000"/>
  <p:notesSz cx="6797675" cy="9928225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 slides" id="{1717138E-E308-C940-A345-391241ED4264}">
          <p14:sldIdLst>
            <p14:sldId id="299"/>
            <p14:sldId id="301"/>
            <p14:sldId id="2147482465"/>
          </p14:sldIdLst>
        </p14:section>
        <p14:section name="Evolution of gas stations" id="{2E19B765-BCD5-45E2-A555-01DEFD1F7C48}">
          <p14:sldIdLst>
            <p14:sldId id="2146846026"/>
            <p14:sldId id="2146846027"/>
            <p14:sldId id="2146846028"/>
            <p14:sldId id="2146846029"/>
          </p14:sldIdLst>
        </p14:section>
        <p14:section name="LSC for forecourt  End-to-end solution" id="{7C0A9978-C1D3-4F26-939D-EDDE0300ADA0}">
          <p14:sldIdLst>
            <p14:sldId id="2147482467"/>
          </p14:sldIdLst>
        </p14:section>
        <p14:section name="POS connecting to pumps" id="{3D011AC9-B77A-42FB-BFBC-46A02A8170AA}">
          <p14:sldIdLst>
            <p14:sldId id="2146845792"/>
            <p14:sldId id="2146846037"/>
            <p14:sldId id="2146845965"/>
            <p14:sldId id="2146846004"/>
          </p14:sldIdLst>
        </p14:section>
        <p14:section name="LS forecourt and loyalty" id="{DA0BF44B-0CB4-4A91-B89F-9C51E6EDA736}">
          <p14:sldIdLst>
            <p14:sldId id="2147482466"/>
            <p14:sldId id="2147482473"/>
            <p14:sldId id="2147482471"/>
            <p14:sldId id="2147482472"/>
            <p14:sldId id="2147482470"/>
          </p14:sldIdLst>
        </p14:section>
        <p14:section name="Wet stock management" id="{2CB6B508-F915-4608-B5C1-CA49D812F7E6}">
          <p14:sldIdLst>
            <p14:sldId id="2146845999"/>
            <p14:sldId id="2146846022"/>
            <p14:sldId id="2146846021"/>
          </p14:sldIdLst>
        </p14:section>
        <p14:section name="Fuel replenishment" id="{13079E79-7961-4E8F-AE41-84B75FC73FB5}">
          <p14:sldIdLst>
            <p14:sldId id="2146846038"/>
          </p14:sldIdLst>
        </p14:section>
        <p14:section name="LS OFT and ending" id="{EE03B9DF-B109-408E-BCDD-60CA60F92C31}">
          <p14:sldIdLst>
            <p14:sldId id="2146846039"/>
            <p14:sldId id="311"/>
          </p14:sldIdLst>
        </p14:section>
        <p14:section name="End of presentation" id="{36D76F95-70E3-4898-B888-2B60385CE351}">
          <p14:sldIdLst>
            <p14:sldId id="30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34466F-2C0F-52FE-7AA7-B238C2E86E5F}" name="Annemarie Jonsson" initials="AJ" userId="S::annemariejo@lsretail.com::86d7589d-a0bc-4346-95de-34c96a39f71a" providerId="AD"/>
  <p188:author id="{558C4099-2F00-597C-91E7-1C88AB8A1A87}" name="Wojciech Januszauskas" initials="WJ" userId="S::wojciechja@lsretail.com::283006d7-7365-4ce6-9b04-25a42527db96" providerId="AD"/>
  <p188:author id="{AD9936D2-6D6D-DAE5-2768-E9A75E43479F}" name="Bjarni Asmundsson" initials="BÁ" userId="S::Bjarni@lsretail.com::6a8719c8-66d4-4128-a50a-e4c11da2f60f" providerId="AD"/>
  <p188:author id="{ADD50FF1-F5AB-3517-1486-42A7ABA4B2AD}" name="Olafur Jonsson" initials="ÓJ" userId="S::olafur@lsretail.com::8486563d-a172-43f3-8943-1d2f4da99e4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3FA4"/>
    <a:srgbClr val="351C5C"/>
    <a:srgbClr val="912B48"/>
    <a:srgbClr val="D24A74"/>
    <a:srgbClr val="1C133D"/>
    <a:srgbClr val="00ADCF"/>
    <a:srgbClr val="01BCB5"/>
    <a:srgbClr val="F7F5F9"/>
    <a:srgbClr val="EFBC6E"/>
    <a:srgbClr val="0066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63"/>
    <p:restoredTop sz="72183" autoAdjust="0"/>
  </p:normalViewPr>
  <p:slideViewPr>
    <p:cSldViewPr snapToGrid="0">
      <p:cViewPr varScale="1">
        <p:scale>
          <a:sx n="80" d="100"/>
          <a:sy n="80" d="100"/>
        </p:scale>
        <p:origin x="117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jorn Jonsson" userId="0ba677ab-dff8-4d69-911d-adef4ed2de49" providerId="ADAL" clId="{2177406D-8F53-48DD-8CC9-F7F958472D88}"/>
    <pc:docChg chg="undo custSel addSld delSld modSld modSection">
      <pc:chgData name="Bjorn Jonsson" userId="0ba677ab-dff8-4d69-911d-adef4ed2de49" providerId="ADAL" clId="{2177406D-8F53-48DD-8CC9-F7F958472D88}" dt="2025-05-06T13:25:15.087" v="49" actId="368"/>
      <pc:docMkLst>
        <pc:docMk/>
      </pc:docMkLst>
      <pc:sldChg chg="modNotes">
        <pc:chgData name="Bjorn Jonsson" userId="0ba677ab-dff8-4d69-911d-adef4ed2de49" providerId="ADAL" clId="{2177406D-8F53-48DD-8CC9-F7F958472D88}" dt="2025-05-06T13:25:14.955" v="5" actId="368"/>
        <pc:sldMkLst>
          <pc:docMk/>
          <pc:sldMk cId="2005116885" sldId="301"/>
        </pc:sldMkLst>
      </pc:sldChg>
      <pc:sldChg chg="modNotes">
        <pc:chgData name="Bjorn Jonsson" userId="0ba677ab-dff8-4d69-911d-adef4ed2de49" providerId="ADAL" clId="{2177406D-8F53-48DD-8CC9-F7F958472D88}" dt="2025-05-06T13:25:15.087" v="49" actId="368"/>
        <pc:sldMkLst>
          <pc:docMk/>
          <pc:sldMk cId="1663720385" sldId="303"/>
        </pc:sldMkLst>
      </pc:sldChg>
      <pc:sldChg chg="modNotes">
        <pc:chgData name="Bjorn Jonsson" userId="0ba677ab-dff8-4d69-911d-adef4ed2de49" providerId="ADAL" clId="{2177406D-8F53-48DD-8CC9-F7F958472D88}" dt="2025-05-06T13:25:15.082" v="47" actId="368"/>
        <pc:sldMkLst>
          <pc:docMk/>
          <pc:sldMk cId="2143925204" sldId="311"/>
        </pc:sldMkLst>
      </pc:sldChg>
      <pc:sldChg chg="modNotes">
        <pc:chgData name="Bjorn Jonsson" userId="0ba677ab-dff8-4d69-911d-adef4ed2de49" providerId="ADAL" clId="{2177406D-8F53-48DD-8CC9-F7F958472D88}" dt="2025-05-06T13:25:15.009" v="19" actId="368"/>
        <pc:sldMkLst>
          <pc:docMk/>
          <pc:sldMk cId="2545457368" sldId="2146845792"/>
        </pc:sldMkLst>
      </pc:sldChg>
      <pc:sldChg chg="modNotes">
        <pc:chgData name="Bjorn Jonsson" userId="0ba677ab-dff8-4d69-911d-adef4ed2de49" providerId="ADAL" clId="{2177406D-8F53-48DD-8CC9-F7F958472D88}" dt="2025-05-06T13:25:15.019" v="23" actId="368"/>
        <pc:sldMkLst>
          <pc:docMk/>
          <pc:sldMk cId="491622599" sldId="2146845965"/>
        </pc:sldMkLst>
      </pc:sldChg>
      <pc:sldChg chg="modNotes">
        <pc:chgData name="Bjorn Jonsson" userId="0ba677ab-dff8-4d69-911d-adef4ed2de49" providerId="ADAL" clId="{2177406D-8F53-48DD-8CC9-F7F958472D88}" dt="2025-05-06T13:25:15.062" v="37" actId="368"/>
        <pc:sldMkLst>
          <pc:docMk/>
          <pc:sldMk cId="653318186" sldId="2146845999"/>
        </pc:sldMkLst>
      </pc:sldChg>
      <pc:sldChg chg="modNotes">
        <pc:chgData name="Bjorn Jonsson" userId="0ba677ab-dff8-4d69-911d-adef4ed2de49" providerId="ADAL" clId="{2177406D-8F53-48DD-8CC9-F7F958472D88}" dt="2025-05-06T13:25:15.023" v="25" actId="368"/>
        <pc:sldMkLst>
          <pc:docMk/>
          <pc:sldMk cId="3070592361" sldId="2146846004"/>
        </pc:sldMkLst>
      </pc:sldChg>
      <pc:sldChg chg="del">
        <pc:chgData name="Bjorn Jonsson" userId="0ba677ab-dff8-4d69-911d-adef4ed2de49" providerId="ADAL" clId="{2177406D-8F53-48DD-8CC9-F7F958472D88}" dt="2025-05-06T13:24:22.844" v="3" actId="47"/>
        <pc:sldMkLst>
          <pc:docMk/>
          <pc:sldMk cId="3553144947" sldId="2146846006"/>
        </pc:sldMkLst>
      </pc:sldChg>
      <pc:sldChg chg="modNotes">
        <pc:chgData name="Bjorn Jonsson" userId="0ba677ab-dff8-4d69-911d-adef4ed2de49" providerId="ADAL" clId="{2177406D-8F53-48DD-8CC9-F7F958472D88}" dt="2025-05-06T13:25:15.069" v="41" actId="368"/>
        <pc:sldMkLst>
          <pc:docMk/>
          <pc:sldMk cId="2207745855" sldId="2146846021"/>
        </pc:sldMkLst>
      </pc:sldChg>
      <pc:sldChg chg="modNotes">
        <pc:chgData name="Bjorn Jonsson" userId="0ba677ab-dff8-4d69-911d-adef4ed2de49" providerId="ADAL" clId="{2177406D-8F53-48DD-8CC9-F7F958472D88}" dt="2025-05-06T13:25:15.065" v="39" actId="368"/>
        <pc:sldMkLst>
          <pc:docMk/>
          <pc:sldMk cId="1308559634" sldId="2146846022"/>
        </pc:sldMkLst>
      </pc:sldChg>
      <pc:sldChg chg="modNotes">
        <pc:chgData name="Bjorn Jonsson" userId="0ba677ab-dff8-4d69-911d-adef4ed2de49" providerId="ADAL" clId="{2177406D-8F53-48DD-8CC9-F7F958472D88}" dt="2025-05-06T13:25:14.976" v="9" actId="368"/>
        <pc:sldMkLst>
          <pc:docMk/>
          <pc:sldMk cId="1547811097" sldId="2146846026"/>
        </pc:sldMkLst>
      </pc:sldChg>
      <pc:sldChg chg="modNotes">
        <pc:chgData name="Bjorn Jonsson" userId="0ba677ab-dff8-4d69-911d-adef4ed2de49" providerId="ADAL" clId="{2177406D-8F53-48DD-8CC9-F7F958472D88}" dt="2025-05-06T13:25:14.985" v="11" actId="368"/>
        <pc:sldMkLst>
          <pc:docMk/>
          <pc:sldMk cId="143215126" sldId="2146846027"/>
        </pc:sldMkLst>
      </pc:sldChg>
      <pc:sldChg chg="modNotes">
        <pc:chgData name="Bjorn Jonsson" userId="0ba677ab-dff8-4d69-911d-adef4ed2de49" providerId="ADAL" clId="{2177406D-8F53-48DD-8CC9-F7F958472D88}" dt="2025-05-06T13:25:14.992" v="13" actId="368"/>
        <pc:sldMkLst>
          <pc:docMk/>
          <pc:sldMk cId="995722619" sldId="2146846028"/>
        </pc:sldMkLst>
      </pc:sldChg>
      <pc:sldChg chg="modNotes">
        <pc:chgData name="Bjorn Jonsson" userId="0ba677ab-dff8-4d69-911d-adef4ed2de49" providerId="ADAL" clId="{2177406D-8F53-48DD-8CC9-F7F958472D88}" dt="2025-05-06T13:25:14.996" v="15" actId="368"/>
        <pc:sldMkLst>
          <pc:docMk/>
          <pc:sldMk cId="1679649366" sldId="2146846029"/>
        </pc:sldMkLst>
      </pc:sldChg>
      <pc:sldChg chg="modNotes">
        <pc:chgData name="Bjorn Jonsson" userId="0ba677ab-dff8-4d69-911d-adef4ed2de49" providerId="ADAL" clId="{2177406D-8F53-48DD-8CC9-F7F958472D88}" dt="2025-05-06T13:25:15.014" v="21" actId="368"/>
        <pc:sldMkLst>
          <pc:docMk/>
          <pc:sldMk cId="1279851983" sldId="2146846037"/>
        </pc:sldMkLst>
      </pc:sldChg>
      <pc:sldChg chg="modNotes">
        <pc:chgData name="Bjorn Jonsson" userId="0ba677ab-dff8-4d69-911d-adef4ed2de49" providerId="ADAL" clId="{2177406D-8F53-48DD-8CC9-F7F958472D88}" dt="2025-05-06T13:25:15.075" v="43" actId="368"/>
        <pc:sldMkLst>
          <pc:docMk/>
          <pc:sldMk cId="1760275492" sldId="2146846038"/>
        </pc:sldMkLst>
      </pc:sldChg>
      <pc:sldChg chg="modNotes">
        <pc:chgData name="Bjorn Jonsson" userId="0ba677ab-dff8-4d69-911d-adef4ed2de49" providerId="ADAL" clId="{2177406D-8F53-48DD-8CC9-F7F958472D88}" dt="2025-05-06T13:25:15.079" v="45" actId="368"/>
        <pc:sldMkLst>
          <pc:docMk/>
          <pc:sldMk cId="1526087375" sldId="2146846039"/>
        </pc:sldMkLst>
      </pc:sldChg>
      <pc:sldChg chg="modNotes">
        <pc:chgData name="Bjorn Jonsson" userId="0ba677ab-dff8-4d69-911d-adef4ed2de49" providerId="ADAL" clId="{2177406D-8F53-48DD-8CC9-F7F958472D88}" dt="2025-05-06T13:25:14.965" v="7" actId="368"/>
        <pc:sldMkLst>
          <pc:docMk/>
          <pc:sldMk cId="2704174517" sldId="2147482465"/>
        </pc:sldMkLst>
      </pc:sldChg>
      <pc:sldChg chg="modNotes">
        <pc:chgData name="Bjorn Jonsson" userId="0ba677ab-dff8-4d69-911d-adef4ed2de49" providerId="ADAL" clId="{2177406D-8F53-48DD-8CC9-F7F958472D88}" dt="2025-05-06T13:25:15.028" v="27" actId="368"/>
        <pc:sldMkLst>
          <pc:docMk/>
          <pc:sldMk cId="52416397" sldId="2147482466"/>
        </pc:sldMkLst>
      </pc:sldChg>
      <pc:sldChg chg="modNotes">
        <pc:chgData name="Bjorn Jonsson" userId="0ba677ab-dff8-4d69-911d-adef4ed2de49" providerId="ADAL" clId="{2177406D-8F53-48DD-8CC9-F7F958472D88}" dt="2025-05-06T13:25:15.003" v="17" actId="368"/>
        <pc:sldMkLst>
          <pc:docMk/>
          <pc:sldMk cId="4122719071" sldId="2147482467"/>
        </pc:sldMkLst>
      </pc:sldChg>
      <pc:sldChg chg="add del">
        <pc:chgData name="Bjorn Jonsson" userId="0ba677ab-dff8-4d69-911d-adef4ed2de49" providerId="ADAL" clId="{2177406D-8F53-48DD-8CC9-F7F958472D88}" dt="2025-05-06T13:24:20.512" v="2" actId="47"/>
        <pc:sldMkLst>
          <pc:docMk/>
          <pc:sldMk cId="3805321403" sldId="2147482468"/>
        </pc:sldMkLst>
      </pc:sldChg>
      <pc:sldChg chg="modNotes">
        <pc:chgData name="Bjorn Jonsson" userId="0ba677ab-dff8-4d69-911d-adef4ed2de49" providerId="ADAL" clId="{2177406D-8F53-48DD-8CC9-F7F958472D88}" dt="2025-05-06T13:25:15.053" v="35" actId="368"/>
        <pc:sldMkLst>
          <pc:docMk/>
          <pc:sldMk cId="3238259591" sldId="2147482470"/>
        </pc:sldMkLst>
      </pc:sldChg>
      <pc:sldChg chg="modNotes">
        <pc:chgData name="Bjorn Jonsson" userId="0ba677ab-dff8-4d69-911d-adef4ed2de49" providerId="ADAL" clId="{2177406D-8F53-48DD-8CC9-F7F958472D88}" dt="2025-05-06T13:25:15.043" v="31" actId="368"/>
        <pc:sldMkLst>
          <pc:docMk/>
          <pc:sldMk cId="761407817" sldId="2147482471"/>
        </pc:sldMkLst>
      </pc:sldChg>
      <pc:sldChg chg="modNotes">
        <pc:chgData name="Bjorn Jonsson" userId="0ba677ab-dff8-4d69-911d-adef4ed2de49" providerId="ADAL" clId="{2177406D-8F53-48DD-8CC9-F7F958472D88}" dt="2025-05-06T13:25:15.046" v="33" actId="368"/>
        <pc:sldMkLst>
          <pc:docMk/>
          <pc:sldMk cId="2850770425" sldId="2147482472"/>
        </pc:sldMkLst>
      </pc:sldChg>
      <pc:sldChg chg="modNotes">
        <pc:chgData name="Bjorn Jonsson" userId="0ba677ab-dff8-4d69-911d-adef4ed2de49" providerId="ADAL" clId="{2177406D-8F53-48DD-8CC9-F7F958472D88}" dt="2025-05-06T13:25:15.039" v="29" actId="368"/>
        <pc:sldMkLst>
          <pc:docMk/>
          <pc:sldMk cId="1744107455" sldId="214748247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05/06/2025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06990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70545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876785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12230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8D919-3451-E434-7D7A-CC605FFAF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2FE01C-9543-988B-685C-6E0B0CCDD8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5EFCBE-4C6E-5F9A-10C5-2529BCB16B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D3BBAD-BEBA-9B3B-D509-11ECD3CA5C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777218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1914F-9789-D5A4-F156-883FC3A3C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FF87F2-C496-03B3-245C-DF14D63E3E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025998-88A3-C000-28A3-4F626BD8E0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07ADC-AAAD-ADDD-7F7B-38A1690F04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949017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2DC8B-0039-D405-BB6F-4A6B326D9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2A51A7-583C-E0B2-EE1B-A8194F5473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86ED4F-C3FF-2B9C-F1B5-13463E2126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28FE1-261A-1A58-0DDA-EBCF0113B7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993323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D26FB-ECE7-1BE3-F135-91553BA71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1B5BB8-06FD-FC13-7CAF-E7CE2C97C0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A9B855-FAA6-6F37-B12E-1806B80F29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FAA09-C57D-BCD5-D13B-5EEB05B221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733014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122797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320993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80588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50054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540380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961854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483413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050677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49334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92708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596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30597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66679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53658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BFCC1-86D1-4DE3-F4A7-3572A6F0D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D95EF4-6A5E-8E57-D2A6-7631097070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28A76D-E4CB-0047-4CC8-D15BC0FA63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639BC-44BC-70E3-BB53-5EF274FB44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999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93061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9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74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59FD41E-FE59-33FB-673F-CDF82EBE7A60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2F3B63BC-144C-E821-1D1E-EDFC68D4E171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3056FEF-AF2B-53ED-3898-BCC0CBD9E2C1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9B9BDAE-66D5-1C53-F6DD-87A79FD6F088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13E213-ACFA-6DFC-ED25-5BBD02114B64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4" name="Picture 23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8A882875-546A-BEAF-D6C4-9D5718972B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DD02804-9CB8-A811-777B-BD4B7B268E10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45BFF3FC-A836-AA41-0FA5-3E32C9EDFD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1425" y="962526"/>
            <a:ext cx="499993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1594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9E3851BF-2D16-0E23-B30A-0EF971E1864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63080B94-0F66-1929-7550-A4D4DF9F718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4DFA3AE6-AFBB-3970-273B-2526FA45A49F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DD12867-FF04-663A-AEE6-AE9B761778D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3F335D54-35EA-3E1E-821A-DA2E9908B357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21D40C2-CBFA-FB96-6EEC-24AF1865BD79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33920F7-EB40-EADF-3AD7-EF9590E472D8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19181A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B58214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0" name="Picture 5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6443D8E-E81B-8187-CD41-582D5AD7B2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8295" y="6213192"/>
            <a:ext cx="1480989" cy="60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53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E39308E-7310-C8E7-DE8E-4A56BAED84C3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6DD2E2E1-E7AF-68E8-F4EF-F513FF36A829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11E9F24-2EA7-D881-AE3C-CD9CBE100A0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EC48E79-3AD3-04FD-D1E1-CBDE963A137C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B4F94E-DB33-9A3C-3F05-0AE084BEF0E7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86426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5BED2C1-77D4-1E0A-4DC9-667A9665A9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8" name="Text Placeholder 41">
            <a:extLst>
              <a:ext uri="{FF2B5EF4-FFF2-40B4-BE49-F238E27FC236}">
                <a16:creationId xmlns:a16="http://schemas.microsoft.com/office/drawing/2014/main" id="{B38F0916-A9F4-1F3A-5AA9-09DA954683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2228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EA51D2B0-FF79-57EA-6ACA-D34A87857BF1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1EDE78-36AF-2726-0027-93C9B263A2FC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C38860E5-7A5D-3F24-4188-F64A5DDA5CA2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FCFE441-808A-30A2-6AC0-47DB738B152A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427C6AB-A032-9658-63F4-A44DEB7DC416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CF789CF-5A89-9503-0CDE-D9B57785D1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45" y="203150"/>
            <a:ext cx="1480989" cy="606708"/>
          </a:xfrm>
          <a:prstGeom prst="rect">
            <a:avLst/>
          </a:prstGeom>
        </p:spPr>
      </p:pic>
      <p:sp>
        <p:nvSpPr>
          <p:cNvPr id="57" name="Text Placeholder 41">
            <a:extLst>
              <a:ext uri="{FF2B5EF4-FFF2-40B4-BE49-F238E27FC236}">
                <a16:creationId xmlns:a16="http://schemas.microsoft.com/office/drawing/2014/main" id="{244BD30E-D216-7959-8F93-9F4D3FE369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2577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EEBAE2D-89C3-0D05-F5CE-BE24BBF2F7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320AD8F2-4804-2216-6B88-7B4E7B74F8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3834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8A731AAF-DEBF-ACA9-A33F-33F2A1EAE040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B025952-AC3F-61E5-37A1-1351909FFCC3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0712FA5-D901-FAF4-3514-16CB5F6F04E2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269C64A-EE04-940D-ABAB-F7B101CCD1E2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5701BC7-1111-0248-0C2A-0513969165E5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23D165E-E8A4-BF1E-2730-204D7CD363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BEA19EE6-9E33-BB81-336C-A2B90220EF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664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3F8BEECD-1579-1607-CC11-5426D4431365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00C70B1-BFFA-9408-6C58-2EC3D56CEB87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09002E-045D-658C-925C-EBC9588FFCDB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1407B18-1C7D-E8EC-E436-ADE99D0A5D5E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55" name="Text Placeholder 41">
            <a:extLst>
              <a:ext uri="{FF2B5EF4-FFF2-40B4-BE49-F238E27FC236}">
                <a16:creationId xmlns:a16="http://schemas.microsoft.com/office/drawing/2014/main" id="{0EFE012E-5265-5F5B-0822-05E4CCAE0E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4228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3129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2B00C95-0B27-B138-457C-A695D01DA52C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8AAF25-BCDD-7016-45F0-7735E53A4EA6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C05D3D5-BF4B-1295-8CA1-FA554083B4A3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B8CE7-A1E3-129A-B1F4-4E843E6721EF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221583-4C64-1407-528C-FEA2744FAACA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266C3B-C0B1-A631-9D60-66851EDE4CE1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CCAC249-B4D7-0E9C-3AAF-78F5F094EEC9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" name="Graphic 1">
            <a:extLst>
              <a:ext uri="{FF2B5EF4-FFF2-40B4-BE49-F238E27FC236}">
                <a16:creationId xmlns:a16="http://schemas.microsoft.com/office/drawing/2014/main" id="{382372D4-61D0-14A2-4D09-E0748B835E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B2ED8CA0-B0B8-2FBE-2277-C7B2ED784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BD01B31-41BC-0B41-2211-6771BB50F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841DC3-2228-018D-DFB7-7AF9FA7AF59B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2E3460-07C2-AEE5-1BF4-1494D503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AE3871F5-F337-9863-BA82-54CF277F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EE3A7C-C141-A61C-8BFA-8ED4F6EA61F5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61">
            <a:extLst>
              <a:ext uri="{FF2B5EF4-FFF2-40B4-BE49-F238E27FC236}">
                <a16:creationId xmlns:a16="http://schemas.microsoft.com/office/drawing/2014/main" id="{1A90928C-D333-6B32-267C-6CDA485C9C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48120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7E8F26E2-190B-49A9-1570-11F546904F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8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1A3CDC46-C07F-28F6-36F5-D81B16994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823CC15-BBBE-E93C-445F-B2E187688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FE3E5C7-CFE8-304D-585D-274FE5B41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021BE40-ED22-1044-4B50-FB98192A3B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4B6962-F49E-5F40-7350-756FDC599EB7}"/>
              </a:ext>
            </a:extLst>
          </p:cNvPr>
          <p:cNvGrpSpPr/>
          <p:nvPr userDrawn="1"/>
        </p:nvGrpSpPr>
        <p:grpSpPr>
          <a:xfrm>
            <a:off x="5729188" y="-49621"/>
            <a:ext cx="6509238" cy="6957242"/>
            <a:chOff x="5775614" y="0"/>
            <a:chExt cx="6416386" cy="68580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CBF98EB-FEF6-D49A-FE21-73022BDF84CF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EFB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B03D0E-94CC-5B1E-475C-D2542F41BF6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6CA9AE1-5ABD-C75C-8548-7C230A221FF9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AAB1725-5C8F-96F3-2792-6A40CC9A5D44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7650DF4-12B8-D232-F597-F05B69ACC1A4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solidFill>
                <a:srgbClr val="D24A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827580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32CA56E-BCE7-AE05-394E-05960998A24F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57A464F-D78D-E65D-9AEC-9D6A574E9ED2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1" name="Picture 4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023292C-FC89-68BC-A0FC-14CF2FF7D8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0649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B1280-70EA-78D2-BA11-44FC442C00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75571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0" name="Picture 4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ACFA660-463A-2958-8CD6-2400FBC3F3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5592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E9AB464-AE21-CEED-B805-52CF6BDE3E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4323" y="291403"/>
            <a:ext cx="11483354" cy="627519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BE8E727-D7FB-C3FA-5D40-A2E7490291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415506" y="496402"/>
            <a:ext cx="5360989" cy="227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186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pic>
        <p:nvPicPr>
          <p:cNvPr id="3" name="Graphic 1">
            <a:extLst>
              <a:ext uri="{FF2B5EF4-FFF2-40B4-BE49-F238E27FC236}">
                <a16:creationId xmlns:a16="http://schemas.microsoft.com/office/drawing/2014/main" id="{D1BAEDBF-C70C-90AE-F4C9-7DDE3C5C43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40467" y="220553"/>
            <a:ext cx="1726424" cy="707254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88524"/>
            <a:ext cx="5215358" cy="62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8657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954307" y="220553"/>
            <a:ext cx="1726424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7865334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58711" y="220553"/>
            <a:ext cx="1717616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0726115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56181BC-A151-2461-5BC6-5843D4E34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857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7419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16C558-3024-5551-939E-1C78A3DA0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6" y="203150"/>
            <a:ext cx="1453018" cy="5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12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75248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7B776FD-B909-A215-304B-EA1B1EFDF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46" y="203150"/>
            <a:ext cx="1453018" cy="59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E579F2-1063-E60B-463A-FCF977A2FD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1C3EF6-4EB6-0621-1F71-CD8A930DEB0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594F84-DD18-116A-EBF6-7B4564D4F7FA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C38A67-D69D-4C87-820E-BD5745EBDD25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5A447B-E050-1210-7BA4-E131DA569322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E61E3D16-3E1A-3939-A205-B63D6E131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14078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32CA56E-BCE7-AE05-394E-05960998A24F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57A464F-D78D-E65D-9AEC-9D6A574E9ED2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1" name="Picture 4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023292C-FC89-68BC-A0FC-14CF2FF7D8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6855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0" name="Picture 4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ACFA660-463A-2958-8CD6-2400FBC3F3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7522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3B2A36-80B9-98E6-2E03-92709A86C2A6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4DA5E53-F3F4-F9FE-AC70-5EAB6F94AC64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6928E09-DA37-36ED-FB7F-68A3DAEF3222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A380193-CF73-D18E-42A6-E2AF2F711B32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B9F0A9B-234B-0348-1F3C-B5715E078F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3703A33C-8CD0-79C0-9A24-6ABA5B7E67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95338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1732A53-1E01-582F-EF87-322C17890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45341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AAEB6BF-3187-C157-0243-D4E23A93D468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AB9F50-6A5E-F5B3-2D9D-BBA51010A28E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9E805E0-0286-37C9-6D12-3BBF89D4E312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1859D52-E387-DD28-9530-A82EFB60B23D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C9A0A31-4412-4BA9-AFF1-B411D4DF5113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1C9F246E-9FDD-F5F3-CDBC-991B157AE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A604A0B-E692-6512-5A9D-8F3D54F4693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D34592E3-FE4E-DB54-A853-189EC054C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41184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204C80-0646-8906-828E-FB392B276AA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D1BB9A-1981-24A4-E7F8-776EA3F11F6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637AE7-81B5-3B3D-F978-C97DA52AA918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0EAA4B-F966-E88D-3F8C-2267237BCECB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142510-ED16-FFC9-C0CA-5D4625F0172E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9781672-3E04-42DB-BB55-95D6A1EFB51E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1055699-435E-27FC-49B2-EBF8AE3BAE03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238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80A37BB-C05A-1640-F078-DDBCA112169C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D70EBA2-41CA-0B77-1C4B-F812A3B947C4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429C929-9E0A-0183-FA6A-803CE7C0D6D1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181C43B-BD17-D043-7E46-2371DCD1EF5D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FB04BB-74E0-0870-63DF-BF9CB4CBF14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C6B662B-62E0-DB9F-DDD5-A7658543E5CA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279EB1D-482D-A023-3295-3F230BA849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FC0CC716-9354-7166-4E6C-173DDE4DF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80657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08308B-963A-375F-C686-640832C3DE09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904B37-1448-62CE-8E2E-287AD179F7F1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FCA2823-6F2E-7F19-8DC0-0D72494EA391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51E24B-0528-5D43-F9EA-3365E12A93CB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C06E33-6434-C809-2469-48C9978509BE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0D00BF-1A74-CE54-4A80-B89B257F14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907965EC-2C90-EDAC-66EE-1B0275CA59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33211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B5867C-0DD6-0339-396C-A227BFDD4C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9926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34511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5E65BE-DEB6-64D7-E6DF-6C8968403857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D88FC9-2394-D3A8-8B18-8A6756FEEB48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1530F2C-3F82-A640-4765-0A7D44FAFCA1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780C055-8907-A363-A184-0D4E8325682D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38DA6BD-83AB-D6AE-D31D-4CF8FDF7AB57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68D938C-D658-FAF3-3E64-8926731BD1D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218669-A810-6F56-B1D2-E8FAD342D8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414CE10-1C07-39DE-45CE-9F663993BF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9764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DC538E4-1E3D-5770-10C2-7C3C2846029D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055432D-AB0F-7A9F-2390-A01DC0660C55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949EE2A-C021-9F03-1C48-3690FD4C8D7F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EEB01E3-AFE3-5100-4E54-E1831C64EAD1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13464B3-4075-90FA-23C5-09A47BD7EE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C31654F3-EBEB-55B9-F0C7-326DC9B7BE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11601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95515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8C2BF68-2B0F-C43C-101C-44304CD92AEE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79954D7-2B7B-BDEF-C656-8CC134F36E3F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A4E5D3-225E-8DA0-3A3D-52EB2D484899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087A7E-C3A6-3C4D-E015-2AFBFEABF318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C2409A2-D986-9D6A-6C23-D79A410A0B72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6135532-3616-82AA-9059-E465B736DC73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3528E93-1DE9-80F2-ED86-59A2C52F5261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1" name="Graphic 1">
            <a:extLst>
              <a:ext uri="{FF2B5EF4-FFF2-40B4-BE49-F238E27FC236}">
                <a16:creationId xmlns:a16="http://schemas.microsoft.com/office/drawing/2014/main" id="{AF4CF988-DDCA-D462-1ACB-FFDDE1DA36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3" y="876784"/>
            <a:ext cx="2643804" cy="1083071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D85D7B1B-CF62-28DD-77B8-3355F3626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B9C31F8-4EE8-CB6A-B2A9-A7139B4DE0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5A0574C-E802-638D-38C6-2B2E6C4E555E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9B5E2A-BECF-1AC5-CAF6-A619C42253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6" name="Title Placeholder 12">
            <a:extLst>
              <a:ext uri="{FF2B5EF4-FFF2-40B4-BE49-F238E27FC236}">
                <a16:creationId xmlns:a16="http://schemas.microsoft.com/office/drawing/2014/main" id="{5EC533F8-F86A-0B97-07F5-1090D908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C297577-9669-1672-8B1F-391F3067C4EA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6E6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icture Placeholder 61">
            <a:extLst>
              <a:ext uri="{FF2B5EF4-FFF2-40B4-BE49-F238E27FC236}">
                <a16:creationId xmlns:a16="http://schemas.microsoft.com/office/drawing/2014/main" id="{80079F97-B34C-61D6-A8F8-0E11FEAC3A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440775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39110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4203B-6840-4A3D-6576-AD4254127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805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040711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B1280-70EA-78D2-BA11-44FC442C0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50092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7438DB5E-741B-70E2-CC78-4EA376373B7D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F1A7C4D3-1E92-1019-72C9-A784F302475F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5" name="Picture 4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1508C17-63E1-97C6-6743-7F587B0BB1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52372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5DC7433E-DCCA-2F84-82FE-34357F45A8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65405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64BF24C-1537-644E-3FED-8862BE8D8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1302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4AA60D4-3B95-4876-007D-814D5AD2B92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5C2331A-88D4-A8E3-76BC-3E039DCC8765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F2AAB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3A8F778-4013-0B9A-4A17-CC3CA298F40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D24A7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173E6179-B566-4B13-43C3-A8982D5A9751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93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DEBE3C0-0F8D-319C-2434-81CE24CD8F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46" y="203150"/>
            <a:ext cx="1453018" cy="595249"/>
          </a:xfrm>
          <a:prstGeom prst="rect">
            <a:avLst/>
          </a:prstGeom>
        </p:spPr>
      </p:pic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B232FC0F-8987-CB75-F943-3213A4A337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519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AAB7F9-F163-372B-9EFC-CEB7E29C14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47466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9F0FB58-C65C-D4BB-9916-22AE87D629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31227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740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C189B69-51BD-F88D-CA93-92CD6AA93D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43305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3403" y="205772"/>
            <a:ext cx="1468192" cy="6014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34959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3B36287-7CBE-F9FE-35F7-E862BA09A6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93376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8576998-E706-38DF-2DB1-B6CE2134E1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15586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1AEC0C-DF5B-7E19-42A9-A02277D23687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DFF084-E4B4-7603-2A01-9E16076A4006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0BE303-7C40-38D7-ADBC-9209D279382C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88D0A67-73FD-1548-9F3C-F79A68518EB3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CA79191-B989-A8F3-9EDA-A4EF996211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EA1F0F56-80AD-DC87-56AF-E1B70E5C9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80641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3427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3262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D24A7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0" name="Picture 3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28349D7-DE60-FCD9-39E1-D4E3BD62E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92901B04-AA5B-A7E8-7B5C-FEF5452E84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12980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211318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07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055817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05490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A3AC6EF-ABE2-4CD7-1EC0-B2FB8A0C9FAF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37B4E708-8A48-FF6D-A87D-9BEA68913CA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3A465AA-1403-216C-EAC1-CC219F7BF1F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F4C0B16-7B9A-71C4-8085-F561867AAC24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2" name="Picture 51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F3296FF2-A983-5419-48EF-B93FF8C465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4" name="Text Placeholder 41">
            <a:extLst>
              <a:ext uri="{FF2B5EF4-FFF2-40B4-BE49-F238E27FC236}">
                <a16:creationId xmlns:a16="http://schemas.microsoft.com/office/drawing/2014/main" id="{94D2A35B-DB27-A299-A9E8-CB902CAEE2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6087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7AF0AAD-D10F-BDD4-F69E-52C5991EF942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04B65D0-31A6-7B52-774B-70CEFD870180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6AB660F-BF16-4002-F5D3-7F1ADE4BD3F3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DE69734-5420-E228-204D-0121F2D0E803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9" name="Picture 4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0252694B-2ECA-8073-2611-132237F409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86F9C807-CA55-86E4-CE79-6B74C25A56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7553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F8E70A1E-C3F4-37BE-E396-46E8910A960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DF3DDB4-887B-7E99-8E4D-5BFA21EE286C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C1C5193-3068-4F2B-92CA-EAAEA67820B6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79BF341-939A-B0D3-4FEF-67C401E3E0C9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5738E41-3980-3F48-5578-34857E88A480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3EAA32F-B7EE-FACD-E48A-09054CF3DDB4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9" name="Picture 2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DD9A45E-A685-4CE6-764E-CE87DEA199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287008" y="5810307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IS"/>
              <a:t>Click icon or drag and drop picture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71022DA7-09A2-01B2-EAC4-4D6E9AC993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7493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4893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4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6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9" Type="http://schemas.openxmlformats.org/officeDocument/2006/relationships/image" Target="../media/image3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AE113-00DD-E652-9DD5-26177D55AF58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E4E17D-B7E4-AE4B-6FD5-67203E1E8181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05" r:id="rId2"/>
    <p:sldLayoutId id="2147483649" r:id="rId3"/>
    <p:sldLayoutId id="2147483779" r:id="rId4"/>
    <p:sldLayoutId id="2147483780" r:id="rId5"/>
    <p:sldLayoutId id="2147483781" r:id="rId6"/>
    <p:sldLayoutId id="2147483787" r:id="rId7"/>
    <p:sldLayoutId id="2147483792" r:id="rId8"/>
    <p:sldLayoutId id="2147483782" r:id="rId9"/>
    <p:sldLayoutId id="2147483783" r:id="rId10"/>
    <p:sldLayoutId id="2147483784" r:id="rId11"/>
    <p:sldLayoutId id="2147483786" r:id="rId12"/>
    <p:sldLayoutId id="2147483788" r:id="rId13"/>
    <p:sldLayoutId id="2147483763" r:id="rId14"/>
    <p:sldLayoutId id="2147483706" r:id="rId15"/>
    <p:sldLayoutId id="2147483785" r:id="rId16"/>
    <p:sldLayoutId id="2147483826" r:id="rId17"/>
    <p:sldLayoutId id="2147483827" r:id="rId18"/>
    <p:sldLayoutId id="2147483828" r:id="rId19"/>
    <p:sldLayoutId id="2147483829" r:id="rId20"/>
    <p:sldLayoutId id="2147483830" r:id="rId21"/>
    <p:sldLayoutId id="2147483831" r:id="rId22"/>
    <p:sldLayoutId id="2147483832" r:id="rId23"/>
    <p:sldLayoutId id="2147483833" r:id="rId24"/>
    <p:sldLayoutId id="2147483834" r:id="rId25"/>
    <p:sldLayoutId id="214748383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3427F-39F8-4BA2-4A21-8D1497C742C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3B626-159C-FCE5-134B-9949D76ADABD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6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ED7E-27A0-39F9-FE14-F1CACACC19D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C383A-D38F-54B9-36F7-413F0237A98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34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  <p:sldLayoutId id="214748386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7D27EF-E9EF-19AA-87D9-1B6834993C1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19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8.png"/><Relationship Id="rId5" Type="http://schemas.openxmlformats.org/officeDocument/2006/relationships/image" Target="../media/image51.sv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1.png"/><Relationship Id="rId4" Type="http://schemas.openxmlformats.org/officeDocument/2006/relationships/image" Target="../media/image5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2.png"/><Relationship Id="rId4" Type="http://schemas.openxmlformats.org/officeDocument/2006/relationships/image" Target="../media/image5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svg"/><Relationship Id="rId3" Type="http://schemas.openxmlformats.org/officeDocument/2006/relationships/image" Target="../media/image23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5" Type="http://schemas.openxmlformats.org/officeDocument/2006/relationships/image" Target="../media/image63.png"/><Relationship Id="rId15" Type="http://schemas.openxmlformats.org/officeDocument/2006/relationships/image" Target="../media/image73.svg"/><Relationship Id="rId10" Type="http://schemas.openxmlformats.org/officeDocument/2006/relationships/image" Target="../media/image68.png"/><Relationship Id="rId4" Type="http://schemas.openxmlformats.org/officeDocument/2006/relationships/image" Target="../media/image51.svg"/><Relationship Id="rId9" Type="http://schemas.openxmlformats.org/officeDocument/2006/relationships/image" Target="../media/image67.svg"/><Relationship Id="rId1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7.svg"/><Relationship Id="rId3" Type="http://schemas.openxmlformats.org/officeDocument/2006/relationships/image" Target="../media/image23.png"/><Relationship Id="rId7" Type="http://schemas.openxmlformats.org/officeDocument/2006/relationships/image" Target="../media/image69.svg"/><Relationship Id="rId12" Type="http://schemas.openxmlformats.org/officeDocument/2006/relationships/image" Target="../media/image76.png"/><Relationship Id="rId17" Type="http://schemas.openxmlformats.org/officeDocument/2006/relationships/image" Target="../media/image79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8.png"/><Relationship Id="rId11" Type="http://schemas.openxmlformats.org/officeDocument/2006/relationships/image" Target="../media/image71.svg"/><Relationship Id="rId5" Type="http://schemas.openxmlformats.org/officeDocument/2006/relationships/image" Target="../media/image64.png"/><Relationship Id="rId15" Type="http://schemas.openxmlformats.org/officeDocument/2006/relationships/image" Target="../media/image73.svg"/><Relationship Id="rId10" Type="http://schemas.openxmlformats.org/officeDocument/2006/relationships/image" Target="../media/image70.png"/><Relationship Id="rId4" Type="http://schemas.openxmlformats.org/officeDocument/2006/relationships/image" Target="../media/image51.svg"/><Relationship Id="rId9" Type="http://schemas.openxmlformats.org/officeDocument/2006/relationships/image" Target="../media/image75.png"/><Relationship Id="rId1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3.svg"/><Relationship Id="rId3" Type="http://schemas.openxmlformats.org/officeDocument/2006/relationships/image" Target="../media/image23.png"/><Relationship Id="rId7" Type="http://schemas.openxmlformats.org/officeDocument/2006/relationships/image" Target="../media/image69.sv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8.png"/><Relationship Id="rId11" Type="http://schemas.openxmlformats.org/officeDocument/2006/relationships/image" Target="../media/image77.svg"/><Relationship Id="rId5" Type="http://schemas.openxmlformats.org/officeDocument/2006/relationships/image" Target="../media/image64.png"/><Relationship Id="rId15" Type="http://schemas.openxmlformats.org/officeDocument/2006/relationships/image" Target="../media/image79.svg"/><Relationship Id="rId10" Type="http://schemas.openxmlformats.org/officeDocument/2006/relationships/image" Target="../media/image76.png"/><Relationship Id="rId4" Type="http://schemas.openxmlformats.org/officeDocument/2006/relationships/image" Target="../media/image51.svg"/><Relationship Id="rId9" Type="http://schemas.openxmlformats.org/officeDocument/2006/relationships/image" Target="../media/image71.svg"/><Relationship Id="rId1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83.svg"/><Relationship Id="rId3" Type="http://schemas.openxmlformats.org/officeDocument/2006/relationships/image" Target="../media/image23.png"/><Relationship Id="rId7" Type="http://schemas.openxmlformats.org/officeDocument/2006/relationships/image" Target="../media/image81.svg"/><Relationship Id="rId12" Type="http://schemas.openxmlformats.org/officeDocument/2006/relationships/image" Target="../media/image82.png"/><Relationship Id="rId17" Type="http://schemas.openxmlformats.org/officeDocument/2006/relationships/image" Target="../media/image87.sv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0.png"/><Relationship Id="rId11" Type="http://schemas.openxmlformats.org/officeDocument/2006/relationships/image" Target="../media/image77.svg"/><Relationship Id="rId5" Type="http://schemas.openxmlformats.org/officeDocument/2006/relationships/image" Target="../media/image64.png"/><Relationship Id="rId15" Type="http://schemas.openxmlformats.org/officeDocument/2006/relationships/image" Target="../media/image85.svg"/><Relationship Id="rId10" Type="http://schemas.openxmlformats.org/officeDocument/2006/relationships/image" Target="../media/image76.png"/><Relationship Id="rId4" Type="http://schemas.openxmlformats.org/officeDocument/2006/relationships/image" Target="../media/image24.svg"/><Relationship Id="rId9" Type="http://schemas.openxmlformats.org/officeDocument/2006/relationships/image" Target="../media/image71.svg"/><Relationship Id="rId14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1.sv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9.png"/><Relationship Id="rId4" Type="http://schemas.openxmlformats.org/officeDocument/2006/relationships/image" Target="../media/image51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0.png"/><Relationship Id="rId4" Type="http://schemas.openxmlformats.org/officeDocument/2006/relationships/image" Target="../media/image5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49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1.svg"/><Relationship Id="rId5" Type="http://schemas.openxmlformats.org/officeDocument/2006/relationships/image" Target="../media/image23.png"/><Relationship Id="rId4" Type="http://schemas.openxmlformats.org/officeDocument/2006/relationships/image" Target="../media/image56.svg"/><Relationship Id="rId9" Type="http://schemas.openxmlformats.org/officeDocument/2006/relationships/image" Target="../media/image9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95.jpeg"/><Relationship Id="rId4" Type="http://schemas.openxmlformats.org/officeDocument/2006/relationships/image" Target="../media/image94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3.png"/><Relationship Id="rId11" Type="http://schemas.openxmlformats.org/officeDocument/2006/relationships/image" Target="../media/image55.png"/><Relationship Id="rId5" Type="http://schemas.openxmlformats.org/officeDocument/2006/relationships/image" Target="../media/image50.sv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8.png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9.png"/><Relationship Id="rId5" Type="http://schemas.openxmlformats.org/officeDocument/2006/relationships/image" Target="../media/image51.sv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5500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8DEA6-4065-5143-9872-D25A6FBB0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ipboard with a yellow clip&#10;&#10;Description automatically generated">
            <a:extLst>
              <a:ext uri="{FF2B5EF4-FFF2-40B4-BE49-F238E27FC236}">
                <a16:creationId xmlns:a16="http://schemas.microsoft.com/office/drawing/2014/main" id="{76A5BD63-69FD-5174-DD30-261B5DEFF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581" y="1934253"/>
            <a:ext cx="940562" cy="2196936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E62C7EC-35C1-7622-BEF3-FB5869DAD4D0}"/>
              </a:ext>
            </a:extLst>
          </p:cNvPr>
          <p:cNvSpPr txBox="1">
            <a:spLocks/>
          </p:cNvSpPr>
          <p:nvPr/>
        </p:nvSpPr>
        <p:spPr>
          <a:xfrm>
            <a:off x="684569" y="398561"/>
            <a:ext cx="8905341" cy="118562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 ExtraBold" panose="020B0004020202020204" pitchFamily="34" charset="0"/>
                <a:cs typeface="Segoe UI"/>
              </a:rPr>
              <a:t>LS Central for </a:t>
            </a:r>
            <a:r>
              <a:rPr lang="en-US" sz="4400" b="1" noProof="0" dirty="0">
                <a:solidFill>
                  <a:srgbClr val="361D5C"/>
                </a:solidFill>
                <a:latin typeface="Aptos ExtraBold" panose="020B0004020202020204" pitchFamily="34" charset="0"/>
                <a:cs typeface="Segoe UI"/>
              </a:rPr>
              <a:t>f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 ExtraBold" panose="020B0004020202020204" pitchFamily="34" charset="0"/>
                <a:cs typeface="Segoe UI"/>
              </a:rPr>
              <a:t>orecourt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 ExtraBold" panose="020B0004020202020204" pitchFamily="34" charset="0"/>
                <a:cs typeface="Segoe UI" panose="020B0502040204020203" pitchFamily="34" charset="0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Aptos ExtraBold" panose="020B0004020202020204" pitchFamily="34" charset="0"/>
                <a:cs typeface="Segoe UI"/>
              </a:rPr>
              <a:t>ATG connection – how much fuel is in a tank 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 ExtraBold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DB5D303-41FB-55C8-E389-282419DD1021}"/>
              </a:ext>
            </a:extLst>
          </p:cNvPr>
          <p:cNvSpPr txBox="1">
            <a:spLocks/>
          </p:cNvSpPr>
          <p:nvPr/>
        </p:nvSpPr>
        <p:spPr>
          <a:xfrm>
            <a:off x="871892" y="2104960"/>
            <a:ext cx="5355642" cy="462625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The solutions can connect to ATG system through the Forecourt controller (*). </a:t>
            </a:r>
            <a:br>
              <a:rPr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Each Forecourt controller type has a list of what ATG protocols they support. </a:t>
            </a:r>
            <a:br>
              <a:rPr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(DOMS support 23 protocols, many manufacturers use same protocols)</a:t>
            </a:r>
            <a:endParaRPr lang="en-US" noProof="0" dirty="0">
              <a:ea typeface="Calibri" panose="020F0502020204030204"/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400" i="1" noProof="0" dirty="0">
                <a:solidFill>
                  <a:srgbClr val="242C2F"/>
                </a:solidFill>
                <a:latin typeface="Aptos"/>
                <a:cs typeface="Segoe UI"/>
              </a:rPr>
              <a:t>     </a:t>
            </a:r>
            <a:r>
              <a:rPr kumimoji="0" lang="en-US" sz="1200" i="1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(*)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 data availability depends on info from the forecourt</a:t>
            </a:r>
            <a:endParaRPr lang="en-US" sz="1200" i="1" noProof="0" dirty="0">
              <a:solidFill>
                <a:srgbClr val="242C2F"/>
              </a:solidFill>
              <a:latin typeface="Aptos"/>
              <a:cs typeface="Segoe UI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ATG information can be read from the tanks, </a:t>
            </a:r>
            <a:br>
              <a:rPr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</a:b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at a specific scheduled interval, and stored in </a:t>
            </a:r>
            <a:br>
              <a:rPr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</a:b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LS Central</a:t>
            </a:r>
            <a:r>
              <a:rPr lang="en-US" sz="1800" noProof="0" dirty="0">
                <a:solidFill>
                  <a:srgbClr val="242C2F"/>
                </a:solidFill>
                <a:latin typeface="Aptos"/>
                <a:cs typeface="Segoe UI"/>
              </a:rPr>
              <a:t>.</a:t>
            </a:r>
            <a:endParaRPr lang="en-US" sz="180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lvl="1">
              <a:spcBef>
                <a:spcPts val="1000"/>
              </a:spcBef>
              <a:buFont typeface="System Font Regular"/>
              <a:buChar char="-"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Date of dip / Time of dip / Tank number / Grade name / Dip reading /  User</a:t>
            </a:r>
            <a:endParaRPr lang="en-US" sz="1400" noProof="0" dirty="0">
              <a:solidFill>
                <a:srgbClr val="242C2F"/>
              </a:solidFill>
              <a:latin typeface="Aptos"/>
              <a:cs typeface="Segoe UI"/>
            </a:endParaRPr>
          </a:p>
          <a:p>
            <a:pPr>
              <a:lnSpc>
                <a:spcPct val="100000"/>
              </a:lnSpc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Tank dipping information can then be sent to </a:t>
            </a:r>
            <a:r>
              <a:rPr lang="en-US" sz="1800" noProof="0" dirty="0">
                <a:solidFill>
                  <a:srgbClr val="242C2F"/>
                </a:solidFill>
                <a:latin typeface="Aptos"/>
                <a:cs typeface="Segoe UI"/>
              </a:rPr>
              <a:t>3rd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 party systems or be used in the LS Central system</a:t>
            </a:r>
            <a:r>
              <a:rPr lang="en-US" sz="1800" noProof="0" dirty="0">
                <a:solidFill>
                  <a:srgbClr val="242C2F"/>
                </a:solidFill>
                <a:latin typeface="Aptos"/>
                <a:cs typeface="Segoe UI"/>
              </a:rPr>
              <a:t>.</a:t>
            </a:r>
            <a:endParaRPr lang="en-US" sz="180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FABC7D-1EDB-DC3C-12D1-9B91365E6365}"/>
              </a:ext>
            </a:extLst>
          </p:cNvPr>
          <p:cNvSpPr/>
          <p:nvPr/>
        </p:nvSpPr>
        <p:spPr>
          <a:xfrm>
            <a:off x="0" y="0"/>
            <a:ext cx="158620" cy="6858000"/>
          </a:xfrm>
          <a:prstGeom prst="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FAF989B-58F3-A8C6-A848-4ACF88CD84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53724" y="0"/>
            <a:ext cx="1438275" cy="59223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6CBA9F-41AF-556C-FB2E-38B75960DACB}"/>
              </a:ext>
            </a:extLst>
          </p:cNvPr>
          <p:cNvCxnSpPr>
            <a:cxnSpLocks/>
          </p:cNvCxnSpPr>
          <p:nvPr/>
        </p:nvCxnSpPr>
        <p:spPr>
          <a:xfrm>
            <a:off x="6303488" y="2104960"/>
            <a:ext cx="0" cy="4223165"/>
          </a:xfrm>
          <a:prstGeom prst="line">
            <a:avLst/>
          </a:prstGeom>
          <a:ln w="25400">
            <a:solidFill>
              <a:srgbClr val="361D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close-up of a tank&#10;&#10;Description automatically generated">
            <a:extLst>
              <a:ext uri="{FF2B5EF4-FFF2-40B4-BE49-F238E27FC236}">
                <a16:creationId xmlns:a16="http://schemas.microsoft.com/office/drawing/2014/main" id="{02576EDE-FEFE-D27A-4D9C-74CA078F5E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314" y="4478694"/>
            <a:ext cx="1183871" cy="1849431"/>
          </a:xfrm>
          <a:prstGeom prst="rect">
            <a:avLst/>
          </a:prstGeom>
        </p:spPr>
      </p:pic>
      <p:pic>
        <p:nvPicPr>
          <p:cNvPr id="11" name="Picture 10" descr="A diagram of a water filter&#10;&#10;Description automatically generated">
            <a:extLst>
              <a:ext uri="{FF2B5EF4-FFF2-40B4-BE49-F238E27FC236}">
                <a16:creationId xmlns:a16="http://schemas.microsoft.com/office/drawing/2014/main" id="{6112DA2F-ABB3-3B88-FCF1-7BA0746F74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538" y="4131189"/>
            <a:ext cx="1213320" cy="219693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E77DD96-B93D-544A-DD8A-569FEBF2E11B}"/>
              </a:ext>
            </a:extLst>
          </p:cNvPr>
          <p:cNvGrpSpPr/>
          <p:nvPr/>
        </p:nvGrpSpPr>
        <p:grpSpPr>
          <a:xfrm>
            <a:off x="6820464" y="2722342"/>
            <a:ext cx="1825903" cy="3737097"/>
            <a:chOff x="6820464" y="3125609"/>
            <a:chExt cx="1825903" cy="3737097"/>
          </a:xfrm>
        </p:grpSpPr>
        <p:pic>
          <p:nvPicPr>
            <p:cNvPr id="8" name="Picture 7" descr="A screen shot of a computer&#10;&#10;Description automatically generated">
              <a:extLst>
                <a:ext uri="{FF2B5EF4-FFF2-40B4-BE49-F238E27FC236}">
                  <a16:creationId xmlns:a16="http://schemas.microsoft.com/office/drawing/2014/main" id="{AED4546E-FEC5-6BA8-0FEE-19FF2AA5A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755"/>
            <a:stretch/>
          </p:blipFill>
          <p:spPr>
            <a:xfrm>
              <a:off x="6820464" y="3721608"/>
              <a:ext cx="1825903" cy="3141098"/>
            </a:xfrm>
            <a:prstGeom prst="rect">
              <a:avLst/>
            </a:prstGeom>
          </p:spPr>
        </p:pic>
        <p:pic>
          <p:nvPicPr>
            <p:cNvPr id="2" name="Picture 1" descr="A screen shot of a computer&#10;&#10;Description automatically generated">
              <a:extLst>
                <a:ext uri="{FF2B5EF4-FFF2-40B4-BE49-F238E27FC236}">
                  <a16:creationId xmlns:a16="http://schemas.microsoft.com/office/drawing/2014/main" id="{212EFFEE-DAEA-7B7D-23AF-C2CBC4103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323" b="87810"/>
            <a:stretch/>
          </p:blipFill>
          <p:spPr>
            <a:xfrm>
              <a:off x="6820464" y="3125609"/>
              <a:ext cx="1436568" cy="595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985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91B5E5F1-3621-A59F-06F4-88EDBD730C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28580" y="0"/>
            <a:ext cx="1763420" cy="726114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B93A57FE-B096-2981-E50A-22D518DC7ECC}"/>
              </a:ext>
            </a:extLst>
          </p:cNvPr>
          <p:cNvSpPr txBox="1">
            <a:spLocks/>
          </p:cNvSpPr>
          <p:nvPr/>
        </p:nvSpPr>
        <p:spPr>
          <a:xfrm>
            <a:off x="684570" y="383830"/>
            <a:ext cx="6525847" cy="118562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 ExtraBold" panose="020B0004020202020204" pitchFamily="34" charset="0"/>
                <a:cs typeface="Segoe UI"/>
              </a:rPr>
              <a:t>LS Central for forecourt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 ExtraBold" panose="020B0004020202020204" pitchFamily="34" charset="0"/>
                <a:cs typeface="Segoe UI" panose="020B0502040204020203" pitchFamily="34" charset="0"/>
              </a:rPr>
            </a:br>
            <a:r>
              <a:rPr lang="en-US" sz="3200" noProof="0" dirty="0">
                <a:solidFill>
                  <a:srgbClr val="943267"/>
                </a:solidFill>
                <a:latin typeface="Aptos ExtraBold" panose="020B0004020202020204" pitchFamily="34" charset="0"/>
                <a:cs typeface="Segoe UI"/>
              </a:rPr>
              <a:t>Fuel banner in the LS Central POS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943267"/>
              </a:solidFill>
              <a:effectLst/>
              <a:uLnTx/>
              <a:uFillTx/>
              <a:latin typeface="Aptos ExtraBold" panose="020B0004020202020204" pitchFamily="34" charset="0"/>
              <a:cs typeface="Segoe UI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 ExtraBold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1AD4153-9E7B-2738-0C49-68E199101FE4}"/>
              </a:ext>
            </a:extLst>
          </p:cNvPr>
          <p:cNvSpPr txBox="1">
            <a:spLocks/>
          </p:cNvSpPr>
          <p:nvPr/>
        </p:nvSpPr>
        <p:spPr>
          <a:xfrm>
            <a:off x="807309" y="3017505"/>
            <a:ext cx="8530474" cy="36232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pens a banner on top of the LS Central POS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The banner displays status of fuel pumps and handles communication from the POS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Allows POS user to do various Pump Controller operations 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ü"/>
              <a:defRPr/>
            </a:pPr>
            <a:r>
              <a:rPr lang="en-US" sz="2000" b="1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Authorizing</a:t>
            </a:r>
            <a:r>
              <a:rPr lang="en-US" sz="2000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 pumps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ü"/>
              <a:defRPr/>
            </a:pPr>
            <a:r>
              <a:rPr lang="en-US" sz="2000" b="1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Stop</a:t>
            </a:r>
            <a:r>
              <a:rPr lang="en-US" sz="2000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 and </a:t>
            </a:r>
            <a:r>
              <a:rPr lang="en-US" sz="2000" b="1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start</a:t>
            </a:r>
            <a:r>
              <a:rPr lang="en-US" sz="2000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 pumps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ü"/>
              <a:defRPr/>
            </a:pPr>
            <a:r>
              <a:rPr lang="en-US" sz="2000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Possible </a:t>
            </a:r>
            <a:r>
              <a:rPr lang="en-US" sz="2000" b="1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drive-off</a:t>
            </a:r>
            <a:r>
              <a:rPr lang="en-US" sz="2000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 detection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ü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Handle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fuel sales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 from inside the store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43A268-C1ED-A1EB-51D5-7A91B7B76384}"/>
              </a:ext>
            </a:extLst>
          </p:cNvPr>
          <p:cNvSpPr/>
          <p:nvPr/>
        </p:nvSpPr>
        <p:spPr>
          <a:xfrm>
            <a:off x="0" y="0"/>
            <a:ext cx="158620" cy="6858000"/>
          </a:xfrm>
          <a:prstGeom prst="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23CDAB-24B4-3FF6-C0C5-6D6FBEC891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309" y="2092650"/>
            <a:ext cx="11125158" cy="69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62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A2E5E-F82E-31A1-3E57-E9E02C9B5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40F8F9B9-2A9D-8B58-ED3F-C6CBD2BD74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28580" y="0"/>
            <a:ext cx="1763420" cy="726114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F06F341-FAA7-3AEF-742D-1792A5A472D3}"/>
              </a:ext>
            </a:extLst>
          </p:cNvPr>
          <p:cNvSpPr txBox="1">
            <a:spLocks/>
          </p:cNvSpPr>
          <p:nvPr/>
        </p:nvSpPr>
        <p:spPr>
          <a:xfrm>
            <a:off x="684570" y="383830"/>
            <a:ext cx="8401765" cy="72611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 ExtraBold" panose="020B0004020202020204" pitchFamily="34" charset="0"/>
                <a:cs typeface="Segoe UI"/>
              </a:rPr>
              <a:t>Fuel sale with retail items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943267"/>
              </a:solidFill>
              <a:effectLst/>
              <a:uLnTx/>
              <a:uFillTx/>
              <a:latin typeface="Aptos ExtraBold" panose="020B0004020202020204" pitchFamily="34" charset="0"/>
              <a:cs typeface="Segoe U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9455DD-7D7E-3BC4-CD1A-A507F60D6858}"/>
              </a:ext>
            </a:extLst>
          </p:cNvPr>
          <p:cNvSpPr/>
          <p:nvPr/>
        </p:nvSpPr>
        <p:spPr>
          <a:xfrm>
            <a:off x="0" y="0"/>
            <a:ext cx="158620" cy="6858000"/>
          </a:xfrm>
          <a:prstGeom prst="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3C27150B-8921-1229-0A55-7B2460ED54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54" y="1214819"/>
            <a:ext cx="9493202" cy="56431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059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35703-8155-2AA4-1599-063F83898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9B0DE-C108-ADBC-FD8E-47F049036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444" y="212186"/>
            <a:ext cx="6815269" cy="588637"/>
          </a:xfrm>
        </p:spPr>
        <p:txBody>
          <a:bodyPr>
            <a:normAutofit fontScale="90000"/>
          </a:bodyPr>
          <a:lstStyle/>
          <a:p>
            <a:r>
              <a:rPr lang="en-US" noProof="0" dirty="0">
                <a:latin typeface="Aptos ExtraBold"/>
                <a:cs typeface="Segoe UI"/>
              </a:rPr>
              <a:t>Loyalty programs in fuel retail</a:t>
            </a:r>
          </a:p>
        </p:txBody>
      </p:sp>
      <p:pic>
        <p:nvPicPr>
          <p:cNvPr id="7" name="Picture Placeholder 6" descr="A person filling up a car at a gas station&#10;&#10;AI-generated content may be incorrect.">
            <a:extLst>
              <a:ext uri="{FF2B5EF4-FFF2-40B4-BE49-F238E27FC236}">
                <a16:creationId xmlns:a16="http://schemas.microsoft.com/office/drawing/2014/main" id="{F328F936-92EE-8D6D-5E6B-1A8BA4E355B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41305" r="9587"/>
          <a:stretch/>
        </p:blipFill>
        <p:spPr>
          <a:xfrm>
            <a:off x="0" y="154546"/>
            <a:ext cx="4935828" cy="670345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8D31F6-7135-343A-A242-C5BE9A73FC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noProof="0" dirty="0">
                <a:solidFill>
                  <a:srgbClr val="1D2526"/>
                </a:solidFill>
                <a:latin typeface="Aptos"/>
              </a:rPr>
              <a:t>Various types of loyalty programs</a:t>
            </a:r>
          </a:p>
          <a:p>
            <a:pPr lvl="1">
              <a:buFont typeface="System Font Regular"/>
              <a:buChar char="-"/>
            </a:pPr>
            <a:r>
              <a:rPr lang="en-US" noProof="0" dirty="0">
                <a:solidFill>
                  <a:srgbClr val="1D2526"/>
                </a:solidFill>
                <a:latin typeface="Aptos"/>
              </a:rPr>
              <a:t>Points-based rewards</a:t>
            </a:r>
          </a:p>
          <a:p>
            <a:pPr lvl="1">
              <a:buFont typeface="System Font Regular"/>
              <a:buChar char="-"/>
            </a:pPr>
            <a:r>
              <a:rPr lang="en-US" noProof="0" dirty="0">
                <a:solidFill>
                  <a:srgbClr val="1D2526"/>
                </a:solidFill>
                <a:latin typeface="Aptos"/>
              </a:rPr>
              <a:t>Discount programs</a:t>
            </a:r>
            <a:endParaRPr lang="en-US" noProof="0" dirty="0">
              <a:solidFill>
                <a:srgbClr val="1D2526"/>
              </a:solidFill>
              <a:latin typeface="Aptos" panose="020B0004020202020204" pitchFamily="34" charset="0"/>
            </a:endParaRPr>
          </a:p>
          <a:p>
            <a:pPr lvl="1">
              <a:buFont typeface="System Font Regular"/>
              <a:buChar char="-"/>
            </a:pPr>
            <a:r>
              <a:rPr lang="en-US" noProof="0" dirty="0">
                <a:solidFill>
                  <a:srgbClr val="1D2526"/>
                </a:solidFill>
                <a:latin typeface="Aptos"/>
              </a:rPr>
              <a:t>Subscription plans</a:t>
            </a:r>
            <a:endParaRPr lang="en-US" noProof="0" dirty="0">
              <a:solidFill>
                <a:srgbClr val="1D2526"/>
              </a:solidFill>
              <a:latin typeface="Aptos" panose="020B0004020202020204" pitchFamily="34" charset="0"/>
            </a:endParaRPr>
          </a:p>
          <a:p>
            <a:pPr lvl="1">
              <a:buFont typeface="System Font Regular"/>
              <a:buChar char="-"/>
            </a:pPr>
            <a:r>
              <a:rPr lang="en-US" noProof="0" dirty="0">
                <a:solidFill>
                  <a:srgbClr val="1D2526"/>
                </a:solidFill>
                <a:latin typeface="Aptos"/>
              </a:rPr>
              <a:t>Partnered credit cards</a:t>
            </a:r>
          </a:p>
          <a:p>
            <a:pPr lvl="1">
              <a:buFont typeface="System Font Regular"/>
              <a:buChar char="-"/>
            </a:pPr>
            <a:r>
              <a:rPr lang="en-US" noProof="0" dirty="0">
                <a:solidFill>
                  <a:srgbClr val="1D2526"/>
                </a:solidFill>
                <a:latin typeface="Aptos"/>
              </a:rPr>
              <a:t>Fleet &amp; business programs – Special incentives for corporate and commercial fuel purchases</a:t>
            </a:r>
          </a:p>
          <a:p>
            <a:r>
              <a:rPr lang="en-US" noProof="0" dirty="0">
                <a:solidFill>
                  <a:srgbClr val="1D2526"/>
                </a:solidFill>
                <a:latin typeface="Aptos"/>
              </a:rPr>
              <a:t>LS Central powerful loyalty management</a:t>
            </a:r>
          </a:p>
          <a:p>
            <a:r>
              <a:rPr lang="en-US" noProof="0" dirty="0">
                <a:solidFill>
                  <a:srgbClr val="1D2526"/>
                </a:solidFill>
                <a:latin typeface="Aptos"/>
              </a:rPr>
              <a:t>Examples from customer projects</a:t>
            </a:r>
            <a:endParaRPr lang="en-US" noProof="0" dirty="0"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5241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816D9-012C-4B0A-E629-D65EF5C8B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538AC56-EA2E-BE36-0CDD-0018372E14EE}"/>
              </a:ext>
            </a:extLst>
          </p:cNvPr>
          <p:cNvSpPr txBox="1">
            <a:spLocks/>
          </p:cNvSpPr>
          <p:nvPr/>
        </p:nvSpPr>
        <p:spPr>
          <a:xfrm>
            <a:off x="684569" y="398561"/>
            <a:ext cx="10447948" cy="81904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#1 - Price Calculation in LS Central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943267"/>
              </a:solidFill>
              <a:effectLst/>
              <a:uLnTx/>
              <a:uFillTx/>
              <a:latin typeface="Aptos" panose="020B0004020202020204" pitchFamily="34" charset="0"/>
              <a:cs typeface="Segoe UI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6AC67D1-6BE6-40C8-FA3E-C5EC7079174B}"/>
              </a:ext>
            </a:extLst>
          </p:cNvPr>
          <p:cNvSpPr txBox="1">
            <a:spLocks/>
          </p:cNvSpPr>
          <p:nvPr/>
        </p:nvSpPr>
        <p:spPr>
          <a:xfrm>
            <a:off x="684569" y="1217609"/>
            <a:ext cx="5283895" cy="551476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Payment on the pump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Member Key is scanned on the pump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Forecourt controller calls with web request into LS Central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LS Central finds the best amount discount from fuel unit price for the member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New price per liter is displayed on the pump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Payment in the store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Quantity and price from the pump is coming into the POS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Member Key is scanned and validated in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LS Central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LS Central delivers best unit price for the member to the POS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1D0483-8610-439A-D7D4-0A6B436BE0B3}"/>
              </a:ext>
            </a:extLst>
          </p:cNvPr>
          <p:cNvSpPr/>
          <p:nvPr/>
        </p:nvSpPr>
        <p:spPr>
          <a:xfrm>
            <a:off x="0" y="0"/>
            <a:ext cx="158620" cy="6858000"/>
          </a:xfrm>
          <a:prstGeom prst="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4E8706E-8216-813E-B06F-11860E4CE3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53724" y="0"/>
            <a:ext cx="1438275" cy="59223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2F1EF6B-D6EA-9A41-2717-A91601DA3F78}"/>
              </a:ext>
            </a:extLst>
          </p:cNvPr>
          <p:cNvCxnSpPr/>
          <p:nvPr/>
        </p:nvCxnSpPr>
        <p:spPr>
          <a:xfrm>
            <a:off x="6286839" y="1594375"/>
            <a:ext cx="0" cy="4599522"/>
          </a:xfrm>
          <a:prstGeom prst="line">
            <a:avLst/>
          </a:prstGeom>
          <a:ln w="25400">
            <a:solidFill>
              <a:srgbClr val="361D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095503E-7898-77A0-3ABB-5CCB39FAE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1737" y="1056163"/>
            <a:ext cx="1228571" cy="8190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1426C3-BEB6-C057-598E-F6483A0299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5330" y="3550296"/>
            <a:ext cx="942857" cy="5047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9819BD-68A1-0140-1CB2-6A48956ECB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5180" y="3894136"/>
            <a:ext cx="1609524" cy="167619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628DA35-855C-93EE-F04F-85030D8455C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33787" y="2528020"/>
            <a:ext cx="504762" cy="50476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E29CBA1-7194-A61C-B751-6126A10534F9}"/>
              </a:ext>
            </a:extLst>
          </p:cNvPr>
          <p:cNvCxnSpPr>
            <a:cxnSpLocks/>
          </p:cNvCxnSpPr>
          <p:nvPr/>
        </p:nvCxnSpPr>
        <p:spPr>
          <a:xfrm flipH="1" flipV="1">
            <a:off x="10103468" y="4055058"/>
            <a:ext cx="1029049" cy="405935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DB7135B-2CBA-049D-6F03-576DA5C5BB1B}"/>
              </a:ext>
            </a:extLst>
          </p:cNvPr>
          <p:cNvCxnSpPr>
            <a:cxnSpLocks/>
          </p:cNvCxnSpPr>
          <p:nvPr/>
        </p:nvCxnSpPr>
        <p:spPr>
          <a:xfrm flipV="1">
            <a:off x="9783123" y="2955641"/>
            <a:ext cx="0" cy="594655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5C0D2B2-0454-AE29-7630-EEDCD6CA8D79}"/>
              </a:ext>
            </a:extLst>
          </p:cNvPr>
          <p:cNvCxnSpPr>
            <a:cxnSpLocks/>
          </p:cNvCxnSpPr>
          <p:nvPr/>
        </p:nvCxnSpPr>
        <p:spPr>
          <a:xfrm flipV="1">
            <a:off x="9783123" y="1889807"/>
            <a:ext cx="0" cy="638213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8233561-72A6-53AF-0031-5ED00630D085}"/>
              </a:ext>
            </a:extLst>
          </p:cNvPr>
          <p:cNvCxnSpPr>
            <a:cxnSpLocks/>
          </p:cNvCxnSpPr>
          <p:nvPr/>
        </p:nvCxnSpPr>
        <p:spPr>
          <a:xfrm>
            <a:off x="9515646" y="1929815"/>
            <a:ext cx="0" cy="656747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08ADD4E-94D6-27BA-3874-6841C438082E}"/>
              </a:ext>
            </a:extLst>
          </p:cNvPr>
          <p:cNvCxnSpPr>
            <a:cxnSpLocks/>
          </p:cNvCxnSpPr>
          <p:nvPr/>
        </p:nvCxnSpPr>
        <p:spPr>
          <a:xfrm>
            <a:off x="9515646" y="2955641"/>
            <a:ext cx="0" cy="594655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DAEC02B-A165-A1C4-B25F-7AE098C19482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9656759" y="4055058"/>
            <a:ext cx="1503190" cy="603135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phic 32">
            <a:extLst>
              <a:ext uri="{FF2B5EF4-FFF2-40B4-BE49-F238E27FC236}">
                <a16:creationId xmlns:a16="http://schemas.microsoft.com/office/drawing/2014/main" id="{07EC4997-5022-D05C-86AC-A1D3ECDAE4B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74946" y="5535736"/>
            <a:ext cx="700072" cy="70007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8FBD186-7DB8-9656-7BCB-1A1756D082C1}"/>
              </a:ext>
            </a:extLst>
          </p:cNvPr>
          <p:cNvSpPr txBox="1"/>
          <p:nvPr/>
        </p:nvSpPr>
        <p:spPr>
          <a:xfrm>
            <a:off x="10213630" y="5118094"/>
            <a:ext cx="15683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Scan Member Key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E842121-F74D-8F56-F040-761C21713D0C}"/>
              </a:ext>
            </a:extLst>
          </p:cNvPr>
          <p:cNvSpPr txBox="1"/>
          <p:nvPr/>
        </p:nvSpPr>
        <p:spPr>
          <a:xfrm>
            <a:off x="10278066" y="2411069"/>
            <a:ext cx="13291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Web Request: Get discount from Unit Price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4F6D3C1-6E01-DE6E-8612-EF2379578CC6}"/>
              </a:ext>
            </a:extLst>
          </p:cNvPr>
          <p:cNvSpPr txBox="1"/>
          <p:nvPr/>
        </p:nvSpPr>
        <p:spPr>
          <a:xfrm>
            <a:off x="10320119" y="3541067"/>
            <a:ext cx="1329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Get discount from Unit Price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95220C5-DAB4-31F1-2A52-1533D4DE5A6B}"/>
              </a:ext>
            </a:extLst>
          </p:cNvPr>
          <p:cNvCxnSpPr>
            <a:cxnSpLocks/>
          </p:cNvCxnSpPr>
          <p:nvPr/>
        </p:nvCxnSpPr>
        <p:spPr>
          <a:xfrm flipH="1">
            <a:off x="8241293" y="3935213"/>
            <a:ext cx="921956" cy="535408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E28F3AF-8726-5DF1-5155-37E38B0176B8}"/>
              </a:ext>
            </a:extLst>
          </p:cNvPr>
          <p:cNvCxnSpPr>
            <a:cxnSpLocks/>
          </p:cNvCxnSpPr>
          <p:nvPr/>
        </p:nvCxnSpPr>
        <p:spPr>
          <a:xfrm flipV="1">
            <a:off x="8232255" y="2902505"/>
            <a:ext cx="1180875" cy="1001884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3DBBE23-D9A7-60DB-6E8B-E5F5B72593AC}"/>
              </a:ext>
            </a:extLst>
          </p:cNvPr>
          <p:cNvCxnSpPr>
            <a:cxnSpLocks/>
          </p:cNvCxnSpPr>
          <p:nvPr/>
        </p:nvCxnSpPr>
        <p:spPr>
          <a:xfrm flipH="1">
            <a:off x="8074780" y="2728415"/>
            <a:ext cx="1327675" cy="1101271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3990B70-CAE0-3F72-8EA5-171DE751AD88}"/>
              </a:ext>
            </a:extLst>
          </p:cNvPr>
          <p:cNvSpPr txBox="1"/>
          <p:nvPr/>
        </p:nvSpPr>
        <p:spPr>
          <a:xfrm>
            <a:off x="9142913" y="4218956"/>
            <a:ext cx="1027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Forecourt controller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D97271-D633-7CFB-56D7-B58E9B3B7FF0}"/>
              </a:ext>
            </a:extLst>
          </p:cNvPr>
          <p:cNvGrpSpPr/>
          <p:nvPr/>
        </p:nvGrpSpPr>
        <p:grpSpPr>
          <a:xfrm>
            <a:off x="9421825" y="4765616"/>
            <a:ext cx="469867" cy="459766"/>
            <a:chOff x="7283110" y="5098660"/>
            <a:chExt cx="649614" cy="64961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69F205A-D9BF-FE67-5E49-9008B51C5F32}"/>
                </a:ext>
              </a:extLst>
            </p:cNvPr>
            <p:cNvSpPr/>
            <p:nvPr/>
          </p:nvSpPr>
          <p:spPr>
            <a:xfrm>
              <a:off x="7283110" y="5098660"/>
              <a:ext cx="649614" cy="649614"/>
            </a:xfrm>
            <a:prstGeom prst="ellipse">
              <a:avLst/>
            </a:prstGeom>
            <a:solidFill>
              <a:srgbClr val="1388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CAB4F9AB-F3AA-8162-2543-922922D5D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436367" y="5224499"/>
              <a:ext cx="343099" cy="343099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0CB64B1-F447-C1CE-2EDB-FA1DDD820786}"/>
              </a:ext>
            </a:extLst>
          </p:cNvPr>
          <p:cNvSpPr txBox="1"/>
          <p:nvPr/>
        </p:nvSpPr>
        <p:spPr>
          <a:xfrm>
            <a:off x="9142913" y="5207412"/>
            <a:ext cx="1027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Hardware Station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F7093A13-25B0-A1C9-A10D-F366FC855F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250966" y="4307538"/>
            <a:ext cx="712517" cy="71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0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587D2-2532-8E5E-1115-088475853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6EEDAB6-9A4F-B9E8-CF69-0ED0B0810399}"/>
              </a:ext>
            </a:extLst>
          </p:cNvPr>
          <p:cNvSpPr txBox="1">
            <a:spLocks/>
          </p:cNvSpPr>
          <p:nvPr/>
        </p:nvSpPr>
        <p:spPr>
          <a:xfrm>
            <a:off x="684568" y="398561"/>
            <a:ext cx="9059833" cy="81904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#2 - Price Calculation in LS Central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943267"/>
              </a:solidFill>
              <a:effectLst/>
              <a:uLnTx/>
              <a:uFillTx/>
              <a:latin typeface="Aptos" panose="020B0004020202020204" pitchFamily="34" charset="0"/>
              <a:cs typeface="Segoe UI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AD9200-866D-AD79-7B41-C7BB8CD6D25E}"/>
              </a:ext>
            </a:extLst>
          </p:cNvPr>
          <p:cNvSpPr/>
          <p:nvPr/>
        </p:nvSpPr>
        <p:spPr>
          <a:xfrm>
            <a:off x="0" y="0"/>
            <a:ext cx="158620" cy="6858000"/>
          </a:xfrm>
          <a:prstGeom prst="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F414329-8DEC-DA48-7925-BB607AD7A4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53724" y="0"/>
            <a:ext cx="1438275" cy="5922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F3A18D-BFC3-7FD7-8900-D7B6DBCB7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5119" y="1577700"/>
            <a:ext cx="797630" cy="42701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5E94D802-090A-9B32-CA46-6433E446B82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17958" y="3313153"/>
            <a:ext cx="469867" cy="46986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12FEB59-3B0D-20A3-F54E-D8AE5B107E7E}"/>
              </a:ext>
            </a:extLst>
          </p:cNvPr>
          <p:cNvCxnSpPr>
            <a:cxnSpLocks/>
          </p:cNvCxnSpPr>
          <p:nvPr/>
        </p:nvCxnSpPr>
        <p:spPr>
          <a:xfrm flipH="1">
            <a:off x="9744403" y="3447141"/>
            <a:ext cx="1460776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4A65454-2C4B-49F5-97CD-EFB1C37389EB}"/>
              </a:ext>
            </a:extLst>
          </p:cNvPr>
          <p:cNvCxnSpPr>
            <a:cxnSpLocks/>
          </p:cNvCxnSpPr>
          <p:nvPr/>
        </p:nvCxnSpPr>
        <p:spPr>
          <a:xfrm>
            <a:off x="8093501" y="3626351"/>
            <a:ext cx="1390547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8D26579-2AA4-AF19-65D3-358C2830E0C2}"/>
              </a:ext>
            </a:extLst>
          </p:cNvPr>
          <p:cNvSpPr txBox="1"/>
          <p:nvPr/>
        </p:nvSpPr>
        <p:spPr>
          <a:xfrm>
            <a:off x="9744403" y="3094342"/>
            <a:ext cx="1648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Get Member Discount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58FDDC8-361F-10AE-B201-A9FBA3B94619}"/>
              </a:ext>
            </a:extLst>
          </p:cNvPr>
          <p:cNvSpPr txBox="1"/>
          <p:nvPr/>
        </p:nvSpPr>
        <p:spPr>
          <a:xfrm>
            <a:off x="8358145" y="3723063"/>
            <a:ext cx="2313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Amount Discount from Unit Price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563592E-7A1E-9999-124D-AB0D8AF77B33}"/>
              </a:ext>
            </a:extLst>
          </p:cNvPr>
          <p:cNvSpPr txBox="1"/>
          <p:nvPr/>
        </p:nvSpPr>
        <p:spPr>
          <a:xfrm>
            <a:off x="8575370" y="1185753"/>
            <a:ext cx="1869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Forecourt controller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408DB0-99CD-9FCD-F280-7BDBA66556AB}"/>
              </a:ext>
            </a:extLst>
          </p:cNvPr>
          <p:cNvSpPr txBox="1"/>
          <p:nvPr/>
        </p:nvSpPr>
        <p:spPr>
          <a:xfrm>
            <a:off x="10979306" y="1444862"/>
            <a:ext cx="712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Pump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B979B59-FA83-1800-0442-5096137DD1F1}"/>
              </a:ext>
            </a:extLst>
          </p:cNvPr>
          <p:cNvCxnSpPr>
            <a:cxnSpLocks/>
          </p:cNvCxnSpPr>
          <p:nvPr/>
        </p:nvCxnSpPr>
        <p:spPr>
          <a:xfrm flipH="1">
            <a:off x="8093501" y="3447141"/>
            <a:ext cx="1340685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CF48916-E5ED-9A21-B99D-119B9BF83BE0}"/>
              </a:ext>
            </a:extLst>
          </p:cNvPr>
          <p:cNvCxnSpPr>
            <a:cxnSpLocks/>
          </p:cNvCxnSpPr>
          <p:nvPr/>
        </p:nvCxnSpPr>
        <p:spPr>
          <a:xfrm>
            <a:off x="9776238" y="3626351"/>
            <a:ext cx="1428941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30BB570-B920-E7E6-A69A-2A3499A26B69}"/>
              </a:ext>
            </a:extLst>
          </p:cNvPr>
          <p:cNvSpPr/>
          <p:nvPr/>
        </p:nvSpPr>
        <p:spPr>
          <a:xfrm>
            <a:off x="10781365" y="4169704"/>
            <a:ext cx="1298028" cy="4928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51C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Display new fuel unit price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35E43B02-7003-8218-CE37-DC8346B59076}"/>
              </a:ext>
            </a:extLst>
          </p:cNvPr>
          <p:cNvSpPr/>
          <p:nvPr/>
        </p:nvSpPr>
        <p:spPr>
          <a:xfrm>
            <a:off x="6325759" y="4130157"/>
            <a:ext cx="1661841" cy="560428"/>
          </a:xfrm>
          <a:prstGeom prst="round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</a:rPr>
              <a:t>Create record in Fuel Pump Entry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6858B48-B3A3-EE21-A080-22BC7921F34E}"/>
              </a:ext>
            </a:extLst>
          </p:cNvPr>
          <p:cNvSpPr txBox="1"/>
          <p:nvPr/>
        </p:nvSpPr>
        <p:spPr>
          <a:xfrm>
            <a:off x="9776238" y="4907290"/>
            <a:ext cx="1602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Post Fuel Transaction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4F81043-E93B-3FD4-5651-8AEB1F2627E1}"/>
              </a:ext>
            </a:extLst>
          </p:cNvPr>
          <p:cNvCxnSpPr>
            <a:cxnSpLocks/>
          </p:cNvCxnSpPr>
          <p:nvPr/>
        </p:nvCxnSpPr>
        <p:spPr>
          <a:xfrm flipH="1">
            <a:off x="9673862" y="5253215"/>
            <a:ext cx="1547992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FDA4743-20D8-9BA5-046F-9D7670428C2A}"/>
              </a:ext>
            </a:extLst>
          </p:cNvPr>
          <p:cNvCxnSpPr>
            <a:cxnSpLocks/>
          </p:cNvCxnSpPr>
          <p:nvPr/>
        </p:nvCxnSpPr>
        <p:spPr>
          <a:xfrm flipH="1">
            <a:off x="8093501" y="5253215"/>
            <a:ext cx="1340685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F68BE11-1A45-2D7A-3398-1501017B51A2}"/>
              </a:ext>
            </a:extLst>
          </p:cNvPr>
          <p:cNvCxnSpPr>
            <a:cxnSpLocks/>
          </p:cNvCxnSpPr>
          <p:nvPr/>
        </p:nvCxnSpPr>
        <p:spPr>
          <a:xfrm>
            <a:off x="8093501" y="5481427"/>
            <a:ext cx="1390547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94B4B44-F260-30C4-6CCC-C448F11B4BBD}"/>
              </a:ext>
            </a:extLst>
          </p:cNvPr>
          <p:cNvCxnSpPr>
            <a:cxnSpLocks/>
          </p:cNvCxnSpPr>
          <p:nvPr/>
        </p:nvCxnSpPr>
        <p:spPr>
          <a:xfrm>
            <a:off x="9744403" y="5481292"/>
            <a:ext cx="1460776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62E6ED0B-AFA6-C5B4-C536-013D2B545C23}"/>
              </a:ext>
            </a:extLst>
          </p:cNvPr>
          <p:cNvSpPr/>
          <p:nvPr/>
        </p:nvSpPr>
        <p:spPr>
          <a:xfrm>
            <a:off x="6336271" y="5916926"/>
            <a:ext cx="1640816" cy="511092"/>
          </a:xfrm>
          <a:prstGeom prst="round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</a:rPr>
              <a:t>Modify Fuel Pump Entry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DE1EFBBA-B5AD-994C-7A51-24BE2F0BA0E1}"/>
              </a:ext>
            </a:extLst>
          </p:cNvPr>
          <p:cNvSpPr/>
          <p:nvPr/>
        </p:nvSpPr>
        <p:spPr>
          <a:xfrm>
            <a:off x="6332577" y="5053645"/>
            <a:ext cx="1648205" cy="53103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4A206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Update Fuel Pump Entry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B9B4C7E-FB43-9FF5-CCD4-898AA62AA180}"/>
              </a:ext>
            </a:extLst>
          </p:cNvPr>
          <p:cNvCxnSpPr>
            <a:cxnSpLocks/>
          </p:cNvCxnSpPr>
          <p:nvPr/>
        </p:nvCxnSpPr>
        <p:spPr>
          <a:xfrm flipV="1">
            <a:off x="8417482" y="1661973"/>
            <a:ext cx="0" cy="1651180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F2CFCD1-91A3-2CE5-0471-48A2BC4A4139}"/>
              </a:ext>
            </a:extLst>
          </p:cNvPr>
          <p:cNvCxnSpPr>
            <a:cxnSpLocks/>
          </p:cNvCxnSpPr>
          <p:nvPr/>
        </p:nvCxnSpPr>
        <p:spPr>
          <a:xfrm flipV="1">
            <a:off x="10536330" y="1661973"/>
            <a:ext cx="0" cy="1323924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36A4B19-ACE7-CAFC-E024-4D8715ED0D82}"/>
              </a:ext>
            </a:extLst>
          </p:cNvPr>
          <p:cNvCxnSpPr>
            <a:cxnSpLocks/>
          </p:cNvCxnSpPr>
          <p:nvPr/>
        </p:nvCxnSpPr>
        <p:spPr>
          <a:xfrm flipV="1">
            <a:off x="8417482" y="4067722"/>
            <a:ext cx="0" cy="1060725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5298006-C1BF-EC8B-5943-B907F3719417}"/>
              </a:ext>
            </a:extLst>
          </p:cNvPr>
          <p:cNvCxnSpPr>
            <a:cxnSpLocks/>
          </p:cNvCxnSpPr>
          <p:nvPr/>
        </p:nvCxnSpPr>
        <p:spPr>
          <a:xfrm flipV="1">
            <a:off x="8417482" y="5600183"/>
            <a:ext cx="0" cy="1131860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6C3B03B-5B68-320C-DA9C-71A0539DBF9F}"/>
              </a:ext>
            </a:extLst>
          </p:cNvPr>
          <p:cNvCxnSpPr>
            <a:cxnSpLocks/>
          </p:cNvCxnSpPr>
          <p:nvPr/>
        </p:nvCxnSpPr>
        <p:spPr>
          <a:xfrm flipV="1">
            <a:off x="10527139" y="4067722"/>
            <a:ext cx="0" cy="803541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8F65CAF1-624F-DC27-DEB3-DF1AA469F7AA}"/>
              </a:ext>
            </a:extLst>
          </p:cNvPr>
          <p:cNvCxnSpPr>
            <a:cxnSpLocks/>
          </p:cNvCxnSpPr>
          <p:nvPr/>
        </p:nvCxnSpPr>
        <p:spPr>
          <a:xfrm flipV="1">
            <a:off x="10534447" y="5593825"/>
            <a:ext cx="0" cy="1144577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71">
            <a:extLst>
              <a:ext uri="{FF2B5EF4-FFF2-40B4-BE49-F238E27FC236}">
                <a16:creationId xmlns:a16="http://schemas.microsoft.com/office/drawing/2014/main" id="{BBC8E355-F848-7828-8A4E-86D83495C1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488" y="1369213"/>
            <a:ext cx="5333219" cy="467770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5C3514DD-18FE-2085-292D-7DF27B9BAD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728" y="1337415"/>
            <a:ext cx="5416678" cy="47524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2046E7A-3B49-75D8-1994-41E4671601A6}"/>
              </a:ext>
            </a:extLst>
          </p:cNvPr>
          <p:cNvGrpSpPr/>
          <p:nvPr/>
        </p:nvGrpSpPr>
        <p:grpSpPr>
          <a:xfrm>
            <a:off x="9240123" y="2467321"/>
            <a:ext cx="507622" cy="493805"/>
            <a:chOff x="7283110" y="5098660"/>
            <a:chExt cx="649614" cy="64961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12B5B3B-2EBD-FC24-A8E6-5AB8AB1F6237}"/>
                </a:ext>
              </a:extLst>
            </p:cNvPr>
            <p:cNvSpPr/>
            <p:nvPr/>
          </p:nvSpPr>
          <p:spPr>
            <a:xfrm>
              <a:off x="7283110" y="5098660"/>
              <a:ext cx="649614" cy="649614"/>
            </a:xfrm>
            <a:prstGeom prst="ellipse">
              <a:avLst/>
            </a:prstGeom>
            <a:solidFill>
              <a:srgbClr val="1388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5B2B5306-B7CA-28B8-9AE1-9874E5CF6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436367" y="5224499"/>
              <a:ext cx="343099" cy="343099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16DD7F2-B632-E767-43F6-F33F7C35827B}"/>
              </a:ext>
            </a:extLst>
          </p:cNvPr>
          <p:cNvSpPr txBox="1"/>
          <p:nvPr/>
        </p:nvSpPr>
        <p:spPr>
          <a:xfrm>
            <a:off x="8652501" y="2146096"/>
            <a:ext cx="1682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Hardware Station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0D04E88-E8B9-EE5C-E6A9-1C2D9372DB8C}"/>
              </a:ext>
            </a:extLst>
          </p:cNvPr>
          <p:cNvSpPr/>
          <p:nvPr/>
        </p:nvSpPr>
        <p:spPr>
          <a:xfrm>
            <a:off x="6332575" y="3217678"/>
            <a:ext cx="1644512" cy="580232"/>
          </a:xfrm>
          <a:prstGeom prst="roundRect">
            <a:avLst/>
          </a:prstGeom>
          <a:noFill/>
          <a:ln w="19050">
            <a:solidFill>
              <a:srgbClr val="351C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6E4A17-283D-59A0-8359-AC4912005FEB}"/>
              </a:ext>
            </a:extLst>
          </p:cNvPr>
          <p:cNvSpPr txBox="1"/>
          <p:nvPr/>
        </p:nvSpPr>
        <p:spPr>
          <a:xfrm>
            <a:off x="6359895" y="3304139"/>
            <a:ext cx="15935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Find best fuel discount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 for the Member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15EFD25B-C375-A2B5-03BD-665D9D68998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6537674" y="1792492"/>
            <a:ext cx="1277743" cy="742874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3A23DF21-B7AA-E69F-47FF-DA91871F98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119041" y="1919473"/>
            <a:ext cx="547140" cy="547140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6F86D055-3E96-BA9E-B08B-71B6F8863B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310278" y="5142605"/>
            <a:ext cx="508316" cy="50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0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8CD53-765D-E433-708A-09A7E623D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7749C6D-88BA-4EA7-B92F-8AAB6CF20BD8}"/>
              </a:ext>
            </a:extLst>
          </p:cNvPr>
          <p:cNvSpPr txBox="1">
            <a:spLocks/>
          </p:cNvSpPr>
          <p:nvPr/>
        </p:nvSpPr>
        <p:spPr>
          <a:xfrm>
            <a:off x="684568" y="398561"/>
            <a:ext cx="9059833" cy="81904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#3 - Quantity and Fuel Restrictions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43267"/>
              </a:solidFill>
              <a:effectLst/>
              <a:uLnTx/>
              <a:uFillTx/>
              <a:latin typeface="Aptos" panose="020B0004020202020204" pitchFamily="34" charset="0"/>
              <a:cs typeface="Segoe U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01F9DF-C2C6-C9DD-FD74-E469418BFA46}"/>
              </a:ext>
            </a:extLst>
          </p:cNvPr>
          <p:cNvSpPr/>
          <p:nvPr/>
        </p:nvSpPr>
        <p:spPr>
          <a:xfrm>
            <a:off x="0" y="0"/>
            <a:ext cx="158620" cy="6858000"/>
          </a:xfrm>
          <a:prstGeom prst="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EC5B1BB-7423-8630-DC96-CE7174746E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53724" y="0"/>
            <a:ext cx="1438275" cy="5922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7B89B8-B9C4-F5BC-8E96-EACF3D3D4E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5119" y="1577700"/>
            <a:ext cx="797630" cy="42701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11CF5EB-C2B7-A861-6691-F285516D377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17958" y="3313153"/>
            <a:ext cx="469867" cy="46986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168ED52-AC17-883B-8F04-41DFCA6768F6}"/>
              </a:ext>
            </a:extLst>
          </p:cNvPr>
          <p:cNvCxnSpPr>
            <a:cxnSpLocks/>
          </p:cNvCxnSpPr>
          <p:nvPr/>
        </p:nvCxnSpPr>
        <p:spPr>
          <a:xfrm flipH="1">
            <a:off x="9744403" y="3447141"/>
            <a:ext cx="1460776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AFE45FD-DBBB-7F7C-3E5F-57A552C1F775}"/>
              </a:ext>
            </a:extLst>
          </p:cNvPr>
          <p:cNvCxnSpPr>
            <a:cxnSpLocks/>
          </p:cNvCxnSpPr>
          <p:nvPr/>
        </p:nvCxnSpPr>
        <p:spPr>
          <a:xfrm>
            <a:off x="8093501" y="3626351"/>
            <a:ext cx="1390547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78ABB6F-BAF4-E4B8-9F9D-24DC4696647C}"/>
              </a:ext>
            </a:extLst>
          </p:cNvPr>
          <p:cNvSpPr txBox="1"/>
          <p:nvPr/>
        </p:nvSpPr>
        <p:spPr>
          <a:xfrm>
            <a:off x="9744403" y="3094342"/>
            <a:ext cx="1648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Get Member Discount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30889D7-D6A1-EC49-7E54-010061621B69}"/>
              </a:ext>
            </a:extLst>
          </p:cNvPr>
          <p:cNvSpPr txBox="1"/>
          <p:nvPr/>
        </p:nvSpPr>
        <p:spPr>
          <a:xfrm>
            <a:off x="8358145" y="3723063"/>
            <a:ext cx="2313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Amount Discount from Unit Price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5A0EB94-1000-02DB-E6A9-1FADBA1E41FC}"/>
              </a:ext>
            </a:extLst>
          </p:cNvPr>
          <p:cNvSpPr txBox="1"/>
          <p:nvPr/>
        </p:nvSpPr>
        <p:spPr>
          <a:xfrm>
            <a:off x="8575370" y="1185753"/>
            <a:ext cx="1869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Forecourt controller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753701-B0EF-0B4C-FDDF-43627E95CF47}"/>
              </a:ext>
            </a:extLst>
          </p:cNvPr>
          <p:cNvSpPr txBox="1"/>
          <p:nvPr/>
        </p:nvSpPr>
        <p:spPr>
          <a:xfrm>
            <a:off x="10979306" y="1444862"/>
            <a:ext cx="712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Pump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4E5BA40-3326-8E1D-3A65-62DC1A84AD5F}"/>
              </a:ext>
            </a:extLst>
          </p:cNvPr>
          <p:cNvCxnSpPr>
            <a:cxnSpLocks/>
          </p:cNvCxnSpPr>
          <p:nvPr/>
        </p:nvCxnSpPr>
        <p:spPr>
          <a:xfrm flipH="1">
            <a:off x="8093501" y="3447141"/>
            <a:ext cx="1340685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19AD00D-84CC-7F9F-5228-0EF88AE22A30}"/>
              </a:ext>
            </a:extLst>
          </p:cNvPr>
          <p:cNvCxnSpPr>
            <a:cxnSpLocks/>
          </p:cNvCxnSpPr>
          <p:nvPr/>
        </p:nvCxnSpPr>
        <p:spPr>
          <a:xfrm>
            <a:off x="9776238" y="3626351"/>
            <a:ext cx="1428941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042A41B-8C34-0368-936A-20D091EF4970}"/>
              </a:ext>
            </a:extLst>
          </p:cNvPr>
          <p:cNvSpPr/>
          <p:nvPr/>
        </p:nvSpPr>
        <p:spPr>
          <a:xfrm>
            <a:off x="10674385" y="4126759"/>
            <a:ext cx="1407790" cy="55837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51C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Open/close pump. Max Amount to purchase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02BCFBE4-5BAF-72D9-C0FC-DE780B57972F}"/>
              </a:ext>
            </a:extLst>
          </p:cNvPr>
          <p:cNvSpPr/>
          <p:nvPr/>
        </p:nvSpPr>
        <p:spPr>
          <a:xfrm>
            <a:off x="6325759" y="4130157"/>
            <a:ext cx="1661841" cy="560428"/>
          </a:xfrm>
          <a:prstGeom prst="round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</a:rPr>
              <a:t>Create record in Fuel Pump Entry for the member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832ACCB-0D0A-3FC7-3AED-46404F9DACD0}"/>
              </a:ext>
            </a:extLst>
          </p:cNvPr>
          <p:cNvSpPr txBox="1"/>
          <p:nvPr/>
        </p:nvSpPr>
        <p:spPr>
          <a:xfrm>
            <a:off x="9776238" y="4907290"/>
            <a:ext cx="1602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Post Fuel Transaction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30B665E-F8DF-912F-73CD-AAA4E9F637C7}"/>
              </a:ext>
            </a:extLst>
          </p:cNvPr>
          <p:cNvCxnSpPr>
            <a:cxnSpLocks/>
          </p:cNvCxnSpPr>
          <p:nvPr/>
        </p:nvCxnSpPr>
        <p:spPr>
          <a:xfrm flipH="1">
            <a:off x="9673862" y="5253215"/>
            <a:ext cx="1547992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69500D5-37F7-B889-E94D-1D51C77E85D1}"/>
              </a:ext>
            </a:extLst>
          </p:cNvPr>
          <p:cNvCxnSpPr>
            <a:cxnSpLocks/>
          </p:cNvCxnSpPr>
          <p:nvPr/>
        </p:nvCxnSpPr>
        <p:spPr>
          <a:xfrm flipH="1">
            <a:off x="8093501" y="5253215"/>
            <a:ext cx="1340685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8CFAEA4-728E-810E-6C02-A9AC8FEFEA4E}"/>
              </a:ext>
            </a:extLst>
          </p:cNvPr>
          <p:cNvCxnSpPr>
            <a:cxnSpLocks/>
          </p:cNvCxnSpPr>
          <p:nvPr/>
        </p:nvCxnSpPr>
        <p:spPr>
          <a:xfrm>
            <a:off x="8093501" y="5481427"/>
            <a:ext cx="1390547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878902D-C718-8DB0-317D-552E8EF1ED6C}"/>
              </a:ext>
            </a:extLst>
          </p:cNvPr>
          <p:cNvCxnSpPr>
            <a:cxnSpLocks/>
          </p:cNvCxnSpPr>
          <p:nvPr/>
        </p:nvCxnSpPr>
        <p:spPr>
          <a:xfrm>
            <a:off x="9744403" y="5481292"/>
            <a:ext cx="1460776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8B4C209C-180B-F66A-CFE6-9BCC0AAFCD3A}"/>
              </a:ext>
            </a:extLst>
          </p:cNvPr>
          <p:cNvSpPr/>
          <p:nvPr/>
        </p:nvSpPr>
        <p:spPr>
          <a:xfrm>
            <a:off x="6336271" y="5916926"/>
            <a:ext cx="1640816" cy="511092"/>
          </a:xfrm>
          <a:prstGeom prst="round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</a:rPr>
              <a:t>Modify Fuel Pump Entry with fuel quantity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AEC9D2A-FB80-3545-11FF-B487B28DC621}"/>
              </a:ext>
            </a:extLst>
          </p:cNvPr>
          <p:cNvSpPr/>
          <p:nvPr/>
        </p:nvSpPr>
        <p:spPr>
          <a:xfrm>
            <a:off x="6332577" y="5053645"/>
            <a:ext cx="1648205" cy="53103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4A206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Update Fuel Pump Entry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51FC5DF-C438-6F28-C223-A85B30499535}"/>
              </a:ext>
            </a:extLst>
          </p:cNvPr>
          <p:cNvCxnSpPr>
            <a:cxnSpLocks/>
          </p:cNvCxnSpPr>
          <p:nvPr/>
        </p:nvCxnSpPr>
        <p:spPr>
          <a:xfrm flipV="1">
            <a:off x="8417482" y="1661973"/>
            <a:ext cx="0" cy="1651180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E3792B6-C04E-4CBA-F748-1B679535EFE9}"/>
              </a:ext>
            </a:extLst>
          </p:cNvPr>
          <p:cNvCxnSpPr>
            <a:cxnSpLocks/>
          </p:cNvCxnSpPr>
          <p:nvPr/>
        </p:nvCxnSpPr>
        <p:spPr>
          <a:xfrm flipV="1">
            <a:off x="10536330" y="1661973"/>
            <a:ext cx="0" cy="1323924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DD6C9B2-75B7-74EB-BFAD-074AA8884BB6}"/>
              </a:ext>
            </a:extLst>
          </p:cNvPr>
          <p:cNvCxnSpPr>
            <a:cxnSpLocks/>
          </p:cNvCxnSpPr>
          <p:nvPr/>
        </p:nvCxnSpPr>
        <p:spPr>
          <a:xfrm flipV="1">
            <a:off x="8417482" y="4067722"/>
            <a:ext cx="0" cy="1060725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45E1BB1-BBB8-A9B5-D365-99BA1A03833E}"/>
              </a:ext>
            </a:extLst>
          </p:cNvPr>
          <p:cNvCxnSpPr>
            <a:cxnSpLocks/>
          </p:cNvCxnSpPr>
          <p:nvPr/>
        </p:nvCxnSpPr>
        <p:spPr>
          <a:xfrm flipV="1">
            <a:off x="8417482" y="5600183"/>
            <a:ext cx="0" cy="1131860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D085422-92AF-DE63-2F0A-4239BDA42647}"/>
              </a:ext>
            </a:extLst>
          </p:cNvPr>
          <p:cNvCxnSpPr>
            <a:cxnSpLocks/>
          </p:cNvCxnSpPr>
          <p:nvPr/>
        </p:nvCxnSpPr>
        <p:spPr>
          <a:xfrm flipV="1">
            <a:off x="10527139" y="4067722"/>
            <a:ext cx="0" cy="803541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66C16B6-0A50-4554-8754-3109622C712A}"/>
              </a:ext>
            </a:extLst>
          </p:cNvPr>
          <p:cNvCxnSpPr>
            <a:cxnSpLocks/>
          </p:cNvCxnSpPr>
          <p:nvPr/>
        </p:nvCxnSpPr>
        <p:spPr>
          <a:xfrm flipV="1">
            <a:off x="10534447" y="5593825"/>
            <a:ext cx="0" cy="1144577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08D0F457-0F80-A62C-57FA-BE89CFBFA61D}"/>
              </a:ext>
            </a:extLst>
          </p:cNvPr>
          <p:cNvGrpSpPr/>
          <p:nvPr/>
        </p:nvGrpSpPr>
        <p:grpSpPr>
          <a:xfrm>
            <a:off x="9240123" y="2467321"/>
            <a:ext cx="507622" cy="493805"/>
            <a:chOff x="7283110" y="5098660"/>
            <a:chExt cx="649614" cy="64961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700CD8-F4D1-983A-A63F-1B4E6F736553}"/>
                </a:ext>
              </a:extLst>
            </p:cNvPr>
            <p:cNvSpPr/>
            <p:nvPr/>
          </p:nvSpPr>
          <p:spPr>
            <a:xfrm>
              <a:off x="7283110" y="5098660"/>
              <a:ext cx="649614" cy="649614"/>
            </a:xfrm>
            <a:prstGeom prst="ellipse">
              <a:avLst/>
            </a:prstGeom>
            <a:solidFill>
              <a:srgbClr val="1388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E3EDB3F-4280-AEB5-D970-C24EDDB38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36367" y="5224499"/>
              <a:ext cx="343099" cy="343099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EAC11D2-BAA4-9805-FCAD-3798AE850196}"/>
              </a:ext>
            </a:extLst>
          </p:cNvPr>
          <p:cNvSpPr txBox="1"/>
          <p:nvPr/>
        </p:nvSpPr>
        <p:spPr>
          <a:xfrm>
            <a:off x="8652501" y="2146096"/>
            <a:ext cx="1682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Hardware Station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382C857-2994-3F64-2B67-594107CBE99C}"/>
              </a:ext>
            </a:extLst>
          </p:cNvPr>
          <p:cNvSpPr/>
          <p:nvPr/>
        </p:nvSpPr>
        <p:spPr>
          <a:xfrm>
            <a:off x="6332575" y="3217678"/>
            <a:ext cx="1644512" cy="580232"/>
          </a:xfrm>
          <a:prstGeom prst="roundRect">
            <a:avLst/>
          </a:prstGeom>
          <a:noFill/>
          <a:ln w="19050">
            <a:solidFill>
              <a:srgbClr val="351C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4391BA-08B9-3935-A7E0-BCED8D0A1883}"/>
              </a:ext>
            </a:extLst>
          </p:cNvPr>
          <p:cNvSpPr txBox="1"/>
          <p:nvPr/>
        </p:nvSpPr>
        <p:spPr>
          <a:xfrm>
            <a:off x="6359895" y="3304139"/>
            <a:ext cx="15935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Find member restriction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86C51C8-939F-684F-F097-1C83DB109D8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537674" y="1792492"/>
            <a:ext cx="1277743" cy="742874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8B38F09C-09AD-D954-8B7D-33ADD89BCD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43346" y="1861444"/>
            <a:ext cx="469867" cy="469867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8351B1D2-4F0D-7BC4-8CB9-EC54261C74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310278" y="5142605"/>
            <a:ext cx="508316" cy="508316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3B540CB-4E84-7A8F-3559-2F9E614E641D}"/>
              </a:ext>
            </a:extLst>
          </p:cNvPr>
          <p:cNvSpPr txBox="1">
            <a:spLocks/>
          </p:cNvSpPr>
          <p:nvPr/>
        </p:nvSpPr>
        <p:spPr>
          <a:xfrm>
            <a:off x="684570" y="1542059"/>
            <a:ext cx="5073260" cy="51903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Customer restriction can be for example: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/>
            </a:endParaRPr>
          </a:p>
          <a:p>
            <a:pPr marR="0" lvl="1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Fuel type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/>
            </a:endParaRPr>
          </a:p>
          <a:p>
            <a:pPr marR="0" lvl="1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Max </a:t>
            </a:r>
            <a:r>
              <a:rPr lang="en-US" sz="1600" noProof="0" dirty="0">
                <a:solidFill>
                  <a:srgbClr val="242C2F"/>
                </a:solidFill>
                <a:latin typeface="Aptos" panose="020B0004020202020204" pitchFamily="34" charset="0"/>
                <a:cs typeface="Segoe UI"/>
              </a:rPr>
              <a:t>quantity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/Amount to purchase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/>
            </a:endParaRPr>
          </a:p>
          <a:p>
            <a:pPr lvl="1">
              <a:defRPr/>
            </a:pPr>
            <a:endParaRPr lang="en-US" sz="1600" noProof="0" dirty="0">
              <a:solidFill>
                <a:srgbClr val="242C2F"/>
              </a:solidFill>
              <a:latin typeface="Aptos" panose="020B0004020202020204" pitchFamily="34" charset="0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In LS Central the restriction is stored for the </a:t>
            </a:r>
            <a:r>
              <a:rPr lang="en-US" sz="2000" noProof="0" dirty="0">
                <a:solidFill>
                  <a:srgbClr val="242C2F"/>
                </a:solidFill>
                <a:latin typeface="Aptos" panose="020B0004020202020204" pitchFamily="34" charset="0"/>
                <a:cs typeface="Segoe UI"/>
              </a:rPr>
              <a:t>member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0" indent="0">
              <a:buNone/>
              <a:defRPr/>
            </a:pPr>
            <a:endParaRPr lang="en-US" sz="2000" noProof="0" dirty="0">
              <a:solidFill>
                <a:srgbClr val="242C2F"/>
              </a:solidFill>
              <a:latin typeface="Aptos" panose="020B0004020202020204" pitchFamily="34" charset="0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Web Request is coming into LS Central with the </a:t>
            </a:r>
            <a:r>
              <a:rPr lang="en-US" sz="2000" noProof="0" dirty="0">
                <a:solidFill>
                  <a:srgbClr val="242C2F"/>
                </a:solidFill>
                <a:latin typeface="Aptos" panose="020B0004020202020204" pitchFamily="34" charset="0"/>
                <a:cs typeface="Segoe UI"/>
              </a:rPr>
              <a:t>member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 number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/>
            </a:endParaRPr>
          </a:p>
          <a:p>
            <a:pPr marL="0" indent="0">
              <a:buNone/>
              <a:defRPr/>
            </a:pPr>
            <a:endParaRPr lang="en-US" sz="2000" noProof="0" dirty="0">
              <a:solidFill>
                <a:srgbClr val="242C2F"/>
              </a:solidFill>
              <a:latin typeface="Aptos" panose="020B0004020202020204" pitchFamily="34" charset="0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Fuel Pump Entry is monitoring the purchase and the restriction for the </a:t>
            </a:r>
            <a:r>
              <a:rPr lang="en-US" sz="2000" noProof="0" dirty="0">
                <a:solidFill>
                  <a:srgbClr val="242C2F"/>
                </a:solidFill>
                <a:latin typeface="Aptos" panose="020B0004020202020204" pitchFamily="34" charset="0"/>
                <a:cs typeface="Segoe UI"/>
              </a:rPr>
              <a:t>member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77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9EB3E-31CD-4A83-F76C-6406FB055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0428485-E2AD-56B5-C86B-258057AFFAD2}"/>
              </a:ext>
            </a:extLst>
          </p:cNvPr>
          <p:cNvSpPr txBox="1">
            <a:spLocks/>
          </p:cNvSpPr>
          <p:nvPr/>
        </p:nvSpPr>
        <p:spPr>
          <a:xfrm>
            <a:off x="684568" y="398561"/>
            <a:ext cx="9479339" cy="73482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#4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– Harbor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pump integration</a:t>
            </a:r>
            <a:endParaRPr kumimoji="0" lang="en-I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E5AAE4-B0A6-735E-69DA-AA978995F4D9}"/>
              </a:ext>
            </a:extLst>
          </p:cNvPr>
          <p:cNvSpPr/>
          <p:nvPr/>
        </p:nvSpPr>
        <p:spPr>
          <a:xfrm>
            <a:off x="0" y="0"/>
            <a:ext cx="158620" cy="6858000"/>
          </a:xfrm>
          <a:prstGeom prst="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67CE4DB-40BB-10BA-2CE8-CCD18BB77B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53724" y="0"/>
            <a:ext cx="1438275" cy="5922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387387-CEBF-EACE-A7C9-AA3FE8A156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3532" y="2078657"/>
            <a:ext cx="942857" cy="504762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5938914-0443-7321-573A-C8FC2C79BC5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74376" y="3508203"/>
            <a:ext cx="535843" cy="53584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771817B-4F5F-1E7D-C17A-2C0BD0E4B3DF}"/>
              </a:ext>
            </a:extLst>
          </p:cNvPr>
          <p:cNvSpPr txBox="1"/>
          <p:nvPr/>
        </p:nvSpPr>
        <p:spPr>
          <a:xfrm>
            <a:off x="8991115" y="1554737"/>
            <a:ext cx="1027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Forecourt controller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C7C028-FF55-63E0-AB2D-5198EB8F9F29}"/>
              </a:ext>
            </a:extLst>
          </p:cNvPr>
          <p:cNvSpPr txBox="1"/>
          <p:nvPr/>
        </p:nvSpPr>
        <p:spPr>
          <a:xfrm>
            <a:off x="10659812" y="2050217"/>
            <a:ext cx="1461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Pump at the harbor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EFE3887-C988-2777-3804-AD972BFB9DF5}"/>
              </a:ext>
            </a:extLst>
          </p:cNvPr>
          <p:cNvCxnSpPr>
            <a:cxnSpLocks/>
          </p:cNvCxnSpPr>
          <p:nvPr/>
        </p:nvCxnSpPr>
        <p:spPr>
          <a:xfrm flipH="1">
            <a:off x="7190870" y="3482899"/>
            <a:ext cx="5269" cy="178935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1F236DF-C202-CEBF-B392-BF9BCF156D44}"/>
              </a:ext>
            </a:extLst>
          </p:cNvPr>
          <p:cNvCxnSpPr>
            <a:cxnSpLocks/>
          </p:cNvCxnSpPr>
          <p:nvPr/>
        </p:nvCxnSpPr>
        <p:spPr>
          <a:xfrm flipV="1">
            <a:off x="8049829" y="2922277"/>
            <a:ext cx="1107777" cy="146491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18199178-BAB1-533D-3328-717F70BE12E5}"/>
              </a:ext>
            </a:extLst>
          </p:cNvPr>
          <p:cNvSpPr/>
          <p:nvPr/>
        </p:nvSpPr>
        <p:spPr>
          <a:xfrm>
            <a:off x="6381637" y="2678194"/>
            <a:ext cx="1629004" cy="804705"/>
          </a:xfrm>
          <a:prstGeom prst="roundRect">
            <a:avLst/>
          </a:prstGeom>
          <a:solidFill>
            <a:srgbClr val="403FA4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</a:rPr>
              <a:t>Get pump entries from the pump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4EF95B7F-FB75-8EEA-174F-55D7978794E9}"/>
              </a:ext>
            </a:extLst>
          </p:cNvPr>
          <p:cNvSpPr/>
          <p:nvPr/>
        </p:nvSpPr>
        <p:spPr>
          <a:xfrm>
            <a:off x="6376535" y="3694633"/>
            <a:ext cx="1661841" cy="819436"/>
          </a:xfrm>
          <a:prstGeom prst="roundRect">
            <a:avLst/>
          </a:prstGeom>
          <a:solidFill>
            <a:srgbClr val="403FA4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</a:rPr>
              <a:t>Create record in Fuel Pump Entry for the Customer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67EFDE2E-B653-6994-D7FC-FEF2E1B4272C}"/>
              </a:ext>
            </a:extLst>
          </p:cNvPr>
          <p:cNvSpPr/>
          <p:nvPr/>
        </p:nvSpPr>
        <p:spPr>
          <a:xfrm>
            <a:off x="6392954" y="4729457"/>
            <a:ext cx="1629004" cy="871953"/>
          </a:xfrm>
          <a:prstGeom prst="roundRect">
            <a:avLst/>
          </a:prstGeom>
          <a:solidFill>
            <a:srgbClr val="403FA4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</a:rPr>
              <a:t>Calculate balance for the customer and send invoice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043DC0A-403D-92A5-C377-8A4BBBE5A2A4}"/>
              </a:ext>
            </a:extLst>
          </p:cNvPr>
          <p:cNvCxnSpPr>
            <a:cxnSpLocks/>
          </p:cNvCxnSpPr>
          <p:nvPr/>
        </p:nvCxnSpPr>
        <p:spPr>
          <a:xfrm flipV="1">
            <a:off x="8457677" y="1652854"/>
            <a:ext cx="0" cy="1109390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D170591-B475-516F-55D3-705EC12E9C90}"/>
              </a:ext>
            </a:extLst>
          </p:cNvPr>
          <p:cNvCxnSpPr>
            <a:cxnSpLocks/>
          </p:cNvCxnSpPr>
          <p:nvPr/>
        </p:nvCxnSpPr>
        <p:spPr>
          <a:xfrm flipH="1" flipV="1">
            <a:off x="10514567" y="1701022"/>
            <a:ext cx="9589" cy="1061222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752CFB9-C694-7678-7185-E7A9FCA5027C}"/>
              </a:ext>
            </a:extLst>
          </p:cNvPr>
          <p:cNvCxnSpPr>
            <a:cxnSpLocks/>
          </p:cNvCxnSpPr>
          <p:nvPr/>
        </p:nvCxnSpPr>
        <p:spPr>
          <a:xfrm flipV="1">
            <a:off x="8457677" y="3482899"/>
            <a:ext cx="0" cy="3067831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61F8C65E-A1CB-5A37-AF76-776B3E8F1AD1}"/>
              </a:ext>
            </a:extLst>
          </p:cNvPr>
          <p:cNvCxnSpPr>
            <a:cxnSpLocks/>
          </p:cNvCxnSpPr>
          <p:nvPr/>
        </p:nvCxnSpPr>
        <p:spPr>
          <a:xfrm flipV="1">
            <a:off x="10524156" y="3482899"/>
            <a:ext cx="0" cy="3084473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19704B26-A526-A641-74BA-5ECEEF37E3C2}"/>
              </a:ext>
            </a:extLst>
          </p:cNvPr>
          <p:cNvGrpSpPr/>
          <p:nvPr/>
        </p:nvGrpSpPr>
        <p:grpSpPr>
          <a:xfrm>
            <a:off x="9219918" y="2762244"/>
            <a:ext cx="570084" cy="554567"/>
            <a:chOff x="7283110" y="5098660"/>
            <a:chExt cx="649614" cy="64961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9663F7C-3E53-93FF-6A65-759582285BFF}"/>
                </a:ext>
              </a:extLst>
            </p:cNvPr>
            <p:cNvSpPr/>
            <p:nvPr/>
          </p:nvSpPr>
          <p:spPr>
            <a:xfrm>
              <a:off x="7283110" y="5098660"/>
              <a:ext cx="649614" cy="649614"/>
            </a:xfrm>
            <a:prstGeom prst="ellipse">
              <a:avLst/>
            </a:prstGeom>
            <a:solidFill>
              <a:srgbClr val="1388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6697275-C48E-06F0-EF61-BB960B0C3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36367" y="5224499"/>
              <a:ext cx="343099" cy="343099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3D8DC0E-B6BA-F18C-9F95-64ADF6BE8034}"/>
              </a:ext>
            </a:extLst>
          </p:cNvPr>
          <p:cNvSpPr txBox="1"/>
          <p:nvPr/>
        </p:nvSpPr>
        <p:spPr>
          <a:xfrm>
            <a:off x="8869392" y="3442227"/>
            <a:ext cx="1271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Integration task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E08E2C9-FECC-504E-B5D3-7786B4D84E7A}"/>
              </a:ext>
            </a:extLst>
          </p:cNvPr>
          <p:cNvSpPr txBox="1">
            <a:spLocks/>
          </p:cNvSpPr>
          <p:nvPr/>
        </p:nvSpPr>
        <p:spPr>
          <a:xfrm>
            <a:off x="684570" y="1542059"/>
            <a:ext cx="5025176" cy="51903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Pump at the harbor for the fishing boats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Customers have an account and must be recognized at the pump with a key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All transactions from the pump contains a customer key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In LS Central invoicing for the customers is scheduled.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CFD407-4B13-B10A-F356-B9D8C3E31203}"/>
              </a:ext>
            </a:extLst>
          </p:cNvPr>
          <p:cNvCxnSpPr/>
          <p:nvPr/>
        </p:nvCxnSpPr>
        <p:spPr>
          <a:xfrm>
            <a:off x="6096000" y="1542059"/>
            <a:ext cx="0" cy="4599522"/>
          </a:xfrm>
          <a:prstGeom prst="line">
            <a:avLst/>
          </a:prstGeom>
          <a:ln w="25400">
            <a:solidFill>
              <a:srgbClr val="361D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DDD109A-7FB9-B4F0-33D6-79E737CD4058}"/>
              </a:ext>
            </a:extLst>
          </p:cNvPr>
          <p:cNvCxnSpPr>
            <a:cxnSpLocks/>
          </p:cNvCxnSpPr>
          <p:nvPr/>
        </p:nvCxnSpPr>
        <p:spPr>
          <a:xfrm>
            <a:off x="9784998" y="2897293"/>
            <a:ext cx="1315902" cy="49968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C04D9B5-2CC8-3E76-24B7-D294BE83427A}"/>
              </a:ext>
            </a:extLst>
          </p:cNvPr>
          <p:cNvCxnSpPr>
            <a:cxnSpLocks/>
          </p:cNvCxnSpPr>
          <p:nvPr/>
        </p:nvCxnSpPr>
        <p:spPr>
          <a:xfrm flipH="1">
            <a:off x="9784998" y="3143194"/>
            <a:ext cx="1271138" cy="19376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D5EF90F-2B2B-82E2-664A-5FB27373D6C5}"/>
              </a:ext>
            </a:extLst>
          </p:cNvPr>
          <p:cNvCxnSpPr>
            <a:cxnSpLocks/>
          </p:cNvCxnSpPr>
          <p:nvPr/>
        </p:nvCxnSpPr>
        <p:spPr>
          <a:xfrm flipH="1">
            <a:off x="8093501" y="3177585"/>
            <a:ext cx="1034896" cy="24377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6273556-2A37-3470-20FC-F77D400754C2}"/>
              </a:ext>
            </a:extLst>
          </p:cNvPr>
          <p:cNvCxnSpPr>
            <a:cxnSpLocks/>
          </p:cNvCxnSpPr>
          <p:nvPr/>
        </p:nvCxnSpPr>
        <p:spPr>
          <a:xfrm flipH="1">
            <a:off x="7176836" y="4514069"/>
            <a:ext cx="5269" cy="178935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366B466-63F6-A9A0-6D38-BE633325B9A3}"/>
              </a:ext>
            </a:extLst>
          </p:cNvPr>
          <p:cNvCxnSpPr>
            <a:cxnSpLocks/>
          </p:cNvCxnSpPr>
          <p:nvPr/>
        </p:nvCxnSpPr>
        <p:spPr>
          <a:xfrm flipH="1">
            <a:off x="7154458" y="5637863"/>
            <a:ext cx="5269" cy="178935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84D90A6D-6C3D-8191-FE72-E8756D977E2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537674" y="1592186"/>
            <a:ext cx="1277743" cy="74287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C8E1582-7D7C-EF91-247D-D17EC86049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207364" y="2760588"/>
            <a:ext cx="469867" cy="469867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40EB578-7EB9-664B-3B60-3B4A2301A1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988702" y="4024670"/>
            <a:ext cx="907190" cy="90719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E6720CF0-522E-D87B-EFB0-22077E6762C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859934" y="5933568"/>
            <a:ext cx="633804" cy="63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5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315A7EF2-0AEE-E914-ECB1-E82941ECB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477" y="2697463"/>
            <a:ext cx="5329934" cy="3425581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B93A57FE-B096-2981-E50A-22D518DC7ECC}"/>
              </a:ext>
            </a:extLst>
          </p:cNvPr>
          <p:cNvSpPr txBox="1">
            <a:spLocks/>
          </p:cNvSpPr>
          <p:nvPr/>
        </p:nvSpPr>
        <p:spPr>
          <a:xfrm>
            <a:off x="684569" y="398561"/>
            <a:ext cx="6525847" cy="118562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 ExtraBold" panose="020B0004020202020204" pitchFamily="34" charset="0"/>
                <a:cs typeface="Segoe UI"/>
              </a:rPr>
              <a:t>LS Central for forecourt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 ExtraBold" panose="020B0004020202020204" pitchFamily="34" charset="0"/>
                <a:cs typeface="Segoe UI" panose="020B0502040204020203" pitchFamily="34" charset="0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Aptos ExtraBold" panose="020B0004020202020204" pitchFamily="34" charset="0"/>
                <a:cs typeface="Segoe UI"/>
              </a:rPr>
              <a:t>Wet stock management *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 ExtraBold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57224E3-BF6D-4F82-3B06-A69127CE9162}"/>
              </a:ext>
            </a:extLst>
          </p:cNvPr>
          <p:cNvSpPr txBox="1">
            <a:spLocks/>
          </p:cNvSpPr>
          <p:nvPr/>
        </p:nvSpPr>
        <p:spPr>
          <a:xfrm>
            <a:off x="787267" y="1889807"/>
            <a:ext cx="5181197" cy="484256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All wet stock data is available in BO</a:t>
            </a:r>
            <a:r>
              <a:rPr lang="en-US" sz="1800" b="1" noProof="0" dirty="0">
                <a:solidFill>
                  <a:srgbClr val="242C2F"/>
                </a:solidFill>
                <a:latin typeface="Aptos"/>
                <a:cs typeface="Segoe UI"/>
              </a:rPr>
              <a:t> </a:t>
            </a:r>
          </a:p>
          <a:p>
            <a:pPr lvl="1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Fuel sales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lvl="1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Fuel deliveries *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lvl="1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Tank gauge readings *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lvl="1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Purchases / Transfers *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lvl="1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Can be used in processes like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wet stock reconciliation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 or delivered to external system that handles wet stock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*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 data availability depends on info from the forecourt</a:t>
            </a:r>
            <a:endParaRPr lang="en-US" sz="1400" i="1" noProof="0" dirty="0">
              <a:solidFill>
                <a:srgbClr val="242C2F"/>
              </a:solidFill>
              <a:latin typeface="Aptos"/>
              <a:cs typeface="Segoe UI"/>
            </a:endParaRPr>
          </a:p>
          <a:p>
            <a:pPr marL="0" indent="0"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Standard liter</a:t>
            </a:r>
            <a:endParaRPr lang="en-US" sz="1800" b="1" noProof="0" dirty="0">
              <a:solidFill>
                <a:srgbClr val="242C2F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lvl="1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System calculates standard liter amount (15C) *</a:t>
            </a:r>
          </a:p>
          <a:p>
            <a:pPr lvl="1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In transactions stores both actual/standard liter if available</a:t>
            </a:r>
          </a:p>
          <a:p>
            <a:pPr marL="0" indent="0">
              <a:buNone/>
              <a:defRPr/>
            </a:pPr>
            <a:r>
              <a:rPr lang="en-US" sz="1800" b="1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Fuel deliveries and replenishment </a:t>
            </a:r>
          </a:p>
          <a:p>
            <a:pPr lvl="1">
              <a:defRPr/>
            </a:pPr>
            <a:r>
              <a:rPr lang="en-US" sz="1400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Implementation depends on processes at customer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* Note: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Wet stock management is a framework that can be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 enhanced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 for customers at request</a:t>
            </a:r>
            <a:endParaRPr lang="en-US" sz="180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88FC02-AD8D-E6E6-6204-7EE256C4F16A}"/>
              </a:ext>
            </a:extLst>
          </p:cNvPr>
          <p:cNvSpPr/>
          <p:nvPr/>
        </p:nvSpPr>
        <p:spPr>
          <a:xfrm>
            <a:off x="0" y="0"/>
            <a:ext cx="158620" cy="6858000"/>
          </a:xfrm>
          <a:prstGeom prst="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62C1FEA-8BB4-2DE6-1CA4-D39A6EFB735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53724" y="0"/>
            <a:ext cx="1438275" cy="59223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7BAD8B-AFE2-BCA9-F92B-274FAB1F6E32}"/>
              </a:ext>
            </a:extLst>
          </p:cNvPr>
          <p:cNvCxnSpPr/>
          <p:nvPr/>
        </p:nvCxnSpPr>
        <p:spPr>
          <a:xfrm>
            <a:off x="6295804" y="2011327"/>
            <a:ext cx="0" cy="4599522"/>
          </a:xfrm>
          <a:prstGeom prst="line">
            <a:avLst/>
          </a:prstGeom>
          <a:ln w="25400">
            <a:solidFill>
              <a:srgbClr val="361D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31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D65A0-90B1-7082-6A23-0DF1C8377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8ED81AF-B7FE-3F00-FC3E-3DEAADEB98CB}"/>
              </a:ext>
            </a:extLst>
          </p:cNvPr>
          <p:cNvSpPr txBox="1">
            <a:spLocks/>
          </p:cNvSpPr>
          <p:nvPr/>
        </p:nvSpPr>
        <p:spPr>
          <a:xfrm>
            <a:off x="684569" y="398561"/>
            <a:ext cx="7123925" cy="118562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 ExtraBold" panose="020B0004020202020204" pitchFamily="34" charset="0"/>
                <a:cs typeface="Segoe UI"/>
              </a:rPr>
              <a:t>LS Central for forecourt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 ExtraBold" panose="020B0004020202020204" pitchFamily="34" charset="0"/>
                <a:cs typeface="Segoe UI" panose="020B0502040204020203" pitchFamily="34" charset="0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Aptos ExtraBold" panose="020B0004020202020204" pitchFamily="34" charset="0"/>
                <a:cs typeface="Segoe UI"/>
              </a:rPr>
              <a:t>Forecourt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Aptos ExtraBold" panose="020B0004020202020204" pitchFamily="34" charset="0"/>
                <a:cs typeface="Segoe UI"/>
              </a:rPr>
              <a:t> tank journal framework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 ExtraBold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3EA4E32-FBCF-54D3-28CD-4117A188E995}"/>
              </a:ext>
            </a:extLst>
          </p:cNvPr>
          <p:cNvSpPr txBox="1">
            <a:spLocks/>
          </p:cNvSpPr>
          <p:nvPr/>
        </p:nvSpPr>
        <p:spPr>
          <a:xfrm>
            <a:off x="787267" y="1672492"/>
            <a:ext cx="5181197" cy="505987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800" b="1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Framework to handle Forecourt data</a:t>
            </a:r>
          </a:p>
          <a:p>
            <a:pPr lvl="1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Fuel sales</a:t>
            </a:r>
          </a:p>
          <a:p>
            <a:pPr lvl="1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Fuel deliveries</a:t>
            </a:r>
          </a:p>
          <a:p>
            <a:pPr lvl="1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Fuel blend</a:t>
            </a:r>
          </a:p>
          <a:p>
            <a:pPr lvl="1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Tank gauge readings/entries</a:t>
            </a:r>
          </a:p>
          <a:p>
            <a:pPr lvl="1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Wet stock manual adjustments </a:t>
            </a:r>
          </a:p>
          <a:p>
            <a:pPr marL="0" indent="0">
              <a:buNone/>
              <a:defRPr/>
            </a:pPr>
            <a:r>
              <a:rPr lang="en-US" sz="1800" b="1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Uses different types of BC orders to handle the Forecourt flow</a:t>
            </a:r>
          </a:p>
          <a:p>
            <a:pPr lvl="1"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Transfer orders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 - Transfer orders are used </a:t>
            </a:r>
            <a:r>
              <a:rPr lang="en-US" sz="1400" noProof="0" dirty="0">
                <a:solidFill>
                  <a:srgbClr val="242C2F"/>
                </a:solidFill>
                <a:latin typeface="Aptos"/>
                <a:cs typeface="Segoe UI"/>
              </a:rPr>
              <a:t>when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transferring  stock between storage tanks</a:t>
            </a:r>
            <a:r>
              <a:rPr lang="en-US" sz="1400" noProof="0" dirty="0">
                <a:solidFill>
                  <a:srgbClr val="242C2F"/>
                </a:solidFill>
                <a:latin typeface="Aptos"/>
                <a:cs typeface="Segoe UI"/>
              </a:rPr>
              <a:t>.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lvl="1"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Purchase orders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 - Purchase orders are used when receiving fuel to a location i.e. depot and store</a:t>
            </a:r>
            <a:r>
              <a:rPr lang="en-US" sz="1400" noProof="0" dirty="0">
                <a:solidFill>
                  <a:srgbClr val="242C2F"/>
                </a:solidFill>
                <a:latin typeface="Aptos"/>
                <a:cs typeface="Segoe UI"/>
              </a:rPr>
              <a:t>.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lvl="1"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Sales orders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 - Sales orders are used when the truck is delivering fuel to customers</a:t>
            </a:r>
            <a:r>
              <a:rPr lang="en-US" sz="1400" noProof="0" dirty="0">
                <a:solidFill>
                  <a:srgbClr val="242C2F"/>
                </a:solidFill>
                <a:latin typeface="Aptos"/>
                <a:cs typeface="Segoe UI"/>
              </a:rPr>
              <a:t>.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lvl="1"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No document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 - It is also possible to have no document attached to a delivery, in which case the stock is updated using Item Journal</a:t>
            </a:r>
            <a:r>
              <a:rPr lang="en-US" sz="1400" noProof="0" dirty="0">
                <a:solidFill>
                  <a:srgbClr val="242C2F"/>
                </a:solidFill>
                <a:latin typeface="Aptos"/>
                <a:cs typeface="Segoe UI"/>
              </a:rPr>
              <a:t>.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0" indent="0">
              <a:buNone/>
              <a:defRPr/>
            </a:pPr>
            <a:r>
              <a:rPr lang="en-US" sz="1800" b="1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Handling of Forecourt flow at customer needs to be defined in exploratory sessions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C203EA-AAFA-0C59-B1CE-E566A329B437}"/>
              </a:ext>
            </a:extLst>
          </p:cNvPr>
          <p:cNvSpPr/>
          <p:nvPr/>
        </p:nvSpPr>
        <p:spPr>
          <a:xfrm>
            <a:off x="0" y="0"/>
            <a:ext cx="158620" cy="6858000"/>
          </a:xfrm>
          <a:prstGeom prst="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914FD42-DBF9-E551-7E77-671C43CE5C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53724" y="0"/>
            <a:ext cx="1438275" cy="59223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EDC3FFA-1447-1B99-33E3-A1D77C890D80}"/>
              </a:ext>
            </a:extLst>
          </p:cNvPr>
          <p:cNvCxnSpPr/>
          <p:nvPr/>
        </p:nvCxnSpPr>
        <p:spPr>
          <a:xfrm>
            <a:off x="6295804" y="2011327"/>
            <a:ext cx="0" cy="4599522"/>
          </a:xfrm>
          <a:prstGeom prst="line">
            <a:avLst/>
          </a:prstGeom>
          <a:ln w="25400">
            <a:solidFill>
              <a:srgbClr val="361D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FF8B11F-8BB9-8831-BBC6-4047205120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683" y="1503806"/>
            <a:ext cx="4673852" cy="495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5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3B39C7-D4BE-EFAF-1840-1A4910C28A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646" y="2663302"/>
            <a:ext cx="7151354" cy="674702"/>
          </a:xfrm>
        </p:spPr>
        <p:txBody>
          <a:bodyPr/>
          <a:lstStyle/>
          <a:p>
            <a:r>
              <a:rPr lang="en-US" noProof="0" dirty="0"/>
              <a:t>LS Central for forecourt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7A0A4-BB2A-F316-B4CA-B5B46ABFEC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12432" y="5551715"/>
            <a:ext cx="4698568" cy="1017762"/>
          </a:xfrm>
        </p:spPr>
        <p:txBody>
          <a:bodyPr/>
          <a:lstStyle/>
          <a:p>
            <a:pPr algn="l"/>
            <a:r>
              <a:rPr lang="en-US" noProof="0" dirty="0"/>
              <a:t>Bjarni  Asmundsson </a:t>
            </a:r>
            <a:r>
              <a:rPr lang="en-US" b="0" noProof="0" dirty="0"/>
              <a:t>– Regional Director APAC</a:t>
            </a:r>
          </a:p>
          <a:p>
            <a:pPr algn="l"/>
            <a:r>
              <a:rPr lang="en-US" noProof="0" dirty="0"/>
              <a:t>Johann Sveinsson </a:t>
            </a:r>
            <a:r>
              <a:rPr lang="en-US" b="0" noProof="0" dirty="0"/>
              <a:t>– Senior Developer</a:t>
            </a:r>
          </a:p>
          <a:p>
            <a:pPr algn="l"/>
            <a:r>
              <a:rPr lang="en-US" noProof="0" dirty="0"/>
              <a:t>Olafur Jonsson </a:t>
            </a:r>
            <a:r>
              <a:rPr lang="en-US" b="0" noProof="0" dirty="0"/>
              <a:t>– Principal Product Owner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4885C7-ACCB-1B8F-D190-829082637C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41022" y="3519997"/>
            <a:ext cx="6169978" cy="758089"/>
          </a:xfrm>
        </p:spPr>
        <p:txBody>
          <a:bodyPr lIns="91440" tIns="45720" rIns="91440" bIns="45720" anchor="ctr" anchorCtr="0"/>
          <a:lstStyle/>
          <a:p>
            <a:r>
              <a:rPr lang="en-US" noProof="0" dirty="0">
                <a:latin typeface="Aptos"/>
              </a:rPr>
              <a:t>Run fuel sales, F&amp;B, and c-stores with LS Central for forecourt</a:t>
            </a:r>
          </a:p>
        </p:txBody>
      </p:sp>
    </p:spTree>
    <p:extLst>
      <p:ext uri="{BB962C8B-B14F-4D97-AF65-F5344CB8AC3E}">
        <p14:creationId xmlns:p14="http://schemas.microsoft.com/office/powerpoint/2010/main" val="2005116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783B1-18BF-59F3-A073-355572804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FE55737-A9BC-ADCA-5D58-0FE61227DCCC}"/>
              </a:ext>
            </a:extLst>
          </p:cNvPr>
          <p:cNvSpPr txBox="1">
            <a:spLocks/>
          </p:cNvSpPr>
          <p:nvPr/>
        </p:nvSpPr>
        <p:spPr>
          <a:xfrm>
            <a:off x="684569" y="398561"/>
            <a:ext cx="7123925" cy="118562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 ExtraBold" panose="020B0004020202020204" pitchFamily="34" charset="0"/>
                <a:cs typeface="Segoe UI"/>
              </a:rPr>
              <a:t>LS Central for forecourt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 ExtraBold" panose="020B0004020202020204" pitchFamily="34" charset="0"/>
                <a:cs typeface="Segoe UI" panose="020B0502040204020203" pitchFamily="34" charset="0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Aptos ExtraBold" panose="020B0004020202020204" pitchFamily="34" charset="0"/>
                <a:cs typeface="Segoe UI"/>
              </a:rPr>
              <a:t>Wet stock reconciliation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 ExtraBold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B150766-FC62-F749-39E5-42EBE72AE19C}"/>
              </a:ext>
            </a:extLst>
          </p:cNvPr>
          <p:cNvSpPr txBox="1">
            <a:spLocks/>
          </p:cNvSpPr>
          <p:nvPr/>
        </p:nvSpPr>
        <p:spPr>
          <a:xfrm>
            <a:off x="787267" y="1889807"/>
            <a:ext cx="5181197" cy="484256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Wet stock data available in BO</a:t>
            </a:r>
            <a:r>
              <a:rPr lang="en-US" sz="1800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 </a:t>
            </a:r>
          </a:p>
          <a:p>
            <a:pPr lvl="1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Fuel sales</a:t>
            </a:r>
          </a:p>
          <a:p>
            <a:pPr lvl="1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Fuel deliveries *</a:t>
            </a:r>
          </a:p>
          <a:p>
            <a:pPr lvl="1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Tank gauge readings *</a:t>
            </a:r>
          </a:p>
          <a:p>
            <a:pPr lvl="1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Purchases / Transfers *</a:t>
            </a:r>
          </a:p>
          <a:p>
            <a:pPr lvl="1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Can be used in processes like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wet stock reconciliation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 or delivered to external system that handles wet stock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*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 data availability depends on info from the forecourt</a:t>
            </a:r>
            <a:endParaRPr lang="en-US" sz="1400" i="1" noProof="0" dirty="0">
              <a:solidFill>
                <a:srgbClr val="242C2F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Base for Wet stock reconciliation</a:t>
            </a:r>
            <a:endParaRPr lang="en-US" sz="1800" noProof="0" dirty="0">
              <a:solidFill>
                <a:srgbClr val="242C2F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lvl="1"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Book stock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 = Opening stock + Deliveries - Sales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lvl="1"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Variance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 = Closing (measured) stock – Book stock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Wet stock variance is booked accordingly</a:t>
            </a:r>
          </a:p>
          <a:p>
            <a:pPr>
              <a:defRPr/>
            </a:pPr>
            <a:r>
              <a:rPr lang="en-US" sz="1800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“Trend” in Wet stock variance can be detected and acted on</a:t>
            </a:r>
          </a:p>
          <a:p>
            <a:pPr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Wet stock reconciliation can be performed in LS Central or </a:t>
            </a:r>
            <a:r>
              <a:rPr lang="en-US" sz="1800" noProof="0" dirty="0">
                <a:solidFill>
                  <a:srgbClr val="242C2F"/>
                </a:solidFill>
                <a:latin typeface="Aptos"/>
                <a:cs typeface="Segoe UI"/>
              </a:rPr>
              <a:t>customer's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 </a:t>
            </a:r>
            <a:r>
              <a:rPr lang="en-US" sz="1800" noProof="0" dirty="0">
                <a:solidFill>
                  <a:srgbClr val="242C2F"/>
                </a:solidFill>
                <a:latin typeface="Aptos"/>
                <a:cs typeface="Segoe UI"/>
              </a:rPr>
              <a:t>head office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 platform</a:t>
            </a:r>
            <a:endParaRPr lang="en-US" sz="180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7C6039-7B86-29E9-B792-8FA566E74BE2}"/>
              </a:ext>
            </a:extLst>
          </p:cNvPr>
          <p:cNvSpPr/>
          <p:nvPr/>
        </p:nvSpPr>
        <p:spPr>
          <a:xfrm>
            <a:off x="0" y="0"/>
            <a:ext cx="158620" cy="6858000"/>
          </a:xfrm>
          <a:prstGeom prst="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07630AB-3894-C53B-937A-565C36A1F0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53724" y="0"/>
            <a:ext cx="1438275" cy="59223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5BCF72A-455E-F153-4A7B-28A9BACA39B7}"/>
              </a:ext>
            </a:extLst>
          </p:cNvPr>
          <p:cNvCxnSpPr/>
          <p:nvPr/>
        </p:nvCxnSpPr>
        <p:spPr>
          <a:xfrm>
            <a:off x="6295804" y="2011327"/>
            <a:ext cx="0" cy="4599522"/>
          </a:xfrm>
          <a:prstGeom prst="line">
            <a:avLst/>
          </a:prstGeom>
          <a:ln w="25400">
            <a:solidFill>
              <a:srgbClr val="361D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CE7AA56-9E68-99F9-F016-A7C711CC79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9719" y="2115240"/>
            <a:ext cx="4039414" cy="410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4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E4C6F-8EEE-64A2-E173-DB765DDCB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45A1176-B168-B476-8F0F-BFD96C6E1AB3}"/>
              </a:ext>
            </a:extLst>
          </p:cNvPr>
          <p:cNvSpPr txBox="1">
            <a:spLocks/>
          </p:cNvSpPr>
          <p:nvPr/>
        </p:nvSpPr>
        <p:spPr>
          <a:xfrm>
            <a:off x="684569" y="398561"/>
            <a:ext cx="7896722" cy="118562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 ExtraBold" panose="020B0004020202020204" pitchFamily="34" charset="0"/>
                <a:cs typeface="Segoe UI"/>
              </a:rPr>
              <a:t>LS Central for forecourt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 ExtraBold" panose="020B0004020202020204" pitchFamily="34" charset="0"/>
                <a:cs typeface="Segoe UI" panose="020B0502040204020203" pitchFamily="34" charset="0"/>
              </a:rPr>
            </a:br>
            <a:r>
              <a:rPr lang="en-US" sz="3200" noProof="0" dirty="0">
                <a:solidFill>
                  <a:srgbClr val="943267"/>
                </a:solidFill>
                <a:latin typeface="Aptos ExtraBold" panose="020B0004020202020204" pitchFamily="34" charset="0"/>
                <a:cs typeface="Segoe UI"/>
              </a:rPr>
              <a:t>Fuel replenishment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943267"/>
              </a:solidFill>
              <a:effectLst/>
              <a:uLnTx/>
              <a:uFillTx/>
              <a:latin typeface="Aptos ExtraBold" panose="020B0004020202020204" pitchFamily="34" charset="0"/>
              <a:cs typeface="Segoe UI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 ExtraBold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04F0D27F-238D-724C-D099-E5BB0583B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332772" y="2255689"/>
            <a:ext cx="2497038" cy="5928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F866C9-D640-CF8C-06E8-69B5E5083FEE}"/>
              </a:ext>
            </a:extLst>
          </p:cNvPr>
          <p:cNvSpPr/>
          <p:nvPr/>
        </p:nvSpPr>
        <p:spPr>
          <a:xfrm>
            <a:off x="0" y="0"/>
            <a:ext cx="158620" cy="6858000"/>
          </a:xfrm>
          <a:prstGeom prst="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9CCDD22-BC2C-D3A8-C0EA-0603B2EC42F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76606" y="35004"/>
            <a:ext cx="1438275" cy="592231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2B6E6812-A061-AD0B-1ABF-D38B9E058F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946" y="3828453"/>
            <a:ext cx="4484111" cy="2875352"/>
          </a:xfrm>
          <a:prstGeom prst="rect">
            <a:avLst/>
          </a:prstGeom>
        </p:spPr>
      </p:pic>
      <p:pic>
        <p:nvPicPr>
          <p:cNvPr id="11" name="Picture 10" descr="A computer screen shot of a computer&#10;&#10;AI-generated content may be incorrect.">
            <a:extLst>
              <a:ext uri="{FF2B5EF4-FFF2-40B4-BE49-F238E27FC236}">
                <a16:creationId xmlns:a16="http://schemas.microsoft.com/office/drawing/2014/main" id="{A84F6559-820D-D275-96BF-B0421033B59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2536" t="30357" r="12825" b="28929"/>
          <a:stretch/>
        </p:blipFill>
        <p:spPr>
          <a:xfrm>
            <a:off x="1203158" y="1594250"/>
            <a:ext cx="5490940" cy="15626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F8C7C4-169B-0ECD-02AC-A504807066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7581" y="3227972"/>
            <a:ext cx="25717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7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08382-6266-6AC8-852D-BCC032588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OFT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E28E70-5F18-F239-4BF7-F16EAF9AB0A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noProof="0" dirty="0"/>
              <a:t>One Forecourt Team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A914982-F1CF-6888-A819-767B8F46F3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14469" y="5356282"/>
            <a:ext cx="4139513" cy="982761"/>
          </a:xfrm>
          <a:prstGeom prst="rect">
            <a:avLst/>
          </a:prstGeom>
        </p:spPr>
      </p:pic>
      <p:pic>
        <p:nvPicPr>
          <p:cNvPr id="7" name="Picture Placeholder 6" descr="A gas station with cars parked at the top&#10;&#10;AI-generated content may be incorrect.">
            <a:extLst>
              <a:ext uri="{FF2B5EF4-FFF2-40B4-BE49-F238E27FC236}">
                <a16:creationId xmlns:a16="http://schemas.microsoft.com/office/drawing/2014/main" id="{F59CBD54-B481-10C0-86A7-AAFD5EDDA09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/>
          <a:srcRect l="11038" r="110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2608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34214-19E8-3182-517D-A4262416E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 dirty="0">
                <a:latin typeface="Aptos ExtraBold"/>
                <a:cs typeface="Segoe UI"/>
              </a:rPr>
              <a:t>Virtual organization</a:t>
            </a:r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FAC44-4393-E7C2-0795-FE77DE08D9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8971349" cy="5544152"/>
          </a:xfrm>
        </p:spPr>
        <p:txBody>
          <a:bodyPr lIns="91440" tIns="45720" rIns="91440" bIns="45720" anchor="t">
            <a:normAutofit/>
          </a:bodyPr>
          <a:lstStyle/>
          <a:p>
            <a:pPr marL="0" indent="0">
              <a:buNone/>
            </a:pPr>
            <a:r>
              <a:rPr lang="en-US" sz="2000" noProof="0" dirty="0">
                <a:latin typeface="Aptos"/>
                <a:cs typeface="Segoe UI"/>
              </a:rPr>
              <a:t>To enhance </a:t>
            </a:r>
            <a:r>
              <a:rPr lang="en-US" sz="2000" b="1" noProof="0" dirty="0">
                <a:latin typeface="Aptos"/>
                <a:cs typeface="Segoe UI"/>
              </a:rPr>
              <a:t>internal teamwork</a:t>
            </a:r>
            <a:r>
              <a:rPr lang="en-US" sz="2000" noProof="0" dirty="0">
                <a:latin typeface="Aptos"/>
                <a:cs typeface="Segoe UI"/>
              </a:rPr>
              <a:t> and meet </a:t>
            </a:r>
            <a:r>
              <a:rPr lang="en-US" sz="2000" b="1" noProof="0" dirty="0">
                <a:latin typeface="Aptos"/>
                <a:cs typeface="Segoe UI"/>
              </a:rPr>
              <a:t>market demands</a:t>
            </a:r>
          </a:p>
          <a:p>
            <a:pPr lvl="1"/>
            <a:r>
              <a:rPr lang="en-US" sz="2000" noProof="0" dirty="0">
                <a:latin typeface="Aptos"/>
                <a:cs typeface="Segoe UI"/>
              </a:rPr>
              <a:t>Make sure resources are used efficiently and effectively</a:t>
            </a:r>
          </a:p>
          <a:p>
            <a:pPr lvl="1"/>
            <a:r>
              <a:rPr lang="en-US" sz="2000" noProof="0" dirty="0">
                <a:latin typeface="Aptos"/>
                <a:cs typeface="Segoe UI"/>
              </a:rPr>
              <a:t>Keep a close eye on current customers</a:t>
            </a:r>
          </a:p>
          <a:p>
            <a:pPr lvl="1"/>
            <a:r>
              <a:rPr lang="en-US" sz="2000" noProof="0" dirty="0">
                <a:latin typeface="Aptos"/>
                <a:cs typeface="Segoe UI"/>
              </a:rPr>
              <a:t>To align our products with market needs</a:t>
            </a:r>
          </a:p>
          <a:p>
            <a:pPr marL="0" indent="0">
              <a:buNone/>
            </a:pPr>
            <a:r>
              <a:rPr lang="en-US" sz="2000" b="1" i="0" noProof="0" dirty="0">
                <a:solidFill>
                  <a:srgbClr val="111111"/>
                </a:solidFill>
                <a:effectLst/>
                <a:latin typeface="Aptos"/>
                <a:cs typeface="Segoe UI"/>
              </a:rPr>
              <a:t>OFT Members:</a:t>
            </a:r>
          </a:p>
          <a:p>
            <a:pPr lvl="1"/>
            <a:r>
              <a:rPr lang="en-US" sz="2000" b="1" i="0" noProof="0" dirty="0">
                <a:solidFill>
                  <a:srgbClr val="111111"/>
                </a:solidFill>
                <a:effectLst/>
                <a:latin typeface="Aptos"/>
                <a:cs typeface="Segoe UI"/>
              </a:rPr>
              <a:t>Bjarni Asmundsson:</a:t>
            </a:r>
            <a:r>
              <a:rPr lang="en-US" sz="2000" b="0" i="0" noProof="0" dirty="0">
                <a:solidFill>
                  <a:srgbClr val="111111"/>
                </a:solidFill>
                <a:effectLst/>
                <a:latin typeface="Aptos"/>
                <a:cs typeface="Segoe UI"/>
              </a:rPr>
              <a:t> Regional Director</a:t>
            </a:r>
          </a:p>
          <a:p>
            <a:pPr lvl="1"/>
            <a:r>
              <a:rPr lang="en-US" sz="2000" b="1" noProof="0" dirty="0">
                <a:solidFill>
                  <a:srgbClr val="111111"/>
                </a:solidFill>
                <a:latin typeface="Aptos"/>
                <a:cs typeface="Segoe UI"/>
              </a:rPr>
              <a:t>Olafur Jonsson:</a:t>
            </a:r>
            <a:r>
              <a:rPr lang="en-US" sz="2000" noProof="0" dirty="0">
                <a:solidFill>
                  <a:srgbClr val="111111"/>
                </a:solidFill>
                <a:latin typeface="Aptos"/>
                <a:cs typeface="Segoe UI"/>
              </a:rPr>
              <a:t> Principal Product Owner </a:t>
            </a:r>
          </a:p>
          <a:p>
            <a:pPr lvl="1"/>
            <a:r>
              <a:rPr lang="en-US" sz="2000" b="1" noProof="0" dirty="0">
                <a:solidFill>
                  <a:srgbClr val="111111"/>
                </a:solidFill>
                <a:latin typeface="Aptos"/>
                <a:cs typeface="Segoe UI"/>
              </a:rPr>
              <a:t>Johann Sveinsson:</a:t>
            </a:r>
            <a:r>
              <a:rPr lang="en-US" sz="2000" noProof="0" dirty="0">
                <a:solidFill>
                  <a:srgbClr val="111111"/>
                </a:solidFill>
                <a:latin typeface="Aptos"/>
                <a:cs typeface="Segoe UI"/>
              </a:rPr>
              <a:t> Senior Consultant</a:t>
            </a:r>
          </a:p>
          <a:p>
            <a:pPr lvl="1"/>
            <a:r>
              <a:rPr lang="en-US" sz="2000" b="1" noProof="0" dirty="0">
                <a:solidFill>
                  <a:srgbClr val="111111"/>
                </a:solidFill>
                <a:latin typeface="Aptos"/>
                <a:cs typeface="Segoe UI"/>
              </a:rPr>
              <a:t>Deena Frye : </a:t>
            </a:r>
            <a:r>
              <a:rPr lang="en-US" sz="2000" noProof="0" dirty="0">
                <a:solidFill>
                  <a:srgbClr val="111111"/>
                </a:solidFill>
                <a:latin typeface="Aptos"/>
                <a:cs typeface="Segoe UI"/>
              </a:rPr>
              <a:t>Principal Consultant</a:t>
            </a:r>
          </a:p>
          <a:p>
            <a:pPr lvl="1"/>
            <a:r>
              <a:rPr lang="en-US" sz="2000" b="1" noProof="0" dirty="0">
                <a:solidFill>
                  <a:srgbClr val="111111"/>
                </a:solidFill>
                <a:latin typeface="Aptos"/>
                <a:cs typeface="Segoe UI"/>
              </a:rPr>
              <a:t>Asta Margret Karlsson: </a:t>
            </a:r>
            <a:r>
              <a:rPr lang="en-US" sz="2000" noProof="0" dirty="0">
                <a:solidFill>
                  <a:srgbClr val="111111"/>
                </a:solidFill>
                <a:latin typeface="Aptos"/>
                <a:cs typeface="Segoe UI"/>
              </a:rPr>
              <a:t>PMO Director</a:t>
            </a:r>
          </a:p>
          <a:p>
            <a:pPr lvl="1"/>
            <a:r>
              <a:rPr lang="en-US" sz="2000" b="1" noProof="0" dirty="0">
                <a:solidFill>
                  <a:srgbClr val="111111"/>
                </a:solidFill>
                <a:latin typeface="Aptos"/>
                <a:cs typeface="Segoe UI"/>
              </a:rPr>
              <a:t>Giada Pezzini:</a:t>
            </a:r>
            <a:r>
              <a:rPr lang="en-US" sz="2000" noProof="0" dirty="0">
                <a:solidFill>
                  <a:srgbClr val="111111"/>
                </a:solidFill>
                <a:latin typeface="Aptos"/>
                <a:cs typeface="Segoe UI"/>
              </a:rPr>
              <a:t> VP Marketing</a:t>
            </a:r>
            <a:endParaRPr lang="en-US" sz="2000" b="0" i="0" noProof="0" dirty="0">
              <a:solidFill>
                <a:srgbClr val="111111"/>
              </a:solidFill>
              <a:effectLst/>
              <a:latin typeface="Aptos"/>
              <a:cs typeface="Segoe UI"/>
            </a:endParaRPr>
          </a:p>
          <a:p>
            <a:pPr marL="0" indent="0">
              <a:buNone/>
            </a:pPr>
            <a:r>
              <a:rPr lang="en-US" sz="2000" noProof="0" dirty="0">
                <a:latin typeface="Aptos"/>
                <a:cs typeface="Segoe UI"/>
              </a:rPr>
              <a:t>Working directly with selected and </a:t>
            </a:r>
            <a:r>
              <a:rPr lang="en-US" sz="2000" b="1" noProof="0" dirty="0">
                <a:latin typeface="Aptos"/>
                <a:cs typeface="Segoe UI"/>
              </a:rPr>
              <a:t>strategic customers</a:t>
            </a:r>
          </a:p>
          <a:p>
            <a:pPr marL="0" indent="0">
              <a:buNone/>
            </a:pPr>
            <a:r>
              <a:rPr lang="en-US" sz="2000" b="0" i="0" noProof="0" dirty="0">
                <a:solidFill>
                  <a:srgbClr val="111111"/>
                </a:solidFill>
                <a:effectLst/>
                <a:latin typeface="Aptos"/>
                <a:cs typeface="Segoe UI"/>
              </a:rPr>
              <a:t>The team's aim is to </a:t>
            </a:r>
            <a:r>
              <a:rPr lang="en-US" sz="2000" b="1" i="0" noProof="0" dirty="0">
                <a:solidFill>
                  <a:srgbClr val="111111"/>
                </a:solidFill>
                <a:effectLst/>
                <a:latin typeface="Aptos"/>
                <a:cs typeface="Segoe UI"/>
              </a:rPr>
              <a:t>streamline</a:t>
            </a:r>
            <a:r>
              <a:rPr lang="en-US" sz="2000" b="0" i="0" noProof="0" dirty="0">
                <a:solidFill>
                  <a:srgbClr val="111111"/>
                </a:solidFill>
                <a:effectLst/>
                <a:latin typeface="Aptos"/>
                <a:cs typeface="Segoe UI"/>
              </a:rPr>
              <a:t> our processes, </a:t>
            </a:r>
            <a:r>
              <a:rPr lang="en-US" sz="2000" b="1" i="0" noProof="0" dirty="0">
                <a:solidFill>
                  <a:srgbClr val="111111"/>
                </a:solidFill>
                <a:effectLst/>
                <a:latin typeface="Aptos"/>
                <a:cs typeface="Segoe UI"/>
              </a:rPr>
              <a:t>enhance</a:t>
            </a:r>
            <a:r>
              <a:rPr lang="en-US" sz="2000" b="0" i="0" noProof="0" dirty="0">
                <a:solidFill>
                  <a:srgbClr val="111111"/>
                </a:solidFill>
                <a:effectLst/>
                <a:latin typeface="Aptos"/>
                <a:cs typeface="Segoe UI"/>
              </a:rPr>
              <a:t> our service offerings, and </a:t>
            </a:r>
            <a:r>
              <a:rPr lang="en-US" sz="2000" b="1" i="0" noProof="0" dirty="0">
                <a:solidFill>
                  <a:srgbClr val="111111"/>
                </a:solidFill>
                <a:effectLst/>
                <a:latin typeface="Aptos"/>
                <a:cs typeface="Segoe UI"/>
              </a:rPr>
              <a:t>improve </a:t>
            </a:r>
            <a:r>
              <a:rPr lang="en-US" sz="2000" i="0" noProof="0" dirty="0">
                <a:solidFill>
                  <a:srgbClr val="111111"/>
                </a:solidFill>
                <a:effectLst/>
                <a:latin typeface="Aptos"/>
                <a:cs typeface="Segoe UI"/>
              </a:rPr>
              <a:t>our products. Our goal is to </a:t>
            </a:r>
            <a:r>
              <a:rPr lang="en-US" sz="2000" b="0" i="0" noProof="0" dirty="0">
                <a:solidFill>
                  <a:srgbClr val="111111"/>
                </a:solidFill>
                <a:effectLst/>
                <a:latin typeface="Aptos"/>
                <a:cs typeface="Segoe UI"/>
              </a:rPr>
              <a:t>ensure we deliver top-notch solutions to our </a:t>
            </a:r>
            <a:r>
              <a:rPr lang="en-US" sz="2000" b="1" i="0" noProof="0" dirty="0">
                <a:solidFill>
                  <a:srgbClr val="111111"/>
                </a:solidFill>
                <a:effectLst/>
                <a:latin typeface="Aptos"/>
                <a:cs typeface="Segoe UI"/>
              </a:rPr>
              <a:t>customers</a:t>
            </a:r>
            <a:r>
              <a:rPr lang="en-US" sz="2000" b="0" i="0" noProof="0" dirty="0">
                <a:solidFill>
                  <a:srgbClr val="111111"/>
                </a:solidFill>
                <a:effectLst/>
                <a:latin typeface="Aptos"/>
                <a:cs typeface="Segoe UI"/>
              </a:rPr>
              <a:t>. Working with this team gives customers opportunity to give </a:t>
            </a:r>
            <a:r>
              <a:rPr lang="en-US" sz="2000" b="1" i="0" noProof="0" dirty="0">
                <a:solidFill>
                  <a:srgbClr val="111111"/>
                </a:solidFill>
                <a:effectLst/>
                <a:latin typeface="Aptos"/>
                <a:cs typeface="Segoe UI"/>
              </a:rPr>
              <a:t>direct feedback </a:t>
            </a:r>
            <a:r>
              <a:rPr lang="en-US" sz="2000" b="0" i="0" noProof="0" dirty="0">
                <a:solidFill>
                  <a:srgbClr val="111111"/>
                </a:solidFill>
                <a:effectLst/>
                <a:latin typeface="Aptos"/>
                <a:cs typeface="Segoe UI"/>
              </a:rPr>
              <a:t>into product development.</a:t>
            </a:r>
          </a:p>
          <a:p>
            <a:pPr lvl="1"/>
            <a:endParaRPr lang="en-US" sz="1800" noProof="0" dirty="0"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lvl="1"/>
            <a:endParaRPr lang="en-US" sz="1800" noProof="0" dirty="0"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endParaRPr lang="en-US" sz="2400" noProof="0" dirty="0"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92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72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collage of people with different types of objects&#10;&#10;AI-generated content may be incorrect.">
            <a:extLst>
              <a:ext uri="{FF2B5EF4-FFF2-40B4-BE49-F238E27FC236}">
                <a16:creationId xmlns:a16="http://schemas.microsoft.com/office/drawing/2014/main" id="{14DEFC38-7246-9F3D-9328-F4B2CCAFB9C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92" t="-516" r="-8626" b="-583"/>
          <a:stretch/>
        </p:blipFill>
        <p:spPr>
          <a:xfrm>
            <a:off x="5751294" y="1165849"/>
            <a:ext cx="5795953" cy="393237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F6E9D8-72B6-9F6D-B50F-7ABAE083D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553916-1CF8-1DB5-C18C-7B40E46650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7774" y="1352435"/>
            <a:ext cx="5276739" cy="4236371"/>
          </a:xfrm>
          <a:ln>
            <a:noFill/>
          </a:ln>
        </p:spPr>
        <p:txBody>
          <a:bodyPr/>
          <a:lstStyle/>
          <a:p>
            <a:pPr marL="344488" indent="-344488">
              <a:buFont typeface="+mj-lt"/>
              <a:buAutoNum type="arabicPeriod"/>
            </a:pPr>
            <a:r>
              <a:rPr lang="en-US" sz="2400" b="1" noProof="0" dirty="0">
                <a:solidFill>
                  <a:srgbClr val="351C5C"/>
                </a:solidFill>
                <a:latin typeface="+mj-lt"/>
                <a:cs typeface="Segoe UI" panose="020B0502040204020203" pitchFamily="34" charset="0"/>
              </a:rPr>
              <a:t>Evolution of gas stations</a:t>
            </a:r>
          </a:p>
          <a:p>
            <a:pPr marL="344488" indent="-344488">
              <a:buFont typeface="+mj-lt"/>
              <a:buAutoNum type="arabicPeriod"/>
            </a:pPr>
            <a:r>
              <a:rPr lang="en-US" sz="2400" b="1" noProof="0" dirty="0">
                <a:solidFill>
                  <a:srgbClr val="351C5C"/>
                </a:solidFill>
                <a:latin typeface="+mj-lt"/>
                <a:cs typeface="Segoe UI" panose="020B0502040204020203" pitchFamily="34" charset="0"/>
              </a:rPr>
              <a:t>POS and Pumps</a:t>
            </a:r>
          </a:p>
          <a:p>
            <a:pPr marL="344488" indent="-344488">
              <a:buFont typeface="+mj-lt"/>
              <a:buAutoNum type="arabicPeriod"/>
            </a:pPr>
            <a:r>
              <a:rPr lang="en-US" sz="2400" b="1" noProof="0" dirty="0">
                <a:solidFill>
                  <a:srgbClr val="351C5C"/>
                </a:solidFill>
                <a:latin typeface="+mj-lt"/>
                <a:cs typeface="Segoe UI" panose="020B0502040204020203" pitchFamily="34" charset="0"/>
              </a:rPr>
              <a:t>Fuel and loyalty</a:t>
            </a:r>
          </a:p>
          <a:p>
            <a:pPr marL="344488" indent="-344488">
              <a:buFont typeface="+mj-lt"/>
              <a:buAutoNum type="arabicPeriod"/>
            </a:pPr>
            <a:r>
              <a:rPr lang="en-US" sz="2400" b="1" noProof="0" dirty="0">
                <a:solidFill>
                  <a:srgbClr val="351C5C"/>
                </a:solidFill>
                <a:latin typeface="+mj-lt"/>
                <a:cs typeface="Segoe UI" panose="020B0502040204020203" pitchFamily="34" charset="0"/>
              </a:rPr>
              <a:t>Wet Stock Management</a:t>
            </a:r>
          </a:p>
          <a:p>
            <a:pPr marL="344488" indent="-344488">
              <a:buFont typeface="+mj-lt"/>
              <a:buAutoNum type="arabicPeriod"/>
            </a:pPr>
            <a:r>
              <a:rPr lang="en-US" sz="2400" b="1" noProof="0" dirty="0">
                <a:solidFill>
                  <a:srgbClr val="351C5C"/>
                </a:solidFill>
                <a:latin typeface="+mj-lt"/>
                <a:cs typeface="Segoe UI" panose="020B0502040204020203" pitchFamily="34" charset="0"/>
              </a:rPr>
              <a:t>Fuel replenishment</a:t>
            </a:r>
          </a:p>
          <a:p>
            <a:pPr marL="344488" indent="-344488">
              <a:buFont typeface="+mj-lt"/>
              <a:buAutoNum type="arabicPeriod"/>
            </a:pPr>
            <a:r>
              <a:rPr lang="en-US" sz="2400" b="1" noProof="0" dirty="0">
                <a:solidFill>
                  <a:srgbClr val="351C5C"/>
                </a:solidFill>
                <a:latin typeface="+mj-lt"/>
                <a:cs typeface="Segoe UI" panose="020B0502040204020203" pitchFamily="34" charset="0"/>
              </a:rPr>
              <a:t>OFT – How we develop forecourt</a:t>
            </a:r>
          </a:p>
          <a:p>
            <a:pPr marL="344488" indent="-344488">
              <a:buFont typeface="+mj-lt"/>
              <a:buAutoNum type="arabicPeriod"/>
            </a:pPr>
            <a:r>
              <a:rPr lang="en-US" sz="2400" b="1" noProof="0" dirty="0">
                <a:solidFill>
                  <a:srgbClr val="351C5C"/>
                </a:solidFill>
                <a:latin typeface="+mj-lt"/>
                <a:cs typeface="Segoe UI" panose="020B0502040204020203" pitchFamily="34" charset="0"/>
              </a:rPr>
              <a:t>Questions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9C5310B-B52B-1C76-D465-0ACDAD5D689D}"/>
              </a:ext>
            </a:extLst>
          </p:cNvPr>
          <p:cNvSpPr/>
          <p:nvPr/>
        </p:nvSpPr>
        <p:spPr>
          <a:xfrm>
            <a:off x="5454316" y="5098223"/>
            <a:ext cx="6389910" cy="392977"/>
          </a:xfrm>
          <a:prstGeom prst="roundRect">
            <a:avLst/>
          </a:prstGeom>
          <a:solidFill>
            <a:srgbClr val="403F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7C56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forecourt solution of the future </a:t>
            </a:r>
          </a:p>
        </p:txBody>
      </p:sp>
      <p:pic>
        <p:nvPicPr>
          <p:cNvPr id="5" name="Picture 4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2F642257-7C6E-75D2-8C0C-667724204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2699" y="212186"/>
            <a:ext cx="2239010" cy="53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74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71D83-3040-60DD-475B-35140D0C5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noProof="0" dirty="0"/>
              <a:t>The evolution of gas stations</a:t>
            </a:r>
          </a:p>
        </p:txBody>
      </p:sp>
      <p:pic>
        <p:nvPicPr>
          <p:cNvPr id="4" name="Picture 3" descr="A screenshot of a cell phone&#10;&#10;Description automatically generated with low confidence">
            <a:extLst>
              <a:ext uri="{FF2B5EF4-FFF2-40B4-BE49-F238E27FC236}">
                <a16:creationId xmlns:a16="http://schemas.microsoft.com/office/drawing/2014/main" id="{C43DD526-054B-D60C-61C4-2912BD2A6C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7455"/>
          <a:stretch/>
        </p:blipFill>
        <p:spPr>
          <a:xfrm>
            <a:off x="455901" y="1404373"/>
            <a:ext cx="3590558" cy="3809734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41F95BD-C4A4-A1DE-A4FB-6D41EE623847}"/>
              </a:ext>
            </a:extLst>
          </p:cNvPr>
          <p:cNvSpPr txBox="1">
            <a:spLocks/>
          </p:cNvSpPr>
          <p:nvPr/>
        </p:nvSpPr>
        <p:spPr>
          <a:xfrm>
            <a:off x="455901" y="6319233"/>
            <a:ext cx="3971973" cy="3172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2526"/>
                </a:solidFill>
                <a:effectLst/>
                <a:uLnTx/>
                <a:uFillTx/>
                <a:latin typeface="Aptos" panose="020B0004020202020204" pitchFamily="34" charset="0"/>
              </a:rPr>
              <a:t>*KPMG, May 2020, Fuel Forecourt Retail Market</a:t>
            </a:r>
          </a:p>
        </p:txBody>
      </p:sp>
      <p:pic>
        <p:nvPicPr>
          <p:cNvPr id="6" name="Picture 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3CC571F-26CA-F543-2466-3BE6DF4BA0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919" y="1404373"/>
            <a:ext cx="3397662" cy="3809734"/>
          </a:xfrm>
          <a:prstGeom prst="rect">
            <a:avLst/>
          </a:prstGeom>
        </p:spPr>
      </p:pic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B6A7AD6-79E5-A2B5-D6F4-E13881393F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02" y="1404373"/>
            <a:ext cx="3388356" cy="380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1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3B36CED-83F7-EFEE-A4CF-67AF4D1291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3" name="Picture 2" descr="A gas station at night&#10;&#10;Description automatically generated with medium confidence">
            <a:extLst>
              <a:ext uri="{FF2B5EF4-FFF2-40B4-BE49-F238E27FC236}">
                <a16:creationId xmlns:a16="http://schemas.microsoft.com/office/drawing/2014/main" id="{6AAAFF71-A6BD-DFE8-044A-D62A7E860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8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26FAAEB-329A-1BDC-5007-A33978ECB28A}"/>
              </a:ext>
            </a:extLst>
          </p:cNvPr>
          <p:cNvSpPr txBox="1">
            <a:spLocks/>
          </p:cNvSpPr>
          <p:nvPr/>
        </p:nvSpPr>
        <p:spPr>
          <a:xfrm>
            <a:off x="2999082" y="257743"/>
            <a:ext cx="6193836" cy="73617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Customer experience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FDC33-B420-BFD9-3459-28E7B3B5A8DF}"/>
              </a:ext>
            </a:extLst>
          </p:cNvPr>
          <p:cNvSpPr txBox="1"/>
          <p:nvPr/>
        </p:nvSpPr>
        <p:spPr>
          <a:xfrm>
            <a:off x="1471749" y="5582194"/>
            <a:ext cx="9248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The fuel retailers </a:t>
            </a:r>
            <a:r>
              <a:rPr lang="en-US" sz="2400" noProof="0" dirty="0">
                <a:solidFill>
                  <a:srgbClr val="FFFFF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that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 thrive will be those that deliver compelling experiences and environments for their customers</a:t>
            </a:r>
          </a:p>
        </p:txBody>
      </p:sp>
      <p:pic>
        <p:nvPicPr>
          <p:cNvPr id="6" name="Picture 5" descr="A black background with white letters&#10;&#10;Description automatically generated with low confidence">
            <a:extLst>
              <a:ext uri="{FF2B5EF4-FFF2-40B4-BE49-F238E27FC236}">
                <a16:creationId xmlns:a16="http://schemas.microsoft.com/office/drawing/2014/main" id="{F949FF0A-0C21-5DDB-9CBF-D31997BB1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6560" y="216616"/>
            <a:ext cx="1333785" cy="40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F7360-9D2D-4B73-58CE-431B6BAE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445" y="212186"/>
            <a:ext cx="6638262" cy="588637"/>
          </a:xfrm>
        </p:spPr>
        <p:txBody>
          <a:bodyPr>
            <a:normAutofit fontScale="90000"/>
          </a:bodyPr>
          <a:lstStyle/>
          <a:p>
            <a:r>
              <a:rPr lang="en-US" noProof="0" dirty="0"/>
              <a:t>Gas stations future needs</a:t>
            </a:r>
          </a:p>
        </p:txBody>
      </p:sp>
      <p:pic>
        <p:nvPicPr>
          <p:cNvPr id="7" name="Picture Placeholder 6" descr="A person filling up a car at a gas station&#10;&#10;AI-generated content may be incorrect.">
            <a:extLst>
              <a:ext uri="{FF2B5EF4-FFF2-40B4-BE49-F238E27FC236}">
                <a16:creationId xmlns:a16="http://schemas.microsoft.com/office/drawing/2014/main" id="{3D1F5828-3717-AD46-FD80-D398A34AA46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5433" r="25433"/>
          <a:stretch/>
        </p:blipFill>
        <p:spPr>
          <a:xfrm>
            <a:off x="0" y="154546"/>
            <a:ext cx="4935828" cy="670345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F47B38-DA20-3AE0-9E7E-C3B55D27D6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</p:spPr>
        <p:txBody>
          <a:bodyPr lIns="91440" tIns="45720" rIns="91440" bIns="45720" anchor="t"/>
          <a:lstStyle/>
          <a:p>
            <a:r>
              <a:rPr lang="en-US" noProof="0" dirty="0">
                <a:latin typeface="Aptos Light"/>
              </a:rPr>
              <a:t>Ability to connect to pumps and sell fuel</a:t>
            </a:r>
          </a:p>
          <a:p>
            <a:r>
              <a:rPr lang="en-US" noProof="0" dirty="0">
                <a:latin typeface="Aptos Light"/>
              </a:rPr>
              <a:t>Handle retail, fast food, and other services, like:</a:t>
            </a:r>
          </a:p>
          <a:p>
            <a:pPr lvl="1">
              <a:buFont typeface="System Font Regular"/>
              <a:buChar char="-"/>
            </a:pPr>
            <a:r>
              <a:rPr lang="en-US" noProof="0" dirty="0">
                <a:latin typeface="Aptos Light"/>
              </a:rPr>
              <a:t>High end restaurants</a:t>
            </a:r>
          </a:p>
          <a:p>
            <a:pPr lvl="1">
              <a:buFont typeface="System Font Regular"/>
              <a:buChar char="-"/>
            </a:pPr>
            <a:r>
              <a:rPr lang="en-US" noProof="0" dirty="0">
                <a:latin typeface="Aptos Light"/>
              </a:rPr>
              <a:t>Luxury cafes</a:t>
            </a:r>
          </a:p>
          <a:p>
            <a:pPr lvl="1">
              <a:buFont typeface="System Font Regular"/>
              <a:buChar char="-"/>
            </a:pPr>
            <a:r>
              <a:rPr lang="en-US" noProof="0" dirty="0">
                <a:latin typeface="Aptos Light"/>
              </a:rPr>
              <a:t>Pharmacies</a:t>
            </a:r>
          </a:p>
          <a:p>
            <a:pPr lvl="1">
              <a:buFont typeface="System Font Regular"/>
              <a:buChar char="-"/>
            </a:pPr>
            <a:r>
              <a:rPr lang="en-US" noProof="0" dirty="0">
                <a:latin typeface="Aptos Light"/>
              </a:rPr>
              <a:t>Parcel pick-up points and different services</a:t>
            </a:r>
          </a:p>
          <a:p>
            <a:r>
              <a:rPr lang="en-US" noProof="0" dirty="0">
                <a:latin typeface="Aptos Light"/>
              </a:rPr>
              <a:t>With multiple payment options</a:t>
            </a:r>
            <a:br>
              <a:rPr lang="en-US" noProof="0" dirty="0"/>
            </a:br>
            <a:endParaRPr lang="en-US" noProof="0" dirty="0"/>
          </a:p>
          <a:p>
            <a:pPr marL="0" indent="0">
              <a:buNone/>
            </a:pPr>
            <a:r>
              <a:rPr lang="en-US" b="1" noProof="0" dirty="0">
                <a:solidFill>
                  <a:srgbClr val="912B48"/>
                </a:solidFill>
                <a:latin typeface="Aptos" panose="020B0004020202020204" pitchFamily="34" charset="0"/>
              </a:rPr>
              <a:t>Can a single platform handle that?</a:t>
            </a:r>
          </a:p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572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8D62550B-4EB5-7472-DF0C-50DC61B026CB}"/>
              </a:ext>
            </a:extLst>
          </p:cNvPr>
          <p:cNvSpPr txBox="1">
            <a:spLocks/>
          </p:cNvSpPr>
          <p:nvPr/>
        </p:nvSpPr>
        <p:spPr>
          <a:xfrm>
            <a:off x="5812082" y="3414619"/>
            <a:ext cx="1005986" cy="1186912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761DCCA-55AC-248A-DA1D-5F2B2648B384}"/>
              </a:ext>
            </a:extLst>
          </p:cNvPr>
          <p:cNvSpPr txBox="1">
            <a:spLocks/>
          </p:cNvSpPr>
          <p:nvPr/>
        </p:nvSpPr>
        <p:spPr>
          <a:xfrm>
            <a:off x="340291" y="1026320"/>
            <a:ext cx="11262704" cy="94476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LS Central for forecourt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BF45A5-C1C9-3BCA-DB8D-318B04474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564" y="2752725"/>
            <a:ext cx="4227995" cy="2113998"/>
          </a:xfrm>
          <a:prstGeom prst="rect">
            <a:avLst/>
          </a:prstGeom>
        </p:spPr>
      </p:pic>
      <p:pic>
        <p:nvPicPr>
          <p:cNvPr id="6" name="Picture 5" descr="A picture containing night, building&#10;&#10;Description automatically generated with medium confidence">
            <a:extLst>
              <a:ext uri="{FF2B5EF4-FFF2-40B4-BE49-F238E27FC236}">
                <a16:creationId xmlns:a16="http://schemas.microsoft.com/office/drawing/2014/main" id="{59DD7729-C295-719E-B1E0-7258A89BD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83" y="2912216"/>
            <a:ext cx="4126430" cy="1759655"/>
          </a:xfrm>
          <a:prstGeom prst="rect">
            <a:avLst/>
          </a:prstGeom>
        </p:spPr>
      </p:pic>
      <p:pic>
        <p:nvPicPr>
          <p:cNvPr id="7" name="Picture 6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DB88B10B-CCE2-5309-8CD1-6D2F0985B1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2692" y="2912216"/>
            <a:ext cx="2902258" cy="20405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1939A2D-B240-D37A-EC9F-CE31165D2AE2}"/>
              </a:ext>
            </a:extLst>
          </p:cNvPr>
          <p:cNvSpPr/>
          <p:nvPr/>
        </p:nvSpPr>
        <p:spPr>
          <a:xfrm>
            <a:off x="0" y="6231550"/>
            <a:ext cx="12192000" cy="651164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64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E96CE-E0F8-A213-1286-231140153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diagram of a system&#10;&#10;Description automatically generated">
            <a:extLst>
              <a:ext uri="{FF2B5EF4-FFF2-40B4-BE49-F238E27FC236}">
                <a16:creationId xmlns:a16="http://schemas.microsoft.com/office/drawing/2014/main" id="{C1AD351F-E75B-0B29-BF8D-F87DA77D4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071" y="3711815"/>
            <a:ext cx="4598515" cy="2983868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A61EFC66-005A-1E4B-85FC-BAB02561ED1A}"/>
              </a:ext>
            </a:extLst>
          </p:cNvPr>
          <p:cNvSpPr txBox="1">
            <a:spLocks/>
          </p:cNvSpPr>
          <p:nvPr/>
        </p:nvSpPr>
        <p:spPr>
          <a:xfrm>
            <a:off x="684569" y="398561"/>
            <a:ext cx="7896722" cy="118562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 ExtraBold" panose="020B0004020202020204" pitchFamily="34" charset="0"/>
                <a:cs typeface="Segoe UI"/>
              </a:rPr>
              <a:t>LS Central for forecourt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 ExtraBold" panose="020B0004020202020204" pitchFamily="34" charset="0"/>
                <a:cs typeface="Segoe UI" panose="020B0502040204020203" pitchFamily="34" charset="0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Aptos ExtraBold" panose="020B0004020202020204" pitchFamily="34" charset="0"/>
                <a:cs typeface="Segoe UI"/>
              </a:rPr>
              <a:t>End-to-end solution for fuel retailers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 ExtraBold" panose="020B0004020202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1B1AB72-ABB1-49E9-84C1-F4A071EB8C68}"/>
              </a:ext>
            </a:extLst>
          </p:cNvPr>
          <p:cNvCxnSpPr>
            <a:cxnSpLocks/>
          </p:cNvCxnSpPr>
          <p:nvPr/>
        </p:nvCxnSpPr>
        <p:spPr>
          <a:xfrm>
            <a:off x="4844917" y="1897055"/>
            <a:ext cx="0" cy="4202526"/>
          </a:xfrm>
          <a:prstGeom prst="line">
            <a:avLst/>
          </a:prstGeom>
          <a:noFill/>
          <a:ln w="25400" cap="flat" cmpd="sng" algn="ctr">
            <a:solidFill>
              <a:srgbClr val="361D5C"/>
            </a:solidFill>
            <a:prstDash val="solid"/>
            <a:miter lim="800000"/>
          </a:ln>
          <a:effectLst/>
        </p:spPr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E71230F0-000B-5242-EACD-03B44F674C17}"/>
              </a:ext>
            </a:extLst>
          </p:cNvPr>
          <p:cNvGrpSpPr/>
          <p:nvPr/>
        </p:nvGrpSpPr>
        <p:grpSpPr>
          <a:xfrm>
            <a:off x="1584373" y="2079610"/>
            <a:ext cx="2445907" cy="1786505"/>
            <a:chOff x="1937659" y="2079610"/>
            <a:chExt cx="2445907" cy="1786505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7AC9570B-3A10-F850-C774-62F0DC6D3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2494757" y="2079610"/>
              <a:ext cx="1801722" cy="427747"/>
            </a:xfrm>
            <a:prstGeom prst="rect">
              <a:avLst/>
            </a:prstGeom>
          </p:spPr>
        </p:pic>
        <p:sp>
          <p:nvSpPr>
            <p:cNvPr id="11" name="Text Placeholder 2">
              <a:extLst>
                <a:ext uri="{FF2B5EF4-FFF2-40B4-BE49-F238E27FC236}">
                  <a16:creationId xmlns:a16="http://schemas.microsoft.com/office/drawing/2014/main" id="{41703D71-8A36-2291-2E5E-5C6F851654C1}"/>
                </a:ext>
              </a:extLst>
            </p:cNvPr>
            <p:cNvSpPr txBox="1">
              <a:spLocks/>
            </p:cNvSpPr>
            <p:nvPr/>
          </p:nvSpPr>
          <p:spPr>
            <a:xfrm>
              <a:off x="1937659" y="2614784"/>
              <a:ext cx="2445907" cy="1251331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/>
                  <a:cs typeface="Segoe UI"/>
                </a:rPr>
                <a:t>Pump control in POS with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/>
                  <a:cs typeface="Segoe UI"/>
                </a:rPr>
                <a:t>ability to sell fuel </a:t>
              </a: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/>
                  <a:cs typeface="Segoe UI"/>
                </a:rPr>
                <a:t>and communicate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/>
                  <a:cs typeface="Segoe UI"/>
                </a:rPr>
                <a:t> with pumps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1B34B17-2B34-31F6-7D03-50FB30103764}"/>
              </a:ext>
            </a:extLst>
          </p:cNvPr>
          <p:cNvSpPr/>
          <p:nvPr/>
        </p:nvSpPr>
        <p:spPr>
          <a:xfrm>
            <a:off x="-10211" y="0"/>
            <a:ext cx="158620" cy="6858000"/>
          </a:xfrm>
          <a:prstGeom prst="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1B15C93-8162-4BAF-4F64-21BFFB4F014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42112" y="12595"/>
            <a:ext cx="1438275" cy="5922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4ACC13-27D4-3407-1049-7718781064A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9091"/>
          <a:stretch/>
        </p:blipFill>
        <p:spPr>
          <a:xfrm>
            <a:off x="5574061" y="1621090"/>
            <a:ext cx="2957687" cy="16674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AA048A-FBBA-E574-B802-085691D3EA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5194" y="3213358"/>
            <a:ext cx="142870" cy="4984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635ADB-FFFB-1066-DFB9-609C34A5C0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0897" y="5367316"/>
            <a:ext cx="4828103" cy="1328367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D490349-ECDD-6D34-08AC-BB6BEEFAB0FD}"/>
              </a:ext>
            </a:extLst>
          </p:cNvPr>
          <p:cNvSpPr txBox="1">
            <a:spLocks/>
          </p:cNvSpPr>
          <p:nvPr/>
        </p:nvSpPr>
        <p:spPr>
          <a:xfrm>
            <a:off x="1193922" y="4550910"/>
            <a:ext cx="2836358" cy="199241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noProof="0" dirty="0">
                <a:solidFill>
                  <a:srgbClr val="242C2F"/>
                </a:solidFill>
                <a:latin typeface="Aptos"/>
                <a:cs typeface="Segoe UI"/>
              </a:rPr>
              <a:t>Forecourt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 tank journal framework to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handle forecourt data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using Business Central orders for transfer and purchase of fuel between </a:t>
            </a:r>
            <a:r>
              <a:rPr lang="en-US" sz="1800" noProof="0" dirty="0">
                <a:solidFill>
                  <a:srgbClr val="242C2F"/>
                </a:solidFill>
                <a:latin typeface="Aptos"/>
                <a:cs typeface="Segoe UI"/>
              </a:rPr>
              <a:t>depot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 and stations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CC2090-3CD6-20D5-CDCB-6186E1B6F4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04099" y="4123162"/>
            <a:ext cx="1526181" cy="42774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6F3BCB-9276-A157-1B53-377E4308DCB6}"/>
              </a:ext>
            </a:extLst>
          </p:cNvPr>
          <p:cNvSpPr/>
          <p:nvPr/>
        </p:nvSpPr>
        <p:spPr>
          <a:xfrm>
            <a:off x="6500885" y="6191473"/>
            <a:ext cx="2414063" cy="269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7FDED9-0AE2-A66A-8D6D-CABDEC17E149}"/>
              </a:ext>
            </a:extLst>
          </p:cNvPr>
          <p:cNvSpPr txBox="1"/>
          <p:nvPr/>
        </p:nvSpPr>
        <p:spPr>
          <a:xfrm>
            <a:off x="6417984" y="6174243"/>
            <a:ext cx="6110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Price sign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9DA228-9E28-C4A7-205C-4547FEFE6725}"/>
              </a:ext>
            </a:extLst>
          </p:cNvPr>
          <p:cNvSpPr txBox="1"/>
          <p:nvPr/>
        </p:nvSpPr>
        <p:spPr>
          <a:xfrm>
            <a:off x="7167596" y="6174243"/>
            <a:ext cx="4972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Pumps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744FE5-ABD6-F265-B8B3-5F972CFA9859}"/>
              </a:ext>
            </a:extLst>
          </p:cNvPr>
          <p:cNvSpPr txBox="1"/>
          <p:nvPr/>
        </p:nvSpPr>
        <p:spPr>
          <a:xfrm>
            <a:off x="7762755" y="6174243"/>
            <a:ext cx="7088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EV chargers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45020D-68B6-D4D0-FA57-735C2FDFFD48}"/>
              </a:ext>
            </a:extLst>
          </p:cNvPr>
          <p:cNvSpPr txBox="1"/>
          <p:nvPr/>
        </p:nvSpPr>
        <p:spPr>
          <a:xfrm>
            <a:off x="8469157" y="6174243"/>
            <a:ext cx="3690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OPT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EB9C159-B5E7-0FAC-7DD9-C430EC19C45D}"/>
              </a:ext>
            </a:extLst>
          </p:cNvPr>
          <p:cNvSpPr/>
          <p:nvPr/>
        </p:nvSpPr>
        <p:spPr>
          <a:xfrm>
            <a:off x="9175264" y="6518338"/>
            <a:ext cx="414869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00626E-36D2-4D62-F3B2-D8A7A2DC1ADC}"/>
              </a:ext>
            </a:extLst>
          </p:cNvPr>
          <p:cNvSpPr txBox="1"/>
          <p:nvPr/>
        </p:nvSpPr>
        <p:spPr>
          <a:xfrm>
            <a:off x="9175276" y="6490833"/>
            <a:ext cx="4443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Tanks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2CA1FEB-AA01-F069-A6BC-EC2E92838ABB}"/>
              </a:ext>
            </a:extLst>
          </p:cNvPr>
          <p:cNvSpPr/>
          <p:nvPr/>
        </p:nvSpPr>
        <p:spPr>
          <a:xfrm>
            <a:off x="9689450" y="5367316"/>
            <a:ext cx="414869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406A79-86EC-ADFA-C201-32EACD8F6B80}"/>
              </a:ext>
            </a:extLst>
          </p:cNvPr>
          <p:cNvSpPr txBox="1"/>
          <p:nvPr/>
        </p:nvSpPr>
        <p:spPr>
          <a:xfrm>
            <a:off x="9650886" y="5295450"/>
            <a:ext cx="619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Forecourt</a:t>
            </a:r>
            <a:br>
              <a:rPr lang="en-US" sz="800" noProof="0" dirty="0">
                <a:latin typeface="Aptos" panose="020B0004020202020204" pitchFamily="34" charset="0"/>
              </a:rPr>
            </a:br>
            <a:r>
              <a:rPr lang="en-US" sz="800" noProof="0" dirty="0">
                <a:latin typeface="Aptos" panose="020B0004020202020204" pitchFamily="34" charset="0"/>
              </a:rPr>
              <a:t>controller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0E6A468-8A5B-7DBC-0B99-338CCE893002}"/>
              </a:ext>
            </a:extLst>
          </p:cNvPr>
          <p:cNvSpPr/>
          <p:nvPr/>
        </p:nvSpPr>
        <p:spPr>
          <a:xfrm>
            <a:off x="9704690" y="4468156"/>
            <a:ext cx="414869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BB7C63-4F85-C5E1-C2CF-64F92AB06043}"/>
              </a:ext>
            </a:extLst>
          </p:cNvPr>
          <p:cNvSpPr/>
          <p:nvPr/>
        </p:nvSpPr>
        <p:spPr>
          <a:xfrm>
            <a:off x="9699610" y="5956596"/>
            <a:ext cx="414869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DD7C6C-1928-569B-0F6B-36FE0BB30E04}"/>
              </a:ext>
            </a:extLst>
          </p:cNvPr>
          <p:cNvSpPr txBox="1"/>
          <p:nvPr/>
        </p:nvSpPr>
        <p:spPr>
          <a:xfrm>
            <a:off x="9619628" y="5977814"/>
            <a:ext cx="6815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Tank gauge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91F6A64-7424-EFB1-644D-2B181E43A15A}"/>
              </a:ext>
            </a:extLst>
          </p:cNvPr>
          <p:cNvSpPr/>
          <p:nvPr/>
        </p:nvSpPr>
        <p:spPr>
          <a:xfrm>
            <a:off x="10646342" y="6507744"/>
            <a:ext cx="506917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8B5FED-0D3C-ED1A-1AE5-95C8BBFAD48A}"/>
              </a:ext>
            </a:extLst>
          </p:cNvPr>
          <p:cNvSpPr txBox="1"/>
          <p:nvPr/>
        </p:nvSpPr>
        <p:spPr>
          <a:xfrm>
            <a:off x="10604543" y="6490833"/>
            <a:ext cx="6815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Fuel tanker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25565B8-8C8C-132C-715D-C9186E26E9FD}"/>
              </a:ext>
            </a:extLst>
          </p:cNvPr>
          <p:cNvSpPr/>
          <p:nvPr/>
        </p:nvSpPr>
        <p:spPr>
          <a:xfrm>
            <a:off x="9582770" y="4087156"/>
            <a:ext cx="772931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F511A0-9444-E604-22FA-913C245B4C43}"/>
              </a:ext>
            </a:extLst>
          </p:cNvPr>
          <p:cNvSpPr txBox="1"/>
          <p:nvPr/>
        </p:nvSpPr>
        <p:spPr>
          <a:xfrm>
            <a:off x="9649275" y="4061457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Hardware </a:t>
            </a:r>
          </a:p>
          <a:p>
            <a:r>
              <a:rPr lang="en-US" sz="800" noProof="0" dirty="0">
                <a:latin typeface="Aptos" panose="020B0004020202020204" pitchFamily="34" charset="0"/>
              </a:rPr>
              <a:t>station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E938865-F809-EE92-338C-FB57C25E4846}"/>
              </a:ext>
            </a:extLst>
          </p:cNvPr>
          <p:cNvSpPr/>
          <p:nvPr/>
        </p:nvSpPr>
        <p:spPr>
          <a:xfrm>
            <a:off x="8074010" y="3772196"/>
            <a:ext cx="414869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DEA6866-E1F4-FB47-35F2-D2FA388B0AD1}"/>
              </a:ext>
            </a:extLst>
          </p:cNvPr>
          <p:cNvSpPr txBox="1"/>
          <p:nvPr/>
        </p:nvSpPr>
        <p:spPr>
          <a:xfrm>
            <a:off x="8084052" y="3791246"/>
            <a:ext cx="3770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POS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D1C4A9A-8ADF-D7D9-C1FF-92D6EACCE00D}"/>
              </a:ext>
            </a:extLst>
          </p:cNvPr>
          <p:cNvSpPr/>
          <p:nvPr/>
        </p:nvSpPr>
        <p:spPr>
          <a:xfrm>
            <a:off x="5546006" y="3567357"/>
            <a:ext cx="6110007" cy="2083244"/>
          </a:xfrm>
          <a:prstGeom prst="rect">
            <a:avLst/>
          </a:prstGeom>
          <a:noFill/>
          <a:ln>
            <a:solidFill>
              <a:srgbClr val="403F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C64E61-28AD-6582-34CD-E819A96BEA42}"/>
              </a:ext>
            </a:extLst>
          </p:cNvPr>
          <p:cNvSpPr/>
          <p:nvPr/>
        </p:nvSpPr>
        <p:spPr>
          <a:xfrm>
            <a:off x="5546007" y="1583367"/>
            <a:ext cx="6110015" cy="1730876"/>
          </a:xfrm>
          <a:prstGeom prst="rect">
            <a:avLst/>
          </a:prstGeom>
          <a:noFill/>
          <a:ln>
            <a:solidFill>
              <a:srgbClr val="403F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88AB99A-85F5-A2E2-BBB0-3B90FA6390B3}"/>
              </a:ext>
            </a:extLst>
          </p:cNvPr>
          <p:cNvSpPr/>
          <p:nvPr/>
        </p:nvSpPr>
        <p:spPr>
          <a:xfrm>
            <a:off x="8914949" y="5938359"/>
            <a:ext cx="2741076" cy="825469"/>
          </a:xfrm>
          <a:prstGeom prst="rect">
            <a:avLst/>
          </a:prstGeom>
          <a:noFill/>
          <a:ln>
            <a:solidFill>
              <a:srgbClr val="403F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A5C3615-FE31-4570-D3F1-BE6C1F8DC415}"/>
              </a:ext>
            </a:extLst>
          </p:cNvPr>
          <p:cNvSpPr/>
          <p:nvPr/>
        </p:nvSpPr>
        <p:spPr>
          <a:xfrm>
            <a:off x="684568" y="345222"/>
            <a:ext cx="6345223" cy="672942"/>
          </a:xfrm>
          <a:prstGeom prst="rect">
            <a:avLst/>
          </a:prstGeom>
          <a:noFill/>
          <a:ln>
            <a:solidFill>
              <a:srgbClr val="403F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ptos ExtraBold" panose="020B00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5CF720-496E-E375-E9F7-9ACD2CA2CAF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69217"/>
          <a:stretch/>
        </p:blipFill>
        <p:spPr>
          <a:xfrm>
            <a:off x="9927006" y="1620167"/>
            <a:ext cx="1707468" cy="1591997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4FA8565-2712-3098-2CAB-DB66E481F902}"/>
              </a:ext>
            </a:extLst>
          </p:cNvPr>
          <p:cNvCxnSpPr>
            <a:cxnSpLocks/>
          </p:cNvCxnSpPr>
          <p:nvPr/>
        </p:nvCxnSpPr>
        <p:spPr>
          <a:xfrm flipH="1">
            <a:off x="8653767" y="2603054"/>
            <a:ext cx="1207173" cy="0"/>
          </a:xfrm>
          <a:prstGeom prst="straightConnector1">
            <a:avLst/>
          </a:prstGeom>
          <a:ln>
            <a:solidFill>
              <a:srgbClr val="351C5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155CAD8-FFF2-4560-610B-24D3665ECE8B}"/>
              </a:ext>
            </a:extLst>
          </p:cNvPr>
          <p:cNvSpPr txBox="1"/>
          <p:nvPr/>
        </p:nvSpPr>
        <p:spPr>
          <a:xfrm>
            <a:off x="8228404" y="2214137"/>
            <a:ext cx="2030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noProof="0" dirty="0" err="1">
                <a:solidFill>
                  <a:srgbClr val="403FA4"/>
                </a:solidFill>
                <a:latin typeface="Aptos" panose="020B0004020202020204" pitchFamily="34" charset="0"/>
              </a:rPr>
              <a:t>CentralConnect</a:t>
            </a:r>
            <a:endParaRPr lang="en-US" sz="1500" b="1" noProof="0" dirty="0">
              <a:solidFill>
                <a:srgbClr val="403FA4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71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6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iagram of a system&#10;&#10;Description automatically generated">
            <a:extLst>
              <a:ext uri="{FF2B5EF4-FFF2-40B4-BE49-F238E27FC236}">
                <a16:creationId xmlns:a16="http://schemas.microsoft.com/office/drawing/2014/main" id="{84142B1C-30C2-8282-D5AF-E23222831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50" y="2395800"/>
            <a:ext cx="4928736" cy="319814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1B5E5F1-3621-A59F-06F4-88EDBD730C0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53724" y="0"/>
            <a:ext cx="1438275" cy="592231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BB28AA3-F9BA-B984-6AF0-6C6DA51EC1C0}"/>
              </a:ext>
            </a:extLst>
          </p:cNvPr>
          <p:cNvSpPr txBox="1">
            <a:spLocks/>
          </p:cNvSpPr>
          <p:nvPr/>
        </p:nvSpPr>
        <p:spPr>
          <a:xfrm>
            <a:off x="762000" y="2011328"/>
            <a:ext cx="5005301" cy="459952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 Semibold"/>
              </a:rPr>
              <a:t>LS Central POS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 Semibold"/>
              </a:rPr>
              <a:t>connects to pumps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 Semibold"/>
              </a:rPr>
              <a:t> through Forecourt controller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 Semibold"/>
            </a:endParaRPr>
          </a:p>
          <a:p>
            <a:pPr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 Semibold"/>
              </a:rPr>
              <a:t>Forecourt controller connection is a part of the </a:t>
            </a:r>
            <a:r>
              <a:rPr lang="en-US" sz="2400" noProof="0" dirty="0">
                <a:solidFill>
                  <a:srgbClr val="242C2F"/>
                </a:solidFill>
                <a:latin typeface="Aptos"/>
                <a:cs typeface="Segoe UI Semibold"/>
              </a:rPr>
              <a:t>Hardware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 Semibold"/>
              </a:rPr>
              <a:t> Station</a:t>
            </a:r>
            <a:r>
              <a:rPr lang="en-US" sz="2400" noProof="0" dirty="0">
                <a:solidFill>
                  <a:srgbClr val="242C2F"/>
                </a:solidFill>
                <a:latin typeface="Aptos"/>
                <a:cs typeface="Segoe UI Semibold"/>
              </a:rPr>
              <a:t> for LS Central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 Semibold"/>
              </a:rPr>
              <a:t>: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 Semibold"/>
            </a:endParaRPr>
          </a:p>
          <a:p>
            <a:pPr lvl="1">
              <a:spcBef>
                <a:spcPts val="1000"/>
              </a:spcBef>
              <a:buFont typeface="System Font Regular"/>
              <a:buChar char="-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2526"/>
                </a:solidFill>
                <a:effectLst/>
                <a:uLnTx/>
                <a:uFillTx/>
                <a:latin typeface="Aptos"/>
                <a:cs typeface="Segoe UI"/>
              </a:rPr>
              <a:t>Allows for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D2526"/>
                </a:solidFill>
                <a:effectLst/>
                <a:uLnTx/>
                <a:uFillTx/>
                <a:latin typeface="Aptos"/>
                <a:cs typeface="Segoe UI"/>
              </a:rPr>
              <a:t>communication from POS to different forecourt controllers</a:t>
            </a:r>
            <a:r>
              <a:rPr lang="en-US" sz="1600" noProof="0" dirty="0">
                <a:solidFill>
                  <a:srgbClr val="1D2526"/>
                </a:solidFill>
                <a:latin typeface="Aptos"/>
                <a:cs typeface="Segoe UI"/>
              </a:rPr>
              <a:t>.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1D2526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lvl="1">
              <a:spcBef>
                <a:spcPts val="1000"/>
              </a:spcBef>
              <a:buFont typeface="System Font Regular"/>
              <a:buChar char="-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2526"/>
                </a:solidFill>
                <a:effectLst/>
                <a:uLnTx/>
                <a:uFillTx/>
                <a:latin typeface="Aptos"/>
                <a:cs typeface="Segoe UI"/>
              </a:rPr>
              <a:t>Plugin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D2526"/>
                </a:solidFill>
                <a:effectLst/>
                <a:uLnTx/>
                <a:uFillTx/>
                <a:latin typeface="Aptos"/>
                <a:cs typeface="Segoe UI"/>
              </a:rPr>
              <a:t>specially made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2526"/>
                </a:solidFill>
                <a:effectLst/>
                <a:uLnTx/>
                <a:uFillTx/>
                <a:latin typeface="Aptos"/>
                <a:cs typeface="Segoe UI"/>
              </a:rPr>
              <a:t> for each forecourt controller type</a:t>
            </a:r>
            <a:r>
              <a:rPr lang="en-US" sz="1600" noProof="0" dirty="0">
                <a:solidFill>
                  <a:srgbClr val="1D2526"/>
                </a:solidFill>
                <a:latin typeface="Aptos"/>
                <a:cs typeface="Segoe UI"/>
              </a:rPr>
              <a:t>.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1D2526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lvl="1">
              <a:spcBef>
                <a:spcPts val="1000"/>
              </a:spcBef>
              <a:buFont typeface="System Font Regular"/>
              <a:buChar char="-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2526"/>
                </a:solidFill>
                <a:effectLst/>
                <a:uLnTx/>
                <a:uFillTx/>
                <a:latin typeface="Aptos"/>
                <a:cs typeface="Segoe UI"/>
              </a:rPr>
              <a:t>Plugins for other controllers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D2526"/>
                </a:solidFill>
                <a:effectLst/>
                <a:uLnTx/>
                <a:uFillTx/>
                <a:latin typeface="Aptos"/>
                <a:cs typeface="Segoe UI"/>
              </a:rPr>
              <a:t>need to be created by a partner or in a consulting project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2526"/>
                </a:solidFill>
                <a:effectLst/>
                <a:uLnTx/>
                <a:uFillTx/>
                <a:latin typeface="Aptos"/>
                <a:cs typeface="Segoe UI"/>
              </a:rPr>
              <a:t>with the LS Retail </a:t>
            </a:r>
            <a:r>
              <a:rPr lang="en-US" sz="1600" noProof="0" dirty="0">
                <a:solidFill>
                  <a:srgbClr val="1D2526"/>
                </a:solidFill>
                <a:latin typeface="Aptos"/>
                <a:cs typeface="Segoe UI"/>
              </a:rPr>
              <a:t>Consulting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2526"/>
                </a:solidFill>
                <a:effectLst/>
                <a:uLnTx/>
                <a:uFillTx/>
                <a:latin typeface="Aptos"/>
                <a:cs typeface="Segoe UI"/>
              </a:rPr>
              <a:t> team</a:t>
            </a:r>
            <a:r>
              <a:rPr lang="en-US" sz="1600" noProof="0" dirty="0">
                <a:solidFill>
                  <a:srgbClr val="1D2526"/>
                </a:solidFill>
                <a:latin typeface="Aptos"/>
                <a:cs typeface="Segoe UI"/>
              </a:rPr>
              <a:t>.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1D2526"/>
              </a:solidFill>
              <a:effectLst/>
              <a:uLnTx/>
              <a:uFillTx/>
              <a:latin typeface="Aptos"/>
              <a:cs typeface="Segoe U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65F00BE-26E4-0675-124B-BC96261A2E5D}"/>
              </a:ext>
            </a:extLst>
          </p:cNvPr>
          <p:cNvCxnSpPr/>
          <p:nvPr/>
        </p:nvCxnSpPr>
        <p:spPr>
          <a:xfrm>
            <a:off x="6096000" y="2011328"/>
            <a:ext cx="0" cy="4599522"/>
          </a:xfrm>
          <a:prstGeom prst="line">
            <a:avLst/>
          </a:prstGeom>
          <a:ln w="25400">
            <a:solidFill>
              <a:srgbClr val="361D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B6A073B7-A6CF-CC7A-3FEC-810AC69D494B}"/>
              </a:ext>
            </a:extLst>
          </p:cNvPr>
          <p:cNvSpPr/>
          <p:nvPr/>
        </p:nvSpPr>
        <p:spPr>
          <a:xfrm>
            <a:off x="0" y="0"/>
            <a:ext cx="158620" cy="6858000"/>
          </a:xfrm>
          <a:prstGeom prst="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CB945FD-A9B8-5857-FD5A-09F86905AF44}"/>
              </a:ext>
            </a:extLst>
          </p:cNvPr>
          <p:cNvSpPr txBox="1">
            <a:spLocks/>
          </p:cNvSpPr>
          <p:nvPr/>
        </p:nvSpPr>
        <p:spPr>
          <a:xfrm>
            <a:off x="684569" y="383830"/>
            <a:ext cx="9685271" cy="118562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 ExtraBold" panose="020B0004020202020204" pitchFamily="34" charset="0"/>
                <a:cs typeface="Segoe UI"/>
              </a:rPr>
              <a:t>LS Central for forecourt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 ExtraBold" panose="020B0004020202020204" pitchFamily="34" charset="0"/>
                <a:cs typeface="Segoe UI" panose="020B0502040204020203" pitchFamily="34" charset="0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Aptos ExtraBold" panose="020B0004020202020204" pitchFamily="34" charset="0"/>
                <a:cs typeface="Segoe UI"/>
              </a:rPr>
              <a:t>POS in a browser connecting to pumps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9BCCC10-2D87-D2AB-E841-79AF39F82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093072" y="1666568"/>
            <a:ext cx="1801537" cy="4277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30091F-60C2-76DC-C0B5-70C0CEF007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2352" y="4162433"/>
            <a:ext cx="5202976" cy="143150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B6E74BB-52C5-CFDB-0667-BCE71C6461A4}"/>
              </a:ext>
            </a:extLst>
          </p:cNvPr>
          <p:cNvSpPr/>
          <p:nvPr/>
        </p:nvSpPr>
        <p:spPr>
          <a:xfrm>
            <a:off x="6337615" y="5091020"/>
            <a:ext cx="2435541" cy="212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F87D5C9-1D76-339B-EBD8-56A742FC552B}"/>
              </a:ext>
            </a:extLst>
          </p:cNvPr>
          <p:cNvSpPr/>
          <p:nvPr/>
        </p:nvSpPr>
        <p:spPr>
          <a:xfrm>
            <a:off x="9095440" y="5381440"/>
            <a:ext cx="2435541" cy="212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E6E50E2-DAF9-3663-86FE-3250C7930E74}"/>
              </a:ext>
            </a:extLst>
          </p:cNvPr>
          <p:cNvSpPr/>
          <p:nvPr/>
        </p:nvSpPr>
        <p:spPr>
          <a:xfrm>
            <a:off x="9750761" y="4771936"/>
            <a:ext cx="856280" cy="212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62D3CF8-87DA-11CB-1420-9402056298F5}"/>
              </a:ext>
            </a:extLst>
          </p:cNvPr>
          <p:cNvSpPr/>
          <p:nvPr/>
        </p:nvSpPr>
        <p:spPr>
          <a:xfrm>
            <a:off x="9821881" y="4167416"/>
            <a:ext cx="856280" cy="212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2786F7-3DB0-3A1A-A6E4-CF06685CB3B7}"/>
              </a:ext>
            </a:extLst>
          </p:cNvPr>
          <p:cNvSpPr/>
          <p:nvPr/>
        </p:nvSpPr>
        <p:spPr>
          <a:xfrm>
            <a:off x="9750761" y="2826296"/>
            <a:ext cx="856280" cy="212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D358920-99A3-756E-87A3-9479B5CFBAC8}"/>
              </a:ext>
            </a:extLst>
          </p:cNvPr>
          <p:cNvSpPr/>
          <p:nvPr/>
        </p:nvSpPr>
        <p:spPr>
          <a:xfrm>
            <a:off x="8130241" y="2521496"/>
            <a:ext cx="856280" cy="212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1B2BBC-3504-9A03-4A86-3CEBE4448F6E}"/>
              </a:ext>
            </a:extLst>
          </p:cNvPr>
          <p:cNvSpPr txBox="1"/>
          <p:nvPr/>
        </p:nvSpPr>
        <p:spPr>
          <a:xfrm>
            <a:off x="6327393" y="5074617"/>
            <a:ext cx="6110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Price sign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A364E79-E9DF-12A8-A45E-E41441B5ADD3}"/>
              </a:ext>
            </a:extLst>
          </p:cNvPr>
          <p:cNvSpPr txBox="1"/>
          <p:nvPr/>
        </p:nvSpPr>
        <p:spPr>
          <a:xfrm>
            <a:off x="7117645" y="5074617"/>
            <a:ext cx="4972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Pumps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05BB86-C9AF-281F-5528-69C1CBF01C8E}"/>
              </a:ext>
            </a:extLst>
          </p:cNvPr>
          <p:cNvSpPr txBox="1"/>
          <p:nvPr/>
        </p:nvSpPr>
        <p:spPr>
          <a:xfrm>
            <a:off x="7804244" y="5079697"/>
            <a:ext cx="7088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EV chargers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5953DC-E791-A8DF-DED3-A6237B3DBD41}"/>
              </a:ext>
            </a:extLst>
          </p:cNvPr>
          <p:cNvSpPr txBox="1"/>
          <p:nvPr/>
        </p:nvSpPr>
        <p:spPr>
          <a:xfrm>
            <a:off x="8510646" y="5079697"/>
            <a:ext cx="3690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OPT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A7052B6-5F8E-25A5-0A88-1ED0005D308B}"/>
              </a:ext>
            </a:extLst>
          </p:cNvPr>
          <p:cNvSpPr txBox="1"/>
          <p:nvPr/>
        </p:nvSpPr>
        <p:spPr>
          <a:xfrm>
            <a:off x="9298045" y="5431847"/>
            <a:ext cx="4443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Tanks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C5FB02-AF29-8435-B7B8-E57A32282F1F}"/>
              </a:ext>
            </a:extLst>
          </p:cNvPr>
          <p:cNvSpPr txBox="1"/>
          <p:nvPr/>
        </p:nvSpPr>
        <p:spPr>
          <a:xfrm>
            <a:off x="9750761" y="4128679"/>
            <a:ext cx="619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Forecourt</a:t>
            </a:r>
            <a:br>
              <a:rPr lang="en-US" sz="800" noProof="0" dirty="0">
                <a:latin typeface="Aptos" panose="020B0004020202020204" pitchFamily="34" charset="0"/>
              </a:rPr>
            </a:br>
            <a:r>
              <a:rPr lang="en-US" sz="800" noProof="0" dirty="0">
                <a:latin typeface="Aptos" panose="020B0004020202020204" pitchFamily="34" charset="0"/>
              </a:rPr>
              <a:t>controller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7054D7-6D74-764A-D476-0DC6C3C983B3}"/>
              </a:ext>
            </a:extLst>
          </p:cNvPr>
          <p:cNvSpPr txBox="1"/>
          <p:nvPr/>
        </p:nvSpPr>
        <p:spPr>
          <a:xfrm>
            <a:off x="9742397" y="4842365"/>
            <a:ext cx="6815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Tank gauge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8614584-BB27-FEDA-8B60-92C0E36CED05}"/>
              </a:ext>
            </a:extLst>
          </p:cNvPr>
          <p:cNvSpPr txBox="1"/>
          <p:nvPr/>
        </p:nvSpPr>
        <p:spPr>
          <a:xfrm>
            <a:off x="10881557" y="5427627"/>
            <a:ext cx="6815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Fuel tanker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75F53C-D2F8-AFF6-97F9-E85810EE8EFA}"/>
              </a:ext>
            </a:extLst>
          </p:cNvPr>
          <p:cNvSpPr txBox="1"/>
          <p:nvPr/>
        </p:nvSpPr>
        <p:spPr>
          <a:xfrm>
            <a:off x="9784075" y="2788601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Hardware </a:t>
            </a:r>
          </a:p>
          <a:p>
            <a:r>
              <a:rPr lang="en-US" sz="800" noProof="0" dirty="0">
                <a:latin typeface="Aptos" panose="020B0004020202020204" pitchFamily="34" charset="0"/>
              </a:rPr>
              <a:t>station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8B26ED5-0889-8A07-0656-D3BB2A8AFE8D}"/>
              </a:ext>
            </a:extLst>
          </p:cNvPr>
          <p:cNvSpPr txBox="1"/>
          <p:nvPr/>
        </p:nvSpPr>
        <p:spPr>
          <a:xfrm>
            <a:off x="8039181" y="2540982"/>
            <a:ext cx="3770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POS</a:t>
            </a:r>
          </a:p>
        </p:txBody>
      </p:sp>
    </p:spTree>
    <p:extLst>
      <p:ext uri="{BB962C8B-B14F-4D97-AF65-F5344CB8AC3E}">
        <p14:creationId xmlns:p14="http://schemas.microsoft.com/office/powerpoint/2010/main" val="254545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74A195BC-3CFD-7E44-AEAD-AB83CE550EEA}"/>
    </a:ext>
  </a:extLst>
</a:theme>
</file>

<file path=ppt/theme/theme2.xml><?xml version="1.0" encoding="utf-8"?>
<a:theme xmlns:a="http://schemas.openxmlformats.org/drawingml/2006/main" name="1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F7F72DC-13AC-684A-8D16-22FBD4596A8D}" vid="{0B36A80A-3ADF-B143-B54F-DFD2380E1E74}"/>
    </a:ext>
  </a:extLst>
</a:theme>
</file>

<file path=ppt/theme/theme3.xml><?xml version="1.0" encoding="utf-8"?>
<a:theme xmlns:a="http://schemas.openxmlformats.org/drawingml/2006/main" name="1_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F7F72DC-13AC-684A-8D16-22FBD4596A8D}" vid="{44D76986-7BA4-3146-AD50-6A2FC24EE8E4}"/>
    </a:ext>
  </a:extLst>
</a:theme>
</file>

<file path=ppt/theme/theme4.xml><?xml version="1.0" encoding="utf-8"?>
<a:theme xmlns:a="http://schemas.openxmlformats.org/drawingml/2006/main" name="2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BD25E366-05D9-B645-8399-6FED3CE928D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wner xmlns="0ec22545-32f7-47c8-afbd-c0084660662b" xsi:nil="true"/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7" ma:contentTypeDescription="Create a new document." ma:contentTypeScope="" ma:versionID="fd4c6cd91654dda4fe76ff73aa631d9d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af37d4435f4b79a4b4b55a785f78245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Owne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Owner" ma:index="23" nillable="true" ma:displayName="Owner" ma:format="Dropdown" ma:internalName="Owner">
      <xsd:simpleType>
        <xsd:restriction base="dms:Text">
          <xsd:maxLength value="255"/>
        </xsd:restriction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57A7F1-5E1F-453E-A92F-37B3E8CCB545}">
  <ds:schemaRefs>
    <ds:schemaRef ds:uri="0ec22545-32f7-47c8-afbd-c0084660662b"/>
    <ds:schemaRef ds:uri="http://schemas.microsoft.com/office/2006/metadata/properties"/>
    <ds:schemaRef ds:uri="a1a525c2-d4eb-46fe-9b09-8f8634d7947d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www.w3.org/XML/1998/namespace"/>
    <ds:schemaRef ds:uri="http://purl.org/dc/dcmitype/"/>
    <ds:schemaRef ds:uri="http://schemas.microsoft.com/office/infopath/2007/PartnerControl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512F6BA3-ED46-41D3-8D1E-9213A937F4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c22545-32f7-47c8-afbd-c0084660662b"/>
    <ds:schemaRef ds:uri="a1a525c2-d4eb-46fe-9b09-8f8634d794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Eggplant slides</Template>
  <TotalTime>9979</TotalTime>
  <Words>1387</Words>
  <Application>Microsoft Office PowerPoint</Application>
  <PresentationFormat>Widescreen</PresentationFormat>
  <Paragraphs>232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Aptos</vt:lpstr>
      <vt:lpstr>Aptos ExtraBold</vt:lpstr>
      <vt:lpstr>Aptos Light</vt:lpstr>
      <vt:lpstr>Arial</vt:lpstr>
      <vt:lpstr>Calibri</vt:lpstr>
      <vt:lpstr>Segoe UI</vt:lpstr>
      <vt:lpstr>System Font Regular</vt:lpstr>
      <vt:lpstr>Wingdings</vt:lpstr>
      <vt:lpstr>Eggplant slides</vt:lpstr>
      <vt:lpstr>1_White slides</vt:lpstr>
      <vt:lpstr>1_Grey slides</vt:lpstr>
      <vt:lpstr>2_White slides</vt:lpstr>
      <vt:lpstr>PowerPoint Presentation</vt:lpstr>
      <vt:lpstr>PowerPoint Presentation</vt:lpstr>
      <vt:lpstr>Agenda</vt:lpstr>
      <vt:lpstr>The evolution of gas stations</vt:lpstr>
      <vt:lpstr>PowerPoint Presentation</vt:lpstr>
      <vt:lpstr>Gas stations future needs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Loyalty programs in fuel retail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OFT</vt:lpstr>
      <vt:lpstr>Virtual organization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Ólafur Jónsson</dc:creator>
  <cp:lastModifiedBy>Bjorn Jonsson</cp:lastModifiedBy>
  <cp:revision>7</cp:revision>
  <cp:lastPrinted>2025-04-11T11:00:46Z</cp:lastPrinted>
  <dcterms:created xsi:type="dcterms:W3CDTF">2024-11-13T15:03:21Z</dcterms:created>
  <dcterms:modified xsi:type="dcterms:W3CDTF">2025-05-06T13:25:22Z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