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1" r:id="rId5"/>
    <p:sldMasterId id="2147483668" r:id="rId6"/>
    <p:sldMasterId id="2147483692" r:id="rId7"/>
  </p:sldMasterIdLst>
  <p:notesMasterIdLst>
    <p:notesMasterId r:id="rId37"/>
  </p:notesMasterIdLst>
  <p:sldIdLst>
    <p:sldId id="256" r:id="rId8"/>
    <p:sldId id="279" r:id="rId9"/>
    <p:sldId id="280" r:id="rId10"/>
    <p:sldId id="281" r:id="rId11"/>
    <p:sldId id="315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314" r:id="rId21"/>
    <p:sldId id="292" r:id="rId22"/>
    <p:sldId id="293" r:id="rId23"/>
    <p:sldId id="311" r:id="rId24"/>
    <p:sldId id="294" r:id="rId25"/>
    <p:sldId id="295" r:id="rId26"/>
    <p:sldId id="296" r:id="rId27"/>
    <p:sldId id="297" r:id="rId28"/>
    <p:sldId id="308" r:id="rId29"/>
    <p:sldId id="298" r:id="rId30"/>
    <p:sldId id="300" r:id="rId31"/>
    <p:sldId id="301" r:id="rId32"/>
    <p:sldId id="312" r:id="rId33"/>
    <p:sldId id="313" r:id="rId34"/>
    <p:sldId id="316" r:id="rId35"/>
    <p:sldId id="257" r:id="rId36"/>
  </p:sldIdLst>
  <p:sldSz cx="12192000" cy="6858000"/>
  <p:notesSz cx="6858000" cy="9144000"/>
  <p:defaultTextStyle>
    <a:defPPr>
      <a:defRPr lang="en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17138E-E308-C940-A345-391241ED4264}">
          <p14:sldIdLst>
            <p14:sldId id="256"/>
            <p14:sldId id="279"/>
            <p14:sldId id="280"/>
            <p14:sldId id="281"/>
            <p14:sldId id="315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14"/>
            <p14:sldId id="292"/>
            <p14:sldId id="293"/>
            <p14:sldId id="311"/>
            <p14:sldId id="294"/>
            <p14:sldId id="295"/>
            <p14:sldId id="296"/>
            <p14:sldId id="297"/>
            <p14:sldId id="308"/>
            <p14:sldId id="298"/>
            <p14:sldId id="300"/>
            <p14:sldId id="301"/>
            <p14:sldId id="312"/>
            <p14:sldId id="313"/>
            <p14:sldId id="31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199609-B10A-E92E-0A35-7864CD49D8AB}" name="Aslaug Gudjonsdottir" initials="AG" userId="S::aslaug@lsretail.com::a11709ec-7b13-4e1f-bb5d-63e222cdf7bd" providerId="AD"/>
  <p188:author id="{147886A2-195D-D055-D93E-998DBE180E47}" name="Bjorn Jonsson" initials="BJ" userId="S::bjornj@lsretail.com::0ba677ab-dff8-4d69-911d-adef4ed2de4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D5C"/>
    <a:srgbClr val="69CBA4"/>
    <a:srgbClr val="323133"/>
    <a:srgbClr val="29B4A9"/>
    <a:srgbClr val="943267"/>
    <a:srgbClr val="F6C36F"/>
    <a:srgbClr val="138890"/>
    <a:srgbClr val="F6C370"/>
    <a:srgbClr val="1D2526"/>
    <a:srgbClr val="200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D299C-C87B-4D22-B04F-C564919D4578}" v="1" dt="2022-10-14T13:48:29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83857" autoAdjust="0"/>
  </p:normalViewPr>
  <p:slideViewPr>
    <p:cSldViewPr snapToGrid="0" snapToObjects="1">
      <p:cViewPr varScale="1">
        <p:scale>
          <a:sx n="123" d="100"/>
          <a:sy n="123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5/10/relationships/revisionInfo" Target="revisionInfo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jciech Januszauskas" userId="283006d7-7365-4ce6-9b04-25a42527db96" providerId="ADAL" clId="{1EBD299C-C87B-4D22-B04F-C564919D4578}"/>
    <pc:docChg chg="custSel modSld">
      <pc:chgData name="Wojciech Januszauskas" userId="283006d7-7365-4ce6-9b04-25a42527db96" providerId="ADAL" clId="{1EBD299C-C87B-4D22-B04F-C564919D4578}" dt="2022-10-14T13:48:29.441" v="1"/>
      <pc:docMkLst>
        <pc:docMk/>
      </pc:docMkLst>
      <pc:sldChg chg="addSp delSp modSp mod">
        <pc:chgData name="Wojciech Januszauskas" userId="283006d7-7365-4ce6-9b04-25a42527db96" providerId="ADAL" clId="{1EBD299C-C87B-4D22-B04F-C564919D4578}" dt="2022-10-14T13:48:29.441" v="1"/>
        <pc:sldMkLst>
          <pc:docMk/>
          <pc:sldMk cId="2941922718" sldId="280"/>
        </pc:sldMkLst>
        <pc:spChg chg="add mod">
          <ac:chgData name="Wojciech Januszauskas" userId="283006d7-7365-4ce6-9b04-25a42527db96" providerId="ADAL" clId="{1EBD299C-C87B-4D22-B04F-C564919D4578}" dt="2022-10-14T13:48:28.962" v="0" actId="478"/>
          <ac:spMkLst>
            <pc:docMk/>
            <pc:sldMk cId="2941922718" sldId="280"/>
            <ac:spMk id="7" creationId="{55036A40-7E1E-C728-16D4-A6BA132D157C}"/>
          </ac:spMkLst>
        </pc:spChg>
        <pc:picChg chg="del">
          <ac:chgData name="Wojciech Januszauskas" userId="283006d7-7365-4ce6-9b04-25a42527db96" providerId="ADAL" clId="{1EBD299C-C87B-4D22-B04F-C564919D4578}" dt="2022-10-14T13:48:28.962" v="0" actId="478"/>
          <ac:picMkLst>
            <pc:docMk/>
            <pc:sldMk cId="2941922718" sldId="280"/>
            <ac:picMk id="5" creationId="{5B848B21-43B9-B16A-424C-9818C91BD809}"/>
          </ac:picMkLst>
        </pc:picChg>
        <pc:picChg chg="add mod">
          <ac:chgData name="Wojciech Januszauskas" userId="283006d7-7365-4ce6-9b04-25a42527db96" providerId="ADAL" clId="{1EBD299C-C87B-4D22-B04F-C564919D4578}" dt="2022-10-14T13:48:29.441" v="1"/>
          <ac:picMkLst>
            <pc:docMk/>
            <pc:sldMk cId="2941922718" sldId="280"/>
            <ac:picMk id="8" creationId="{915136EA-9823-3949-228A-270BF020047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F2C6F-4BE6-4F76-84F1-25896174A2B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5DCC33-1145-4A68-89B5-96A0045FA846}">
      <dgm:prSet/>
      <dgm:spPr>
        <a:xfrm>
          <a:off x="294769" y="340549"/>
          <a:ext cx="4618850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Quick and efficient </a:t>
          </a:r>
        </a:p>
      </dgm:t>
    </dgm:pt>
    <dgm:pt modelId="{D3A8ADD6-6F76-4398-907E-B1DCB676F4E7}" type="parTrans" cxnId="{479493E1-C6D7-45C6-A346-BF2A25E78787}">
      <dgm:prSet/>
      <dgm:spPr/>
      <dgm:t>
        <a:bodyPr/>
        <a:lstStyle/>
        <a:p>
          <a:endParaRPr lang="en-US"/>
        </a:p>
      </dgm:t>
    </dgm:pt>
    <dgm:pt modelId="{21BBF9AF-96B9-4832-ACE3-A4967DF1660D}" type="sibTrans" cxnId="{479493E1-C6D7-45C6-A346-BF2A25E78787}">
      <dgm:prSet/>
      <dgm:spPr/>
      <dgm:t>
        <a:bodyPr/>
        <a:lstStyle/>
        <a:p>
          <a:endParaRPr lang="en-US"/>
        </a:p>
      </dgm:t>
    </dgm:pt>
    <dgm:pt modelId="{8BD0779D-9C79-475B-BBF4-5BCD06062C30}">
      <dgm:prSet custT="1"/>
      <dgm:spPr>
        <a:xfrm>
          <a:off x="0" y="694789"/>
          <a:ext cx="5895390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Enhances the shopping experience</a:t>
          </a:r>
        </a:p>
      </dgm:t>
    </dgm:pt>
    <dgm:pt modelId="{0C197D97-ECBD-4C7C-B9CF-6AC7B9035EC3}" type="parTrans" cxnId="{385222EA-31F0-4584-93C3-21B76DFDC426}">
      <dgm:prSet/>
      <dgm:spPr/>
      <dgm:t>
        <a:bodyPr/>
        <a:lstStyle/>
        <a:p>
          <a:endParaRPr lang="en-US"/>
        </a:p>
      </dgm:t>
    </dgm:pt>
    <dgm:pt modelId="{CC02B088-5DE6-4C35-AFA4-9D02F5BE74DD}" type="sibTrans" cxnId="{385222EA-31F0-4584-93C3-21B76DFDC426}">
      <dgm:prSet/>
      <dgm:spPr/>
      <dgm:t>
        <a:bodyPr/>
        <a:lstStyle/>
        <a:p>
          <a:endParaRPr lang="en-US"/>
        </a:p>
      </dgm:t>
    </dgm:pt>
    <dgm:pt modelId="{8375C171-C2FB-417A-88BA-963370357648}">
      <dgm:prSet/>
      <dgm:spPr>
        <a:xfrm>
          <a:off x="294769" y="3443929"/>
          <a:ext cx="4556123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Available for iOS and Android</a:t>
          </a:r>
        </a:p>
      </dgm:t>
    </dgm:pt>
    <dgm:pt modelId="{FB36013C-75CC-4FE0-AE1B-499AFEE50A7D}" type="parTrans" cxnId="{A0E37DC4-1518-43BC-AD46-D26E9FB383CD}">
      <dgm:prSet/>
      <dgm:spPr/>
      <dgm:t>
        <a:bodyPr/>
        <a:lstStyle/>
        <a:p>
          <a:endParaRPr lang="en-US"/>
        </a:p>
      </dgm:t>
    </dgm:pt>
    <dgm:pt modelId="{3A2F24A4-5D63-40C8-8324-E139CFDC44A6}" type="sibTrans" cxnId="{A0E37DC4-1518-43BC-AD46-D26E9FB383CD}">
      <dgm:prSet/>
      <dgm:spPr/>
      <dgm:t>
        <a:bodyPr/>
        <a:lstStyle/>
        <a:p>
          <a:endParaRPr lang="en-US"/>
        </a:p>
      </dgm:t>
    </dgm:pt>
    <dgm:pt modelId="{3A6D1FCC-1E76-40A7-B896-9D754D30D285}">
      <dgm:prSet custT="1"/>
      <dgm:spPr>
        <a:xfrm>
          <a:off x="0" y="3798169"/>
          <a:ext cx="5895390" cy="92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Branded and easy to download</a:t>
          </a:r>
        </a:p>
      </dgm:t>
    </dgm:pt>
    <dgm:pt modelId="{ADA5E9EF-D0C6-40C0-BFE1-187083523619}" type="parTrans" cxnId="{9A245AF6-06B6-4BC5-A28F-DA22CB8B60D8}">
      <dgm:prSet/>
      <dgm:spPr/>
      <dgm:t>
        <a:bodyPr/>
        <a:lstStyle/>
        <a:p>
          <a:endParaRPr lang="en-US"/>
        </a:p>
      </dgm:t>
    </dgm:pt>
    <dgm:pt modelId="{6546F63C-FC09-47E6-A8C1-45FF0456B8C4}" type="sibTrans" cxnId="{9A245AF6-06B6-4BC5-A28F-DA22CB8B60D8}">
      <dgm:prSet/>
      <dgm:spPr/>
      <dgm:t>
        <a:bodyPr/>
        <a:lstStyle/>
        <a:p>
          <a:endParaRPr lang="en-US"/>
        </a:p>
      </dgm:t>
    </dgm:pt>
    <dgm:pt modelId="{1567BD1E-6EB7-48B2-A82E-B1DD60272374}">
      <dgm:prSet/>
      <dgm:spPr>
        <a:xfrm>
          <a:off x="294769" y="1750489"/>
          <a:ext cx="4126773" cy="70848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Easy and fast checkout</a:t>
          </a:r>
        </a:p>
      </dgm:t>
    </dgm:pt>
    <dgm:pt modelId="{DB38EFF5-0DC4-4A25-9A8A-3CD2022B3D43}" type="parTrans" cxnId="{4E498C5E-0B48-449C-8364-44839E428415}">
      <dgm:prSet/>
      <dgm:spPr/>
      <dgm:t>
        <a:bodyPr/>
        <a:lstStyle/>
        <a:p>
          <a:endParaRPr lang="en-US"/>
        </a:p>
      </dgm:t>
    </dgm:pt>
    <dgm:pt modelId="{2BD76228-63E5-4A7B-8801-80D56A6EF8AC}" type="sibTrans" cxnId="{4E498C5E-0B48-449C-8364-44839E428415}">
      <dgm:prSet/>
      <dgm:spPr/>
      <dgm:t>
        <a:bodyPr/>
        <a:lstStyle/>
        <a:p>
          <a:endParaRPr lang="en-US"/>
        </a:p>
      </dgm:t>
    </dgm:pt>
    <dgm:pt modelId="{52908894-6AF7-4D8B-A211-AB8B936C8527}">
      <dgm:prSet custT="1"/>
      <dgm:spPr>
        <a:xfrm>
          <a:off x="0" y="2104729"/>
          <a:ext cx="5895390" cy="120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gm:spPr>
      <dgm:t>
        <a:bodyPr/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The retailer decides if the user finalizes their shopping in the app or at a fast lane checkout</a:t>
          </a:r>
        </a:p>
      </dgm:t>
    </dgm:pt>
    <dgm:pt modelId="{CA2C8062-43C1-4F2E-B63F-5FD7FDF53557}" type="parTrans" cxnId="{8922BB8F-C74A-4D6F-87F6-99B8622E0399}">
      <dgm:prSet/>
      <dgm:spPr/>
      <dgm:t>
        <a:bodyPr/>
        <a:lstStyle/>
        <a:p>
          <a:endParaRPr lang="en-US"/>
        </a:p>
      </dgm:t>
    </dgm:pt>
    <dgm:pt modelId="{11BB96F2-F4BB-4719-BCC6-3813920E45CE}" type="sibTrans" cxnId="{8922BB8F-C74A-4D6F-87F6-99B8622E0399}">
      <dgm:prSet/>
      <dgm:spPr/>
      <dgm:t>
        <a:bodyPr/>
        <a:lstStyle/>
        <a:p>
          <a:endParaRPr lang="en-US"/>
        </a:p>
      </dgm:t>
    </dgm:pt>
    <dgm:pt modelId="{78DBF985-DEDE-4582-80E5-A82E2BDCCDCA}" type="pres">
      <dgm:prSet presAssocID="{7ABF2C6F-4BE6-4F76-84F1-25896174A2BD}" presName="linear" presStyleCnt="0">
        <dgm:presLayoutVars>
          <dgm:dir/>
          <dgm:animLvl val="lvl"/>
          <dgm:resizeHandles val="exact"/>
        </dgm:presLayoutVars>
      </dgm:prSet>
      <dgm:spPr/>
    </dgm:pt>
    <dgm:pt modelId="{604CC7E6-5EB9-4E26-A6E8-F95A77CA60AC}" type="pres">
      <dgm:prSet presAssocID="{9C5DCC33-1145-4A68-89B5-96A0045FA846}" presName="parentLin" presStyleCnt="0"/>
      <dgm:spPr/>
    </dgm:pt>
    <dgm:pt modelId="{90162DF3-0535-4794-89F8-AEFB70B943B0}" type="pres">
      <dgm:prSet presAssocID="{9C5DCC33-1145-4A68-89B5-96A0045FA846}" presName="parentLeftMargin" presStyleLbl="node1" presStyleIdx="0" presStyleCnt="3"/>
      <dgm:spPr/>
    </dgm:pt>
    <dgm:pt modelId="{975FD549-CA92-452C-AAC8-A25E6730DAE7}" type="pres">
      <dgm:prSet presAssocID="{9C5DCC33-1145-4A68-89B5-96A0045FA846}" presName="parentText" presStyleLbl="node1" presStyleIdx="0" presStyleCnt="3" custScaleX="111924">
        <dgm:presLayoutVars>
          <dgm:chMax val="0"/>
          <dgm:bulletEnabled val="1"/>
        </dgm:presLayoutVars>
      </dgm:prSet>
      <dgm:spPr/>
    </dgm:pt>
    <dgm:pt modelId="{0A0490E6-779D-466F-8ACC-4BE8EB2D414E}" type="pres">
      <dgm:prSet presAssocID="{9C5DCC33-1145-4A68-89B5-96A0045FA846}" presName="negativeSpace" presStyleCnt="0"/>
      <dgm:spPr/>
    </dgm:pt>
    <dgm:pt modelId="{92C2370F-90AB-4E42-A374-47746C2E7B88}" type="pres">
      <dgm:prSet presAssocID="{9C5DCC33-1145-4A68-89B5-96A0045FA846}" presName="childText" presStyleLbl="conFgAcc1" presStyleIdx="0" presStyleCnt="3">
        <dgm:presLayoutVars>
          <dgm:bulletEnabled val="1"/>
        </dgm:presLayoutVars>
      </dgm:prSet>
      <dgm:spPr/>
    </dgm:pt>
    <dgm:pt modelId="{22EC9BD7-8A4A-423E-BE89-1AFAC15EDC07}" type="pres">
      <dgm:prSet presAssocID="{21BBF9AF-96B9-4832-ACE3-A4967DF1660D}" presName="spaceBetweenRectangles" presStyleCnt="0"/>
      <dgm:spPr/>
    </dgm:pt>
    <dgm:pt modelId="{7D643814-FE47-42B1-BCAA-73C9C4CE1825}" type="pres">
      <dgm:prSet presAssocID="{1567BD1E-6EB7-48B2-A82E-B1DD60272374}" presName="parentLin" presStyleCnt="0"/>
      <dgm:spPr/>
    </dgm:pt>
    <dgm:pt modelId="{AD81AAD3-A28E-40FA-BDF9-EAACC02DABED}" type="pres">
      <dgm:prSet presAssocID="{1567BD1E-6EB7-48B2-A82E-B1DD60272374}" presName="parentLeftMargin" presStyleLbl="node1" presStyleIdx="0" presStyleCnt="3"/>
      <dgm:spPr/>
    </dgm:pt>
    <dgm:pt modelId="{0884A8B6-6398-4695-A24A-DD46D373CA20}" type="pres">
      <dgm:prSet presAssocID="{1567BD1E-6EB7-48B2-A82E-B1DD602723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10C4C28-DD9C-4ECE-A244-BA57FA30264A}" type="pres">
      <dgm:prSet presAssocID="{1567BD1E-6EB7-48B2-A82E-B1DD60272374}" presName="negativeSpace" presStyleCnt="0"/>
      <dgm:spPr/>
    </dgm:pt>
    <dgm:pt modelId="{CF0A931B-F088-49D4-B0ED-4A1252653E81}" type="pres">
      <dgm:prSet presAssocID="{1567BD1E-6EB7-48B2-A82E-B1DD60272374}" presName="childText" presStyleLbl="conFgAcc1" presStyleIdx="1" presStyleCnt="3">
        <dgm:presLayoutVars>
          <dgm:bulletEnabled val="1"/>
        </dgm:presLayoutVars>
      </dgm:prSet>
      <dgm:spPr/>
    </dgm:pt>
    <dgm:pt modelId="{F1AC9F4F-5F81-4DE3-95CA-D8BD8D104F09}" type="pres">
      <dgm:prSet presAssocID="{2BD76228-63E5-4A7B-8801-80D56A6EF8AC}" presName="spaceBetweenRectangles" presStyleCnt="0"/>
      <dgm:spPr/>
    </dgm:pt>
    <dgm:pt modelId="{E92AE2D7-B40A-4295-9F0A-0722F6D2D69F}" type="pres">
      <dgm:prSet presAssocID="{8375C171-C2FB-417A-88BA-963370357648}" presName="parentLin" presStyleCnt="0"/>
      <dgm:spPr/>
    </dgm:pt>
    <dgm:pt modelId="{DA7C956A-3CD0-480A-9DE6-27FCDEF73FAB}" type="pres">
      <dgm:prSet presAssocID="{8375C171-C2FB-417A-88BA-963370357648}" presName="parentLeftMargin" presStyleLbl="node1" presStyleIdx="1" presStyleCnt="3"/>
      <dgm:spPr/>
    </dgm:pt>
    <dgm:pt modelId="{1150703E-FDFB-4647-8BBA-7AB499A15C19}" type="pres">
      <dgm:prSet presAssocID="{8375C171-C2FB-417A-88BA-963370357648}" presName="parentText" presStyleLbl="node1" presStyleIdx="2" presStyleCnt="3" custScaleX="110404">
        <dgm:presLayoutVars>
          <dgm:chMax val="0"/>
          <dgm:bulletEnabled val="1"/>
        </dgm:presLayoutVars>
      </dgm:prSet>
      <dgm:spPr/>
    </dgm:pt>
    <dgm:pt modelId="{6779E7F7-88E5-4E62-B46B-E1686740A178}" type="pres">
      <dgm:prSet presAssocID="{8375C171-C2FB-417A-88BA-963370357648}" presName="negativeSpace" presStyleCnt="0"/>
      <dgm:spPr/>
    </dgm:pt>
    <dgm:pt modelId="{3BB44C50-507F-490A-A785-86ADD9D05807}" type="pres">
      <dgm:prSet presAssocID="{8375C171-C2FB-417A-88BA-96337035764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7F5A05-E9FA-4981-BC61-F2769DB55E8D}" type="presOf" srcId="{1567BD1E-6EB7-48B2-A82E-B1DD60272374}" destId="{AD81AAD3-A28E-40FA-BDF9-EAACC02DABED}" srcOrd="0" destOrd="0" presId="urn:microsoft.com/office/officeart/2005/8/layout/list1"/>
    <dgm:cxn modelId="{AB8A2C1A-D6EE-486C-B54F-1E67806C9149}" type="presOf" srcId="{52908894-6AF7-4D8B-A211-AB8B936C8527}" destId="{CF0A931B-F088-49D4-B0ED-4A1252653E81}" srcOrd="0" destOrd="0" presId="urn:microsoft.com/office/officeart/2005/8/layout/list1"/>
    <dgm:cxn modelId="{96443628-D43A-42EB-BEF9-F59F29E0A098}" type="presOf" srcId="{1567BD1E-6EB7-48B2-A82E-B1DD60272374}" destId="{0884A8B6-6398-4695-A24A-DD46D373CA20}" srcOrd="1" destOrd="0" presId="urn:microsoft.com/office/officeart/2005/8/layout/list1"/>
    <dgm:cxn modelId="{4E498C5E-0B48-449C-8364-44839E428415}" srcId="{7ABF2C6F-4BE6-4F76-84F1-25896174A2BD}" destId="{1567BD1E-6EB7-48B2-A82E-B1DD60272374}" srcOrd="1" destOrd="0" parTransId="{DB38EFF5-0DC4-4A25-9A8A-3CD2022B3D43}" sibTransId="{2BD76228-63E5-4A7B-8801-80D56A6EF8AC}"/>
    <dgm:cxn modelId="{32E97061-90C0-4BFF-9CDF-F4E7EDE0AE3F}" type="presOf" srcId="{7ABF2C6F-4BE6-4F76-84F1-25896174A2BD}" destId="{78DBF985-DEDE-4582-80E5-A82E2BDCCDCA}" srcOrd="0" destOrd="0" presId="urn:microsoft.com/office/officeart/2005/8/layout/list1"/>
    <dgm:cxn modelId="{6FFA3662-E749-48EA-B06F-7F7D571D1CDD}" type="presOf" srcId="{8375C171-C2FB-417A-88BA-963370357648}" destId="{1150703E-FDFB-4647-8BBA-7AB499A15C19}" srcOrd="1" destOrd="0" presId="urn:microsoft.com/office/officeart/2005/8/layout/list1"/>
    <dgm:cxn modelId="{B2FCBE48-408A-4B24-A56A-3E65391574FA}" type="presOf" srcId="{8BD0779D-9C79-475B-BBF4-5BCD06062C30}" destId="{92C2370F-90AB-4E42-A374-47746C2E7B88}" srcOrd="0" destOrd="0" presId="urn:microsoft.com/office/officeart/2005/8/layout/list1"/>
    <dgm:cxn modelId="{F371D957-9CBA-4CFD-B965-D780DA31F2B0}" type="presOf" srcId="{8375C171-C2FB-417A-88BA-963370357648}" destId="{DA7C956A-3CD0-480A-9DE6-27FCDEF73FAB}" srcOrd="0" destOrd="0" presId="urn:microsoft.com/office/officeart/2005/8/layout/list1"/>
    <dgm:cxn modelId="{8922BB8F-C74A-4D6F-87F6-99B8622E0399}" srcId="{1567BD1E-6EB7-48B2-A82E-B1DD60272374}" destId="{52908894-6AF7-4D8B-A211-AB8B936C8527}" srcOrd="0" destOrd="0" parTransId="{CA2C8062-43C1-4F2E-B63F-5FD7FDF53557}" sibTransId="{11BB96F2-F4BB-4719-BCC6-3813920E45CE}"/>
    <dgm:cxn modelId="{4F6821AB-D986-4753-947C-8D2C848A6354}" type="presOf" srcId="{9C5DCC33-1145-4A68-89B5-96A0045FA846}" destId="{90162DF3-0535-4794-89F8-AEFB70B943B0}" srcOrd="0" destOrd="0" presId="urn:microsoft.com/office/officeart/2005/8/layout/list1"/>
    <dgm:cxn modelId="{A0E37DC4-1518-43BC-AD46-D26E9FB383CD}" srcId="{7ABF2C6F-4BE6-4F76-84F1-25896174A2BD}" destId="{8375C171-C2FB-417A-88BA-963370357648}" srcOrd="2" destOrd="0" parTransId="{FB36013C-75CC-4FE0-AE1B-499AFEE50A7D}" sibTransId="{3A2F24A4-5D63-40C8-8324-E139CFDC44A6}"/>
    <dgm:cxn modelId="{786711CC-BEC2-4981-A97D-4133416998E2}" type="presOf" srcId="{3A6D1FCC-1E76-40A7-B896-9D754D30D285}" destId="{3BB44C50-507F-490A-A785-86ADD9D05807}" srcOrd="0" destOrd="0" presId="urn:microsoft.com/office/officeart/2005/8/layout/list1"/>
    <dgm:cxn modelId="{479493E1-C6D7-45C6-A346-BF2A25E78787}" srcId="{7ABF2C6F-4BE6-4F76-84F1-25896174A2BD}" destId="{9C5DCC33-1145-4A68-89B5-96A0045FA846}" srcOrd="0" destOrd="0" parTransId="{D3A8ADD6-6F76-4398-907E-B1DCB676F4E7}" sibTransId="{21BBF9AF-96B9-4832-ACE3-A4967DF1660D}"/>
    <dgm:cxn modelId="{385222EA-31F0-4584-93C3-21B76DFDC426}" srcId="{9C5DCC33-1145-4A68-89B5-96A0045FA846}" destId="{8BD0779D-9C79-475B-BBF4-5BCD06062C30}" srcOrd="0" destOrd="0" parTransId="{0C197D97-ECBD-4C7C-B9CF-6AC7B9035EC3}" sibTransId="{CC02B088-5DE6-4C35-AFA4-9D02F5BE74DD}"/>
    <dgm:cxn modelId="{AD0578EA-B34A-48E3-A826-12872BB6899A}" type="presOf" srcId="{9C5DCC33-1145-4A68-89B5-96A0045FA846}" destId="{975FD549-CA92-452C-AAC8-A25E6730DAE7}" srcOrd="1" destOrd="0" presId="urn:microsoft.com/office/officeart/2005/8/layout/list1"/>
    <dgm:cxn modelId="{9A245AF6-06B6-4BC5-A28F-DA22CB8B60D8}" srcId="{8375C171-C2FB-417A-88BA-963370357648}" destId="{3A6D1FCC-1E76-40A7-B896-9D754D30D285}" srcOrd="0" destOrd="0" parTransId="{ADA5E9EF-D0C6-40C0-BFE1-187083523619}" sibTransId="{6546F63C-FC09-47E6-A8C1-45FF0456B8C4}"/>
    <dgm:cxn modelId="{16CAE801-E0C3-4ECC-BB9D-DF46CD94F6C8}" type="presParOf" srcId="{78DBF985-DEDE-4582-80E5-A82E2BDCCDCA}" destId="{604CC7E6-5EB9-4E26-A6E8-F95A77CA60AC}" srcOrd="0" destOrd="0" presId="urn:microsoft.com/office/officeart/2005/8/layout/list1"/>
    <dgm:cxn modelId="{FBBE29C9-002F-420D-9B0C-6286FF6976D5}" type="presParOf" srcId="{604CC7E6-5EB9-4E26-A6E8-F95A77CA60AC}" destId="{90162DF3-0535-4794-89F8-AEFB70B943B0}" srcOrd="0" destOrd="0" presId="urn:microsoft.com/office/officeart/2005/8/layout/list1"/>
    <dgm:cxn modelId="{49483E4D-E880-4D1D-8350-F0F5479AC51E}" type="presParOf" srcId="{604CC7E6-5EB9-4E26-A6E8-F95A77CA60AC}" destId="{975FD549-CA92-452C-AAC8-A25E6730DAE7}" srcOrd="1" destOrd="0" presId="urn:microsoft.com/office/officeart/2005/8/layout/list1"/>
    <dgm:cxn modelId="{2238FB34-53B1-4F03-8A25-BC0C52C3A212}" type="presParOf" srcId="{78DBF985-DEDE-4582-80E5-A82E2BDCCDCA}" destId="{0A0490E6-779D-466F-8ACC-4BE8EB2D414E}" srcOrd="1" destOrd="0" presId="urn:microsoft.com/office/officeart/2005/8/layout/list1"/>
    <dgm:cxn modelId="{F6898C00-08B9-4ECA-A7B5-6141BF4C28F1}" type="presParOf" srcId="{78DBF985-DEDE-4582-80E5-A82E2BDCCDCA}" destId="{92C2370F-90AB-4E42-A374-47746C2E7B88}" srcOrd="2" destOrd="0" presId="urn:microsoft.com/office/officeart/2005/8/layout/list1"/>
    <dgm:cxn modelId="{66B6AF68-B915-4850-AAFC-AFCB24AC3961}" type="presParOf" srcId="{78DBF985-DEDE-4582-80E5-A82E2BDCCDCA}" destId="{22EC9BD7-8A4A-423E-BE89-1AFAC15EDC07}" srcOrd="3" destOrd="0" presId="urn:microsoft.com/office/officeart/2005/8/layout/list1"/>
    <dgm:cxn modelId="{98E04152-10A1-4466-80A8-4FB748412325}" type="presParOf" srcId="{78DBF985-DEDE-4582-80E5-A82E2BDCCDCA}" destId="{7D643814-FE47-42B1-BCAA-73C9C4CE1825}" srcOrd="4" destOrd="0" presId="urn:microsoft.com/office/officeart/2005/8/layout/list1"/>
    <dgm:cxn modelId="{0DBAEF53-FDFA-449C-900C-6B66ECA76D26}" type="presParOf" srcId="{7D643814-FE47-42B1-BCAA-73C9C4CE1825}" destId="{AD81AAD3-A28E-40FA-BDF9-EAACC02DABED}" srcOrd="0" destOrd="0" presId="urn:microsoft.com/office/officeart/2005/8/layout/list1"/>
    <dgm:cxn modelId="{1CDE63D3-D315-4D74-8C42-D941A999E122}" type="presParOf" srcId="{7D643814-FE47-42B1-BCAA-73C9C4CE1825}" destId="{0884A8B6-6398-4695-A24A-DD46D373CA20}" srcOrd="1" destOrd="0" presId="urn:microsoft.com/office/officeart/2005/8/layout/list1"/>
    <dgm:cxn modelId="{0603CD1B-C0DA-4D6F-8B43-4A0425D3093B}" type="presParOf" srcId="{78DBF985-DEDE-4582-80E5-A82E2BDCCDCA}" destId="{710C4C28-DD9C-4ECE-A244-BA57FA30264A}" srcOrd="5" destOrd="0" presId="urn:microsoft.com/office/officeart/2005/8/layout/list1"/>
    <dgm:cxn modelId="{3BA9531B-56CE-4AE6-A29D-0A87784DB4FF}" type="presParOf" srcId="{78DBF985-DEDE-4582-80E5-A82E2BDCCDCA}" destId="{CF0A931B-F088-49D4-B0ED-4A1252653E81}" srcOrd="6" destOrd="0" presId="urn:microsoft.com/office/officeart/2005/8/layout/list1"/>
    <dgm:cxn modelId="{4A5A7AF5-0C5B-40E6-A583-FB11244FEF4D}" type="presParOf" srcId="{78DBF985-DEDE-4582-80E5-A82E2BDCCDCA}" destId="{F1AC9F4F-5F81-4DE3-95CA-D8BD8D104F09}" srcOrd="7" destOrd="0" presId="urn:microsoft.com/office/officeart/2005/8/layout/list1"/>
    <dgm:cxn modelId="{3B499578-8C67-46AD-9C70-66512DA77328}" type="presParOf" srcId="{78DBF985-DEDE-4582-80E5-A82E2BDCCDCA}" destId="{E92AE2D7-B40A-4295-9F0A-0722F6D2D69F}" srcOrd="8" destOrd="0" presId="urn:microsoft.com/office/officeart/2005/8/layout/list1"/>
    <dgm:cxn modelId="{0C0D1863-A910-49BB-BB5A-111614DE2967}" type="presParOf" srcId="{E92AE2D7-B40A-4295-9F0A-0722F6D2D69F}" destId="{DA7C956A-3CD0-480A-9DE6-27FCDEF73FAB}" srcOrd="0" destOrd="0" presId="urn:microsoft.com/office/officeart/2005/8/layout/list1"/>
    <dgm:cxn modelId="{CD3EFDD4-363E-44ED-AD2E-246F8835C388}" type="presParOf" srcId="{E92AE2D7-B40A-4295-9F0A-0722F6D2D69F}" destId="{1150703E-FDFB-4647-8BBA-7AB499A15C19}" srcOrd="1" destOrd="0" presId="urn:microsoft.com/office/officeart/2005/8/layout/list1"/>
    <dgm:cxn modelId="{BB862AF6-4AC6-44B6-AA73-DA7B2629C128}" type="presParOf" srcId="{78DBF985-DEDE-4582-80E5-A82E2BDCCDCA}" destId="{6779E7F7-88E5-4E62-B46B-E1686740A178}" srcOrd="9" destOrd="0" presId="urn:microsoft.com/office/officeart/2005/8/layout/list1"/>
    <dgm:cxn modelId="{96AFAE4C-FBF9-42B9-97ED-01E303C9F650}" type="presParOf" srcId="{78DBF985-DEDE-4582-80E5-A82E2BDCCDCA}" destId="{3BB44C50-507F-490A-A785-86ADD9D05807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2370F-90AB-4E42-A374-47746C2E7B88}">
      <dsp:nvSpPr>
        <dsp:cNvPr id="0" name=""/>
        <dsp:cNvSpPr/>
      </dsp:nvSpPr>
      <dsp:spPr>
        <a:xfrm>
          <a:off x="0" y="680794"/>
          <a:ext cx="6142551" cy="941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Enhances the shopping experience</a:t>
          </a:r>
        </a:p>
      </dsp:txBody>
      <dsp:txXfrm>
        <a:off x="0" y="680794"/>
        <a:ext cx="6142551" cy="941850"/>
      </dsp:txXfrm>
    </dsp:sp>
    <dsp:sp modelId="{975FD549-CA92-452C-AAC8-A25E6730DAE7}">
      <dsp:nvSpPr>
        <dsp:cNvPr id="0" name=""/>
        <dsp:cNvSpPr/>
      </dsp:nvSpPr>
      <dsp:spPr>
        <a:xfrm>
          <a:off x="307127" y="341314"/>
          <a:ext cx="4812492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Quick and efficient </a:t>
          </a:r>
        </a:p>
      </dsp:txBody>
      <dsp:txXfrm>
        <a:off x="340271" y="374458"/>
        <a:ext cx="4746204" cy="612672"/>
      </dsp:txXfrm>
    </dsp:sp>
    <dsp:sp modelId="{CF0A931B-F088-49D4-B0ED-4A1252653E81}">
      <dsp:nvSpPr>
        <dsp:cNvPr id="0" name=""/>
        <dsp:cNvSpPr/>
      </dsp:nvSpPr>
      <dsp:spPr>
        <a:xfrm>
          <a:off x="0" y="2086324"/>
          <a:ext cx="6142551" cy="12316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The retailer decides if the user finalizes their shopping in the app or at a fast lane checkout</a:t>
          </a:r>
        </a:p>
      </dsp:txBody>
      <dsp:txXfrm>
        <a:off x="0" y="2086324"/>
        <a:ext cx="6142551" cy="1231650"/>
      </dsp:txXfrm>
    </dsp:sp>
    <dsp:sp modelId="{0884A8B6-6398-4695-A24A-DD46D373CA20}">
      <dsp:nvSpPr>
        <dsp:cNvPr id="0" name=""/>
        <dsp:cNvSpPr/>
      </dsp:nvSpPr>
      <dsp:spPr>
        <a:xfrm>
          <a:off x="307127" y="1746844"/>
          <a:ext cx="4299785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Easy and fast checkout</a:t>
          </a:r>
        </a:p>
      </dsp:txBody>
      <dsp:txXfrm>
        <a:off x="340271" y="1779988"/>
        <a:ext cx="4233497" cy="612672"/>
      </dsp:txXfrm>
    </dsp:sp>
    <dsp:sp modelId="{3BB44C50-507F-490A-A785-86ADD9D05807}">
      <dsp:nvSpPr>
        <dsp:cNvPr id="0" name=""/>
        <dsp:cNvSpPr/>
      </dsp:nvSpPr>
      <dsp:spPr>
        <a:xfrm>
          <a:off x="0" y="3781654"/>
          <a:ext cx="6142551" cy="941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361D5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730" tIns="479044" rIns="47673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Branded and easy to download</a:t>
          </a:r>
        </a:p>
      </dsp:txBody>
      <dsp:txXfrm>
        <a:off x="0" y="3781654"/>
        <a:ext cx="6142551" cy="941850"/>
      </dsp:txXfrm>
    </dsp:sp>
    <dsp:sp modelId="{1150703E-FDFB-4647-8BBA-7AB499A15C19}">
      <dsp:nvSpPr>
        <dsp:cNvPr id="0" name=""/>
        <dsp:cNvSpPr/>
      </dsp:nvSpPr>
      <dsp:spPr>
        <a:xfrm>
          <a:off x="307127" y="3442174"/>
          <a:ext cx="4747135" cy="678960"/>
        </a:xfrm>
        <a:prstGeom prst="roundRect">
          <a:avLst/>
        </a:prstGeom>
        <a:solidFill>
          <a:srgbClr val="361D5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2" tIns="0" rIns="162522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Available for iOS and Android</a:t>
          </a:r>
        </a:p>
      </dsp:txBody>
      <dsp:txXfrm>
        <a:off x="340271" y="3475318"/>
        <a:ext cx="4680847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01080-59D4-4E7F-920E-D6E78867C573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8EF60-C34B-4619-89C0-7E6082EA9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1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37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02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6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Customer expectation have never been as high as now. And with Covid, demands have increased. Now retailers are expected to offer contactless shopping, online orders, pick-up and delivery.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Having the latest technology has never been as crucial. Retailers need to meet these new demands promptly, but also cost-effectively.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help retailers face these new challenges today and tomorrow,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at LS Retail have been working on a concept that we call  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“The Evergreen train”.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are focusing on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Simpler processes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Solutions that are easier, simpler, and faster for retailers to implement and maintain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​</a:t>
            </a: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Keeping customers always current by making the upgrade process automatic – no work, or extra costs, required for the retailer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28650" fontAlgn="base"/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pPr fontAlgn="base"/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Let’s look at “The Evergreen train”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56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98EF60-C34B-4619-89C0-7E6082EA98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12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80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0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51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0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10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71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8EF60-C34B-4619-89C0-7E6082EA98A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39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812F4C1-9107-094E-74BF-AB7B3A3E9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22221" y="2361448"/>
            <a:ext cx="4147558" cy="170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9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BDEDCE82-AC3C-FC49-881A-4158E6CF1A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08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39A094D-326D-C811-8216-2D5EA2BC44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72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012F36-8998-C1AE-8F2F-279949AFFDBE}"/>
              </a:ext>
            </a:extLst>
          </p:cNvPr>
          <p:cNvSpPr/>
          <p:nvPr userDrawn="1"/>
        </p:nvSpPr>
        <p:spPr>
          <a:xfrm>
            <a:off x="10613876" y="5136020"/>
            <a:ext cx="1578123" cy="1721980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11511417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5584521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7189" y="1352550"/>
            <a:ext cx="5584518" cy="5073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2141B79D-5FCA-83B1-9283-020AE2F9F6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88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8744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3445" y="275659"/>
            <a:ext cx="2661514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9190191" y="275659"/>
            <a:ext cx="2661516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2ED9295-5878-6ABD-0EEE-2B92532E4E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28574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78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55177"/>
            <a:ext cx="4582886" cy="63028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340290" y="275659"/>
            <a:ext cx="8894170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49692" y="275659"/>
            <a:ext cx="1642308" cy="0"/>
          </a:xfrm>
          <a:prstGeom prst="line">
            <a:avLst/>
          </a:prstGeom>
          <a:ln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12" name="Title Placeholder 12">
            <a:extLst>
              <a:ext uri="{FF2B5EF4-FFF2-40B4-BE49-F238E27FC236}">
                <a16:creationId xmlns:a16="http://schemas.microsoft.com/office/drawing/2014/main" id="{B481A195-D889-E642-93F2-1B3B1F9DA0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24DECEA-C020-205E-B14B-1A6A0C7E6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388075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17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712BABA-51B5-E434-495A-10BB676093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03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445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BDEDCE82-AC3C-FC49-881A-4158E6CF1A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89305"/>
            <a:ext cx="1008000" cy="37270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761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D3D993-CAE7-0B4C-98BF-D23A1100AB04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89307-8716-A348-921D-FCA8B2CBED8F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39A094D-326D-C811-8216-2D5EA2BC44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0A31EF8-9C02-C65C-5517-FE232200B4F0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4087489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A7A9796-70D4-F051-6286-88A912822062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C72C0A1-46D5-2926-AD7B-F2ACE4572520}"/>
              </a:ext>
            </a:extLst>
          </p:cNvPr>
          <p:cNvSpPr/>
          <p:nvPr userDrawn="1"/>
        </p:nvSpPr>
        <p:spPr>
          <a:xfrm flipH="1">
            <a:off x="6822516" y="1493392"/>
            <a:ext cx="5369483" cy="5369482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11511417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53EB8C-1F16-6149-AC51-A207537427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5584521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7189" y="1352550"/>
            <a:ext cx="5584518" cy="5073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/>
          <p:nvPr userDrawn="1"/>
        </p:nvCxnSpPr>
        <p:spPr>
          <a:xfrm flipH="1">
            <a:off x="340291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/>
          <p:nvPr userDrawn="1"/>
        </p:nvCxnSpPr>
        <p:spPr>
          <a:xfrm flipH="1">
            <a:off x="6753616" y="275659"/>
            <a:ext cx="5098093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2141B79D-5FCA-83B1-9283-020AE2F9F6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92000" y="94118"/>
            <a:ext cx="1008000" cy="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03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BEB495D-D33F-4B67-34F3-3B068AE15E02}"/>
              </a:ext>
            </a:extLst>
          </p:cNvPr>
          <p:cNvSpPr/>
          <p:nvPr userDrawn="1"/>
        </p:nvSpPr>
        <p:spPr>
          <a:xfrm>
            <a:off x="0" y="0"/>
            <a:ext cx="3546505" cy="1563880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998" y="405321"/>
            <a:ext cx="4291605" cy="4328398"/>
          </a:xfrm>
          <a:prstGeom prst="rect">
            <a:avLst/>
          </a:prstGeom>
          <a:ln w="15875"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F329F6-A362-EF03-A812-B1B618ADC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98" y="5162399"/>
            <a:ext cx="6967370" cy="536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5128807-5C86-2618-AED8-CD0BC59C1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998" y="5698959"/>
            <a:ext cx="6967370" cy="376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08A129B-8A0B-082D-128A-76A825E517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998" y="6076319"/>
            <a:ext cx="6967370" cy="32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39651B-F780-6177-DDDC-B62AC38E5F11}"/>
              </a:ext>
            </a:extLst>
          </p:cNvPr>
          <p:cNvSpPr/>
          <p:nvPr userDrawn="1"/>
        </p:nvSpPr>
        <p:spPr>
          <a:xfrm rot="13500000">
            <a:off x="6824148" y="1779113"/>
            <a:ext cx="3247308" cy="3247308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2EB82-A26E-55FC-EB98-F4D470741FBE}"/>
              </a:ext>
            </a:extLst>
          </p:cNvPr>
          <p:cNvCxnSpPr>
            <a:cxnSpLocks/>
          </p:cNvCxnSpPr>
          <p:nvPr userDrawn="1"/>
        </p:nvCxnSpPr>
        <p:spPr>
          <a:xfrm>
            <a:off x="9537178" y="5310835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108595-8474-4165-2009-68EEDE3FFD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675510" y="405321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9459DF-BAB2-B778-5DBF-5D0AB1E37F4A}"/>
              </a:ext>
            </a:extLst>
          </p:cNvPr>
          <p:cNvCxnSpPr>
            <a:cxnSpLocks/>
          </p:cNvCxnSpPr>
          <p:nvPr userDrawn="1"/>
        </p:nvCxnSpPr>
        <p:spPr>
          <a:xfrm flipV="1">
            <a:off x="8447800" y="5310836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9033" y="2479536"/>
            <a:ext cx="6397536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815730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0"/>
            <a:ext cx="4874400" cy="67638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1DA0E6A1-66AF-A644-9030-3203CC825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3445" y="275659"/>
            <a:ext cx="2661514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9190191" y="275659"/>
            <a:ext cx="2661516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2ED9295-5878-6ABD-0EEE-2B92532E4E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28574" y="94118"/>
            <a:ext cx="1008000" cy="3727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27A073-0059-2A4C-42E1-31A5AE78F844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02751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168AD-C0C4-9641-8C02-1ACFE8EA8DF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55177"/>
            <a:ext cx="4582886" cy="62087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5F1984-C73F-134F-9911-E66EE857E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340290" y="275659"/>
            <a:ext cx="8894170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B5A95B-1B14-7F43-8414-E39B53C56D5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49692" y="275659"/>
            <a:ext cx="1642308" cy="0"/>
          </a:xfrm>
          <a:prstGeom prst="line">
            <a:avLst/>
          </a:prstGeom>
          <a:ln>
            <a:solidFill>
              <a:srgbClr val="943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3172F69-851E-354C-9F9C-79583502B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12" name="Title Placeholder 12">
            <a:extLst>
              <a:ext uri="{FF2B5EF4-FFF2-40B4-BE49-F238E27FC236}">
                <a16:creationId xmlns:a16="http://schemas.microsoft.com/office/drawing/2014/main" id="{B481A195-D889-E642-93F2-1B3B1F9DA0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24DECEA-C020-205E-B14B-1A6A0C7E6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388075" y="94118"/>
            <a:ext cx="1008000" cy="3727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D90B3E-3A7F-3711-CF80-812FE43D1EF3}"/>
              </a:ext>
            </a:extLst>
          </p:cNvPr>
          <p:cNvSpPr/>
          <p:nvPr userDrawn="1"/>
        </p:nvSpPr>
        <p:spPr>
          <a:xfrm>
            <a:off x="0" y="6763882"/>
            <a:ext cx="12191999" cy="94118"/>
          </a:xfrm>
          <a:prstGeom prst="rect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650296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38DB38-5290-8E4B-BE35-A79902F8C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639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DB14FA-7509-EA1F-EAA4-4A7E0BB8B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0F9FC8-67C0-D925-2EEF-6A02C4C485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21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22FECE6-2948-0E42-889E-AB3276D7C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22CA7279-ED52-D80D-06B3-EF649AF75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60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712BABA-51B5-E434-495A-10BB676093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20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09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4698900C-4195-4648-91BE-3BFC7C54BA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73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6022C95-D592-2E16-274F-A15E32DB12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57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05DCC40-FD4A-B55F-0C25-288CF4E617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1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7F29889-7A2C-8F94-CAE9-11B28023FC7D}"/>
              </a:ext>
            </a:extLst>
          </p:cNvPr>
          <p:cNvSpPr/>
          <p:nvPr userDrawn="1"/>
        </p:nvSpPr>
        <p:spPr>
          <a:xfrm rot="5400000">
            <a:off x="-361956" y="361957"/>
            <a:ext cx="1826351" cy="1102438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D6977E-AB56-017E-0E2F-1C370C495DEA}"/>
              </a:ext>
            </a:extLst>
          </p:cNvPr>
          <p:cNvSpPr/>
          <p:nvPr userDrawn="1"/>
        </p:nvSpPr>
        <p:spPr>
          <a:xfrm>
            <a:off x="0" y="3168597"/>
            <a:ext cx="3572142" cy="1102438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998" y="832664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F329F6-A362-EF03-A812-B1B618ADC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361" y="4972417"/>
            <a:ext cx="4118199" cy="407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5128807-5C86-2618-AED8-CD0BC59C1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361" y="5379545"/>
            <a:ext cx="4118199" cy="3161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39651B-F780-6177-DDDC-B62AC38E5F11}"/>
              </a:ext>
            </a:extLst>
          </p:cNvPr>
          <p:cNvSpPr/>
          <p:nvPr userDrawn="1"/>
        </p:nvSpPr>
        <p:spPr>
          <a:xfrm rot="13500000">
            <a:off x="6824148" y="1779113"/>
            <a:ext cx="3247308" cy="3247308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2EB82-A26E-55FC-EB98-F4D470741FBE}"/>
              </a:ext>
            </a:extLst>
          </p:cNvPr>
          <p:cNvCxnSpPr>
            <a:cxnSpLocks/>
          </p:cNvCxnSpPr>
          <p:nvPr userDrawn="1"/>
        </p:nvCxnSpPr>
        <p:spPr>
          <a:xfrm>
            <a:off x="9537178" y="5310835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108595-8474-4165-2009-68EEDE3FFD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675510" y="405321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9459DF-BAB2-B778-5DBF-5D0AB1E37F4A}"/>
              </a:ext>
            </a:extLst>
          </p:cNvPr>
          <p:cNvCxnSpPr>
            <a:cxnSpLocks/>
          </p:cNvCxnSpPr>
          <p:nvPr userDrawn="1"/>
        </p:nvCxnSpPr>
        <p:spPr>
          <a:xfrm flipV="1">
            <a:off x="8447800" y="5310836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5314" y="3008421"/>
            <a:ext cx="6724974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414FDC7-DA55-3155-E799-63E0453568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36647" y="2755414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2C52DE1B-8B33-CAB2-5BDF-105F3BFCE4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361" y="5695645"/>
            <a:ext cx="4118199" cy="3161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C15EA6F-F6E5-0479-44D0-57A4829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17788" y="1236822"/>
            <a:ext cx="4118199" cy="407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0F2E815-4A9F-72CD-9049-7BB8DD671F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17788" y="1643950"/>
            <a:ext cx="4118199" cy="31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8E0FD1C-81FF-4F39-2AFB-0CDF5C8626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17788" y="1960050"/>
            <a:ext cx="4118199" cy="31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3073606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8B739D32-33B0-0BC0-D266-B998ECD162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F07EA9E-F3EE-1212-6A8E-1B45F410E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324352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3FC60F7-914B-007E-C7DF-1C2CA4A755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1" y="182051"/>
            <a:ext cx="936000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06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80D89CA1-3AC3-B24B-B36D-9C10920E98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87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DE2854-8547-45BC-0FC8-7EA7F2AE03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77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DF5CBD-0015-C5D0-E388-FAB9DFC839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07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21364075-67F8-0499-DB64-26363AEDBD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148E19D-63D5-4A99-0934-1EC6ADF9E8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4084259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8C23E2F-20C6-393E-AA59-6FBBF7D75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1" y="182395"/>
            <a:ext cx="1226880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27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38DB38-5290-8E4B-BE35-A79902F8C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960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>
              <a:solidFill>
                <a:srgbClr val="323133"/>
              </a:solidFill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3DBE5FD-79C5-FF75-FED6-59BD4F2673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37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8C9E10E-7FC2-7904-432A-C9DB2B5CB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48E058F-DFF2-4523-1214-C4143033F556}"/>
              </a:ext>
            </a:extLst>
          </p:cNvPr>
          <p:cNvSpPr/>
          <p:nvPr userDrawn="1"/>
        </p:nvSpPr>
        <p:spPr>
          <a:xfrm rot="5400000">
            <a:off x="9994552" y="2420846"/>
            <a:ext cx="1398165" cy="2996728"/>
          </a:xfrm>
          <a:prstGeom prst="rect">
            <a:avLst/>
          </a:prstGeom>
          <a:solidFill>
            <a:srgbClr val="943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F29889-7A2C-8F94-CAE9-11B28023FC7D}"/>
              </a:ext>
            </a:extLst>
          </p:cNvPr>
          <p:cNvSpPr/>
          <p:nvPr userDrawn="1"/>
        </p:nvSpPr>
        <p:spPr>
          <a:xfrm rot="5400000">
            <a:off x="783611" y="1492915"/>
            <a:ext cx="1398165" cy="2965393"/>
          </a:xfrm>
          <a:prstGeom prst="rect">
            <a:avLst/>
          </a:pr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FAA307-5791-943D-C4EB-9270E7C24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8618" y="2466490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B62BD37-2F52-0A73-67D5-3B0A1BC47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39796" y="187974"/>
            <a:ext cx="1912408" cy="787460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F43E51A-747A-C23E-E965-ACDDCAD854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8464" y="1157139"/>
            <a:ext cx="10215072" cy="624611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Presentation title</a:t>
            </a:r>
            <a:endParaRPr lang="en-I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414FDC7-DA55-3155-E799-63E0453568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39795" y="2464597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C15EA6F-F6E5-0479-44D0-57A4829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98516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0F2E815-4A9F-72CD-9049-7BB8DD671F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98516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8E0FD1C-81FF-4F39-2AFB-0CDF5C8626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98516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5A8BCD7E-DA6F-A5C8-8FD9-EC3FB730E0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60972" y="2464597"/>
            <a:ext cx="1912409" cy="1928805"/>
          </a:xfrm>
          <a:prstGeom prst="rect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0"/>
            </a:gradFill>
          </a:ln>
          <a:effectLst>
            <a:outerShdw blurRad="127000" dist="76200" dir="5400000" algn="ctr" rotWithShape="0">
              <a:srgbClr val="000000">
                <a:alpha val="3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S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05554ADB-A1BB-EA53-7906-7F8EE8EDD6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79740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5D14A476-A3B5-445D-E682-F91E17B8FA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79740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45E67C5-13D8-3059-4CE7-FC711CAF8F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79740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8ABE284B-E079-CDAF-8277-72A9FF70E9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53222" y="4758267"/>
            <a:ext cx="2832464" cy="407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F6C37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speaker name</a:t>
            </a:r>
            <a:endParaRPr lang="en-IS" dirty="0"/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43509816-BCD1-C310-A99A-936A363575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53222" y="51653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Job title</a:t>
            </a:r>
            <a:endParaRPr lang="en-IS" dirty="0"/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8134047A-EF15-C520-19EA-E6527EDC16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53222" y="5481495"/>
            <a:ext cx="2832464" cy="31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rgbClr val="29B4A9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Email address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100400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22FECE6-2948-0E42-889E-AB3276D7C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1388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8ED6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1BF65061-E009-2280-21BA-6A751A6CB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496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Central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BF65061-E009-2280-21BA-6A751A6CB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8151" y="182167"/>
            <a:ext cx="1192319" cy="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330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4698900C-4195-4648-91BE-3BFC7C54BA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814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295AFFA-4029-6622-7B89-76E43F0D1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770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C519D1-59D0-96B2-FA55-6B31FB16D8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19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F05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48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F07EA9E-F3EE-1212-6A8E-1B45F410E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7965E0A-32FC-2A01-E20B-F6F1022AC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993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Firs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7965E0A-32FC-2A01-E20B-F6F1022AC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4473" y="182051"/>
            <a:ext cx="935996" cy="2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780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2">
            <a:extLst>
              <a:ext uri="{FF2B5EF4-FFF2-40B4-BE49-F238E27FC236}">
                <a16:creationId xmlns:a16="http://schemas.microsoft.com/office/drawing/2014/main" id="{64D9D044-A701-E940-B90A-79FBC44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11511418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0CDAA8F-28BF-F74E-A05E-EF59E623D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7B48C0-1F88-F749-8540-C0F6142DFAD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9CD8C-2338-8142-A026-8595CBCF84B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80D89CA1-3AC3-B24B-B36D-9C10920E98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620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>
            <a:extLst>
              <a:ext uri="{FF2B5EF4-FFF2-40B4-BE49-F238E27FC236}">
                <a16:creationId xmlns:a16="http://schemas.microsoft.com/office/drawing/2014/main" id="{F14DCA7F-477F-EC49-BD8F-C3B6AE99007E}"/>
              </a:ext>
            </a:extLst>
          </p:cNvPr>
          <p:cNvSpPr/>
          <p:nvPr userDrawn="1"/>
        </p:nvSpPr>
        <p:spPr>
          <a:xfrm>
            <a:off x="0" y="0"/>
            <a:ext cx="3429000" cy="6858000"/>
          </a:xfrm>
          <a:custGeom>
            <a:avLst/>
            <a:gdLst>
              <a:gd name="connsiteX0" fmla="*/ 0 w 3429000"/>
              <a:gd name="connsiteY0" fmla="*/ 0 h 6858000"/>
              <a:gd name="connsiteX1" fmla="*/ 3429000 w 3429000"/>
              <a:gd name="connsiteY1" fmla="*/ 3429000 h 6858000"/>
              <a:gd name="connsiteX2" fmla="*/ 0 w 3429000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cubicBezTo>
                  <a:pt x="3429000" y="5322784"/>
                  <a:pt x="1893784" y="6858000"/>
                  <a:pt x="0" y="6858000"/>
                </a:cubicBezTo>
                <a:close/>
              </a:path>
            </a:pathLst>
          </a:cu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74A81D5-DE12-D748-BFFA-4C4967A5B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1325"/>
            <a:ext cx="2987675" cy="5975350"/>
          </a:xfrm>
          <a:custGeom>
            <a:avLst/>
            <a:gdLst>
              <a:gd name="connsiteX0" fmla="*/ 0 w 2546350"/>
              <a:gd name="connsiteY0" fmla="*/ 0 h 5092700"/>
              <a:gd name="connsiteX1" fmla="*/ 2546350 w 2546350"/>
              <a:gd name="connsiteY1" fmla="*/ 2546350 h 5092700"/>
              <a:gd name="connsiteX2" fmla="*/ 0 w 2546350"/>
              <a:gd name="connsiteY2" fmla="*/ 5092700 h 509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6350" h="5092700">
                <a:moveTo>
                  <a:pt x="0" y="0"/>
                </a:moveTo>
                <a:cubicBezTo>
                  <a:pt x="1406310" y="0"/>
                  <a:pt x="2546350" y="1140040"/>
                  <a:pt x="2546350" y="2546350"/>
                </a:cubicBezTo>
                <a:cubicBezTo>
                  <a:pt x="2546350" y="3952660"/>
                  <a:pt x="1406310" y="5092700"/>
                  <a:pt x="0" y="50927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>
                <a:solidFill>
                  <a:srgbClr val="323133"/>
                </a:solidFill>
              </a:defRPr>
            </a:lvl1pPr>
          </a:lstStyle>
          <a:p>
            <a:endParaRPr lang="en-IS" dirty="0"/>
          </a:p>
        </p:txBody>
      </p:sp>
      <p:sp>
        <p:nvSpPr>
          <p:cNvPr id="29" name="Title Placeholder 12">
            <a:extLst>
              <a:ext uri="{FF2B5EF4-FFF2-40B4-BE49-F238E27FC236}">
                <a16:creationId xmlns:a16="http://schemas.microsoft.com/office/drawing/2014/main" id="{8ED9D5E6-8ADF-D843-853F-B53C0B530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44800" y="488601"/>
            <a:ext cx="9006909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14C39F3-198E-6B4B-933E-3539119F3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6200" y="1352550"/>
            <a:ext cx="7938370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53D94D2-11F8-0BB7-037B-5EDD8FB429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249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C50F77-C5B2-FC4E-B53E-FBF4BB05BD6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1760" y="0"/>
            <a:ext cx="476264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20" name="Title Placeholder 12">
            <a:extLst>
              <a:ext uri="{FF2B5EF4-FFF2-40B4-BE49-F238E27FC236}">
                <a16:creationId xmlns:a16="http://schemas.microsoft.com/office/drawing/2014/main" id="{A6214D5F-693C-514C-8CF4-BEB12DD3A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3445" y="488601"/>
            <a:ext cx="6638262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890AF6C-696E-D043-AD31-40A9110E8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3445" y="1352550"/>
            <a:ext cx="6638262" cy="5073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1A9397-DEB3-D749-865A-556A86E66776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E4EA735-FD69-A983-B0F8-1F6D73089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3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/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2">
            <a:extLst>
              <a:ext uri="{FF2B5EF4-FFF2-40B4-BE49-F238E27FC236}">
                <a16:creationId xmlns:a16="http://schemas.microsoft.com/office/drawing/2014/main" id="{C297E935-941E-9C2F-563D-E91D013A6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1" y="488601"/>
            <a:ext cx="9444644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rgbClr val="F6C370"/>
                </a:solidFill>
              </a:defRPr>
            </a:lvl1pPr>
          </a:lstStyle>
          <a:p>
            <a:r>
              <a:rPr lang="en-GB" dirty="0"/>
              <a:t>Insert title</a:t>
            </a:r>
            <a:endParaRPr lang="en-I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C23583-BBD0-A2D8-FBC2-A8930216CC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419225"/>
            <a:ext cx="7667118" cy="4673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693C68B-963A-4A71-9ABC-F3D44ED76C6A}"/>
              </a:ext>
            </a:extLst>
          </p:cNvPr>
          <p:cNvSpPr/>
          <p:nvPr userDrawn="1"/>
        </p:nvSpPr>
        <p:spPr>
          <a:xfrm flipH="1">
            <a:off x="7798859" y="2469734"/>
            <a:ext cx="4393140" cy="4393139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3C5EEF-A015-C555-A3A3-969AB1ADE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65064" y="176833"/>
            <a:ext cx="1966516" cy="80974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111868-D038-7F36-D312-2D4C785095ED}"/>
              </a:ext>
            </a:extLst>
          </p:cNvPr>
          <p:cNvCxnSpPr>
            <a:cxnSpLocks/>
          </p:cNvCxnSpPr>
          <p:nvPr userDrawn="1"/>
        </p:nvCxnSpPr>
        <p:spPr>
          <a:xfrm flipH="1">
            <a:off x="7609474" y="3495230"/>
            <a:ext cx="3362771" cy="3362770"/>
          </a:xfrm>
          <a:prstGeom prst="line">
            <a:avLst/>
          </a:prstGeom>
          <a:ln w="9525"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5D5313-2DAA-3F9F-09F9-5CA20372B46E}"/>
              </a:ext>
            </a:extLst>
          </p:cNvPr>
          <p:cNvCxnSpPr>
            <a:cxnSpLocks/>
          </p:cNvCxnSpPr>
          <p:nvPr userDrawn="1"/>
        </p:nvCxnSpPr>
        <p:spPr>
          <a:xfrm flipH="1">
            <a:off x="11391544" y="5204389"/>
            <a:ext cx="785657" cy="785657"/>
          </a:xfrm>
          <a:prstGeom prst="line">
            <a:avLst/>
          </a:prstGeom>
          <a:ln w="9525">
            <a:solidFill>
              <a:srgbClr val="F6C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008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82AF3E-986C-FB4E-81F7-E29E877A773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9114" y="544289"/>
            <a:ext cx="4582886" cy="57694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7" name="Title Placeholder 12">
            <a:extLst>
              <a:ext uri="{FF2B5EF4-FFF2-40B4-BE49-F238E27FC236}">
                <a16:creationId xmlns:a16="http://schemas.microsoft.com/office/drawing/2014/main" id="{6C5E7629-C9F0-B04B-98AB-B647A4074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90" y="488601"/>
            <a:ext cx="6816055" cy="588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3600">
                <a:solidFill>
                  <a:srgbClr val="361D5C"/>
                </a:solidFill>
              </a:defRPr>
            </a:lvl1pPr>
          </a:lstStyle>
          <a:p>
            <a:r>
              <a:rPr lang="en-GB" dirty="0"/>
              <a:t>Insert slide title</a:t>
            </a:r>
            <a:endParaRPr lang="en-I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DD32FD-66BF-7E44-B1A7-D341AC08E35A}"/>
              </a:ext>
            </a:extLst>
          </p:cNvPr>
          <p:cNvSpPr/>
          <p:nvPr userDrawn="1"/>
        </p:nvSpPr>
        <p:spPr>
          <a:xfrm>
            <a:off x="0" y="0"/>
            <a:ext cx="111760" cy="6858000"/>
          </a:xfrm>
          <a:prstGeom prst="rect">
            <a:avLst/>
          </a:prstGeom>
          <a:solidFill>
            <a:srgbClr val="E47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85F05-6996-704B-9AEC-863B0CCCFC23}"/>
              </a:ext>
            </a:extLst>
          </p:cNvPr>
          <p:cNvCxnSpPr>
            <a:cxnSpLocks/>
          </p:cNvCxnSpPr>
          <p:nvPr userDrawn="1"/>
        </p:nvCxnSpPr>
        <p:spPr>
          <a:xfrm>
            <a:off x="173812" y="0"/>
            <a:ext cx="0" cy="6858000"/>
          </a:xfrm>
          <a:prstGeom prst="line">
            <a:avLst/>
          </a:prstGeom>
          <a:ln>
            <a:solidFill>
              <a:srgbClr val="F2A3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148E19D-63D5-4A99-0934-1EC6ADF9E8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0" y="1352550"/>
            <a:ext cx="6816054" cy="4961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rgbClr val="3231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I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602B03B-8C0D-BD8E-7AB9-D443A9912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77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 Express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602B03B-8C0D-BD8E-7AB9-D443A9912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3593" y="182395"/>
            <a:ext cx="1226876" cy="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37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A9DCC3-E8D7-C445-85E9-C6F9EC110461}"/>
              </a:ext>
            </a:extLst>
          </p:cNvPr>
          <p:cNvSpPr/>
          <p:nvPr userDrawn="1"/>
        </p:nvSpPr>
        <p:spPr>
          <a:xfrm rot="8100000">
            <a:off x="3886857" y="141580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50188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61F3E-648B-5740-9E11-DC433187044F}"/>
              </a:ext>
            </a:extLst>
          </p:cNvPr>
          <p:cNvSpPr/>
          <p:nvPr userDrawn="1"/>
        </p:nvSpPr>
        <p:spPr>
          <a:xfrm rot="13500000">
            <a:off x="1410758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1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E0B896-631A-C948-B929-910A701FAD6F}"/>
              </a:ext>
            </a:extLst>
          </p:cNvPr>
          <p:cNvSpPr/>
          <p:nvPr userDrawn="1"/>
        </p:nvSpPr>
        <p:spPr>
          <a:xfrm rot="13500000">
            <a:off x="6362956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419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1" y="2836191"/>
            <a:ext cx="10718799" cy="11856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908F9F-CF4A-EE46-A4B1-7A9A1E3B8B7E}"/>
              </a:ext>
            </a:extLst>
          </p:cNvPr>
          <p:cNvCxnSpPr/>
          <p:nvPr userDrawn="1"/>
        </p:nvCxnSpPr>
        <p:spPr>
          <a:xfrm>
            <a:off x="5181600" y="1761223"/>
            <a:ext cx="914400" cy="914400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042CFF-054F-7944-83F4-1B876D680DE6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195948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100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4E7318-290F-804F-A213-55E78B5F26C0}"/>
              </a:ext>
            </a:extLst>
          </p:cNvPr>
          <p:cNvCxnSpPr>
            <a:cxnSpLocks/>
          </p:cNvCxnSpPr>
          <p:nvPr userDrawn="1"/>
        </p:nvCxnSpPr>
        <p:spPr>
          <a:xfrm>
            <a:off x="4718094" y="5348611"/>
            <a:ext cx="457200" cy="457200"/>
          </a:xfrm>
          <a:prstGeom prst="line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67B4A9-8EE8-D347-A11A-408131288CDC}"/>
              </a:ext>
            </a:extLst>
          </p:cNvPr>
          <p:cNvCxnSpPr>
            <a:cxnSpLocks/>
          </p:cNvCxnSpPr>
          <p:nvPr userDrawn="1"/>
        </p:nvCxnSpPr>
        <p:spPr>
          <a:xfrm flipH="1">
            <a:off x="7897368" y="4649076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67C67B9-5ED3-1347-A4EF-E127B283F0FD}"/>
              </a:ext>
            </a:extLst>
          </p:cNvPr>
          <p:cNvCxnSpPr>
            <a:cxnSpLocks/>
          </p:cNvCxnSpPr>
          <p:nvPr userDrawn="1"/>
        </p:nvCxnSpPr>
        <p:spPr>
          <a:xfrm flipH="1">
            <a:off x="1848335" y="195948"/>
            <a:ext cx="1772290" cy="1772290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BB83C5D-63B4-D04E-B9A2-0530B8F968A5}"/>
              </a:ext>
            </a:extLst>
          </p:cNvPr>
          <p:cNvCxnSpPr>
            <a:cxnSpLocks/>
          </p:cNvCxnSpPr>
          <p:nvPr userDrawn="1"/>
        </p:nvCxnSpPr>
        <p:spPr>
          <a:xfrm flipV="1">
            <a:off x="3628716" y="5348612"/>
            <a:ext cx="1089377" cy="1089377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2442B894-80B9-CF46-9923-AA26009B51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13959" y="394661"/>
            <a:ext cx="2564084" cy="10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97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E2FD613-0ADB-094F-9CD2-554E6C78DC68}"/>
              </a:ext>
            </a:extLst>
          </p:cNvPr>
          <p:cNvSpPr/>
          <p:nvPr userDrawn="1"/>
        </p:nvSpPr>
        <p:spPr>
          <a:xfrm rot="8100000">
            <a:off x="2800105" y="1415806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02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687BCB-1984-9B41-98BA-0B729407F26B}"/>
              </a:ext>
            </a:extLst>
          </p:cNvPr>
          <p:cNvSpPr/>
          <p:nvPr userDrawn="1"/>
        </p:nvSpPr>
        <p:spPr>
          <a:xfrm rot="13500000">
            <a:off x="1410758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49000">
                <a:srgbClr val="361D5C">
                  <a:alpha val="50137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FAB0322F-4592-16FF-E490-7890B20626E6}"/>
              </a:ext>
            </a:extLst>
          </p:cNvPr>
          <p:cNvSpPr/>
          <p:nvPr userDrawn="1"/>
        </p:nvSpPr>
        <p:spPr>
          <a:xfrm>
            <a:off x="-5914" y="1493392"/>
            <a:ext cx="5369483" cy="5369482"/>
          </a:xfrm>
          <a:custGeom>
            <a:avLst/>
            <a:gdLst>
              <a:gd name="connsiteX0" fmla="*/ 0 w 5369483"/>
              <a:gd name="connsiteY0" fmla="*/ 0 h 5369482"/>
              <a:gd name="connsiteX1" fmla="*/ 5369483 w 5369483"/>
              <a:gd name="connsiteY1" fmla="*/ 5369482 h 5369482"/>
              <a:gd name="connsiteX2" fmla="*/ 2251404 w 5369483"/>
              <a:gd name="connsiteY2" fmla="*/ 5369482 h 5369482"/>
              <a:gd name="connsiteX3" fmla="*/ 0 w 5369483"/>
              <a:gd name="connsiteY3" fmla="*/ 3118079 h 536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483" h="5369482">
                <a:moveTo>
                  <a:pt x="0" y="0"/>
                </a:moveTo>
                <a:lnTo>
                  <a:pt x="5369483" y="5369482"/>
                </a:lnTo>
                <a:lnTo>
                  <a:pt x="2251404" y="5369482"/>
                </a:lnTo>
                <a:lnTo>
                  <a:pt x="0" y="3118079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566114-CC2C-8545-955D-F090D7E9F93D}"/>
              </a:ext>
            </a:extLst>
          </p:cNvPr>
          <p:cNvSpPr/>
          <p:nvPr userDrawn="1"/>
        </p:nvSpPr>
        <p:spPr>
          <a:xfrm rot="8100000">
            <a:off x="3886857" y="141580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796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F7237B-B27F-0248-B221-E849A67812A1}"/>
              </a:ext>
            </a:extLst>
          </p:cNvPr>
          <p:cNvSpPr/>
          <p:nvPr userDrawn="1"/>
        </p:nvSpPr>
        <p:spPr>
          <a:xfrm rot="13500000">
            <a:off x="6362956" y="1111004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682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AC0B01-776C-864C-ABD8-1970F34FFF1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1481" y="711051"/>
            <a:ext cx="5916694" cy="5916694"/>
          </a:xfrm>
          <a:prstGeom prst="diamond">
            <a:avLst/>
          </a:prstGeom>
          <a:ln>
            <a:gradFill>
              <a:gsLst>
                <a:gs pos="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720343"/>
            <a:ext cx="5605219" cy="118562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DD9236-912C-344B-9E5C-FA71BC0D7733}"/>
              </a:ext>
            </a:extLst>
          </p:cNvPr>
          <p:cNvCxnSpPr>
            <a:cxnSpLocks/>
          </p:cNvCxnSpPr>
          <p:nvPr userDrawn="1"/>
        </p:nvCxnSpPr>
        <p:spPr>
          <a:xfrm>
            <a:off x="6672875" y="1073461"/>
            <a:ext cx="515408" cy="515408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DE2553-0A96-BE4B-BB2B-76B1728C21C7}"/>
              </a:ext>
            </a:extLst>
          </p:cNvPr>
          <p:cNvCxnSpPr>
            <a:cxnSpLocks/>
          </p:cNvCxnSpPr>
          <p:nvPr userDrawn="1"/>
        </p:nvCxnSpPr>
        <p:spPr>
          <a:xfrm flipH="1">
            <a:off x="7182754" y="317350"/>
            <a:ext cx="1266294" cy="1266294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6DC063-E0B5-5C4C-A6BB-44D3156187F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26775" y="3322111"/>
            <a:ext cx="674445" cy="67444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E8CBB6-B3C4-D14C-8D91-B662FC73557E}"/>
              </a:ext>
            </a:extLst>
          </p:cNvPr>
          <p:cNvCxnSpPr>
            <a:cxnSpLocks/>
          </p:cNvCxnSpPr>
          <p:nvPr userDrawn="1"/>
        </p:nvCxnSpPr>
        <p:spPr>
          <a:xfrm>
            <a:off x="10031896" y="1652788"/>
            <a:ext cx="1669323" cy="1669323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196931CC-F0F5-8E10-BD0E-9A1AC5B0A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87671" y="2303488"/>
            <a:ext cx="3421876" cy="140900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4B519A-3357-1943-878B-4FE463E1C5CD}"/>
              </a:ext>
            </a:extLst>
          </p:cNvPr>
          <p:cNvCxnSpPr>
            <a:cxnSpLocks/>
          </p:cNvCxnSpPr>
          <p:nvPr userDrawn="1"/>
        </p:nvCxnSpPr>
        <p:spPr>
          <a:xfrm flipH="1">
            <a:off x="-110123" y="201699"/>
            <a:ext cx="3720821" cy="3720821"/>
          </a:xfrm>
          <a:prstGeom prst="line">
            <a:avLst/>
          </a:prstGeom>
          <a:ln>
            <a:gradFill>
              <a:gsLst>
                <a:gs pos="99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8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Chapt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67A1442-0956-8C46-8669-1C486AAC27DD}"/>
              </a:ext>
            </a:extLst>
          </p:cNvPr>
          <p:cNvSpPr/>
          <p:nvPr userDrawn="1"/>
        </p:nvSpPr>
        <p:spPr>
          <a:xfrm rot="8100000">
            <a:off x="3886857" y="1399476"/>
            <a:ext cx="4418286" cy="4418286"/>
          </a:xfrm>
          <a:prstGeom prst="rect">
            <a:avLst/>
          </a:prstGeom>
          <a:gradFill>
            <a:gsLst>
              <a:gs pos="99000">
                <a:srgbClr val="361D5C">
                  <a:alpha val="0"/>
                </a:srgbClr>
              </a:gs>
              <a:gs pos="0">
                <a:srgbClr val="361D5C">
                  <a:alpha val="50000"/>
                </a:srgbClr>
              </a:gs>
              <a:gs pos="50000">
                <a:srgbClr val="361D5C">
                  <a:alpha val="5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2B65B3-96F2-F64C-91C0-8BEF156AFC47}"/>
              </a:ext>
            </a:extLst>
          </p:cNvPr>
          <p:cNvSpPr/>
          <p:nvPr userDrawn="1"/>
        </p:nvSpPr>
        <p:spPr>
          <a:xfrm rot="13500000">
            <a:off x="1410758" y="1094675"/>
            <a:ext cx="4418286" cy="4418286"/>
          </a:xfrm>
          <a:prstGeom prst="rect">
            <a:avLst/>
          </a:prstGeom>
          <a:gradFill>
            <a:gsLst>
              <a:gs pos="100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50000">
                <a:srgbClr val="361D5C">
                  <a:alpha val="49879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8CF6FC87-6D3A-16B0-0EC5-B3A8870707A1}"/>
              </a:ext>
            </a:extLst>
          </p:cNvPr>
          <p:cNvSpPr/>
          <p:nvPr userDrawn="1"/>
        </p:nvSpPr>
        <p:spPr>
          <a:xfrm rot="5400000">
            <a:off x="1930863" y="-412993"/>
            <a:ext cx="2981370" cy="3799797"/>
          </a:xfrm>
          <a:custGeom>
            <a:avLst/>
            <a:gdLst>
              <a:gd name="connsiteX0" fmla="*/ 0 w 2981370"/>
              <a:gd name="connsiteY0" fmla="*/ 3799797 h 3799797"/>
              <a:gd name="connsiteX1" fmla="*/ 0 w 2981370"/>
              <a:gd name="connsiteY1" fmla="*/ 2162942 h 3799797"/>
              <a:gd name="connsiteX2" fmla="*/ 2162942 w 2981370"/>
              <a:gd name="connsiteY2" fmla="*/ 0 h 3799797"/>
              <a:gd name="connsiteX3" fmla="*/ 2981370 w 2981370"/>
              <a:gd name="connsiteY3" fmla="*/ 818428 h 37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1370" h="3799797">
                <a:moveTo>
                  <a:pt x="0" y="3799797"/>
                </a:moveTo>
                <a:lnTo>
                  <a:pt x="0" y="2162942"/>
                </a:lnTo>
                <a:lnTo>
                  <a:pt x="2162942" y="0"/>
                </a:lnTo>
                <a:lnTo>
                  <a:pt x="2981370" y="818428"/>
                </a:lnTo>
                <a:close/>
              </a:path>
            </a:pathLst>
          </a:custGeom>
          <a:solidFill>
            <a:srgbClr val="29B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D09284C5-3949-7600-4D9E-3B5204E3BCC1}"/>
              </a:ext>
            </a:extLst>
          </p:cNvPr>
          <p:cNvSpPr/>
          <p:nvPr userDrawn="1"/>
        </p:nvSpPr>
        <p:spPr>
          <a:xfrm>
            <a:off x="6596190" y="3479262"/>
            <a:ext cx="5062805" cy="3378738"/>
          </a:xfrm>
          <a:custGeom>
            <a:avLst/>
            <a:gdLst>
              <a:gd name="connsiteX0" fmla="*/ 3378738 w 5062805"/>
              <a:gd name="connsiteY0" fmla="*/ 0 h 3378738"/>
              <a:gd name="connsiteX1" fmla="*/ 5062805 w 5062805"/>
              <a:gd name="connsiteY1" fmla="*/ 1684068 h 3378738"/>
              <a:gd name="connsiteX2" fmla="*/ 3368135 w 5062805"/>
              <a:gd name="connsiteY2" fmla="*/ 3378738 h 3378738"/>
              <a:gd name="connsiteX3" fmla="*/ 0 w 5062805"/>
              <a:gd name="connsiteY3" fmla="*/ 3378738 h 337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805" h="3378738">
                <a:moveTo>
                  <a:pt x="3378738" y="0"/>
                </a:moveTo>
                <a:lnTo>
                  <a:pt x="5062805" y="1684068"/>
                </a:lnTo>
                <a:lnTo>
                  <a:pt x="3368135" y="3378738"/>
                </a:lnTo>
                <a:lnTo>
                  <a:pt x="0" y="3378738"/>
                </a:lnTo>
                <a:close/>
              </a:path>
            </a:pathLst>
          </a:custGeom>
          <a:solidFill>
            <a:srgbClr val="943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F3E88F-190A-2B4A-9C4B-83B6B74851BB}"/>
              </a:ext>
            </a:extLst>
          </p:cNvPr>
          <p:cNvSpPr/>
          <p:nvPr userDrawn="1"/>
        </p:nvSpPr>
        <p:spPr>
          <a:xfrm rot="13500000">
            <a:off x="6362956" y="1094675"/>
            <a:ext cx="4418286" cy="4418286"/>
          </a:xfrm>
          <a:prstGeom prst="rect">
            <a:avLst/>
          </a:prstGeom>
          <a:gradFill>
            <a:gsLst>
              <a:gs pos="99000">
                <a:srgbClr val="361D5C">
                  <a:alpha val="0"/>
                </a:srgbClr>
              </a:gs>
              <a:gs pos="0">
                <a:srgbClr val="361D5C">
                  <a:alpha val="0"/>
                </a:srgbClr>
              </a:gs>
              <a:gs pos="49000">
                <a:srgbClr val="361D5C">
                  <a:alpha val="5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AC0B01-776C-864C-ABD8-1970F34FFF1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0296" y="694722"/>
            <a:ext cx="5916694" cy="5916694"/>
          </a:xfrm>
          <a:prstGeom prst="diamond">
            <a:avLst/>
          </a:prstGeom>
          <a:ln>
            <a:gradFill>
              <a:gsLst>
                <a:gs pos="100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0458-666E-B242-AA9B-31C770B5E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715" y="5367517"/>
            <a:ext cx="5605219" cy="118562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 dirty="0"/>
              <a:t>Insert title</a:t>
            </a:r>
            <a:endParaRPr lang="en-I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DD9236-912C-344B-9E5C-FA71BC0D7733}"/>
              </a:ext>
            </a:extLst>
          </p:cNvPr>
          <p:cNvCxnSpPr>
            <a:cxnSpLocks/>
          </p:cNvCxnSpPr>
          <p:nvPr userDrawn="1"/>
        </p:nvCxnSpPr>
        <p:spPr>
          <a:xfrm>
            <a:off x="3616325" y="179619"/>
            <a:ext cx="2479675" cy="2479675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99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DE2553-0A96-BE4B-BB2B-76B1728C21C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2044995"/>
            <a:ext cx="614299" cy="614299"/>
          </a:xfrm>
          <a:prstGeom prst="line">
            <a:avLst/>
          </a:prstGeom>
          <a:ln>
            <a:gradFill>
              <a:gsLst>
                <a:gs pos="0">
                  <a:srgbClr val="F6C370">
                    <a:alpha val="0"/>
                  </a:srgbClr>
                </a:gs>
                <a:gs pos="10000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E8CBB6-B3C4-D14C-8D91-B662FC73557E}"/>
              </a:ext>
            </a:extLst>
          </p:cNvPr>
          <p:cNvCxnSpPr>
            <a:cxnSpLocks/>
          </p:cNvCxnSpPr>
          <p:nvPr userDrawn="1"/>
        </p:nvCxnSpPr>
        <p:spPr>
          <a:xfrm>
            <a:off x="8572595" y="177511"/>
            <a:ext cx="1669323" cy="1669323"/>
          </a:xfrm>
          <a:prstGeom prst="line">
            <a:avLst/>
          </a:prstGeom>
          <a:ln>
            <a:gradFill>
              <a:gsLst>
                <a:gs pos="100000">
                  <a:srgbClr val="F6C370">
                    <a:alpha val="0"/>
                  </a:srgbClr>
                </a:gs>
                <a:gs pos="0">
                  <a:srgbClr val="F6C37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D380F66-B4D5-184D-94DB-90D0CF1B87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85078" y="694722"/>
            <a:ext cx="4462492" cy="4462492"/>
          </a:xfrm>
          <a:prstGeom prst="diamond">
            <a:avLst/>
          </a:prstGeom>
          <a:ln>
            <a:gradFill>
              <a:gsLst>
                <a:gs pos="1000">
                  <a:srgbClr val="F6C370"/>
                </a:gs>
                <a:gs pos="100000">
                  <a:srgbClr val="F6C370">
                    <a:alpha val="0"/>
                  </a:srgbClr>
                </a:gs>
              </a:gsLst>
              <a:lin ang="5400000" scaled="1"/>
            </a:gradFill>
          </a:ln>
          <a:effectLst>
            <a:outerShdw blurRad="152400" dist="101600" dir="5400000" algn="ctr" rotWithShape="0">
              <a:srgbClr val="000000">
                <a:alpha val="34687"/>
              </a:srgbClr>
            </a:outerShdw>
          </a:effectLst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IS" dirty="0"/>
              <a:t>Insert picture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D90AA33-3B20-3886-AA59-59B13EC8BB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13959" y="394661"/>
            <a:ext cx="2564084" cy="10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3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10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6.sv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image" Target="../media/image10.sv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61D5C"/>
            </a:gs>
            <a:gs pos="98000">
              <a:srgbClr val="200C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1C1D87-411E-BFD4-C010-B40B10B6528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763751-87D5-0F64-4D3A-94B82F87370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4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66" r:id="rId2"/>
    <p:sldLayoutId id="2147483667" r:id="rId3"/>
    <p:sldLayoutId id="2147483691" r:id="rId4"/>
    <p:sldLayoutId id="2147483706" r:id="rId5"/>
    <p:sldLayoutId id="2147483660" r:id="rId6"/>
    <p:sldLayoutId id="2147483661" r:id="rId7"/>
    <p:sldLayoutId id="2147483662" r:id="rId8"/>
    <p:sldLayoutId id="2147483649" r:id="rId9"/>
    <p:sldLayoutId id="2147483664" r:id="rId10"/>
    <p:sldLayoutId id="2147483665" r:id="rId11"/>
    <p:sldLayoutId id="2147483650" r:id="rId12"/>
    <p:sldLayoutId id="2147483651" r:id="rId13"/>
    <p:sldLayoutId id="2147483663" r:id="rId14"/>
    <p:sldLayoutId id="214748371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06A422-490E-68ED-166D-62606FAA1BF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F2C9FD-5195-CC65-B7E7-C6E13A0379E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2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61D5C"/>
            </a:gs>
            <a:gs pos="99000">
              <a:srgbClr val="200C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7E639B9-1F5C-1F9E-8753-190530B4BF5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1028357" y="6408394"/>
            <a:ext cx="1008000" cy="3727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C4C19A-0357-F8C2-A1CB-FAA6583E37C8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69F154-45FA-B773-BDF7-BE175E07F61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5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707" r:id="rId5"/>
    <p:sldLayoutId id="2147483673" r:id="rId6"/>
    <p:sldLayoutId id="2147483674" r:id="rId7"/>
    <p:sldLayoutId id="2147483675" r:id="rId8"/>
    <p:sldLayoutId id="2147483676" r:id="rId9"/>
    <p:sldLayoutId id="2147483708" r:id="rId10"/>
    <p:sldLayoutId id="2147483677" r:id="rId11"/>
    <p:sldLayoutId id="2147483678" r:id="rId12"/>
    <p:sldLayoutId id="2147483679" r:id="rId13"/>
    <p:sldLayoutId id="2147483680" r:id="rId14"/>
    <p:sldLayoutId id="214748370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7E639B9-1F5C-1F9E-8753-190530B4BF5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1028357" y="6408394"/>
            <a:ext cx="1008000" cy="3727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A676C9-CF98-086A-0B38-6B4EEA03177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32372" y="0"/>
            <a:ext cx="889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4B95C1-875E-3529-235E-A1765AF87032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2235472" y="0"/>
            <a:ext cx="8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2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710" r:id="rId5"/>
    <p:sldLayoutId id="2147483697" r:id="rId6"/>
    <p:sldLayoutId id="2147483698" r:id="rId7"/>
    <p:sldLayoutId id="2147483699" r:id="rId8"/>
    <p:sldLayoutId id="2147483700" r:id="rId9"/>
    <p:sldLayoutId id="2147483711" r:id="rId10"/>
    <p:sldLayoutId id="2147483701" r:id="rId11"/>
    <p:sldLayoutId id="2147483702" r:id="rId12"/>
    <p:sldLayoutId id="2147483703" r:id="rId13"/>
    <p:sldLayoutId id="2147483704" r:id="rId14"/>
    <p:sldLayoutId id="214748371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52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62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18387D9-C1D6-4916-23C2-36009F0E4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593" y="1294383"/>
            <a:ext cx="2171828" cy="46880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A943B2-A94F-BAA3-737D-91839E32D4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7109" y="1220796"/>
            <a:ext cx="2303098" cy="484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F5D654-0524-D89B-8713-9D690B156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Easy to start using </a:t>
            </a:r>
            <a:r>
              <a:rPr lang="en-US" sz="3600" dirty="0" err="1"/>
              <a:t>ScanPayGo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7C6B1-EE59-F147-C441-5C4AB8DDB5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2" y="1352550"/>
            <a:ext cx="8040138" cy="5073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rgbClr val="313C40"/>
                </a:solidFill>
              </a:rPr>
              <a:t>New users are created easily in the app or sign in using industry standard options.</a:t>
            </a:r>
          </a:p>
          <a:p>
            <a:pPr marL="1028700" marR="0" lvl="1" indent="-342900" fontAlgn="auto"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Can be integrated with country-specific digital signature programs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Users can also be created in: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LS Central POS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LS Central Back Office 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A website that has been set up for this purpose</a:t>
            </a:r>
          </a:p>
          <a:p>
            <a:pPr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2000" dirty="0">
              <a:solidFill>
                <a:srgbClr val="313C40"/>
              </a:solidFill>
            </a:endParaRPr>
          </a:p>
          <a:p>
            <a:pPr indent="0">
              <a:spcBef>
                <a:spcPts val="1200"/>
              </a:spcBef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868EFA-9089-CE2F-49AE-0BB2DD95E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546" y="1285418"/>
            <a:ext cx="2171827" cy="4696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BEC703-D91C-B444-9535-CF83CEB2BC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634" y="1211271"/>
            <a:ext cx="2303098" cy="484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661C5E-26B3-6C92-AB9A-B4F1376B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4B2D-BE81-1DC7-F296-BD51C42BB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ScanPayGo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users can view: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Status of their loyalty points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Previous purchases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Store’s offers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 list and store’s information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in a hierarchy view</a:t>
            </a: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Detailed description of items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87600" marR="0" lvl="1" indent="-36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lists</a:t>
            </a:r>
          </a:p>
        </p:txBody>
      </p:sp>
    </p:spTree>
    <p:extLst>
      <p:ext uri="{BB962C8B-B14F-4D97-AF65-F5344CB8AC3E}">
        <p14:creationId xmlns:p14="http://schemas.microsoft.com/office/powerpoint/2010/main" val="3194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0D8FFB-2165-3072-2B1A-7C1DE795D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728" y="1890627"/>
            <a:ext cx="1656837" cy="3451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06F2B4-786E-6262-FF07-E95DDB03DC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127" y="1852220"/>
            <a:ext cx="1753202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A9B698-2431-090A-0CCE-EE18FD79B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404" y="1904268"/>
            <a:ext cx="1634810" cy="3451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4AB250-2702-5DC4-10FD-1DE74B819A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7601" y="1848969"/>
            <a:ext cx="1715653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EC7480-BF91-8D27-DA50-C566BEE1A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9456" y="1904268"/>
            <a:ext cx="1628349" cy="3437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544A3-536B-DEC2-CB70-CBB72C88FE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039" y="1852220"/>
            <a:ext cx="1715653" cy="352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313473-E6A3-B2D8-D656-C0B24FDD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Easy shopping with ScanPayGo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6D428-1335-8FCB-11F1-1E8D0E9A6A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852220"/>
            <a:ext cx="5755709" cy="4573980"/>
          </a:xfr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enters the store</a:t>
            </a:r>
          </a:p>
          <a:p>
            <a:pPr marL="82296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app detects in which store he or she is</a:t>
            </a:r>
          </a:p>
          <a:p>
            <a:pPr marL="822960" lvl="1" indent="-342900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srgbClr val="313C40"/>
                </a:solidFill>
              </a:rPr>
              <a:t>Possible to open the store’s gate with </a:t>
            </a:r>
            <a:r>
              <a:rPr lang="en-US" sz="1800" dirty="0" err="1">
                <a:solidFill>
                  <a:srgbClr val="313C40"/>
                </a:solidFill>
              </a:rPr>
              <a:t>ScanPayGo</a:t>
            </a:r>
            <a:endParaRPr lang="en-US" sz="1800" dirty="0">
              <a:solidFill>
                <a:srgbClr val="313C40"/>
              </a:solidFill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scans items into the basket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After scanning the shopper puts the items directly into his shopping bag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rgbClr val="313C40"/>
                </a:solidFill>
              </a:rPr>
              <a:t>When finished the shopper pays for his shopping in the app or at the POS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632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CFD8DC-05BB-8A87-BBEF-1DC21603B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015" y="1661540"/>
            <a:ext cx="2058215" cy="43451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89586-2E4C-68BC-891C-AB2211C4B9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B18834-3E7C-8E2E-D594-C579A850C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1828" y="1633100"/>
            <a:ext cx="2071686" cy="4373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68B9B2-F8C1-6CA2-2C80-3983813D25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153" y="1585001"/>
            <a:ext cx="2199253" cy="4480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8D1BE-3A70-EA42-DD4A-D7C99A74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Scanning items into your basket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458A6F9-752D-12CB-B56D-2FE9CE0F83DE}"/>
              </a:ext>
            </a:extLst>
          </p:cNvPr>
          <p:cNvSpPr txBox="1">
            <a:spLocks/>
          </p:cNvSpPr>
          <p:nvPr/>
        </p:nvSpPr>
        <p:spPr>
          <a:xfrm>
            <a:off x="340291" y="1546091"/>
            <a:ext cx="5828766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Two methods: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 and confirm</a:t>
            </a:r>
          </a:p>
          <a:p>
            <a:pPr marL="82296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Scan an item, a window opens where the user must confirm if he wants to buy this item</a:t>
            </a:r>
          </a:p>
          <a:p>
            <a:pPr marL="10287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 straight to basket</a:t>
            </a:r>
          </a:p>
          <a:p>
            <a:pPr marL="82296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Scan an item and this way the item goes directly into the basket without confirmation</a:t>
            </a:r>
          </a:p>
          <a:p>
            <a:pPr lvl="1" indent="0">
              <a:lnSpc>
                <a:spcPct val="100000"/>
              </a:lnSpc>
              <a:spcBef>
                <a:spcPts val="600"/>
              </a:spcBef>
              <a:defRPr/>
            </a:pPr>
            <a:endParaRPr lang="en-US" sz="1800" dirty="0"/>
          </a:p>
          <a:p>
            <a:pPr marL="10287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1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CD5A6C-4BEF-8587-6F59-078DABF1D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657" y="1662727"/>
            <a:ext cx="2042836" cy="4312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4F893B-AE15-1328-03E7-A8FFA6BDA2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489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45C0CC-95DE-211C-C373-CE798DD0D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675" y="1662727"/>
            <a:ext cx="2042837" cy="43126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CBCC88-39FC-4C54-615E-7631CE3B1C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8D1BE-3A70-EA42-DD4A-D7C99A74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Item’s details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458A6F9-752D-12CB-B56D-2FE9CE0F83DE}"/>
              </a:ext>
            </a:extLst>
          </p:cNvPr>
          <p:cNvSpPr txBox="1">
            <a:spLocks/>
          </p:cNvSpPr>
          <p:nvPr/>
        </p:nvSpPr>
        <p:spPr>
          <a:xfrm>
            <a:off x="340291" y="1546091"/>
            <a:ext cx="5362925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lnSpc>
                <a:spcPct val="100000"/>
              </a:lnSpc>
              <a:spcBef>
                <a:spcPts val="600"/>
              </a:spcBef>
              <a:defRPr/>
            </a:pPr>
            <a:endParaRPr lang="en-US" sz="1800" dirty="0"/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look at an item’s </a:t>
            </a:r>
            <a:r>
              <a:rPr lang="en-US" dirty="0"/>
              <a:t>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When shopping press the       option</a:t>
            </a:r>
          </a:p>
          <a:p>
            <a:pPr marL="118872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Only valid for items that have 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For a line in basket select the line</a:t>
            </a: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dirty="0"/>
              <a:t>Easy to change quantity for a line 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Same method as for detailed information</a:t>
            </a:r>
          </a:p>
          <a:p>
            <a:pPr marL="82296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Use the       and       options</a:t>
            </a:r>
          </a:p>
          <a:p>
            <a:pPr indent="0">
              <a:lnSpc>
                <a:spcPct val="100000"/>
              </a:lnSpc>
              <a:spcBef>
                <a:spcPts val="600"/>
              </a:spcBef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80B5E8-AD13-DAA8-B04B-56E7FBAAD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116" y="2286000"/>
            <a:ext cx="317409" cy="3029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4DAC6F-A717-1722-47D7-13E016C61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649" y="4683822"/>
            <a:ext cx="299999" cy="2761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ED2A3A-3183-23A7-CD08-21D7F06C0B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4243" y="4683822"/>
            <a:ext cx="366665" cy="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61034-191C-F8CB-083E-02AA4B6DD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539" y="1657477"/>
            <a:ext cx="2062754" cy="43547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36CC8E-5D3F-F002-2AE7-9A95EE3011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521" y="1592685"/>
            <a:ext cx="2199253" cy="4480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536E1C-3D62-9A92-6C7E-1E41C96B2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3388" y="1666904"/>
            <a:ext cx="2043142" cy="43447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33A927-DCF4-75FE-92CE-587C9D0F56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95000"/>
            <a:ext cx="2162166" cy="4486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0288D5-BB35-7D39-3940-C48F3598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Fast checkout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147608E-A9E0-099E-BA00-617D887BB208}"/>
              </a:ext>
            </a:extLst>
          </p:cNvPr>
          <p:cNvSpPr/>
          <p:nvPr/>
        </p:nvSpPr>
        <p:spPr>
          <a:xfrm>
            <a:off x="1676003" y="5029613"/>
            <a:ext cx="1498093" cy="1264452"/>
          </a:xfrm>
          <a:prstGeom prst="ellipse">
            <a:avLst/>
          </a:prstGeom>
          <a:solidFill>
            <a:srgbClr val="BFE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5EB726A-5901-3830-8E51-9C4D0C49DF75}"/>
              </a:ext>
            </a:extLst>
          </p:cNvPr>
          <p:cNvSpPr txBox="1">
            <a:spLocks/>
          </p:cNvSpPr>
          <p:nvPr/>
        </p:nvSpPr>
        <p:spPr>
          <a:xfrm>
            <a:off x="340291" y="1246107"/>
            <a:ext cx="6210281" cy="328891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retailer decides the payment process: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in app and/or loyalty points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at the POS/self-service POS</a:t>
            </a:r>
          </a:p>
          <a:p>
            <a:pPr marL="720000" marR="0" lvl="1" indent="-36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/>
              <a:t>To have both options available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420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C28B27-FD98-97EF-E5E8-E89AF5E7CA30}"/>
              </a:ext>
            </a:extLst>
          </p:cNvPr>
          <p:cNvSpPr txBox="1"/>
          <p:nvPr/>
        </p:nvSpPr>
        <p:spPr>
          <a:xfrm>
            <a:off x="2002841" y="5678512"/>
            <a:ext cx="159544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2658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 lane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rgbClr val="2658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 station</a:t>
            </a:r>
          </a:p>
        </p:txBody>
      </p:sp>
      <p:pic>
        <p:nvPicPr>
          <p:cNvPr id="20" name="Picture 19" descr="A screen 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E32348F-CF39-93DA-630C-E0277C3EA5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096" y="3130249"/>
            <a:ext cx="2506070" cy="2809551"/>
          </a:xfrm>
          <a:prstGeom prst="rect">
            <a:avLst/>
          </a:prstGeom>
        </p:spPr>
      </p:pic>
      <p:pic>
        <p:nvPicPr>
          <p:cNvPr id="21" name="Picture 20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5B635455-2FBC-37D9-0078-EC9E80874B2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380" y="4747878"/>
            <a:ext cx="1545875" cy="119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7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41F9861-4F9D-D760-D983-C74BD1D45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165" y="1653767"/>
            <a:ext cx="2061912" cy="4352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81AB53-735A-3967-949E-6D40423DA0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96" y="1583703"/>
            <a:ext cx="2162166" cy="4478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CB85D6-8B6D-B1B6-82CE-D03AA90AD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2231" y="1628776"/>
            <a:ext cx="2061911" cy="43529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5EAFB1-CAAB-2804-2B46-079A2A113F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103" y="1583703"/>
            <a:ext cx="2162166" cy="4478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F6D63D-AFFA-AD3A-DFAF-CD96D6AB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in app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14C9004-7763-283E-EDD2-FDF559E4EC2A}"/>
              </a:ext>
            </a:extLst>
          </p:cNvPr>
          <p:cNvSpPr txBox="1">
            <a:spLocks/>
          </p:cNvSpPr>
          <p:nvPr/>
        </p:nvSpPr>
        <p:spPr>
          <a:xfrm>
            <a:off x="340291" y="1389863"/>
            <a:ext cx="5966241" cy="488073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Payment inside app uses LS Retail’s module LS Pay (*) </a:t>
            </a:r>
          </a:p>
          <a:p>
            <a:pPr marL="54864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Payment cards added to App are stored in Token vault in </a:t>
            </a:r>
            <a:r>
              <a:rPr lang="en-US" dirty="0">
                <a:solidFill>
                  <a:sysClr val="windowText" lastClr="000000"/>
                </a:solidFill>
              </a:rPr>
              <a:t>LS Central</a:t>
            </a:r>
          </a:p>
          <a:p>
            <a:pPr marL="54864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ysClr val="windowText" lastClr="000000"/>
                </a:solidFill>
              </a:rPr>
              <a:t>Use Apple Pay / Google Pay where available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Select Pay now and finish the</a:t>
            </a:r>
            <a:r>
              <a:rPr lang="en-US" dirty="0">
                <a:solidFill>
                  <a:sysClr val="windowText" lastClr="000000"/>
                </a:solidFill>
              </a:rPr>
              <a:t> process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Off you go – transaction is paid for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sysClr val="windowText" lastClr="000000"/>
              </a:solidFill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i="1" dirty="0">
                <a:solidFill>
                  <a:sysClr val="windowText" lastClr="000000"/>
                </a:solidFill>
              </a:rPr>
              <a:t>(*) Depends on LS Pay availability in country/region</a:t>
            </a:r>
          </a:p>
          <a:p>
            <a:pPr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7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8ABA12-55AF-50E6-FF2D-1938BA7F5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469" y="1441059"/>
            <a:ext cx="1985267" cy="4187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BD5F4E-F288-8DE8-BB1E-EC8846D23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925" y="1457437"/>
            <a:ext cx="1983401" cy="42051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148743-0D18-FA62-7A9B-B65C694BC7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442" y="1390527"/>
            <a:ext cx="2092694" cy="4336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6F5626-4058-A86B-8B7A-2F0916F9F9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229" y="1389863"/>
            <a:ext cx="2108736" cy="4348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E306F3-4607-11C6-0C71-E236EBC0C5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8921" y="1475367"/>
            <a:ext cx="1983401" cy="418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9CA26B7-455E-570A-9791-ACE333791B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0058" y="1389863"/>
            <a:ext cx="2085665" cy="4348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F6D63D-AFFA-AD3A-DFAF-CD96D6AB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at POS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14C9004-7763-283E-EDD2-FDF559E4EC2A}"/>
              </a:ext>
            </a:extLst>
          </p:cNvPr>
          <p:cNvSpPr txBox="1">
            <a:spLocks/>
          </p:cNvSpPr>
          <p:nvPr/>
        </p:nvSpPr>
        <p:spPr>
          <a:xfrm>
            <a:off x="340291" y="1389863"/>
            <a:ext cx="10605124" cy="4880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 QR code is created for the basket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shopper takes the phone to a POS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Displays the </a:t>
            </a:r>
            <a:r>
              <a:rPr lang="en-US" sz="1800" dirty="0">
                <a:solidFill>
                  <a:sysClr val="windowText" lastClr="000000"/>
                </a:solidFill>
              </a:rPr>
              <a:t>QR code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800" dirty="0">
                <a:solidFill>
                  <a:sysClr val="windowText" lastClr="000000"/>
                </a:solidFill>
              </a:rPr>
              <a:t>The QR code is scanned into the POS</a:t>
            </a:r>
          </a:p>
          <a:p>
            <a:pPr marL="128016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ysClr val="windowText" lastClr="000000"/>
                </a:solidFill>
              </a:rPr>
              <a:t>By a cashier</a:t>
            </a:r>
          </a:p>
          <a:p>
            <a:pPr marL="128016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ysClr val="windowText" lastClr="000000"/>
                </a:solidFill>
              </a:rPr>
              <a:t>By the user at a self-service station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Then sale is finished as any other POS sale</a:t>
            </a:r>
          </a:p>
          <a:p>
            <a:pPr marL="36000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Quick and easy checkout</a:t>
            </a:r>
          </a:p>
        </p:txBody>
      </p:sp>
    </p:spTree>
    <p:extLst>
      <p:ext uri="{BB962C8B-B14F-4D97-AF65-F5344CB8AC3E}">
        <p14:creationId xmlns:p14="http://schemas.microsoft.com/office/powerpoint/2010/main" val="89244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CD77B04-3ACC-644D-7DC4-8CC544548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614" y="2562600"/>
            <a:ext cx="1885506" cy="3980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81B831-0220-F8A8-86BC-EA8D6E42A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170" y="2562599"/>
            <a:ext cx="1868006" cy="3980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29C8D-8550-F3FB-D90E-3B2DAED98E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368" y="2514974"/>
            <a:ext cx="1964376" cy="4060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ED4C24-B64E-A9B7-FE7C-D5125ABA77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986" y="2497217"/>
            <a:ext cx="1964375" cy="4060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B07CB-43A1-4204-86FC-E91199D9E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 with loyalty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1C688-C0C5-D112-D6DB-24C3D72F74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602087" cy="1279467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Customers can pay for their shopping with their loyalty points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system checks the loyalty points’ availability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Retailers can select in LS Central Back Office whether this option is valid or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1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7DD18-1133-7CDC-F35D-FBC61E62A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872" y="1554622"/>
            <a:ext cx="2014452" cy="4261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81821F-7D52-F6D2-3248-099ED3EE1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939" y="1554622"/>
            <a:ext cx="2018456" cy="42611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6D426B-BABA-C1A5-C3A8-67446A0C6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7204" y="1551928"/>
            <a:ext cx="2018457" cy="42611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83B66B-BFA9-8ABE-B6BF-4554A196C3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154" y="1494540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04A701-07DA-1F9D-C956-86F0462866D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10" y="1495677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352023-83F0-52A1-2B79-0CF206B462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069" y="1492956"/>
            <a:ext cx="2134058" cy="4389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316FD4-E8DF-8745-9969-FD1DDE146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Easy to browse and find items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0637F8F-B697-A8EB-2781-42C2E9EBD307}"/>
              </a:ext>
            </a:extLst>
          </p:cNvPr>
          <p:cNvSpPr txBox="1">
            <a:spLocks/>
          </p:cNvSpPr>
          <p:nvPr/>
        </p:nvSpPr>
        <p:spPr>
          <a:xfrm>
            <a:off x="1452537" y="5998334"/>
            <a:ext cx="2220581" cy="514239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retailer creates the grouping of items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B2908EB5-A4B1-8F0D-614E-1371C9E3D7D2}"/>
              </a:ext>
            </a:extLst>
          </p:cNvPr>
          <p:cNvSpPr txBox="1">
            <a:spLocks/>
          </p:cNvSpPr>
          <p:nvPr/>
        </p:nvSpPr>
        <p:spPr>
          <a:xfrm>
            <a:off x="4769109" y="5998334"/>
            <a:ext cx="2134059" cy="299357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in a group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B7C15749-E1BC-BC0B-F3D1-C97A18E0B376}"/>
              </a:ext>
            </a:extLst>
          </p:cNvPr>
          <p:cNvSpPr txBox="1">
            <a:spLocks/>
          </p:cNvSpPr>
          <p:nvPr/>
        </p:nvSpPr>
        <p:spPr>
          <a:xfrm>
            <a:off x="8131409" y="5998334"/>
            <a:ext cx="2134059" cy="299357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 details</a:t>
            </a:r>
          </a:p>
        </p:txBody>
      </p:sp>
    </p:spTree>
    <p:extLst>
      <p:ext uri="{BB962C8B-B14F-4D97-AF65-F5344CB8AC3E}">
        <p14:creationId xmlns:p14="http://schemas.microsoft.com/office/powerpoint/2010/main" val="212826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FC2DAB-9D8B-D729-0AC0-D0B17418C1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D2355-4989-D251-AD07-F970121094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6439-B047-FCF5-9FA6-76C2CAA2D0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AC1C3-F344-817C-3C0C-2EAF4125D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20AC61-1E73-D54D-F68E-D6B89D8374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4748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EFD948-2A2B-E028-B850-C4F02F222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675" y="1341673"/>
            <a:ext cx="2340354" cy="49407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5CE94F-8832-9207-AB99-065CFAF0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145" y="1335789"/>
            <a:ext cx="2340039" cy="4940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02A402-215E-AA3C-7A1D-01FED14562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5361" y="127575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92EFB1-48C6-17EC-EB49-45A97C0C75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27575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825409C-26E2-B32C-047A-2909E06FD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Offers in ScanPayGo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7AB638C-066F-645D-B883-E5F8EC4C0AD6}"/>
              </a:ext>
            </a:extLst>
          </p:cNvPr>
          <p:cNvSpPr txBox="1">
            <a:spLocks/>
          </p:cNvSpPr>
          <p:nvPr/>
        </p:nvSpPr>
        <p:spPr>
          <a:xfrm>
            <a:off x="340291" y="1379111"/>
            <a:ext cx="5249219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browse the retailer’s offers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Personal offers</a:t>
            </a:r>
          </a:p>
          <a:p>
            <a:pPr marL="1080000" marR="0" lvl="2" indent="-360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Segoe UI" panose="020B0502040204020203" pitchFamily="34" charset="0"/>
              <a:buChar char="‑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Only valid for login users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General offers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Select an offer and you see the offer’s details</a:t>
            </a:r>
          </a:p>
        </p:txBody>
      </p:sp>
    </p:spTree>
    <p:extLst>
      <p:ext uri="{BB962C8B-B14F-4D97-AF65-F5344CB8AC3E}">
        <p14:creationId xmlns:p14="http://schemas.microsoft.com/office/powerpoint/2010/main" val="98991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F0A7C5-6A6A-902F-7808-0FD8971EF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405" y="2674176"/>
            <a:ext cx="1826985" cy="3856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505C23-4F68-9D2F-D49D-0DBB17C3C1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760" y="2613431"/>
            <a:ext cx="1939113" cy="3988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CF5FFE-BE44-1B34-79B4-3B955F2AF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210" y="2671692"/>
            <a:ext cx="1831427" cy="38663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0E727C-F609-2593-71F6-D9BBFFC4AC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170" y="2624793"/>
            <a:ext cx="1939113" cy="3988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1CF468-6B73-6EE2-7B68-AEE59E9A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Stores and locations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1E2DA-8FC9-94F4-9C0F-2BBB3599B4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14382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Find your store and locate it on the map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look up opening hours for each store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Do you need driving instructions to go to the store? – The app provides them for you</a:t>
            </a:r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A7DA7E56-2FF2-D7EC-16CE-E67B9AD1D3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791" y="2694948"/>
            <a:ext cx="1875563" cy="38649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354298-6E52-7C12-7F02-E31C1D0E4D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460" y="2613431"/>
            <a:ext cx="1974468" cy="3993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62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24501A-E6B8-4ACA-C9FA-615A3DD5C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659" y="1040745"/>
            <a:ext cx="2354314" cy="49702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212762-0176-4B31-39C1-E188F1440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452" y="1040745"/>
            <a:ext cx="2354314" cy="49702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EF9682-436F-D615-1BD8-EAB67B67E4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4876" y="972426"/>
            <a:ext cx="2499410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4CEAFB-2690-B5E2-E9A8-550932EB4E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9377" y="973910"/>
            <a:ext cx="2499410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3CADE1-AE3B-12B9-4364-35917E2A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lists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AF02D921-BAAD-DBEC-82A2-688B3D46BBEF}"/>
              </a:ext>
            </a:extLst>
          </p:cNvPr>
          <p:cNvSpPr txBox="1">
            <a:spLocks/>
          </p:cNvSpPr>
          <p:nvPr/>
        </p:nvSpPr>
        <p:spPr>
          <a:xfrm>
            <a:off x="340291" y="1243196"/>
            <a:ext cx="4850713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 is easy to ensure that you remember to buy all your items</a:t>
            </a:r>
          </a:p>
          <a:p>
            <a:pPr lvl="0" indent="0">
              <a:spcAft>
                <a:spcPts val="6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</a:t>
            </a:r>
            <a:r>
              <a:rPr lang="en-US" dirty="0"/>
              <a:t>your shopping lists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 the app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 many as you want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Share your shopping lists with family and friends within the app</a:t>
            </a:r>
          </a:p>
          <a:p>
            <a:pPr marL="720000" marR="0" lvl="1" indent="-360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All members can change, add and delete items in the lists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share text format version of the list with friends who do not have the app</a:t>
            </a:r>
          </a:p>
        </p:txBody>
      </p:sp>
    </p:spTree>
    <p:extLst>
      <p:ext uri="{BB962C8B-B14F-4D97-AF65-F5344CB8AC3E}">
        <p14:creationId xmlns:p14="http://schemas.microsoft.com/office/powerpoint/2010/main" val="128112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6D5A696C-B9C9-20FB-122F-3FB0A5A45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457" y="1064156"/>
            <a:ext cx="2342857" cy="49428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AFFE5B-8927-B9B3-F56C-FE804175A8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099" y="977635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B308C9-09DE-8D0F-543C-9F90A8602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891" y="1042298"/>
            <a:ext cx="2345510" cy="495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C9C1C8-255B-9471-B06A-60FC1138A4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651" y="977635"/>
            <a:ext cx="2476668" cy="51015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3CADE1-AE3B-12B9-4364-35917E2A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lists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2DAF5745-DFB7-6A42-52A3-22EA0AF18100}"/>
              </a:ext>
            </a:extLst>
          </p:cNvPr>
          <p:cNvSpPr txBox="1">
            <a:spLocks/>
          </p:cNvSpPr>
          <p:nvPr/>
        </p:nvSpPr>
        <p:spPr>
          <a:xfrm>
            <a:off x="340291" y="1264545"/>
            <a:ext cx="4769225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scan items straight into the shopping list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Are you at home and want a new dress?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 is so easy to add an item straight into your shopping list</a:t>
            </a:r>
          </a:p>
          <a:p>
            <a:pPr marL="11268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By scanning</a:t>
            </a:r>
          </a:p>
          <a:p>
            <a:pPr marL="11268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By item hierarchy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BBBFD78B-3D5D-1643-3E43-7320C00238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78" y="3583233"/>
            <a:ext cx="4885222" cy="289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5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48C1C66-4F3E-506C-39AF-B0918B518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4045" y="1651035"/>
            <a:ext cx="1689850" cy="35873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9CC873-7FCF-5409-07D8-42EFA9F6C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158" y="1610061"/>
            <a:ext cx="1707147" cy="3603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3DB2F1-371A-FE54-4951-97329D590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245" y="1613160"/>
            <a:ext cx="1717191" cy="3625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629DD8-D8B5-9902-A79D-D4840560D5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6020" y="1584359"/>
            <a:ext cx="1781268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0BB81C-C09D-747F-1064-6709FB08AA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092" y="1570960"/>
            <a:ext cx="1800317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243E80-8E38-FEB7-FFE6-6A05A2884A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478" y="1570961"/>
            <a:ext cx="1813053" cy="3702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01A49F-939E-E70B-8FC6-E8E7BA1B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Shopping the smart 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888A7-9577-494E-57D7-F7D80C8B08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658" y="1570961"/>
            <a:ext cx="5148859" cy="4702159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Activate a shopping list/lists for the basket</a:t>
            </a:r>
          </a:p>
          <a:p>
            <a:pPr marL="0" indent="0">
              <a:lnSpc>
                <a:spcPct val="150000"/>
              </a:lnSpc>
              <a:spcBef>
                <a:spcPts val="2400"/>
              </a:spcBef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When shopping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800" dirty="0">
                <a:solidFill>
                  <a:srgbClr val="313C40"/>
                </a:solidFill>
              </a:rPr>
              <a:t>You see how items go out of your shopping list when they get into the basket,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which makes it very easy to monitor which items from your list/lists are not there yet</a:t>
            </a:r>
            <a:endParaRPr lang="en-US" sz="2200" dirty="0">
              <a:solidFill>
                <a:srgbClr val="313C4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2BD81-AFAC-4D28-ABE8-EFE54FBDC66C}"/>
              </a:ext>
            </a:extLst>
          </p:cNvPr>
          <p:cNvSpPr txBox="1"/>
          <p:nvPr/>
        </p:nvSpPr>
        <p:spPr>
          <a:xfrm>
            <a:off x="5536478" y="5389926"/>
            <a:ext cx="1813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Activate shopping list, 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Friday grill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, for the basket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84328-202B-EDE2-C916-935999B5B2A1}"/>
              </a:ext>
            </a:extLst>
          </p:cNvPr>
          <p:cNvSpPr txBox="1"/>
          <p:nvPr/>
        </p:nvSpPr>
        <p:spPr>
          <a:xfrm>
            <a:off x="7783091" y="5389926"/>
            <a:ext cx="1906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When items from the list go into the basket they disappear from the list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18D948-8807-0D4F-D1E4-AE58E395702F}"/>
              </a:ext>
            </a:extLst>
          </p:cNvPr>
          <p:cNvSpPr txBox="1"/>
          <p:nvPr/>
        </p:nvSpPr>
        <p:spPr>
          <a:xfrm>
            <a:off x="10016970" y="5389926"/>
            <a:ext cx="180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No items are left in your shopping list</a:t>
            </a:r>
          </a:p>
        </p:txBody>
      </p:sp>
    </p:spTree>
    <p:extLst>
      <p:ext uri="{BB962C8B-B14F-4D97-AF65-F5344CB8AC3E}">
        <p14:creationId xmlns:p14="http://schemas.microsoft.com/office/powerpoint/2010/main" val="143078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D5AB5A-DA3A-15A1-75C3-125862361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4102" y="1142135"/>
            <a:ext cx="2345244" cy="4933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C1F5BD-1ED2-F299-4475-58B9075C3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941" y="1142135"/>
            <a:ext cx="2360541" cy="49337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B67C06-AD4C-D948-554F-7CC78299E0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5446" y="1070155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8E7D88-2142-B205-4D8C-18993A0720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348" y="1072131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8EB8B-1941-B2AB-51E2-02A72DBB8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Purchase History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5256E212-6A49-F37C-8EFC-1D3723DCA425}"/>
              </a:ext>
            </a:extLst>
          </p:cNvPr>
          <p:cNvSpPr txBox="1">
            <a:spLocks/>
          </p:cNvSpPr>
          <p:nvPr/>
        </p:nvSpPr>
        <p:spPr>
          <a:xfrm>
            <a:off x="340291" y="1260494"/>
            <a:ext cx="5608471" cy="4990288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 </a:t>
            </a:r>
            <a:r>
              <a:rPr lang="en-US" dirty="0" err="1"/>
              <a:t>ScanPayGo</a:t>
            </a:r>
            <a:r>
              <a:rPr lang="en-US" dirty="0"/>
              <a:t> it is possible to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previous purchases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All purchase history is there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Purchases done 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ScanPayGo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85800" lvl="2" indent="-3600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Purchases done in the</a:t>
            </a:r>
            <a:r>
              <a:rPr lang="en-US" sz="1600" dirty="0"/>
              <a:t> POS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latest one is at the top of the list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create a shopping list based on a previous purchase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Select one, two or more items</a:t>
            </a:r>
          </a:p>
          <a:p>
            <a:pPr marL="685800" lvl="2" indent="-36000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Select the all items in the list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82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0D6B8F-660B-02C0-0AE2-A37A978B7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183" y="966407"/>
            <a:ext cx="2346471" cy="4824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E1E504-3EE4-F984-EE6D-39BF0221F5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423" y="882176"/>
            <a:ext cx="2476668" cy="509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B27FA-E238-44FD-16BC-5987E0074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 err="1"/>
              <a:t>ScanPayGo</a:t>
            </a:r>
            <a:r>
              <a:rPr lang="en-US" sz="2400" dirty="0"/>
              <a:t> can be used in unmanned stores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App features adjusted to unmanned stores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Provide QR code to open store and leave (*)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Option to add for shopping experience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endParaRPr lang="en-US" sz="1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(*) Integration in LS Central needed for the system in store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140DA3-7520-B745-87B2-2711522D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90" y="488601"/>
            <a:ext cx="7268824" cy="588637"/>
          </a:xfrm>
        </p:spPr>
        <p:txBody>
          <a:bodyPr>
            <a:normAutofit/>
          </a:bodyPr>
          <a:lstStyle/>
          <a:p>
            <a:r>
              <a:rPr lang="en-US" dirty="0"/>
              <a:t>Unmanned stores</a:t>
            </a:r>
          </a:p>
        </p:txBody>
      </p:sp>
    </p:spTree>
    <p:extLst>
      <p:ext uri="{BB962C8B-B14F-4D97-AF65-F5344CB8AC3E}">
        <p14:creationId xmlns:p14="http://schemas.microsoft.com/office/powerpoint/2010/main" val="3721043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B50AF6D-DB84-E49A-83B3-2354BCBAD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547" y="2952116"/>
            <a:ext cx="1649269" cy="3481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ECD8FE-5DC3-36A9-6AAB-F37AFAFC7B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917" y="2914650"/>
            <a:ext cx="1739728" cy="3578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0F7ED0A-8CDA-0215-445B-399EF50DB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102" y="3000345"/>
            <a:ext cx="1653112" cy="340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759837-9129-C507-233D-8FAB6B4898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080" y="2952116"/>
            <a:ext cx="1711157" cy="35192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815F6-73A3-EA4C-3B53-3AD77FF0E2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400" dirty="0"/>
              <a:t>Partners and customers can change the colors and logo of the </a:t>
            </a:r>
            <a:r>
              <a:rPr lang="en-US" sz="2400" dirty="0" err="1"/>
              <a:t>ScanPayGo</a:t>
            </a:r>
            <a:r>
              <a:rPr lang="en-US" sz="2400" dirty="0"/>
              <a:t> app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LS Retail has prepared a process for this change</a:t>
            </a:r>
          </a:p>
          <a:p>
            <a:r>
              <a:rPr lang="en-US" sz="2400" dirty="0"/>
              <a:t>What needs to be done</a:t>
            </a:r>
          </a:p>
          <a:p>
            <a:pPr lvl="1"/>
            <a:r>
              <a:rPr lang="en-US" sz="2000" dirty="0"/>
              <a:t>Run a script to change: </a:t>
            </a:r>
          </a:p>
          <a:p>
            <a:pPr lvl="2"/>
            <a:r>
              <a:rPr lang="en-US" sz="1800" dirty="0"/>
              <a:t>The main colors</a:t>
            </a:r>
          </a:p>
          <a:p>
            <a:pPr lvl="2">
              <a:spcAft>
                <a:spcPts val="600"/>
              </a:spcAft>
            </a:pPr>
            <a:r>
              <a:rPr lang="en-US" sz="1800" dirty="0"/>
              <a:t>The logo</a:t>
            </a:r>
          </a:p>
          <a:p>
            <a:pPr lvl="1"/>
            <a:r>
              <a:rPr lang="en-US" sz="2000" dirty="0"/>
              <a:t>Build the app and publish it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92CAEE-D11A-0981-0854-B58C42A2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of colors and logo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83FD33A-97B4-539A-8713-CECF139A8CF0}"/>
              </a:ext>
            </a:extLst>
          </p:cNvPr>
          <p:cNvSpPr/>
          <p:nvPr/>
        </p:nvSpPr>
        <p:spPr>
          <a:xfrm>
            <a:off x="7877175" y="4410075"/>
            <a:ext cx="1095375" cy="590550"/>
          </a:xfrm>
          <a:prstGeom prst="rightArrow">
            <a:avLst/>
          </a:prstGeom>
          <a:solidFill>
            <a:srgbClr val="361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78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moke, dark, nature, coming&#10;&#10;Description automatically generated">
            <a:extLst>
              <a:ext uri="{FF2B5EF4-FFF2-40B4-BE49-F238E27FC236}">
                <a16:creationId xmlns:a16="http://schemas.microsoft.com/office/drawing/2014/main" id="{DB83D439-8ECD-917D-692A-978B0CBEAC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4661" y="1911504"/>
            <a:ext cx="3683000" cy="2300738"/>
          </a:xfrm>
          <a:prstGeom prst="rect">
            <a:avLst/>
          </a:prstGeom>
        </p:spPr>
      </p:pic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58098AD-95F7-54DD-C69D-11AB895CE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661" y="1341493"/>
            <a:ext cx="4775200" cy="1676400"/>
          </a:xfrm>
          <a:prstGeom prst="rect">
            <a:avLst/>
          </a:prstGeom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19A495C-206E-4F3C-B393-05CBFDCD6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490" y="-32380"/>
            <a:ext cx="10473722" cy="5891469"/>
          </a:xfrm>
          <a:prstGeom prst="rect">
            <a:avLst/>
          </a:prstGeom>
        </p:spPr>
      </p:pic>
      <p:pic>
        <p:nvPicPr>
          <p:cNvPr id="7" name="Picture 6" descr="A picture containing smoke, dark, nature, clouds&#10;&#10;Description automatically generated">
            <a:extLst>
              <a:ext uri="{FF2B5EF4-FFF2-40B4-BE49-F238E27FC236}">
                <a16:creationId xmlns:a16="http://schemas.microsoft.com/office/drawing/2014/main" id="{5F4F43EA-1E8E-A0FD-3C4A-3A4CBB8CC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067" y="2882031"/>
            <a:ext cx="3894679" cy="2322064"/>
          </a:xfrm>
          <a:prstGeom prst="rect">
            <a:avLst/>
          </a:prstGeom>
        </p:spPr>
      </p:pic>
      <p:pic>
        <p:nvPicPr>
          <p:cNvPr id="8" name="Picture 7" descr="A picture containing smoke, nature, dark, night sky&#10;&#10;Description automatically generated">
            <a:extLst>
              <a:ext uri="{FF2B5EF4-FFF2-40B4-BE49-F238E27FC236}">
                <a16:creationId xmlns:a16="http://schemas.microsoft.com/office/drawing/2014/main" id="{A5238859-4D92-0D25-D361-74CC43C3453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735" y="4431960"/>
            <a:ext cx="4217988" cy="1617038"/>
          </a:xfrm>
          <a:prstGeom prst="rect">
            <a:avLst/>
          </a:prstGeom>
        </p:spPr>
      </p:pic>
      <p:pic>
        <p:nvPicPr>
          <p:cNvPr id="13" name="Picture 12" descr="A picture containing smoke, dark, nature, clouds&#10;&#10;Description automatically generated">
            <a:extLst>
              <a:ext uri="{FF2B5EF4-FFF2-40B4-BE49-F238E27FC236}">
                <a16:creationId xmlns:a16="http://schemas.microsoft.com/office/drawing/2014/main" id="{B1D11335-28FF-C9E2-F15B-EB7917E00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834361"/>
            <a:ext cx="3894679" cy="23220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D0D794-03A3-7F65-FA98-60737315A27C}"/>
              </a:ext>
            </a:extLst>
          </p:cNvPr>
          <p:cNvSpPr txBox="1"/>
          <p:nvPr/>
        </p:nvSpPr>
        <p:spPr>
          <a:xfrm>
            <a:off x="1944689" y="5374921"/>
            <a:ext cx="8104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69CBA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Evergreen Train</a:t>
            </a:r>
            <a:endParaRPr lang="en-IS" sz="5400" b="1" dirty="0">
              <a:solidFill>
                <a:srgbClr val="69CBA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3758F9-AE13-A8FC-76A4-B802FFFF7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4" y="1603278"/>
            <a:ext cx="14573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BA9E64AD-C423-4E6A-7CC8-B3B9EDEA9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58" y="465469"/>
            <a:ext cx="22288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3DEF7A4B-A56D-27F9-3B87-CAAADF5EE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782" y="790061"/>
            <a:ext cx="20288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65B39B-A769-B5A4-8693-F58132C6D4F6}"/>
              </a:ext>
            </a:extLst>
          </p:cNvPr>
          <p:cNvGrpSpPr/>
          <p:nvPr/>
        </p:nvGrpSpPr>
        <p:grpSpPr>
          <a:xfrm>
            <a:off x="-1" y="4145563"/>
            <a:ext cx="12192001" cy="812450"/>
            <a:chOff x="-1" y="4562471"/>
            <a:chExt cx="12192001" cy="8124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AC97482-3FDF-E2C8-EAB3-59C2ADC9E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2686" t="38243" r="22686"/>
            <a:stretch/>
          </p:blipFill>
          <p:spPr>
            <a:xfrm>
              <a:off x="-1" y="4761009"/>
              <a:ext cx="12192001" cy="48611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1DF646-4FD6-BE78-1572-6DCB49A97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alphaModFix amt="70000"/>
            </a:blip>
            <a:stretch>
              <a:fillRect/>
            </a:stretch>
          </p:blipFill>
          <p:spPr>
            <a:xfrm>
              <a:off x="729593" y="4562471"/>
              <a:ext cx="10137964" cy="81245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0DF76E4-FED5-06B4-F965-5A0E57DDEEB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9669" r="39980"/>
          <a:stretch/>
        </p:blipFill>
        <p:spPr>
          <a:xfrm>
            <a:off x="5069516" y="-46867"/>
            <a:ext cx="2143284" cy="59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D063D3-9154-3EE8-CA98-9A4DC1437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812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D09C-25F0-1119-C599-E3E53EB4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challenges in retail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52097-66E8-D45D-F0F0-9ED5ABBC19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213" y="1834073"/>
            <a:ext cx="5835785" cy="411060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Modern shoppers want to: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Do shopping quicker and more efficiently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Have contactless shopping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Avoid queues at the checkout lane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Have their own shopping lists that they can share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900" dirty="0">
                <a:solidFill>
                  <a:srgbClr val="313C40"/>
                </a:solidFill>
              </a:rPr>
              <a:t>Use their mobile device to take the shopping process into their own hands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4F91A4-C1E8-4827-325B-E9A1204412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59862" y="584433"/>
            <a:ext cx="2740002" cy="492805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5036A40-7E1E-C728-16D4-A6BA132D15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" name="Picture Placeholder 8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15136EA-9823-3949-228A-270BF02004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8" r="2238"/>
          <a:stretch/>
        </p:blipFill>
        <p:spPr>
          <a:xfrm>
            <a:off x="6267450" y="1352550"/>
            <a:ext cx="5584825" cy="50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2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D6B476-7D7A-476C-675C-4021FC073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46" y="1478604"/>
            <a:ext cx="1969564" cy="3908612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6AC8DBE3-7A87-742F-97BB-3D471909DF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30" y="1399430"/>
            <a:ext cx="3073375" cy="545857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8AAA87C-D7D2-1ACB-352F-62838D18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270" y="488601"/>
            <a:ext cx="8911440" cy="58863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ScanPayGo</a:t>
            </a:r>
            <a:r>
              <a:rPr lang="en-US" dirty="0"/>
              <a:t> is a mobile self-scanning app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FDD46-5CA4-F901-B316-36DEA7FDE3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8474" y="1352550"/>
            <a:ext cx="7816096" cy="5073650"/>
          </a:xfrm>
        </p:spPr>
        <p:txBody>
          <a:bodyPr/>
          <a:lstStyle/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Install ScanPayGo on your phone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Retailers can brand it with their logo and colors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Designed for the modern shopper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Shoppers scan pro</a:t>
            </a:r>
            <a:r>
              <a:rPr lang="en-US" dirty="0">
                <a:solidFill>
                  <a:srgbClr val="313C40"/>
                </a:solidFill>
              </a:rPr>
              <a:t>ducts to their basket in their mobile device</a:t>
            </a:r>
          </a:p>
          <a:p>
            <a:pPr marL="6696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313C40"/>
                </a:solidFill>
              </a:rPr>
              <a:t>Shoppers can pay in the app or at the self-checkout</a:t>
            </a:r>
          </a:p>
          <a:p>
            <a:pPr marL="669600" lvl="1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313C40"/>
                </a:solidFill>
              </a:rPr>
              <a:t>Works out of the box with LS Central</a:t>
            </a:r>
          </a:p>
        </p:txBody>
      </p:sp>
    </p:spTree>
    <p:extLst>
      <p:ext uri="{BB962C8B-B14F-4D97-AF65-F5344CB8AC3E}">
        <p14:creationId xmlns:p14="http://schemas.microsoft.com/office/powerpoint/2010/main" val="221622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084F69E-8C46-E3A1-D9EE-D986AC911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96" y="1350920"/>
            <a:ext cx="2113221" cy="428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62C2B-C00F-523C-C859-47E0E2554E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156" y="1298222"/>
            <a:ext cx="2223844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3981AE-D00A-C93F-6030-6510E88E4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3679" y="1371260"/>
            <a:ext cx="2110323" cy="42373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266ACD-9AF7-DA07-DBF0-583577F3C61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3234" y="1304140"/>
            <a:ext cx="2223844" cy="4397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811A9C-B8CE-2708-223E-0AFB1780C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1699" y="1358663"/>
            <a:ext cx="2097147" cy="42846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4869E0-2F68-CA3E-9495-3F48D7DDC4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997" y="1358663"/>
            <a:ext cx="2119838" cy="4276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0A4A2EA-D6CA-0404-CEAA-F7D9D3F372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04" y="1299007"/>
            <a:ext cx="2223844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487E6B2-084A-22E6-F1DA-C3848DEF3E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0524" y="1299007"/>
            <a:ext cx="2219182" cy="4403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41ADF-618D-225C-9B2E-59D6325BC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ScanPayGo app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F3232820-DD17-AD01-0317-54895033081F}"/>
              </a:ext>
            </a:extLst>
          </p:cNvPr>
          <p:cNvSpPr txBox="1">
            <a:spLocks/>
          </p:cNvSpPr>
          <p:nvPr/>
        </p:nvSpPr>
        <p:spPr>
          <a:xfrm>
            <a:off x="422103" y="6070575"/>
            <a:ext cx="10665713" cy="299669"/>
          </a:xfrm>
          <a:prstGeom prst="rect">
            <a:avLst/>
          </a:prstGeom>
        </p:spPr>
        <p:txBody>
          <a:bodyPr/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rgbClr val="313C4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Easy to change logo and main colors – and possible to develop it further</a:t>
            </a:r>
          </a:p>
        </p:txBody>
      </p:sp>
    </p:spTree>
    <p:extLst>
      <p:ext uri="{BB962C8B-B14F-4D97-AF65-F5344CB8AC3E}">
        <p14:creationId xmlns:p14="http://schemas.microsoft.com/office/powerpoint/2010/main" val="18098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87B45-51F8-39B8-5510-984B6109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With ScanPayGo the shopper can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8FBFB-2FCC-C65C-8458-4237E31CD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582078" cy="5073650"/>
          </a:xfrm>
        </p:spPr>
        <p:txBody>
          <a:bodyPr/>
          <a:lstStyle/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a “shopping basket” while shopping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Pay for the shopping in the ScanPayGo app or at a POS / self-checkout station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Create and share shopping lists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Find stores on a map and look up their opening hours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offers and promotions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View previous purchases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48509E5-135E-307C-4BD8-CA48DDE92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11" y="3050780"/>
            <a:ext cx="2794112" cy="380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EF6980A-798E-3446-A544-D95E5C45B6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922" y="2393648"/>
            <a:ext cx="5374286" cy="3048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5DFFED-CC01-07B6-A9E3-EB31778B1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 and LS Central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0B150-BBA4-58CF-92EA-AF8CCDAC3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All data for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ScanPayGo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comes from LS Central.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No data is stored on the device.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such as: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Items and images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Offer information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Loyalty customers - members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Store information</a:t>
            </a:r>
          </a:p>
          <a:p>
            <a:pPr marL="669600" marR="0" lvl="1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history – previous purchases</a:t>
            </a:r>
          </a:p>
        </p:txBody>
      </p:sp>
      <p:pic>
        <p:nvPicPr>
          <p:cNvPr id="5" name="Picture 4" descr="A black rectangle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78DABD0B-100C-4282-5A2A-CC29C541B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610" y="2203874"/>
            <a:ext cx="5821960" cy="35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74E6-7839-4E6C-B4B3-539D910A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 additional hardware needed in store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757EC-816B-8693-91CE-10158736E5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291" y="1352550"/>
            <a:ext cx="11484279" cy="3371850"/>
          </a:xfrm>
        </p:spPr>
        <p:txBody>
          <a:bodyPr/>
          <a:lstStyle/>
          <a:p>
            <a:pPr marL="0" lvl="0">
              <a:spcBef>
                <a:spcPts val="1200"/>
              </a:spcBef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Shoppers </a:t>
            </a:r>
            <a:r>
              <a:rPr lang="en-US" sz="2000" dirty="0">
                <a:solidFill>
                  <a:srgbClr val="313C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use their own phones while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shopping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Possible to </a:t>
            </a:r>
            <a:r>
              <a:rPr lang="en-US" sz="1800" dirty="0">
                <a:solidFill>
                  <a:srgbClr val="313C40"/>
                </a:solidFill>
              </a:rPr>
              <a:t>pay for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shopping in the ScanPayGo app or with loyalty points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313C40"/>
                </a:solidFill>
              </a:rPr>
              <a:t>Or scan the shopping’s QR code quickly to a POS / POS self-service station and pay for it there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13C4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>
              <a:spcBef>
                <a:spcPts val="1200"/>
              </a:spcBef>
              <a:buNone/>
              <a:defRPr/>
            </a:pPr>
            <a:r>
              <a:rPr lang="en-US" sz="2000" dirty="0">
                <a:solidFill>
                  <a:srgbClr val="313C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Benefits: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Shorter queues for customers – quicker throughput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 additional hardware is required in the store </a:t>
            </a:r>
          </a:p>
          <a:p>
            <a:pPr marL="7200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13C4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Quick and easy shopping</a:t>
            </a:r>
          </a:p>
        </p:txBody>
      </p:sp>
      <p:pic>
        <p:nvPicPr>
          <p:cNvPr id="5" name="Picture 4" descr="A screen 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EB3004E-C0E4-DCC9-6C54-A72272D0E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27" y="4724400"/>
            <a:ext cx="10716442" cy="196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5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FA52D-9CF1-9FA7-11EA-82C4C707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ScanPayGo</a:t>
            </a:r>
          </a:p>
        </p:txBody>
      </p:sp>
      <p:graphicFrame>
        <p:nvGraphicFramePr>
          <p:cNvPr id="8" name="Text Placeholder 10">
            <a:extLst>
              <a:ext uri="{FF2B5EF4-FFF2-40B4-BE49-F238E27FC236}">
                <a16:creationId xmlns:a16="http://schemas.microsoft.com/office/drawing/2014/main" id="{5BB3FDC0-ECD3-84B1-F6E8-39666393F0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832580"/>
              </p:ext>
            </p:extLst>
          </p:nvPr>
        </p:nvGraphicFramePr>
        <p:xfrm>
          <a:off x="5287449" y="896590"/>
          <a:ext cx="6142551" cy="5064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CE52D96-5B23-C9BE-6A10-D4DC781EB3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405" y="1742330"/>
            <a:ext cx="1811680" cy="3824659"/>
          </a:xfrm>
          <a:prstGeom prst="rect">
            <a:avLst/>
          </a:prstGeom>
        </p:spPr>
      </p:pic>
      <p:pic>
        <p:nvPicPr>
          <p:cNvPr id="6" name="Picture 5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39659F90-9194-432C-1148-16E02712A4C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2569" y="782919"/>
            <a:ext cx="6266577" cy="58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5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urple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AC40F60B-75F3-F44E-8321-ABB32CB6C71B}"/>
    </a:ext>
  </a:extLst>
</a:theme>
</file>

<file path=ppt/theme/theme2.xml><?xml version="1.0" encoding="utf-8"?>
<a:theme xmlns:a="http://schemas.openxmlformats.org/drawingml/2006/main" name="White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2DBFB3F2-0F6C-7042-A020-E5DB933C8AD6}"/>
    </a:ext>
  </a:extLst>
</a:theme>
</file>

<file path=ppt/theme/theme3.xml><?xml version="1.0" encoding="utf-8"?>
<a:theme xmlns:a="http://schemas.openxmlformats.org/drawingml/2006/main" name="Purple product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0A792D8D-98DB-2A4F-8E1D-47899531A9FA}"/>
    </a:ext>
  </a:extLst>
</a:theme>
</file>

<file path=ppt/theme/theme4.xml><?xml version="1.0" encoding="utf-8"?>
<a:theme xmlns:a="http://schemas.openxmlformats.org/drawingml/2006/main" name="White product slides">
  <a:themeElements>
    <a:clrScheme name="LS Retail theme colours 2022">
      <a:dk1>
        <a:srgbClr val="242C2F"/>
      </a:dk1>
      <a:lt1>
        <a:srgbClr val="FFFFFF"/>
      </a:lt1>
      <a:dk2>
        <a:srgbClr val="0A3C66"/>
      </a:dk2>
      <a:lt2>
        <a:srgbClr val="FFFFFF"/>
      </a:lt2>
      <a:accent1>
        <a:srgbClr val="43B3E6"/>
      </a:accent1>
      <a:accent2>
        <a:srgbClr val="E37D24"/>
      </a:accent2>
      <a:accent3>
        <a:srgbClr val="F05351"/>
      </a:accent3>
      <a:accent4>
        <a:srgbClr val="55BE8C"/>
      </a:accent4>
      <a:accent5>
        <a:srgbClr val="F5BE3C"/>
      </a:accent5>
      <a:accent6>
        <a:srgbClr val="B8C0C2"/>
      </a:accent6>
      <a:hlink>
        <a:srgbClr val="006FFF"/>
      </a:hlink>
      <a:folHlink>
        <a:srgbClr val="8A41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7CE95A2B-0568-CC40-9C49-CC6F86C37A47}" vid="{CC0754D0-6304-D143-BD32-63ED56FA9EE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ady_x0020_for_x0020_review xmlns="4ce04fd5-99e9-436b-8cd7-12e4d7447c84">true</Ready_x0020_for_x0020_review>
    <Forreview xmlns="4ce04fd5-99e9-436b-8cd7-12e4d7447c84" xsi:nil="true"/>
    <lcf76f155ced4ddcb4097134ff3c332f xmlns="4ce04fd5-99e9-436b-8cd7-12e4d7447c84">
      <Terms xmlns="http://schemas.microsoft.com/office/infopath/2007/PartnerControls"/>
    </lcf76f155ced4ddcb4097134ff3c332f>
    <TaxCatchAll xmlns="24c5c4dd-38b9-4c5b-b39e-62d2568aae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EAC9B6CFC40D4CBA1BE6B6CDC6DD99" ma:contentTypeVersion="18" ma:contentTypeDescription="Create a new document." ma:contentTypeScope="" ma:versionID="d73fdc46f76a22d579b3de0716967d2c">
  <xsd:schema xmlns:xsd="http://www.w3.org/2001/XMLSchema" xmlns:xs="http://www.w3.org/2001/XMLSchema" xmlns:p="http://schemas.microsoft.com/office/2006/metadata/properties" xmlns:ns2="4ce04fd5-99e9-436b-8cd7-12e4d7447c84" xmlns:ns3="24c5c4dd-38b9-4c5b-b39e-62d2568aae61" targetNamespace="http://schemas.microsoft.com/office/2006/metadata/properties" ma:root="true" ma:fieldsID="0785ee581b753883c176e44dd9866a13" ns2:_="" ns3:_="">
    <xsd:import namespace="4ce04fd5-99e9-436b-8cd7-12e4d7447c84"/>
    <xsd:import namespace="24c5c4dd-38b9-4c5b-b39e-62d2568aae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Forreview" minOccurs="0"/>
                <xsd:element ref="ns2:Ready_x0020_for_x0020_review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04fd5-99e9-436b-8cd7-12e4d7447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Forreview" ma:index="20" nillable="true" ma:displayName="For review" ma:format="Dropdown" ma:internalName="Forreview">
      <xsd:simpleType>
        <xsd:restriction base="dms:Text">
          <xsd:maxLength value="255"/>
        </xsd:restriction>
      </xsd:simpleType>
    </xsd:element>
    <xsd:element name="Ready_x0020_for_x0020_review" ma:index="21" nillable="true" ma:displayName="Ready for review" ma:default="1" ma:description="RW done, ready for review" ma:internalName="Ready_x0020_for_x0020_review">
      <xsd:simpleType>
        <xsd:restriction base="dms:Boolea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8b5d8dc-d837-4d45-bdf0-88d0e4b2b8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5c4dd-38b9-4c5b-b39e-62d2568aae6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67f2b94f-4f76-4653-9951-32d945b075d2}" ma:internalName="TaxCatchAll" ma:showField="CatchAllData" ma:web="24c5c4dd-38b9-4c5b-b39e-62d2568aae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57A7F1-5E1F-453E-A92F-37B3E8CCB545}">
  <ds:schemaRefs>
    <ds:schemaRef ds:uri="http://schemas.microsoft.com/office/2006/metadata/properties"/>
    <ds:schemaRef ds:uri="http://schemas.microsoft.com/office/infopath/2007/PartnerControls"/>
    <ds:schemaRef ds:uri="4ce04fd5-99e9-436b-8cd7-12e4d7447c84"/>
    <ds:schemaRef ds:uri="24c5c4dd-38b9-4c5b-b39e-62d2568aae61"/>
  </ds:schemaRefs>
</ds:datastoreItem>
</file>

<file path=customXml/itemProps2.xml><?xml version="1.0" encoding="utf-8"?>
<ds:datastoreItem xmlns:ds="http://schemas.openxmlformats.org/officeDocument/2006/customXml" ds:itemID="{C0DD61A0-9A00-4535-9ADD-45B1C406DF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903DE5-B8CD-4129-9979-DC0F4593A4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04fd5-99e9-436b-8cd7-12e4d7447c84"/>
    <ds:schemaRef ds:uri="24c5c4dd-38b9-4c5b-b39e-62d2568aae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ls-retail-powerpoint-template-2022</Template>
  <TotalTime>8344</TotalTime>
  <Words>1324</Words>
  <Application>Microsoft Office PowerPoint</Application>
  <PresentationFormat>Widescreen</PresentationFormat>
  <Paragraphs>213</Paragraphs>
  <Slides>29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Segoe UI</vt:lpstr>
      <vt:lpstr>Segoe UI Semibold</vt:lpstr>
      <vt:lpstr>Symbol</vt:lpstr>
      <vt:lpstr>Purple slides</vt:lpstr>
      <vt:lpstr>White slides</vt:lpstr>
      <vt:lpstr>Purple product slides</vt:lpstr>
      <vt:lpstr>White product slides</vt:lpstr>
      <vt:lpstr>PowerPoint Presentation</vt:lpstr>
      <vt:lpstr>PowerPoint Presentation</vt:lpstr>
      <vt:lpstr>New challenges in retail</vt:lpstr>
      <vt:lpstr>ScanPayGo is a mobile self-scanning app</vt:lpstr>
      <vt:lpstr>The ScanPayGo app</vt:lpstr>
      <vt:lpstr>With ScanPayGo the shopper can</vt:lpstr>
      <vt:lpstr>ScanPayGo and LS Central</vt:lpstr>
      <vt:lpstr>No additional hardware needed in store</vt:lpstr>
      <vt:lpstr>ScanPayGo</vt:lpstr>
      <vt:lpstr>Easy to start using ScanPayGo</vt:lpstr>
      <vt:lpstr>ScanPayGo</vt:lpstr>
      <vt:lpstr>Easy shopping with ScanPayGo</vt:lpstr>
      <vt:lpstr>Scanning items into your basket</vt:lpstr>
      <vt:lpstr>Item’s details</vt:lpstr>
      <vt:lpstr>Fast checkout</vt:lpstr>
      <vt:lpstr>Pay in app</vt:lpstr>
      <vt:lpstr>Pay at POS</vt:lpstr>
      <vt:lpstr>Pay with loyalty points</vt:lpstr>
      <vt:lpstr>Easy to browse and find items</vt:lpstr>
      <vt:lpstr>Offers in ScanPayGo</vt:lpstr>
      <vt:lpstr>Stores and locations</vt:lpstr>
      <vt:lpstr>Shopping lists</vt:lpstr>
      <vt:lpstr>Shopping lists</vt:lpstr>
      <vt:lpstr>Shopping the smart way</vt:lpstr>
      <vt:lpstr>Purchase History</vt:lpstr>
      <vt:lpstr>Unmanned stores</vt:lpstr>
      <vt:lpstr>Change of colors and logo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Wojciech Januszauskas</dc:creator>
  <cp:lastModifiedBy>Wojciech Januszauskas</cp:lastModifiedBy>
  <cp:revision>143</cp:revision>
  <dcterms:created xsi:type="dcterms:W3CDTF">2022-07-01T11:11:46Z</dcterms:created>
  <dcterms:modified xsi:type="dcterms:W3CDTF">2022-10-14T13:48:33Z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0x010100F6EAC9B6CFC40D4CBA1BE6B6CDC6DD99</vt:lpwstr>
  </property>
</Properties>
</file>