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</p:sldMasterIdLst>
  <p:notesMasterIdLst>
    <p:notesMasterId r:id="rId52"/>
  </p:notesMasterIdLst>
  <p:sldIdLst>
    <p:sldId id="343" r:id="rId10"/>
    <p:sldId id="352" r:id="rId11"/>
    <p:sldId id="335" r:id="rId12"/>
    <p:sldId id="336" r:id="rId13"/>
    <p:sldId id="350" r:id="rId14"/>
    <p:sldId id="355" r:id="rId15"/>
    <p:sldId id="307" r:id="rId16"/>
    <p:sldId id="337" r:id="rId17"/>
    <p:sldId id="316" r:id="rId18"/>
    <p:sldId id="318" r:id="rId19"/>
    <p:sldId id="319" r:id="rId20"/>
    <p:sldId id="321" r:id="rId21"/>
    <p:sldId id="338" r:id="rId22"/>
    <p:sldId id="340" r:id="rId23"/>
    <p:sldId id="357" r:id="rId24"/>
    <p:sldId id="322" r:id="rId25"/>
    <p:sldId id="323" r:id="rId26"/>
    <p:sldId id="367" r:id="rId27"/>
    <p:sldId id="342" r:id="rId28"/>
    <p:sldId id="324" r:id="rId29"/>
    <p:sldId id="358" r:id="rId30"/>
    <p:sldId id="334" r:id="rId31"/>
    <p:sldId id="364" r:id="rId32"/>
    <p:sldId id="366" r:id="rId33"/>
    <p:sldId id="327" r:id="rId34"/>
    <p:sldId id="333" r:id="rId35"/>
    <p:sldId id="328" r:id="rId36"/>
    <p:sldId id="359" r:id="rId37"/>
    <p:sldId id="344" r:id="rId38"/>
    <p:sldId id="360" r:id="rId39"/>
    <p:sldId id="361" r:id="rId40"/>
    <p:sldId id="329" r:id="rId41"/>
    <p:sldId id="345" r:id="rId42"/>
    <p:sldId id="346" r:id="rId43"/>
    <p:sldId id="330" r:id="rId44"/>
    <p:sldId id="331" r:id="rId45"/>
    <p:sldId id="314" r:id="rId46"/>
    <p:sldId id="315" r:id="rId47"/>
    <p:sldId id="362" r:id="rId48"/>
    <p:sldId id="339" r:id="rId49"/>
    <p:sldId id="353" r:id="rId50"/>
    <p:sldId id="347" r:id="rId51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343"/>
            <p14:sldId id="352"/>
            <p14:sldId id="335"/>
            <p14:sldId id="336"/>
            <p14:sldId id="350"/>
            <p14:sldId id="355"/>
            <p14:sldId id="307"/>
            <p14:sldId id="337"/>
            <p14:sldId id="316"/>
            <p14:sldId id="318"/>
            <p14:sldId id="319"/>
            <p14:sldId id="321"/>
            <p14:sldId id="338"/>
            <p14:sldId id="340"/>
            <p14:sldId id="357"/>
            <p14:sldId id="322"/>
            <p14:sldId id="323"/>
            <p14:sldId id="367"/>
            <p14:sldId id="342"/>
            <p14:sldId id="324"/>
            <p14:sldId id="358"/>
            <p14:sldId id="334"/>
            <p14:sldId id="364"/>
            <p14:sldId id="366"/>
            <p14:sldId id="327"/>
            <p14:sldId id="333"/>
            <p14:sldId id="328"/>
            <p14:sldId id="359"/>
            <p14:sldId id="344"/>
            <p14:sldId id="360"/>
            <p14:sldId id="361"/>
            <p14:sldId id="329"/>
            <p14:sldId id="345"/>
            <p14:sldId id="346"/>
            <p14:sldId id="330"/>
            <p14:sldId id="331"/>
            <p14:sldId id="314"/>
            <p14:sldId id="315"/>
            <p14:sldId id="362"/>
            <p14:sldId id="339"/>
            <p14:sldId id="353"/>
            <p14:sldId id="347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5E666C-09B5-2348-A472-66EC74AA82FF}" name="Gigja Eyjolfsdottir" initials="GE" userId="S::gigja@lsretail.com::e08c0f03-4b2d-4c8a-a6fe-3322f6a5693b" providerId="AD"/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4582"/>
    <a:srgbClr val="351C5C"/>
    <a:srgbClr val="341D5B"/>
    <a:srgbClr val="F1BE71"/>
    <a:srgbClr val="F2A1C5"/>
    <a:srgbClr val="FED89E"/>
    <a:srgbClr val="943267"/>
    <a:srgbClr val="761449"/>
    <a:srgbClr val="D4A04A"/>
    <a:srgbClr val="928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607" autoAdjust="0"/>
  </p:normalViewPr>
  <p:slideViewPr>
    <p:cSldViewPr snapToGrid="0">
      <p:cViewPr varScale="1">
        <p:scale>
          <a:sx n="58" d="100"/>
          <a:sy n="58" d="100"/>
        </p:scale>
        <p:origin x="13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microsoft.com/office/2018/10/relationships/authors" Target="author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87764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5729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78316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97106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4227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63095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20282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17828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6277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67015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82353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5502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75921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7673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5821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636946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39740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16246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42548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94159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9474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44413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20232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39805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5890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4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66882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805" r:id="rId15"/>
    <p:sldLayoutId id="21474837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54F156B9-AE25-5202-B59F-8567BEE805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Gunnar Örn </a:t>
            </a:r>
            <a:r>
              <a:rPr lang="en-US" err="1"/>
              <a:t>Þorsteinsson</a:t>
            </a:r>
            <a:endParaRPr lang="en-US"/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78E113B7-693E-F357-BC5A-BB498877F6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200"/>
              <a:t>Product Director Hotels &amp; Bookings</a:t>
            </a:r>
          </a:p>
        </p:txBody>
      </p:sp>
      <p:pic>
        <p:nvPicPr>
          <p:cNvPr id="11" name="Staðgengill myndar 10">
            <a:extLst>
              <a:ext uri="{FF2B5EF4-FFF2-40B4-BE49-F238E27FC236}">
                <a16:creationId xmlns:a16="http://schemas.microsoft.com/office/drawing/2014/main" id="{2A132D61-48F5-1D14-2C0E-A85AAA05AE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335" r="133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astaðgengill 4">
            <a:extLst>
              <a:ext uri="{FF2B5EF4-FFF2-40B4-BE49-F238E27FC236}">
                <a16:creationId xmlns:a16="http://schemas.microsoft.com/office/drawing/2014/main" id="{B1AF4868-A244-2825-A444-A0764366C7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Gígja Eyjólfsdóttir</a:t>
            </a:r>
          </a:p>
        </p:txBody>
      </p:sp>
      <p:sp>
        <p:nvSpPr>
          <p:cNvPr id="6" name="Textastaðgengill 5">
            <a:extLst>
              <a:ext uri="{FF2B5EF4-FFF2-40B4-BE49-F238E27FC236}">
                <a16:creationId xmlns:a16="http://schemas.microsoft.com/office/drawing/2014/main" id="{81DBEC09-A0E1-1921-5BB4-CA4339345D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200"/>
              <a:t>Senior Consultant</a:t>
            </a:r>
          </a:p>
        </p:txBody>
      </p:sp>
      <p:sp>
        <p:nvSpPr>
          <p:cNvPr id="8" name="Titill 7">
            <a:extLst>
              <a:ext uri="{FF2B5EF4-FFF2-40B4-BE49-F238E27FC236}">
                <a16:creationId xmlns:a16="http://schemas.microsoft.com/office/drawing/2014/main" id="{D4BC14C9-E46E-1C10-BCE2-AFAB3E45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Central for hotels</a:t>
            </a:r>
          </a:p>
        </p:txBody>
      </p:sp>
      <p:sp>
        <p:nvSpPr>
          <p:cNvPr id="9" name="Textastaðgengill 8">
            <a:extLst>
              <a:ext uri="{FF2B5EF4-FFF2-40B4-BE49-F238E27FC236}">
                <a16:creationId xmlns:a16="http://schemas.microsoft.com/office/drawing/2014/main" id="{63F23C0C-416C-F346-B989-760660F0F1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What’s new?</a:t>
            </a:r>
          </a:p>
        </p:txBody>
      </p:sp>
      <p:pic>
        <p:nvPicPr>
          <p:cNvPr id="16" name="Staðgengill myndar 15">
            <a:extLst>
              <a:ext uri="{FF2B5EF4-FFF2-40B4-BE49-F238E27FC236}">
                <a16:creationId xmlns:a16="http://schemas.microsoft.com/office/drawing/2014/main" id="{4C90FDA7-35E4-527C-2035-A93A25F21C4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225" r="122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76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1D5BF-44B1-D2EA-07FE-FB342C11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72D502FE-9E3E-D577-03BC-A0F79FDA33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83" r="17583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C63945-06D4-40CD-27AB-2784AECCCC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is-IS" b="1" err="1">
                <a:latin typeface="Segoe UI"/>
                <a:cs typeface="Segoe UI"/>
              </a:rPr>
              <a:t>Assign</a:t>
            </a:r>
            <a:r>
              <a:rPr lang="is-IS" b="1">
                <a:latin typeface="Segoe UI"/>
                <a:cs typeface="Segoe UI"/>
              </a:rPr>
              <a:t> </a:t>
            </a:r>
            <a:r>
              <a:rPr lang="is-IS" b="1" err="1">
                <a:latin typeface="Segoe UI"/>
                <a:cs typeface="Segoe UI"/>
              </a:rPr>
              <a:t>different</a:t>
            </a:r>
            <a:r>
              <a:rPr lang="is-IS" b="1">
                <a:latin typeface="Segoe UI"/>
                <a:cs typeface="Segoe UI"/>
              </a:rPr>
              <a:t> </a:t>
            </a:r>
            <a:r>
              <a:rPr lang="is-IS" b="1" err="1">
                <a:latin typeface="Segoe UI"/>
                <a:cs typeface="Segoe UI"/>
              </a:rPr>
              <a:t>rooms</a:t>
            </a:r>
            <a:r>
              <a:rPr lang="is-IS" b="1">
                <a:latin typeface="Segoe UI"/>
                <a:cs typeface="Segoe UI"/>
              </a:rPr>
              <a:t> for </a:t>
            </a:r>
            <a:r>
              <a:rPr lang="is-IS" b="1" err="1">
                <a:latin typeface="Segoe UI"/>
                <a:cs typeface="Segoe UI"/>
              </a:rPr>
              <a:t>different</a:t>
            </a:r>
            <a:r>
              <a:rPr lang="is-IS" b="1">
                <a:latin typeface="Segoe UI"/>
                <a:cs typeface="Segoe UI"/>
              </a:rPr>
              <a:t> </a:t>
            </a:r>
            <a:r>
              <a:rPr lang="is-IS" b="1" err="1">
                <a:latin typeface="Segoe UI"/>
                <a:cs typeface="Segoe UI"/>
              </a:rPr>
              <a:t>days</a:t>
            </a:r>
          </a:p>
          <a:p>
            <a:pPr lvl="1"/>
            <a:r>
              <a:rPr lang="en-US" sz="1800">
                <a:latin typeface="Segoe UI"/>
                <a:cs typeface="Segoe UI"/>
              </a:rPr>
              <a:t>Different rooms or room types per day</a:t>
            </a:r>
          </a:p>
          <a:p>
            <a:pPr lvl="1"/>
            <a:r>
              <a:rPr lang="en-US" sz="1800">
                <a:latin typeface="Segoe UI"/>
                <a:cs typeface="Segoe UI"/>
              </a:rPr>
              <a:t>If assigning to another room type, then the upgrade page opens</a:t>
            </a:r>
          </a:p>
          <a:p>
            <a:pPr lvl="1"/>
            <a:r>
              <a:rPr lang="en-US" sz="1800">
                <a:latin typeface="Segoe UI"/>
                <a:cs typeface="Segoe UI"/>
              </a:rPr>
              <a:t>View disparate room assignments on Tape Chart</a:t>
            </a:r>
          </a:p>
          <a:p>
            <a:pPr marL="457200" lvl="1" indent="0">
              <a:buNone/>
            </a:pPr>
            <a:endParaRPr lang="is-IS" sz="1800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7CBDD7-3B58-6749-5C6B-85455E963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0045769" cy="588637"/>
          </a:xfrm>
        </p:spPr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Reservation</a:t>
            </a:r>
            <a:r>
              <a:rPr lang="is-IS">
                <a:latin typeface="Segoe UI"/>
                <a:cs typeface="Segoe UI"/>
              </a:rPr>
              <a:t> Management – </a:t>
            </a:r>
            <a:r>
              <a:rPr lang="is-IS" err="1">
                <a:latin typeface="Segoe UI"/>
                <a:cs typeface="Segoe UI"/>
              </a:rPr>
              <a:t>Room</a:t>
            </a:r>
            <a:r>
              <a:rPr lang="is-IS">
                <a:latin typeface="Segoe UI"/>
                <a:cs typeface="Segoe UI"/>
              </a:rPr>
              <a:t> assignment</a:t>
            </a:r>
            <a:endParaRPr lang="en-US" err="1">
              <a:latin typeface="Segoe UI"/>
              <a:cs typeface="Segoe UI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6F3ECFF-21C7-A1F3-5D1C-E58797FCF978}"/>
              </a:ext>
            </a:extLst>
          </p:cNvPr>
          <p:cNvSpPr/>
          <p:nvPr/>
        </p:nvSpPr>
        <p:spPr>
          <a:xfrm>
            <a:off x="8954434" y="1869110"/>
            <a:ext cx="2200956" cy="731458"/>
          </a:xfrm>
          <a:prstGeom prst="wedgeRoundRectCallout">
            <a:avLst>
              <a:gd name="adj1" fmla="val -10351"/>
              <a:gd name="adj2" fmla="val 117881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Assign different room for different days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092EFD36-2FDF-8E54-0475-AD952B758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5" r="20103" b="58045"/>
          <a:stretch/>
        </p:blipFill>
        <p:spPr>
          <a:xfrm>
            <a:off x="3255414" y="3402874"/>
            <a:ext cx="5556850" cy="237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F301A8-22B8-F369-7140-9610A8443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571" y="3751004"/>
            <a:ext cx="5666832" cy="34560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85DD47E2-45DC-A45C-E560-0B6271BBD37D}"/>
              </a:ext>
            </a:extLst>
          </p:cNvPr>
          <p:cNvSpPr/>
          <p:nvPr/>
        </p:nvSpPr>
        <p:spPr>
          <a:xfrm>
            <a:off x="9872187" y="4713536"/>
            <a:ext cx="2174334" cy="808169"/>
          </a:xfrm>
          <a:prstGeom prst="wedgeRoundRectCallout">
            <a:avLst>
              <a:gd name="adj1" fmla="val -102062"/>
              <a:gd name="adj2" fmla="val -32598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Disparate room assignments shown on Tape Chart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0F98EC15-3BBF-58AB-A328-F7350B1DD6C3}"/>
              </a:ext>
            </a:extLst>
          </p:cNvPr>
          <p:cNvSpPr/>
          <p:nvPr/>
        </p:nvSpPr>
        <p:spPr>
          <a:xfrm>
            <a:off x="4216341" y="6014674"/>
            <a:ext cx="2664413" cy="516539"/>
          </a:xfrm>
          <a:prstGeom prst="wedgeRoundRectCallout">
            <a:avLst>
              <a:gd name="adj1" fmla="val -1083"/>
              <a:gd name="adj2" fmla="val -138805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Assign to different room type on different days</a:t>
            </a:r>
          </a:p>
        </p:txBody>
      </p:sp>
    </p:spTree>
    <p:extLst>
      <p:ext uri="{BB962C8B-B14F-4D97-AF65-F5344CB8AC3E}">
        <p14:creationId xmlns:p14="http://schemas.microsoft.com/office/powerpoint/2010/main" val="20678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B7A43-86A4-3D30-D013-5C2A02BE2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781E12C7-5CEB-5033-F6DA-904BEBF7CB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636" t="1346" r="3115" b="-1346"/>
          <a:stretch/>
        </p:blipFill>
        <p:spPr>
          <a:xfrm>
            <a:off x="3728301" y="1197696"/>
            <a:ext cx="8058391" cy="510661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FA6D0E-BDB7-2CF2-99A5-14897EFAE5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97527"/>
            <a:ext cx="2969648" cy="536948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s-IS" b="1"/>
              <a:t>Upgrade/upsell process</a:t>
            </a:r>
          </a:p>
          <a:p>
            <a:pPr lvl="1"/>
            <a:r>
              <a:rPr lang="en-US" sz="1800"/>
              <a:t>Code refactoring</a:t>
            </a:r>
          </a:p>
          <a:p>
            <a:pPr lvl="1"/>
            <a:r>
              <a:rPr lang="en-US" sz="1800"/>
              <a:t>More detail on changes being made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834C8D-E490-7457-9706-B632E08AC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>
                <a:latin typeface="Segoe UI"/>
                <a:cs typeface="Segoe UI"/>
              </a:rPr>
              <a:t>Reservation Management – </a:t>
            </a:r>
            <a:r>
              <a:rPr lang="is-IS" err="1">
                <a:latin typeface="Segoe UI"/>
                <a:cs typeface="Segoe UI"/>
              </a:rPr>
              <a:t>Upgrade</a:t>
            </a:r>
            <a:r>
              <a:rPr lang="is-IS">
                <a:latin typeface="Segoe UI"/>
                <a:cs typeface="Segoe UI"/>
              </a:rPr>
              <a:t>/</a:t>
            </a:r>
            <a:r>
              <a:rPr lang="is-IS" err="1">
                <a:latin typeface="Segoe UI"/>
                <a:cs typeface="Segoe UI"/>
              </a:rPr>
              <a:t>Upsell</a:t>
            </a:r>
            <a:endParaRPr lang="en-US" err="1">
              <a:latin typeface="Segoe UI"/>
              <a:cs typeface="Segoe UI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90937F8-8AE3-319A-20DF-CAC840CA5B02}"/>
              </a:ext>
            </a:extLst>
          </p:cNvPr>
          <p:cNvSpPr/>
          <p:nvPr/>
        </p:nvSpPr>
        <p:spPr>
          <a:xfrm>
            <a:off x="9150962" y="1120100"/>
            <a:ext cx="2200956" cy="731458"/>
          </a:xfrm>
          <a:prstGeom prst="wedgeRoundRectCallout">
            <a:avLst>
              <a:gd name="adj1" fmla="val -11901"/>
              <a:gd name="adj2" fmla="val 108552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View current information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29EDF0DC-D1F7-ED91-6909-27EBB8FF6BD8}"/>
              </a:ext>
            </a:extLst>
          </p:cNvPr>
          <p:cNvSpPr/>
          <p:nvPr/>
        </p:nvSpPr>
        <p:spPr>
          <a:xfrm>
            <a:off x="5248476" y="5705380"/>
            <a:ext cx="2664413" cy="516539"/>
          </a:xfrm>
          <a:prstGeom prst="wedgeRoundRectCallout">
            <a:avLst>
              <a:gd name="adj1" fmla="val -7315"/>
              <a:gd name="adj2" fmla="val -125865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Better view on what is changing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CB162D2-C387-E602-9F3F-C5CC79A89905}"/>
              </a:ext>
            </a:extLst>
          </p:cNvPr>
          <p:cNvSpPr/>
          <p:nvPr/>
        </p:nvSpPr>
        <p:spPr>
          <a:xfrm>
            <a:off x="6000161" y="3992251"/>
            <a:ext cx="2905707" cy="341448"/>
          </a:xfrm>
          <a:prstGeom prst="wedgeRoundRectCallout">
            <a:avLst>
              <a:gd name="adj1" fmla="val -24684"/>
              <a:gd name="adj2" fmla="val -69278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600"/>
              <a:t>Better view on what will be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7556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79FA-2CE5-4D1B-536E-9AB4922C9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8F048E71-DC39-CBE5-F1AA-505F1FB888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381" r="6437"/>
          <a:stretch/>
        </p:blipFill>
        <p:spPr>
          <a:xfrm>
            <a:off x="4152507" y="1197696"/>
            <a:ext cx="7634185" cy="510661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26B31A-A370-BC22-1B6E-09F0041F68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97527"/>
            <a:ext cx="2969648" cy="536948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/>
              <a:t>Comments on reservation extras</a:t>
            </a:r>
          </a:p>
          <a:p>
            <a:pPr lvl="1"/>
            <a:r>
              <a:rPr lang="en-US" sz="1800"/>
              <a:t>Better communication and detail on reservations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/>
              <a:t>Offset on reservation extras posting patterns</a:t>
            </a:r>
          </a:p>
          <a:p>
            <a:pPr lvl="1"/>
            <a:r>
              <a:rPr lang="en-US" sz="1800"/>
              <a:t>Ensures that reservation extras are posted and consumed on the correct day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B6643E-59B2-715F-07D6-D5CAD3D4B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>
                <a:latin typeface="Segoe UI"/>
                <a:cs typeface="Segoe UI"/>
              </a:rPr>
              <a:t>Reservation Management - </a:t>
            </a:r>
            <a:r>
              <a:rPr lang="is-IS" err="1">
                <a:latin typeface="Segoe UI"/>
                <a:cs typeface="Segoe UI"/>
              </a:rPr>
              <a:t>Extras</a:t>
            </a:r>
            <a:endParaRPr lang="en-US">
              <a:latin typeface="Segoe UI"/>
              <a:cs typeface="Segoe UI"/>
            </a:endParaRPr>
          </a:p>
        </p:txBody>
      </p: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0500215D-96E1-91B5-77F0-132692519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381" b="30437"/>
          <a:stretch/>
        </p:blipFill>
        <p:spPr>
          <a:xfrm>
            <a:off x="3396612" y="1630831"/>
            <a:ext cx="8657773" cy="4240346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185F014B-8115-0FE4-0278-CF72DB229BAB}"/>
              </a:ext>
            </a:extLst>
          </p:cNvPr>
          <p:cNvSpPr/>
          <p:nvPr/>
        </p:nvSpPr>
        <p:spPr>
          <a:xfrm>
            <a:off x="8035779" y="2338944"/>
            <a:ext cx="3884759" cy="650992"/>
          </a:xfrm>
          <a:prstGeom prst="wedgeRoundRectCallout">
            <a:avLst>
              <a:gd name="adj1" fmla="val 43655"/>
              <a:gd name="adj2" fmla="val 80064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Set offset to ensure correct posting date.</a:t>
            </a:r>
          </a:p>
          <a:p>
            <a:pPr algn="ctr"/>
            <a:r>
              <a:rPr lang="en-US" sz="1100"/>
              <a:t>Example: Buffet on Departure date offset to consume on night before departure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473C55B-DDF2-162F-14AF-1EDDE04D8EA8}"/>
              </a:ext>
            </a:extLst>
          </p:cNvPr>
          <p:cNvSpPr/>
          <p:nvPr/>
        </p:nvSpPr>
        <p:spPr>
          <a:xfrm>
            <a:off x="7418138" y="4250516"/>
            <a:ext cx="2174334" cy="525439"/>
          </a:xfrm>
          <a:prstGeom prst="wedgeRoundRectCallout">
            <a:avLst>
              <a:gd name="adj1" fmla="val -44328"/>
              <a:gd name="adj2" fmla="val -109840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Comments on reservation extras lines</a:t>
            </a:r>
          </a:p>
        </p:txBody>
      </p:sp>
    </p:spTree>
    <p:extLst>
      <p:ext uri="{BB962C8B-B14F-4D97-AF65-F5344CB8AC3E}">
        <p14:creationId xmlns:p14="http://schemas.microsoft.com/office/powerpoint/2010/main" val="297168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ception desk in a white room&#10;&#10;Description automatically generated">
            <a:extLst>
              <a:ext uri="{FF2B5EF4-FFF2-40B4-BE49-F238E27FC236}">
                <a16:creationId xmlns:a16="http://schemas.microsoft.com/office/drawing/2014/main" id="{00985BAB-49A8-8DA7-1013-E3BBE0865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pic>
        <p:nvPicPr>
          <p:cNvPr id="5" name="Picture 4" descr="A black background with numbers and arrow&#10;&#10;Description automatically generated">
            <a:extLst>
              <a:ext uri="{FF2B5EF4-FFF2-40B4-BE49-F238E27FC236}">
                <a16:creationId xmlns:a16="http://schemas.microsoft.com/office/drawing/2014/main" id="{7B32BE28-037D-AE1A-9658-504FDC2F4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626" y="4995047"/>
            <a:ext cx="2632748" cy="13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7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w of tags with string&#10;&#10;Description automatically generated">
            <a:extLst>
              <a:ext uri="{FF2B5EF4-FFF2-40B4-BE49-F238E27FC236}">
                <a16:creationId xmlns:a16="http://schemas.microsoft.com/office/drawing/2014/main" id="{D7662BFD-E1D5-A47D-171B-D191E71B0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033" y="-1165653"/>
            <a:ext cx="12402065" cy="8268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BCCD8F-413A-6522-E1FB-DAF9C5AAC4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4106" y="200368"/>
            <a:ext cx="9983788" cy="118358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sz="4400">
                <a:solidFill>
                  <a:schemeClr val="tx1"/>
                </a:solidFill>
                <a:latin typeface="Segoe UI"/>
                <a:cs typeface="Segoe UI"/>
              </a:rPr>
              <a:t>Rate Management</a:t>
            </a:r>
            <a:endParaRPr lang="en-US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2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C56A42D7-BC16-970A-7AD0-216CB8E0C8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149" b="3149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9CCC6-BFB2-9233-4899-DA368E58F9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Rate Info (Rate Matrix)</a:t>
            </a:r>
          </a:p>
          <a:p>
            <a:pPr lvl="1"/>
            <a:r>
              <a:rPr lang="en-US" sz="1800">
                <a:latin typeface="Segoe UI"/>
                <a:cs typeface="Segoe UI"/>
              </a:rPr>
              <a:t>One stop shop to view rates per room type for different rate codes</a:t>
            </a:r>
          </a:p>
          <a:p>
            <a:pPr lvl="1"/>
            <a:r>
              <a:rPr lang="en-US" sz="1800">
                <a:latin typeface="Segoe UI"/>
                <a:cs typeface="Segoe UI"/>
              </a:rPr>
              <a:t>View restrictions set on rate codes for a given period</a:t>
            </a:r>
          </a:p>
          <a:p>
            <a:pPr lvl="1"/>
            <a:r>
              <a:rPr lang="en-US" sz="1800">
                <a:latin typeface="Segoe UI"/>
                <a:cs typeface="Segoe UI"/>
              </a:rPr>
              <a:t>Open from Active Rates tile on Role Center</a:t>
            </a:r>
          </a:p>
          <a:p>
            <a:pPr lvl="1"/>
            <a:r>
              <a:rPr lang="en-US" sz="1800">
                <a:latin typeface="Segoe UI"/>
                <a:cs typeface="Segoe UI"/>
              </a:rPr>
              <a:t>Open from Rate Management -&gt; Rate Info action</a:t>
            </a:r>
          </a:p>
          <a:p>
            <a:pPr lvl="1"/>
            <a:r>
              <a:rPr lang="en-US" sz="1800">
                <a:latin typeface="Segoe UI"/>
                <a:cs typeface="Segoe UI"/>
              </a:rPr>
              <a:t>Create reservation by clicking on a date/cell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377E3B-B2D9-81BC-488A-33740C62A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Rate management – Rate Info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A5D2CA5-B698-75D7-21A1-005276844E6C}"/>
              </a:ext>
            </a:extLst>
          </p:cNvPr>
          <p:cNvSpPr/>
          <p:nvPr/>
        </p:nvSpPr>
        <p:spPr>
          <a:xfrm>
            <a:off x="3621522" y="1830927"/>
            <a:ext cx="2174334" cy="525439"/>
          </a:xfrm>
          <a:prstGeom prst="wedgeRoundRectCallout">
            <a:avLst>
              <a:gd name="adj1" fmla="val -69"/>
              <a:gd name="adj2" fmla="val 99527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Filter on Rate Code and Room Type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E528D60-D6BE-C59D-369E-A38B5C0C01A5}"/>
              </a:ext>
            </a:extLst>
          </p:cNvPr>
          <p:cNvSpPr/>
          <p:nvPr/>
        </p:nvSpPr>
        <p:spPr>
          <a:xfrm>
            <a:off x="718686" y="2666813"/>
            <a:ext cx="3990003" cy="525439"/>
          </a:xfrm>
          <a:prstGeom prst="wedgeRoundRectCallout">
            <a:avLst>
              <a:gd name="adj1" fmla="val -38338"/>
              <a:gd name="adj2" fmla="val 153475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Click a room type to change the filter -&gt; this will show the rates for this room type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4705CC5-EB14-3FC0-20A5-C33F95B7B535}"/>
              </a:ext>
            </a:extLst>
          </p:cNvPr>
          <p:cNvSpPr/>
          <p:nvPr/>
        </p:nvSpPr>
        <p:spPr>
          <a:xfrm>
            <a:off x="953948" y="4040643"/>
            <a:ext cx="3339962" cy="771739"/>
          </a:xfrm>
          <a:prstGeom prst="wedgeRoundRectCallout">
            <a:avLst>
              <a:gd name="adj1" fmla="val -31141"/>
              <a:gd name="adj2" fmla="val 103393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Click a rate code to change the filter -&gt; this will show the rate for room types for this rate code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755BFF7-AA60-F24E-773F-200C59242DBA}"/>
              </a:ext>
            </a:extLst>
          </p:cNvPr>
          <p:cNvSpPr/>
          <p:nvPr/>
        </p:nvSpPr>
        <p:spPr>
          <a:xfrm>
            <a:off x="5285711" y="4390302"/>
            <a:ext cx="2941726" cy="525439"/>
          </a:xfrm>
          <a:prstGeom prst="wedgeRoundRectCallout">
            <a:avLst>
              <a:gd name="adj1" fmla="val -43079"/>
              <a:gd name="adj2" fmla="val -95884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Click on a date/cell to create a reservation from there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7DB8AD0-CAE1-AA23-7238-998EB9868040}"/>
              </a:ext>
            </a:extLst>
          </p:cNvPr>
          <p:cNvSpPr/>
          <p:nvPr/>
        </p:nvSpPr>
        <p:spPr>
          <a:xfrm>
            <a:off x="6241317" y="5107628"/>
            <a:ext cx="2615166" cy="760802"/>
          </a:xfrm>
          <a:prstGeom prst="wedgeRoundRectCallout">
            <a:avLst>
              <a:gd name="adj1" fmla="val -75538"/>
              <a:gd name="adj2" fmla="val -50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If there are restrictions on the rate, then these can be extended and shown</a:t>
            </a:r>
          </a:p>
        </p:txBody>
      </p:sp>
    </p:spTree>
    <p:extLst>
      <p:ext uri="{BB962C8B-B14F-4D97-AF65-F5344CB8AC3E}">
        <p14:creationId xmlns:p14="http://schemas.microsoft.com/office/powerpoint/2010/main" val="203749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D6F76-0B4C-DBFF-ADB2-53D56635D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13CFBD89-35B3-88C7-2AD2-EABCDC43AA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70" r="5070"/>
          <a:stretch>
            <a:fillRect/>
          </a:stretch>
        </p:blipFill>
        <p:spPr>
          <a:xfrm>
            <a:off x="443293" y="989570"/>
            <a:ext cx="7481562" cy="50760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DA589-1174-AE97-ED50-B914A0163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51" y="2416234"/>
            <a:ext cx="6870649" cy="2269050"/>
          </a:xfrm>
          <a:prstGeom prst="rect">
            <a:avLst/>
          </a:prstGeom>
          <a:ln w="28575">
            <a:solidFill>
              <a:srgbClr val="5C4582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C1A12-AB30-E7C5-5769-088C2B7960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7927" y="989570"/>
            <a:ext cx="3843438" cy="5664200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UOM on rate attributes</a:t>
            </a:r>
          </a:p>
          <a:p>
            <a:pPr lvl="1"/>
            <a:r>
              <a:rPr lang="en-US" sz="1600"/>
              <a:t>Unit of Measure for the rate attribute </a:t>
            </a:r>
          </a:p>
          <a:p>
            <a:pPr marL="0" indent="0">
              <a:buNone/>
            </a:pPr>
            <a:r>
              <a:rPr lang="en-US" sz="2000" b="1"/>
              <a:t>View derived rate attribute lines</a:t>
            </a:r>
          </a:p>
          <a:p>
            <a:pPr lvl="1"/>
            <a:r>
              <a:rPr lang="en-US" sz="1600"/>
              <a:t>View and change prices on rate attribute lines</a:t>
            </a:r>
          </a:p>
          <a:p>
            <a:pPr marL="0" indent="0">
              <a:buNone/>
            </a:pPr>
            <a:r>
              <a:rPr lang="en-US" sz="2000" b="1"/>
              <a:t>Change rate attribute price</a:t>
            </a:r>
          </a:p>
          <a:p>
            <a:pPr lvl="1"/>
            <a:r>
              <a:rPr lang="en-US" sz="1600"/>
              <a:t>Change Rate Attribute price on derived rate code</a:t>
            </a:r>
          </a:p>
          <a:p>
            <a:pPr marL="0" indent="0">
              <a:buNone/>
            </a:pPr>
            <a:r>
              <a:rPr lang="en-US" sz="2000" b="1"/>
              <a:t>Offset on rate attributes</a:t>
            </a:r>
          </a:p>
          <a:p>
            <a:pPr lvl="1"/>
            <a:r>
              <a:rPr lang="en-US" sz="1600"/>
              <a:t>All items within a rate must be posted on the same date.</a:t>
            </a:r>
          </a:p>
          <a:p>
            <a:pPr lvl="1"/>
            <a:r>
              <a:rPr lang="en-US" sz="1600"/>
              <a:t>Set correct consumption date for rate attribute lines.</a:t>
            </a:r>
          </a:p>
          <a:p>
            <a:pPr lvl="1"/>
            <a:r>
              <a:rPr lang="en-US" sz="1600"/>
              <a:t>An example is a rate with breakfast and here the breakfast is set for Daily with an offset. </a:t>
            </a:r>
          </a:p>
          <a:p>
            <a:pPr lvl="1"/>
            <a:r>
              <a:rPr lang="en-US" sz="1600"/>
              <a:t>An example is a rate with breakfast and here the breakfast is set for Daily with an offset.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25861-1F0D-AB22-8B6C-5352CE06B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Rate Management – Rate Codes</a:t>
            </a:r>
            <a:endParaRPr lang="en-US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20A8953-78C7-7C99-CDEC-703AEC9FDAC1}"/>
              </a:ext>
            </a:extLst>
          </p:cNvPr>
          <p:cNvSpPr/>
          <p:nvPr/>
        </p:nvSpPr>
        <p:spPr>
          <a:xfrm>
            <a:off x="1277837" y="4705634"/>
            <a:ext cx="2820577" cy="525439"/>
          </a:xfrm>
          <a:prstGeom prst="wedgeRoundRectCallout">
            <a:avLst>
              <a:gd name="adj1" fmla="val 27713"/>
              <a:gd name="adj2" fmla="val -93594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323133"/>
                </a:solidFill>
              </a:rPr>
              <a:t>Set UOM on rate attribute – if not set then the base UOM is used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697C920-C8E3-A8DE-3BEF-D8F38A09356E}"/>
              </a:ext>
            </a:extLst>
          </p:cNvPr>
          <p:cNvSpPr/>
          <p:nvPr/>
        </p:nvSpPr>
        <p:spPr>
          <a:xfrm>
            <a:off x="4970143" y="1748413"/>
            <a:ext cx="2107023" cy="646171"/>
          </a:xfrm>
          <a:prstGeom prst="wedgeRoundRectCallout">
            <a:avLst>
              <a:gd name="adj1" fmla="val 36417"/>
              <a:gd name="adj2" fmla="val 95957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323133"/>
                </a:solidFill>
              </a:rPr>
              <a:t>View rate attribute lines that are derived from the master rate code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79928CA-7365-D3C0-5E72-8F50D5B78D5A}"/>
              </a:ext>
            </a:extLst>
          </p:cNvPr>
          <p:cNvSpPr/>
          <p:nvPr/>
        </p:nvSpPr>
        <p:spPr>
          <a:xfrm>
            <a:off x="4438675" y="5027186"/>
            <a:ext cx="3342944" cy="525439"/>
          </a:xfrm>
          <a:prstGeom prst="wedgeRoundRectCallout">
            <a:avLst>
              <a:gd name="adj1" fmla="val 1665"/>
              <a:gd name="adj2" fmla="val -150137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Set if rate attribute line is offset from the posting pattern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8282EE0-E12F-423D-6C3D-816A1E17995F}"/>
              </a:ext>
            </a:extLst>
          </p:cNvPr>
          <p:cNvSpPr/>
          <p:nvPr/>
        </p:nvSpPr>
        <p:spPr>
          <a:xfrm>
            <a:off x="2568020" y="2146471"/>
            <a:ext cx="2263060" cy="646170"/>
          </a:xfrm>
          <a:prstGeom prst="wedgeRoundRectCallout">
            <a:avLst>
              <a:gd name="adj1" fmla="val 27491"/>
              <a:gd name="adj2" fmla="val 75118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Change price on derived rate attribute line</a:t>
            </a:r>
          </a:p>
        </p:txBody>
      </p:sp>
    </p:spTree>
    <p:extLst>
      <p:ext uri="{BB962C8B-B14F-4D97-AF65-F5344CB8AC3E}">
        <p14:creationId xmlns:p14="http://schemas.microsoft.com/office/powerpoint/2010/main" val="353175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12F60-B381-E4C3-7EC6-EA600C988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34DC4945-3503-A30A-E68D-1ABF728C3F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6336" t="103" r="16224" b="-17971"/>
          <a:stretch/>
        </p:blipFill>
        <p:spPr>
          <a:xfrm>
            <a:off x="442375" y="1710037"/>
            <a:ext cx="7229405" cy="406348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663CE-71EA-ED64-70C4-EBE0AB8CAC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7927" y="989570"/>
            <a:ext cx="3843438" cy="5664200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Rate discounts for members</a:t>
            </a:r>
          </a:p>
          <a:p>
            <a:pPr lvl="1"/>
            <a:r>
              <a:rPr lang="en-US" sz="1800">
                <a:solidFill>
                  <a:schemeClr val="tx1"/>
                </a:solidFill>
              </a:rPr>
              <a:t>Member Clubs</a:t>
            </a:r>
          </a:p>
          <a:p>
            <a:pPr lvl="1"/>
            <a:r>
              <a:rPr lang="en-US" sz="1800">
                <a:solidFill>
                  <a:schemeClr val="tx1"/>
                </a:solidFill>
              </a:rPr>
              <a:t>Member Scheme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7657B0-B5D8-EB8A-B788-C0458223E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Rate Management – Rate Discounts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BF12907-DF62-92B6-C0A2-1861AC1DFBF1}"/>
              </a:ext>
            </a:extLst>
          </p:cNvPr>
          <p:cNvSpPr/>
          <p:nvPr/>
        </p:nvSpPr>
        <p:spPr>
          <a:xfrm>
            <a:off x="1886528" y="4951520"/>
            <a:ext cx="3889889" cy="525439"/>
          </a:xfrm>
          <a:prstGeom prst="wedgeRoundRectCallout">
            <a:avLst>
              <a:gd name="adj1" fmla="val -62673"/>
              <a:gd name="adj2" fmla="val -194815"/>
              <a:gd name="adj3" fmla="val 16667"/>
            </a:avLst>
          </a:prstGeom>
          <a:solidFill>
            <a:srgbClr val="C6C2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323133"/>
                </a:solidFill>
              </a:rPr>
              <a:t>Set discounts for member clubs and/or member schemes</a:t>
            </a:r>
          </a:p>
        </p:txBody>
      </p:sp>
    </p:spTree>
    <p:extLst>
      <p:ext uri="{BB962C8B-B14F-4D97-AF65-F5344CB8AC3E}">
        <p14:creationId xmlns:p14="http://schemas.microsoft.com/office/powerpoint/2010/main" val="19975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through a maze&#10;&#10;Description automatically generated">
            <a:extLst>
              <a:ext uri="{FF2B5EF4-FFF2-40B4-BE49-F238E27FC236}">
                <a16:creationId xmlns:a16="http://schemas.microsoft.com/office/drawing/2014/main" id="{3CF3DE6A-DAAF-105C-49AA-4914551797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7" t="7897" r="7897" b="7897"/>
          <a:stretch/>
        </p:blipFill>
        <p:spPr>
          <a:xfrm>
            <a:off x="0" y="-643128"/>
            <a:ext cx="12192000" cy="81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93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0CA01A1-64FA-E00E-D73C-442F99744F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3" b="78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8E0D1B-26DF-529A-DD19-4EA15363567A}"/>
              </a:ext>
            </a:extLst>
          </p:cNvPr>
          <p:cNvSpPr/>
          <p:nvPr/>
        </p:nvSpPr>
        <p:spPr>
          <a:xfrm>
            <a:off x="2866768" y="2780270"/>
            <a:ext cx="6474940" cy="1025611"/>
          </a:xfrm>
          <a:prstGeom prst="rect">
            <a:avLst/>
          </a:prstGeom>
          <a:solidFill>
            <a:srgbClr val="351C5C">
              <a:alpha val="9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A22666-7770-989D-7FE3-DE89AC2576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302" y="2960549"/>
            <a:ext cx="11989942" cy="82061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b="1">
                <a:latin typeface="Segoe UI" panose="020B0502040204020203" pitchFamily="34" charset="0"/>
                <a:cs typeface="Segoe UI" panose="020B0502040204020203" pitchFamily="34" charset="0"/>
              </a:rPr>
              <a:t>Financial Management</a:t>
            </a:r>
          </a:p>
        </p:txBody>
      </p:sp>
    </p:spTree>
    <p:extLst>
      <p:ext uri="{BB962C8B-B14F-4D97-AF65-F5344CB8AC3E}">
        <p14:creationId xmlns:p14="http://schemas.microsoft.com/office/powerpoint/2010/main" val="509407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S Central - Modular solution - hotels (1)">
            <a:hlinkClick r:id="" action="ppaction://media"/>
            <a:extLst>
              <a:ext uri="{FF2B5EF4-FFF2-40B4-BE49-F238E27FC236}">
                <a16:creationId xmlns:a16="http://schemas.microsoft.com/office/drawing/2014/main" id="{30CCE3EF-EAE7-EAD2-E700-C0568F0182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25D6779D-362E-E90E-264A-A8A9829D3A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49" r="5049"/>
          <a:stretch>
            <a:fillRect/>
          </a:stretch>
        </p:blipFill>
        <p:spPr>
          <a:xfrm>
            <a:off x="3886874" y="923409"/>
            <a:ext cx="7914118" cy="536948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7E3E3-DC1B-B35A-8560-65CD1DA123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3546584" cy="536948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Filter on Invoice Type</a:t>
            </a:r>
          </a:p>
          <a:p>
            <a:pPr lvl="1"/>
            <a:r>
              <a:rPr lang="en-US" sz="1800" dirty="0"/>
              <a:t>Easier to navigate and work with DRE lines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Folio overview in fact box</a:t>
            </a:r>
          </a:p>
          <a:p>
            <a:pPr lvl="1"/>
            <a:r>
              <a:rPr lang="en-US" sz="1800" dirty="0"/>
              <a:t>New list part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C6B646-3AE9-CCF0-A32E-843E5E8DA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Management – Folios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90EA6D6-2B4E-3ECA-0A4E-07E2616752CA}"/>
              </a:ext>
            </a:extLst>
          </p:cNvPr>
          <p:cNvSpPr/>
          <p:nvPr/>
        </p:nvSpPr>
        <p:spPr>
          <a:xfrm>
            <a:off x="7661578" y="4464020"/>
            <a:ext cx="2130826" cy="525439"/>
          </a:xfrm>
          <a:prstGeom prst="wedgeRoundRectCallout">
            <a:avLst>
              <a:gd name="adj1" fmla="val 49712"/>
              <a:gd name="adj2" fmla="val 140850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95000"/>
                  </a:schemeClr>
                </a:solidFill>
              </a:rPr>
              <a:t>Folio Overview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FCF8147-4FF0-EC12-1387-A897AC55AF64}"/>
              </a:ext>
            </a:extLst>
          </p:cNvPr>
          <p:cNvSpPr/>
          <p:nvPr/>
        </p:nvSpPr>
        <p:spPr>
          <a:xfrm>
            <a:off x="6667347" y="2903561"/>
            <a:ext cx="2130826" cy="525439"/>
          </a:xfrm>
          <a:prstGeom prst="wedgeRoundRectCallout">
            <a:avLst>
              <a:gd name="adj1" fmla="val 31457"/>
              <a:gd name="adj2" fmla="val -80631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95000"/>
                  </a:schemeClr>
                </a:solidFill>
              </a:rPr>
              <a:t>Filter on Invoice Type</a:t>
            </a:r>
          </a:p>
        </p:txBody>
      </p:sp>
    </p:spTree>
    <p:extLst>
      <p:ext uri="{BB962C8B-B14F-4D97-AF65-F5344CB8AC3E}">
        <p14:creationId xmlns:p14="http://schemas.microsoft.com/office/powerpoint/2010/main" val="114376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F5A37653-4969-33F2-66B0-259346B2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9" r="5049"/>
          <a:stretch>
            <a:fillRect/>
          </a:stretch>
        </p:blipFill>
        <p:spPr>
          <a:xfrm>
            <a:off x="3672080" y="997527"/>
            <a:ext cx="8095917" cy="54928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pic>
        <p:nvPicPr>
          <p:cNvPr id="20" name="Picture Placeholder 19" descr="A screenshot of a computer&#10;&#10;Description automatically generated">
            <a:extLst>
              <a:ext uri="{FF2B5EF4-FFF2-40B4-BE49-F238E27FC236}">
                <a16:creationId xmlns:a16="http://schemas.microsoft.com/office/drawing/2014/main" id="{47213426-981B-AA04-260C-7AB38C44BE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5049" r="5049"/>
          <a:stretch>
            <a:fillRect/>
          </a:stretch>
        </p:blipFill>
        <p:spPr>
          <a:xfrm>
            <a:off x="3672079" y="1062055"/>
            <a:ext cx="8095917" cy="549282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7E3E3-DC1B-B35A-8560-65CD1DA123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3807868" cy="5369482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Paying Res</a:t>
            </a:r>
          </a:p>
          <a:p>
            <a:pPr lvl="1"/>
            <a:r>
              <a:rPr lang="en-US" sz="1800"/>
              <a:t>Change paying res for selected records</a:t>
            </a:r>
          </a:p>
          <a:p>
            <a:pPr lvl="1"/>
            <a:r>
              <a:rPr lang="en-US" sz="1800"/>
              <a:t>Change paying res for all records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C6B646-3AE9-CCF0-A32E-843E5E8DA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– Paying Res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90EA6D6-2B4E-3ECA-0A4E-07E2616752CA}"/>
              </a:ext>
            </a:extLst>
          </p:cNvPr>
          <p:cNvSpPr/>
          <p:nvPr/>
        </p:nvSpPr>
        <p:spPr>
          <a:xfrm>
            <a:off x="1592630" y="2818466"/>
            <a:ext cx="2130826" cy="525439"/>
          </a:xfrm>
          <a:prstGeom prst="wedgeRoundRectCallout">
            <a:avLst>
              <a:gd name="adj1" fmla="val 51941"/>
              <a:gd name="adj2" fmla="val 73537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95000"/>
                  </a:schemeClr>
                </a:solidFill>
              </a:rPr>
              <a:t>Change paying res</a:t>
            </a:r>
          </a:p>
        </p:txBody>
      </p:sp>
    </p:spTree>
    <p:extLst>
      <p:ext uri="{BB962C8B-B14F-4D97-AF65-F5344CB8AC3E}">
        <p14:creationId xmlns:p14="http://schemas.microsoft.com/office/powerpoint/2010/main" val="34104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03AF3857-AF15-93FE-615B-F7DA5CA69F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018" b="8018"/>
          <a:stretch>
            <a:fillRect/>
          </a:stretch>
        </p:blipFill>
        <p:spPr>
          <a:xfrm>
            <a:off x="3853880" y="1054885"/>
            <a:ext cx="7914117" cy="536948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7E3E3-DC1B-B35A-8560-65CD1DA123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3807868" cy="5369482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Split Lines</a:t>
            </a:r>
          </a:p>
          <a:p>
            <a:pPr lvl="1"/>
            <a:r>
              <a:rPr lang="en-US" sz="1800"/>
              <a:t>Split Invoice Management line in N parts</a:t>
            </a:r>
          </a:p>
          <a:p>
            <a:pPr lvl="1"/>
            <a:r>
              <a:rPr lang="en-US" sz="1800"/>
              <a:t>Undo split line</a:t>
            </a:r>
          </a:p>
          <a:p>
            <a:pPr lvl="1"/>
            <a:r>
              <a:rPr lang="en-US" sz="1800"/>
              <a:t>Filter on split lines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C6B646-3AE9-CCF0-A32E-843E5E8DA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– Split lines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90EA6D6-2B4E-3ECA-0A4E-07E2616752CA}"/>
              </a:ext>
            </a:extLst>
          </p:cNvPr>
          <p:cNvSpPr/>
          <p:nvPr/>
        </p:nvSpPr>
        <p:spPr>
          <a:xfrm>
            <a:off x="8102049" y="1693329"/>
            <a:ext cx="2130826" cy="525439"/>
          </a:xfrm>
          <a:prstGeom prst="wedgeRoundRectCallout">
            <a:avLst>
              <a:gd name="adj1" fmla="val -40963"/>
              <a:gd name="adj2" fmla="val 147094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Split a line into N parts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ABFCBA1-5A77-8BB0-4AAE-68B2EE89B55C}"/>
              </a:ext>
            </a:extLst>
          </p:cNvPr>
          <p:cNvSpPr/>
          <p:nvPr/>
        </p:nvSpPr>
        <p:spPr>
          <a:xfrm>
            <a:off x="5250677" y="4946990"/>
            <a:ext cx="2130826" cy="525439"/>
          </a:xfrm>
          <a:prstGeom prst="wedgeRoundRectCallout">
            <a:avLst>
              <a:gd name="adj1" fmla="val -40963"/>
              <a:gd name="adj2" fmla="val 147094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95000"/>
                  </a:schemeClr>
                </a:solidFill>
              </a:rPr>
              <a:t>Undo a split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92EC383-5BFD-89ED-A806-989680B69F7C}"/>
              </a:ext>
            </a:extLst>
          </p:cNvPr>
          <p:cNvSpPr/>
          <p:nvPr/>
        </p:nvSpPr>
        <p:spPr>
          <a:xfrm>
            <a:off x="7107679" y="5540395"/>
            <a:ext cx="2130826" cy="525439"/>
          </a:xfrm>
          <a:prstGeom prst="wedgeRoundRectCallout">
            <a:avLst>
              <a:gd name="adj1" fmla="val -81373"/>
              <a:gd name="adj2" fmla="val 45579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>
                    <a:lumMod val="95000"/>
                  </a:schemeClr>
                </a:solidFill>
              </a:rPr>
              <a:t>Filter on split lines</a:t>
            </a:r>
          </a:p>
        </p:txBody>
      </p:sp>
    </p:spTree>
    <p:extLst>
      <p:ext uri="{BB962C8B-B14F-4D97-AF65-F5344CB8AC3E}">
        <p14:creationId xmlns:p14="http://schemas.microsoft.com/office/powerpoint/2010/main" val="91902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FCF11-C04D-7366-26B7-4F1E8AC67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39A7C-72DA-42D8-5081-8BFCDC328C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3807868" cy="5369482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Token support* (Card on file)</a:t>
            </a:r>
          </a:p>
          <a:p>
            <a:pPr lvl="1"/>
            <a:r>
              <a:rPr lang="en-US" sz="1600"/>
              <a:t>Working with LS Pay</a:t>
            </a:r>
          </a:p>
          <a:p>
            <a:pPr lvl="1"/>
            <a:r>
              <a:rPr lang="en-US" sz="1600"/>
              <a:t>Depends on Payment Service Provider</a:t>
            </a:r>
          </a:p>
          <a:p>
            <a:pPr marL="0" indent="0">
              <a:buNone/>
            </a:pPr>
            <a:r>
              <a:rPr lang="en-US" sz="2000" b="1"/>
              <a:t>View number of tokens</a:t>
            </a:r>
          </a:p>
          <a:p>
            <a:pPr lvl="1"/>
            <a:r>
              <a:rPr lang="en-US" sz="1600"/>
              <a:t>Reservation page in BO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3FACFE-D1CD-92C3-F49E-54503A878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– Tokens</a:t>
            </a:r>
          </a:p>
        </p:txBody>
      </p:sp>
      <p:pic>
        <p:nvPicPr>
          <p:cNvPr id="8" name="Picture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2596F364-CF51-F57D-7E3E-BB95ECA21D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5049" t="-3312" r="5049"/>
          <a:stretch/>
        </p:blipFill>
        <p:spPr>
          <a:xfrm>
            <a:off x="3965218" y="997527"/>
            <a:ext cx="7802780" cy="546926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813458-B644-B9BA-44B6-7EACB354C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398" y="5089834"/>
            <a:ext cx="5037389" cy="1277175"/>
          </a:xfrm>
          <a:prstGeom prst="rect">
            <a:avLst/>
          </a:prstGeom>
          <a:ln w="28575">
            <a:solidFill>
              <a:srgbClr val="5C4582"/>
            </a:solidFill>
          </a:ln>
        </p:spPr>
      </p:pic>
    </p:spTree>
    <p:extLst>
      <p:ext uri="{BB962C8B-B14F-4D97-AF65-F5344CB8AC3E}">
        <p14:creationId xmlns:p14="http://schemas.microsoft.com/office/powerpoint/2010/main" val="138743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FCF11-C04D-7366-26B7-4F1E8AC67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39A7C-72DA-42D8-5081-8BFCDC328C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3807868" cy="536948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Token support* (Card on file)</a:t>
            </a:r>
          </a:p>
          <a:p>
            <a:pPr lvl="1"/>
            <a:r>
              <a:rPr lang="en-US" sz="1600">
                <a:latin typeface="Segoe UI"/>
                <a:cs typeface="Segoe UI"/>
              </a:rPr>
              <a:t>Working with LS Pay</a:t>
            </a:r>
          </a:p>
          <a:p>
            <a:pPr lvl="1"/>
            <a:r>
              <a:rPr lang="en-US" sz="1600">
                <a:latin typeface="Segoe UI"/>
                <a:cs typeface="Segoe UI"/>
              </a:rPr>
              <a:t>Depends on Payment Service Provider</a:t>
            </a: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View number of tokens</a:t>
            </a:r>
          </a:p>
          <a:p>
            <a:pPr lvl="1"/>
            <a:r>
              <a:rPr lang="en-US" sz="1600">
                <a:latin typeface="Segoe UI"/>
                <a:cs typeface="Segoe UI"/>
              </a:rPr>
              <a:t>Reservation page in BO</a:t>
            </a:r>
          </a:p>
          <a:p>
            <a:pPr lvl="1"/>
            <a:r>
              <a:rPr lang="en-US" sz="1600">
                <a:latin typeface="Segoe UI"/>
                <a:cs typeface="Segoe UI"/>
              </a:rPr>
              <a:t>Reservation page on POS</a:t>
            </a: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Capture token on POS and store for member</a:t>
            </a:r>
          </a:p>
          <a:p>
            <a:pPr lvl="1"/>
            <a:r>
              <a:rPr lang="en-US" sz="1600">
                <a:latin typeface="Segoe UI"/>
                <a:cs typeface="Segoe UI"/>
              </a:rPr>
              <a:t>POS Command:</a:t>
            </a:r>
            <a:br>
              <a:rPr lang="en-US" sz="1600"/>
            </a:br>
            <a:r>
              <a:rPr lang="en-US" sz="1600">
                <a:latin typeface="Segoe UI"/>
                <a:cs typeface="Segoe UI"/>
              </a:rPr>
              <a:t>ADDCARDTOFILE</a:t>
            </a:r>
          </a:p>
          <a:p>
            <a:pPr lvl="1"/>
            <a:r>
              <a:rPr lang="en-US" sz="1200">
                <a:latin typeface="Segoe UI"/>
                <a:cs typeface="Segoe UI"/>
              </a:rPr>
              <a:t>TIP: Can use POS POST Command: POST</a:t>
            </a:r>
          </a:p>
          <a:p>
            <a:pPr marL="0" indent="0">
              <a:buNone/>
            </a:pPr>
            <a:r>
              <a:rPr lang="en-US" sz="2000" b="1">
                <a:latin typeface="Segoe UI"/>
                <a:cs typeface="Segoe UI"/>
              </a:rPr>
              <a:t>Use card on file as payment method</a:t>
            </a:r>
          </a:p>
          <a:p>
            <a:pPr lvl="1"/>
            <a:r>
              <a:rPr lang="en-US" sz="1600">
                <a:latin typeface="Segoe UI"/>
                <a:cs typeface="Segoe UI"/>
              </a:rPr>
              <a:t>POS Command:</a:t>
            </a:r>
            <a:br>
              <a:rPr lang="en-US" sz="1600"/>
            </a:br>
            <a:r>
              <a:rPr lang="en-US" sz="1600">
                <a:latin typeface="Segoe UI"/>
                <a:cs typeface="Segoe UI"/>
              </a:rPr>
              <a:t>CARDONFILE</a:t>
            </a:r>
            <a:endParaRPr lang="en-US" sz="1800">
              <a:latin typeface="Segoe UI"/>
              <a:cs typeface="Segoe UI"/>
            </a:endParaRPr>
          </a:p>
          <a:p>
            <a:pPr lvl="1"/>
            <a:r>
              <a:rPr lang="en-US" sz="1600">
                <a:latin typeface="Segoe UI"/>
                <a:cs typeface="Segoe UI"/>
              </a:rPr>
              <a:t>If multiple cards, then user is prompted for which card to use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3FACFE-D1CD-92C3-F49E-54503A878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– Tokens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2F8341-FA3C-88FF-3566-91E035F54F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okens - Capture Card on File">
            <a:hlinkClick r:id="" action="ppaction://media"/>
            <a:extLst>
              <a:ext uri="{FF2B5EF4-FFF2-40B4-BE49-F238E27FC236}">
                <a16:creationId xmlns:a16="http://schemas.microsoft.com/office/drawing/2014/main" id="{FF2FA215-F396-D519-ADD0-C15513EEA9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0470" y="1075524"/>
            <a:ext cx="7620000" cy="455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0DD74-2C2F-04B2-C696-8994FC72A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0BC0F66-8CDF-7989-E993-BFF33B759A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583" r="20583"/>
          <a:stretch/>
        </p:blipFill>
        <p:spPr>
          <a:xfrm>
            <a:off x="4281488" y="1173163"/>
            <a:ext cx="7486650" cy="460692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EC164-D758-9899-30E7-43FB1C7141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3807868" cy="5369482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Void and Copy on POS</a:t>
            </a:r>
          </a:p>
          <a:p>
            <a:r>
              <a:rPr lang="en-US" sz="1800"/>
              <a:t>Creates a credit line and new lines on folio in Detailed Revenue Entry in BO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 b="1"/>
              <a:t>Correct Sales Invoice</a:t>
            </a:r>
          </a:p>
          <a:p>
            <a:r>
              <a:rPr lang="en-US" sz="1800"/>
              <a:t>Creates a credit invoice line and new lines on folio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A50F6E-FAF0-C63D-98BC-3576AAD1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Management – Changes when posted</a:t>
            </a:r>
          </a:p>
        </p:txBody>
      </p:sp>
    </p:spTree>
    <p:extLst>
      <p:ext uri="{BB962C8B-B14F-4D97-AF65-F5344CB8AC3E}">
        <p14:creationId xmlns:p14="http://schemas.microsoft.com/office/powerpoint/2010/main" val="2467772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0DD74-2C2F-04B2-C696-8994FC72A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027ACDC-A5E1-399D-D289-49B1437787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14" b="69"/>
          <a:stretch/>
        </p:blipFill>
        <p:spPr>
          <a:xfrm>
            <a:off x="4281488" y="1035947"/>
            <a:ext cx="7486650" cy="488844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EC164-D758-9899-30E7-43FB1C7141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035947"/>
            <a:ext cx="3807868" cy="5369482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Option on printing</a:t>
            </a:r>
          </a:p>
          <a:p>
            <a:pPr lvl="1"/>
            <a:r>
              <a:rPr lang="en-US" sz="1800"/>
              <a:t>Both for POS and Sales Invoice</a:t>
            </a:r>
          </a:p>
          <a:p>
            <a:pPr lvl="1"/>
            <a:r>
              <a:rPr lang="en-US" sz="1800"/>
              <a:t>Only header lines -&gt; will only print a line for each night for the rate</a:t>
            </a:r>
          </a:p>
          <a:p>
            <a:pPr lvl="1"/>
            <a:r>
              <a:rPr lang="en-US" sz="1800"/>
              <a:t>Lines with details -&gt; will print header line and show what is included in the rate or package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A50F6E-FAF0-C63D-98BC-3576AAD1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Segoe UI"/>
                <a:cs typeface="Segoe UI"/>
              </a:rPr>
              <a:t>Financial Management – Sales invoices and receipts</a:t>
            </a:r>
            <a:endParaRPr lang="en-US" sz="360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4E989F-5E82-2E94-05FF-8D1D8ACF2A16}"/>
              </a:ext>
            </a:extLst>
          </p:cNvPr>
          <p:cNvSpPr/>
          <p:nvPr/>
        </p:nvSpPr>
        <p:spPr>
          <a:xfrm>
            <a:off x="5254638" y="1785538"/>
            <a:ext cx="2130826" cy="525439"/>
          </a:xfrm>
          <a:prstGeom prst="wedgeRoundRectCallout">
            <a:avLst>
              <a:gd name="adj1" fmla="val -935"/>
              <a:gd name="adj2" fmla="val 148556"/>
              <a:gd name="adj3" fmla="val 16667"/>
            </a:avLst>
          </a:prstGeom>
          <a:solidFill>
            <a:srgbClr val="4B4A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Collapsed or Detailed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D3AFB2-E45A-4FB5-73E7-275553772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160" y="1074145"/>
            <a:ext cx="3807868" cy="4850245"/>
          </a:xfrm>
          <a:prstGeom prst="rect">
            <a:avLst/>
          </a:prstGeom>
          <a:ln w="28575">
            <a:solidFill>
              <a:srgbClr val="5C4582"/>
            </a:solidFill>
          </a:ln>
        </p:spPr>
      </p:pic>
    </p:spTree>
    <p:extLst>
      <p:ext uri="{BB962C8B-B14F-4D97-AF65-F5344CB8AC3E}">
        <p14:creationId xmlns:p14="http://schemas.microsoft.com/office/powerpoint/2010/main" val="405449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F514E-C53F-19F2-E5E8-CD9AC4F07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1ACB27D-EE2D-D078-A479-09AF62C97D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81590" y="1172845"/>
            <a:ext cx="7486408" cy="460789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CA33C-D98F-FF4E-5A81-4BE9C9876F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3807868" cy="5369482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Enhanced tracking for night audit</a:t>
            </a:r>
          </a:p>
          <a:p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G/L entries are tagged with reservation and folio number</a:t>
            </a:r>
          </a:p>
          <a:p>
            <a:endParaRPr lang="en-US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cs typeface="Segoe UI"/>
              </a:rPr>
              <a:t>View detail trial balance for reservation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F5D11F-382A-8C7B-8267-129394B6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Financial Management – G/L entries</a:t>
            </a:r>
            <a:endParaRPr lang="en-US"/>
          </a:p>
        </p:txBody>
      </p:sp>
      <p:pic>
        <p:nvPicPr>
          <p:cNvPr id="5" name="Finance - GL Entries">
            <a:hlinkClick r:id="" action="ppaction://media"/>
            <a:extLst>
              <a:ext uri="{FF2B5EF4-FFF2-40B4-BE49-F238E27FC236}">
                <a16:creationId xmlns:a16="http://schemas.microsoft.com/office/drawing/2014/main" id="{3220B7CF-E9AB-3FC9-2F52-D57AD608A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7504" y="1136460"/>
            <a:ext cx="8114580" cy="464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0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using a calculator and a computer&#10;&#10;Description automatically generated">
            <a:extLst>
              <a:ext uri="{FF2B5EF4-FFF2-40B4-BE49-F238E27FC236}">
                <a16:creationId xmlns:a16="http://schemas.microsoft.com/office/drawing/2014/main" id="{8C8F8AF7-B0CB-C95E-B128-D0D7F95951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1220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row of metal boxes with numbers&#10;&#10;Description automatically generated">
            <a:extLst>
              <a:ext uri="{FF2B5EF4-FFF2-40B4-BE49-F238E27FC236}">
                <a16:creationId xmlns:a16="http://schemas.microsoft.com/office/drawing/2014/main" id="{E8C71793-8592-52F2-A988-3B052EBC5E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08" b="7808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2704A3-013B-D17D-87CE-55C28D953185}"/>
              </a:ext>
            </a:extLst>
          </p:cNvPr>
          <p:cNvSpPr/>
          <p:nvPr/>
        </p:nvSpPr>
        <p:spPr>
          <a:xfrm>
            <a:off x="2866768" y="2780270"/>
            <a:ext cx="6474940" cy="1025611"/>
          </a:xfrm>
          <a:prstGeom prst="rect">
            <a:avLst/>
          </a:prstGeom>
          <a:solidFill>
            <a:srgbClr val="351C5C">
              <a:alpha val="9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16D0B3-CFE8-E1B2-410A-B147E17467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2344" y="2922158"/>
            <a:ext cx="9983788" cy="84068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400"/>
              <a:t>Deposit Management</a:t>
            </a:r>
          </a:p>
        </p:txBody>
      </p:sp>
    </p:spTree>
    <p:extLst>
      <p:ext uri="{BB962C8B-B14F-4D97-AF65-F5344CB8AC3E}">
        <p14:creationId xmlns:p14="http://schemas.microsoft.com/office/powerpoint/2010/main" val="253675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953A1-7B7E-E7E4-15B2-225666E66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EA0FB5-DD2C-4AEB-257E-1B4A6C9DBE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34849"/>
            <a:ext cx="10829062" cy="5317815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sz="3600" b="1" i="1">
                <a:solidFill>
                  <a:srgbClr val="F1BE71"/>
                </a:solidFill>
                <a:latin typeface="Segoe UI"/>
                <a:cs typeface="Segoe UI"/>
              </a:rPr>
              <a:t>Complete view of the guest journey with unified modules and no integrations needed</a:t>
            </a:r>
          </a:p>
          <a:p>
            <a:endParaRPr lang="en-US" sz="2800"/>
          </a:p>
          <a:p>
            <a:pPr lvl="1"/>
            <a:r>
              <a:rPr lang="en-US">
                <a:solidFill>
                  <a:schemeClr val="bg1"/>
                </a:solidFill>
              </a:rPr>
              <a:t>Powerful and visual POS makes serving guests quick and easy</a:t>
            </a:r>
          </a:p>
          <a:p>
            <a:pPr lvl="1"/>
            <a:r>
              <a:rPr lang="en-US" altLang="en-US" sz="2400">
                <a:solidFill>
                  <a:schemeClr val="bg1"/>
                </a:solidFill>
                <a:latin typeface="Segoe UI"/>
                <a:cs typeface="Segoe UI"/>
              </a:rPr>
              <a:t>Packages can include room, services, items</a:t>
            </a:r>
            <a:r>
              <a:rPr lang="en-US" altLang="en-US">
                <a:solidFill>
                  <a:schemeClr val="bg1"/>
                </a:solidFill>
                <a:latin typeface="Segoe UI"/>
                <a:cs typeface="Segoe UI"/>
              </a:rPr>
              <a:t>,</a:t>
            </a:r>
            <a:r>
              <a:rPr lang="en-US" altLang="en-US" sz="2400">
                <a:solidFill>
                  <a:schemeClr val="bg1"/>
                </a:solidFill>
                <a:latin typeface="Segoe UI"/>
                <a:cs typeface="Segoe UI"/>
              </a:rPr>
              <a:t> and allowances</a:t>
            </a:r>
            <a:endParaRPr lang="en-US" altLang="en-US">
              <a:solidFill>
                <a:schemeClr val="bg1"/>
              </a:solidFill>
              <a:latin typeface="Segoe UI"/>
              <a:cs typeface="Segoe UI"/>
            </a:endParaRPr>
          </a:p>
          <a:p>
            <a:pPr lvl="1"/>
            <a:r>
              <a:rPr lang="en-US" altLang="en-US">
                <a:solidFill>
                  <a:schemeClr val="bg1"/>
                </a:solidFill>
              </a:rPr>
              <a:t>Transparency of financial details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All charges to one invoice from multiple locations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Certified integrations to common OTAs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1AB02F-1FCC-8934-D199-0844F4382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What makes LS Central for hotels a great product?</a:t>
            </a:r>
          </a:p>
        </p:txBody>
      </p:sp>
    </p:spTree>
    <p:extLst>
      <p:ext uri="{BB962C8B-B14F-4D97-AF65-F5344CB8AC3E}">
        <p14:creationId xmlns:p14="http://schemas.microsoft.com/office/powerpoint/2010/main" val="5674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A84A3-3FD4-8BD7-B384-D3DF97773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35752331-3437-4940-C6A9-72CD50DA46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96" r="27487"/>
          <a:stretch/>
        </p:blipFill>
        <p:spPr>
          <a:xfrm>
            <a:off x="340290" y="2305034"/>
            <a:ext cx="9798238" cy="413316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91C9C-8289-6BFF-05BD-E6C3E163C6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10382700" cy="120363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is-IS" b="1" err="1">
                <a:latin typeface="Segoe UI"/>
                <a:cs typeface="Segoe UI"/>
              </a:rPr>
              <a:t>Deposit</a:t>
            </a:r>
            <a:r>
              <a:rPr lang="is-IS" b="1">
                <a:latin typeface="Segoe UI"/>
                <a:cs typeface="Segoe UI"/>
              </a:rPr>
              <a:t> </a:t>
            </a:r>
            <a:r>
              <a:rPr lang="is-IS" b="1" err="1">
                <a:latin typeface="Segoe UI"/>
                <a:cs typeface="Segoe UI"/>
              </a:rPr>
              <a:t>policy</a:t>
            </a:r>
            <a:endParaRPr lang="is-IS" b="1" err="1"/>
          </a:p>
          <a:p>
            <a:pPr lvl="1"/>
            <a:r>
              <a:rPr lang="is-IS" sz="1800" err="1">
                <a:latin typeface="Segoe UI"/>
                <a:cs typeface="Segoe UI"/>
              </a:rPr>
              <a:t>Enhanced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line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validation</a:t>
            </a:r>
          </a:p>
          <a:p>
            <a:pPr lvl="1"/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Due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Calculation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page</a:t>
            </a:r>
            <a:r>
              <a:rPr lang="is-IS" sz="1800">
                <a:latin typeface="Segoe UI"/>
                <a:cs typeface="Segoe UI"/>
              </a:rPr>
              <a:t> – </a:t>
            </a:r>
            <a:r>
              <a:rPr lang="is-IS" sz="1800" err="1">
                <a:latin typeface="Segoe UI"/>
                <a:cs typeface="Segoe UI"/>
              </a:rPr>
              <a:t>simulates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how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due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lines</a:t>
            </a:r>
            <a:r>
              <a:rPr lang="is-IS" sz="1800">
                <a:latin typeface="Segoe UI"/>
                <a:cs typeface="Segoe UI"/>
              </a:rPr>
              <a:t> are </a:t>
            </a:r>
            <a:r>
              <a:rPr lang="is-IS" sz="1800" err="1">
                <a:latin typeface="Segoe UI"/>
                <a:cs typeface="Segoe UI"/>
              </a:rPr>
              <a:t>calculated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and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added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9B4152-51C2-CE48-FBEB-6625617C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Deposit Management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20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A84A3-3FD4-8BD7-B384-D3DF97773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91C9C-8289-6BFF-05BD-E6C3E163C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4090429" cy="551524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is-IS" sz="1800" b="1" err="1">
                <a:latin typeface="Segoe UI"/>
                <a:cs typeface="Segoe UI"/>
              </a:rPr>
              <a:t>Deposit</a:t>
            </a:r>
            <a:r>
              <a:rPr lang="is-IS" sz="1800" b="1">
                <a:latin typeface="Segoe UI"/>
                <a:cs typeface="Segoe UI"/>
              </a:rPr>
              <a:t> </a:t>
            </a:r>
            <a:r>
              <a:rPr lang="is-IS" sz="1800" b="1" err="1">
                <a:latin typeface="Segoe UI"/>
                <a:cs typeface="Segoe UI"/>
              </a:rPr>
              <a:t>Overview</a:t>
            </a:r>
            <a:r>
              <a:rPr lang="is-IS" sz="1800" b="1">
                <a:latin typeface="Segoe UI"/>
                <a:cs typeface="Segoe UI"/>
              </a:rPr>
              <a:t> </a:t>
            </a:r>
            <a:r>
              <a:rPr lang="is-IS" sz="1800" b="1" err="1">
                <a:latin typeface="Segoe UI"/>
                <a:cs typeface="Segoe UI"/>
              </a:rPr>
              <a:t>Page</a:t>
            </a:r>
          </a:p>
          <a:p>
            <a:pPr lvl="1"/>
            <a:r>
              <a:rPr lang="is-IS" sz="1800">
                <a:latin typeface="Segoe UI"/>
                <a:cs typeface="Segoe UI"/>
              </a:rPr>
              <a:t>One </a:t>
            </a:r>
            <a:r>
              <a:rPr lang="is-IS" sz="1800" err="1">
                <a:latin typeface="Segoe UI"/>
                <a:cs typeface="Segoe UI"/>
              </a:rPr>
              <a:t>page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to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show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all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entries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related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to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reservation</a:t>
            </a:r>
          </a:p>
          <a:p>
            <a:pPr marL="0" indent="0">
              <a:buNone/>
            </a:pPr>
            <a:r>
              <a:rPr lang="is-IS" sz="1800" b="1" err="1">
                <a:latin typeface="Segoe UI"/>
                <a:cs typeface="Segoe UI"/>
              </a:rPr>
              <a:t>Deposit</a:t>
            </a:r>
            <a:r>
              <a:rPr lang="is-IS" sz="1800" b="1">
                <a:latin typeface="Segoe UI"/>
                <a:cs typeface="Segoe UI"/>
              </a:rPr>
              <a:t> Schedule</a:t>
            </a:r>
            <a:endParaRPr lang="is-IS" sz="1800" b="1"/>
          </a:p>
          <a:p>
            <a:pPr lvl="1"/>
            <a:r>
              <a:rPr lang="is-IS" sz="1800" err="1">
                <a:latin typeface="Segoe UI"/>
                <a:cs typeface="Segoe UI"/>
              </a:rPr>
              <a:t>Collect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for a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schedule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line</a:t>
            </a:r>
          </a:p>
          <a:p>
            <a:pPr lvl="1"/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schedule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calculation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details</a:t>
            </a:r>
          </a:p>
          <a:p>
            <a:pPr marL="0" indent="0">
              <a:buNone/>
            </a:pPr>
            <a:r>
              <a:rPr lang="is-IS" sz="1800" b="1" err="1">
                <a:latin typeface="Segoe UI"/>
                <a:cs typeface="Segoe UI"/>
              </a:rPr>
              <a:t>Deposit</a:t>
            </a:r>
            <a:r>
              <a:rPr lang="is-IS" sz="1800" b="1">
                <a:latin typeface="Segoe UI"/>
                <a:cs typeface="Segoe UI"/>
              </a:rPr>
              <a:t> </a:t>
            </a:r>
            <a:r>
              <a:rPr lang="is-IS" sz="1800" b="1" err="1">
                <a:latin typeface="Segoe UI"/>
                <a:cs typeface="Segoe UI"/>
              </a:rPr>
              <a:t>Entries</a:t>
            </a:r>
            <a:endParaRPr lang="is-IS" sz="1800" b="1" err="1"/>
          </a:p>
          <a:p>
            <a:pPr lvl="1"/>
            <a:r>
              <a:rPr lang="is-IS" sz="1800" err="1">
                <a:latin typeface="Segoe UI"/>
                <a:cs typeface="Segoe UI"/>
              </a:rPr>
              <a:t>View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all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entries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in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one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place</a:t>
            </a:r>
          </a:p>
          <a:p>
            <a:pPr lvl="1"/>
            <a:r>
              <a:rPr lang="is-IS" sz="1800" err="1">
                <a:latin typeface="Segoe UI"/>
                <a:cs typeface="Segoe UI"/>
              </a:rPr>
              <a:t>Collect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or</a:t>
            </a:r>
            <a:r>
              <a:rPr lang="is-IS" sz="1800">
                <a:latin typeface="Segoe UI"/>
                <a:cs typeface="Segoe UI"/>
              </a:rPr>
              <a:t> refund a </a:t>
            </a:r>
            <a:r>
              <a:rPr lang="is-IS" sz="1800" err="1">
                <a:latin typeface="Segoe UI"/>
                <a:cs typeface="Segoe UI"/>
              </a:rPr>
              <a:t>deposit</a:t>
            </a:r>
          </a:p>
          <a:p>
            <a:pPr marL="0" indent="0">
              <a:buNone/>
            </a:pPr>
            <a:r>
              <a:rPr lang="is-IS" sz="1800" b="1" err="1">
                <a:latin typeface="Segoe UI"/>
                <a:cs typeface="Segoe UI"/>
              </a:rPr>
              <a:t>Deposit</a:t>
            </a:r>
            <a:r>
              <a:rPr lang="is-IS" sz="1800" b="1">
                <a:latin typeface="Segoe UI"/>
                <a:cs typeface="Segoe UI"/>
              </a:rPr>
              <a:t> </a:t>
            </a:r>
            <a:r>
              <a:rPr lang="is-IS" sz="1800" b="1" err="1">
                <a:latin typeface="Segoe UI"/>
                <a:cs typeface="Segoe UI"/>
              </a:rPr>
              <a:t>Assignments</a:t>
            </a:r>
            <a:endParaRPr lang="is-IS" sz="1800" b="1" err="1"/>
          </a:p>
          <a:p>
            <a:pPr lvl="1"/>
            <a:r>
              <a:rPr lang="is-IS" sz="1800" err="1">
                <a:latin typeface="Segoe UI"/>
                <a:cs typeface="Segoe UI"/>
              </a:rPr>
              <a:t>Assign</a:t>
            </a:r>
            <a:r>
              <a:rPr lang="is-IS" sz="1800">
                <a:latin typeface="Segoe UI"/>
                <a:cs typeface="Segoe UI"/>
              </a:rPr>
              <a:t> a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amounts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to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different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folios</a:t>
            </a:r>
          </a:p>
          <a:p>
            <a:pPr marL="0" indent="0">
              <a:buNone/>
            </a:pPr>
            <a:r>
              <a:rPr lang="is-IS" sz="2000" b="1" err="1">
                <a:latin typeface="Segoe UI"/>
                <a:cs typeface="Segoe UI"/>
              </a:rPr>
              <a:t>Deposits</a:t>
            </a:r>
            <a:r>
              <a:rPr lang="is-IS" sz="2000" b="1">
                <a:latin typeface="Segoe UI"/>
                <a:cs typeface="Segoe UI"/>
              </a:rPr>
              <a:t> </a:t>
            </a:r>
            <a:r>
              <a:rPr lang="is-IS" sz="2000" b="1" err="1">
                <a:latin typeface="Segoe UI"/>
                <a:cs typeface="Segoe UI"/>
              </a:rPr>
              <a:t>Overview</a:t>
            </a:r>
            <a:endParaRPr lang="is-IS" sz="2000" b="1" err="1"/>
          </a:p>
          <a:p>
            <a:pPr lvl="1"/>
            <a:r>
              <a:rPr lang="is-IS" sz="1800" err="1">
                <a:latin typeface="Segoe UI"/>
                <a:cs typeface="Segoe UI"/>
              </a:rPr>
              <a:t>View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amounts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and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balance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9B4152-51C2-CE48-FBEB-6625617C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Deposit Management</a:t>
            </a:r>
            <a:endParaRPr lang="en-US"/>
          </a:p>
        </p:txBody>
      </p:sp>
      <p:pic>
        <p:nvPicPr>
          <p:cNvPr id="6" name="Picture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FF880E0A-1FBC-C848-37CB-005270E587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-19059" b="-19059"/>
          <a:stretch/>
        </p:blipFill>
        <p:spPr>
          <a:xfrm>
            <a:off x="4537075" y="0"/>
            <a:ext cx="7654925" cy="6447934"/>
          </a:xfrm>
        </p:spPr>
      </p:pic>
    </p:spTree>
    <p:extLst>
      <p:ext uri="{BB962C8B-B14F-4D97-AF65-F5344CB8AC3E}">
        <p14:creationId xmlns:p14="http://schemas.microsoft.com/office/powerpoint/2010/main" val="1289924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D1FCA-CA5C-C45F-0F3A-3E109842F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C2C78-109F-0255-4C4E-9D1AEA1D9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4090429" cy="551524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Deposit on POS</a:t>
            </a:r>
          </a:p>
          <a:p>
            <a:r>
              <a:rPr lang="is-IS" sz="1800" err="1">
                <a:latin typeface="Segoe UI"/>
                <a:cs typeface="Segoe UI"/>
              </a:rPr>
              <a:t>Add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more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to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the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reservation</a:t>
            </a:r>
          </a:p>
          <a:p>
            <a:pPr lvl="1"/>
            <a:r>
              <a:rPr lang="is-IS" sz="1800">
                <a:latin typeface="Segoe UI"/>
                <a:cs typeface="Segoe UI"/>
              </a:rPr>
              <a:t>POS </a:t>
            </a:r>
            <a:r>
              <a:rPr lang="is-IS" sz="1800" err="1">
                <a:latin typeface="Segoe UI"/>
                <a:cs typeface="Segoe UI"/>
              </a:rPr>
              <a:t>command</a:t>
            </a:r>
            <a:r>
              <a:rPr lang="is-IS" sz="1800">
                <a:latin typeface="Segoe UI"/>
                <a:cs typeface="Segoe UI"/>
              </a:rPr>
              <a:t>: </a:t>
            </a:r>
            <a:r>
              <a:rPr lang="is-IS" sz="1800" b="1">
                <a:latin typeface="Segoe UI"/>
                <a:cs typeface="Segoe UI"/>
              </a:rPr>
              <a:t>HOTELPREPAYRES</a:t>
            </a:r>
          </a:p>
          <a:p>
            <a:r>
              <a:rPr lang="is-IS" sz="1800" err="1">
                <a:latin typeface="Segoe UI"/>
                <a:cs typeface="Segoe UI"/>
              </a:rPr>
              <a:t>Return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all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or</a:t>
            </a:r>
            <a:r>
              <a:rPr lang="is-IS" sz="1800">
                <a:latin typeface="Segoe UI"/>
                <a:cs typeface="Segoe UI"/>
              </a:rPr>
              <a:t> part of </a:t>
            </a:r>
            <a:r>
              <a:rPr lang="is-IS" sz="1800" err="1">
                <a:latin typeface="Segoe UI"/>
                <a:cs typeface="Segoe UI"/>
              </a:rPr>
              <a:t>already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prepaid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on </a:t>
            </a:r>
            <a:r>
              <a:rPr lang="is-IS" sz="1800" err="1">
                <a:latin typeface="Segoe UI"/>
                <a:cs typeface="Segoe UI"/>
              </a:rPr>
              <a:t>the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reservation</a:t>
            </a:r>
          </a:p>
          <a:p>
            <a:pPr lvl="1"/>
            <a:r>
              <a:rPr lang="is-IS" sz="1800">
                <a:latin typeface="Segoe UI"/>
                <a:cs typeface="Segoe UI"/>
              </a:rPr>
              <a:t>POS </a:t>
            </a:r>
            <a:r>
              <a:rPr lang="is-IS" sz="1800" err="1">
                <a:latin typeface="Segoe UI"/>
                <a:cs typeface="Segoe UI"/>
              </a:rPr>
              <a:t>command</a:t>
            </a:r>
            <a:r>
              <a:rPr lang="is-IS" sz="1800">
                <a:latin typeface="Segoe UI"/>
                <a:cs typeface="Segoe UI"/>
              </a:rPr>
              <a:t>: </a:t>
            </a:r>
            <a:r>
              <a:rPr lang="is-IS" sz="1800" b="1">
                <a:latin typeface="Segoe UI"/>
                <a:cs typeface="Segoe UI"/>
              </a:rPr>
              <a:t>HOTELRETDEPOSIT</a:t>
            </a:r>
            <a:r>
              <a:rPr lang="is-IS" sz="1800">
                <a:latin typeface="Segoe UI"/>
                <a:cs typeface="Segoe UI"/>
              </a:rPr>
              <a:t> </a:t>
            </a:r>
            <a:endParaRPr lang="is-IS" sz="1800"/>
          </a:p>
          <a:p>
            <a:r>
              <a:rPr lang="is-IS" sz="1800" err="1">
                <a:latin typeface="Segoe UI"/>
                <a:cs typeface="Segoe UI"/>
              </a:rPr>
              <a:t>Use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all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or</a:t>
            </a:r>
            <a:r>
              <a:rPr lang="is-IS" sz="1800">
                <a:latin typeface="Segoe UI"/>
                <a:cs typeface="Segoe UI"/>
              </a:rPr>
              <a:t> part of </a:t>
            </a:r>
            <a:r>
              <a:rPr lang="is-IS" sz="1800" err="1">
                <a:latin typeface="Segoe UI"/>
                <a:cs typeface="Segoe UI"/>
              </a:rPr>
              <a:t>already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prepaid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deposit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as</a:t>
            </a:r>
            <a:r>
              <a:rPr lang="is-IS" sz="1800">
                <a:latin typeface="Segoe UI"/>
                <a:cs typeface="Segoe UI"/>
              </a:rPr>
              <a:t> </a:t>
            </a:r>
            <a:r>
              <a:rPr lang="is-IS" sz="1800" err="1">
                <a:latin typeface="Segoe UI"/>
                <a:cs typeface="Segoe UI"/>
              </a:rPr>
              <a:t>payment</a:t>
            </a:r>
            <a:r>
              <a:rPr lang="is-IS" sz="1800">
                <a:latin typeface="Segoe UI"/>
                <a:cs typeface="Segoe UI"/>
              </a:rPr>
              <a:t> on </a:t>
            </a:r>
            <a:r>
              <a:rPr lang="is-IS" sz="1800" err="1">
                <a:latin typeface="Segoe UI"/>
                <a:cs typeface="Segoe UI"/>
              </a:rPr>
              <a:t>reservation</a:t>
            </a:r>
          </a:p>
          <a:p>
            <a:pPr lvl="1"/>
            <a:r>
              <a:rPr lang="is-IS" sz="1800">
                <a:latin typeface="Segoe UI"/>
                <a:cs typeface="Segoe UI"/>
              </a:rPr>
              <a:t>POS </a:t>
            </a:r>
            <a:r>
              <a:rPr lang="is-IS" sz="1800" err="1">
                <a:latin typeface="Segoe UI"/>
                <a:cs typeface="Segoe UI"/>
              </a:rPr>
              <a:t>command</a:t>
            </a:r>
            <a:r>
              <a:rPr lang="is-IS" sz="1800">
                <a:latin typeface="Segoe UI"/>
                <a:cs typeface="Segoe UI"/>
              </a:rPr>
              <a:t>: </a:t>
            </a:r>
            <a:r>
              <a:rPr lang="is-IS" sz="1800" b="1">
                <a:latin typeface="Segoe UI"/>
                <a:cs typeface="Segoe UI"/>
              </a:rPr>
              <a:t>HOTELCONSDEPOSIT</a:t>
            </a:r>
          </a:p>
          <a:p>
            <a:pPr lvl="1"/>
            <a:endParaRPr lang="en-US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942522-298D-4A85-280E-743EC371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Deposit Management</a:t>
            </a:r>
            <a:endParaRPr lang="en-US"/>
          </a:p>
        </p:txBody>
      </p:sp>
      <p:pic>
        <p:nvPicPr>
          <p:cNvPr id="6" name="Picture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86FDE4CB-DEFE-9316-AB38-F3B429609F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-13555" b="-13555"/>
          <a:stretch/>
        </p:blipFill>
        <p:spPr>
          <a:xfrm>
            <a:off x="4537075" y="0"/>
            <a:ext cx="7654925" cy="5934075"/>
          </a:xfrm>
        </p:spPr>
      </p:pic>
    </p:spTree>
    <p:extLst>
      <p:ext uri="{BB962C8B-B14F-4D97-AF65-F5344CB8AC3E}">
        <p14:creationId xmlns:p14="http://schemas.microsoft.com/office/powerpoint/2010/main" val="1771289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old safe&#10;&#10;Description automatically generated">
            <a:extLst>
              <a:ext uri="{FF2B5EF4-FFF2-40B4-BE49-F238E27FC236}">
                <a16:creationId xmlns:a16="http://schemas.microsoft.com/office/drawing/2014/main" id="{C4F10EEB-3C34-9194-D15C-BF536D2CB5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319"/>
          <a:stretch/>
        </p:blipFill>
        <p:spPr>
          <a:xfrm>
            <a:off x="-337751" y="-1"/>
            <a:ext cx="12732936" cy="69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98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's hands holding a card&#10;&#10;Description automatically generated">
            <a:extLst>
              <a:ext uri="{FF2B5EF4-FFF2-40B4-BE49-F238E27FC236}">
                <a16:creationId xmlns:a16="http://schemas.microsoft.com/office/drawing/2014/main" id="{C75ECAFF-147A-74CD-1663-9846C2486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521" y="-276616"/>
            <a:ext cx="12843574" cy="85623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1C2233-E509-0917-44EB-22326365218E}"/>
              </a:ext>
            </a:extLst>
          </p:cNvPr>
          <p:cNvSpPr/>
          <p:nvPr/>
        </p:nvSpPr>
        <p:spPr>
          <a:xfrm>
            <a:off x="3365325" y="875213"/>
            <a:ext cx="5461349" cy="1025611"/>
          </a:xfrm>
          <a:prstGeom prst="rect">
            <a:avLst/>
          </a:prstGeom>
          <a:solidFill>
            <a:srgbClr val="351C5C">
              <a:alpha val="9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04128E-369B-57DF-6549-E28E26B592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4106" y="1051969"/>
            <a:ext cx="9983788" cy="96472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sz="4400">
                <a:latin typeface="Segoe UI"/>
                <a:cs typeface="Segoe UI"/>
              </a:rPr>
              <a:t>General usability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657178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screenshot of a computer&#10;&#10;Description automatically generated">
            <a:extLst>
              <a:ext uri="{FF2B5EF4-FFF2-40B4-BE49-F238E27FC236}">
                <a16:creationId xmlns:a16="http://schemas.microsoft.com/office/drawing/2014/main" id="{5F921C6F-AEE3-2EE4-5714-E4A89B0589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027" r="6027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49E56B-67F7-0913-B107-93BF65F26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951" y="989570"/>
            <a:ext cx="4977414" cy="566420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Item Summary Page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Shows expected consumption of items for next 9 days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Can filter on </a:t>
            </a:r>
            <a:r>
              <a:rPr lang="en-US" i="1" dirty="0">
                <a:latin typeface="Segoe UI"/>
                <a:cs typeface="Segoe UI"/>
              </a:rPr>
              <a:t>items</a:t>
            </a:r>
            <a:r>
              <a:rPr lang="en-US" dirty="0">
                <a:latin typeface="Segoe UI"/>
                <a:cs typeface="Segoe UI"/>
              </a:rPr>
              <a:t>, </a:t>
            </a:r>
            <a:r>
              <a:rPr lang="en-US" i="1" dirty="0">
                <a:latin typeface="Segoe UI"/>
                <a:cs typeface="Segoe UI"/>
              </a:rPr>
              <a:t>special groups</a:t>
            </a:r>
            <a:r>
              <a:rPr lang="en-US" dirty="0">
                <a:latin typeface="Segoe UI"/>
                <a:cs typeface="Segoe UI"/>
              </a:rPr>
              <a:t>, </a:t>
            </a:r>
            <a:r>
              <a:rPr lang="en-US" i="1" dirty="0">
                <a:latin typeface="Segoe UI"/>
                <a:cs typeface="Segoe UI"/>
              </a:rPr>
              <a:t>item categories </a:t>
            </a:r>
            <a:r>
              <a:rPr lang="en-US" dirty="0">
                <a:latin typeface="Segoe UI"/>
                <a:cs typeface="Segoe UI"/>
              </a:rPr>
              <a:t>or </a:t>
            </a:r>
            <a:r>
              <a:rPr lang="en-US" i="1" dirty="0">
                <a:latin typeface="Segoe UI"/>
                <a:cs typeface="Segoe UI"/>
              </a:rPr>
              <a:t>product groups</a:t>
            </a:r>
          </a:p>
          <a:p>
            <a:pPr lvl="1"/>
            <a:endParaRPr lang="en-US" dirty="0">
              <a:latin typeface="Segoe UI"/>
              <a:cs typeface="Segoe UI"/>
            </a:endParaRPr>
          </a:p>
          <a:p>
            <a:pPr lvl="1"/>
            <a:r>
              <a:rPr lang="en-US" dirty="0">
                <a:latin typeface="Segoe UI"/>
                <a:cs typeface="Segoe UI"/>
              </a:rPr>
              <a:t>Convenient to track how many breakfasts are scheduled (or any other item)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BBACD6-BFCE-47C4-4CE8-0B4A1A16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55355"/>
            <a:ext cx="11511073" cy="588637"/>
          </a:xfrm>
        </p:spPr>
        <p:txBody>
          <a:bodyPr/>
          <a:lstStyle/>
          <a:p>
            <a:r>
              <a:rPr lang="en-US">
                <a:latin typeface="Segoe UI"/>
                <a:cs typeface="Segoe UI"/>
              </a:rPr>
              <a:t>General usability - Item Summary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641D1-4C7D-3670-BB48-4C92D17D8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75" y="2672770"/>
            <a:ext cx="6349953" cy="2539981"/>
          </a:xfrm>
          <a:prstGeom prst="rect">
            <a:avLst/>
          </a:prstGeom>
          <a:ln w="28575">
            <a:solidFill>
              <a:srgbClr val="5C4582"/>
            </a:solidFill>
          </a:ln>
        </p:spPr>
      </p:pic>
    </p:spTree>
    <p:extLst>
      <p:ext uri="{BB962C8B-B14F-4D97-AF65-F5344CB8AC3E}">
        <p14:creationId xmlns:p14="http://schemas.microsoft.com/office/powerpoint/2010/main" val="61349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221DF-2C3D-2EF4-9438-176ECD602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screenshot of a computer&#10;&#10;Description automatically generated">
            <a:extLst>
              <a:ext uri="{FF2B5EF4-FFF2-40B4-BE49-F238E27FC236}">
                <a16:creationId xmlns:a16="http://schemas.microsoft.com/office/drawing/2014/main" id="{EC35F461-3CC0-D65D-4729-D4FD715FB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027" r="6027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7F4ADD-2ABA-22A4-C4EF-2649BFD69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951" y="989570"/>
            <a:ext cx="4977414" cy="566420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latin typeface="Segoe UI"/>
                <a:cs typeface="Segoe UI"/>
              </a:rPr>
              <a:t>Room Summary Page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Shows expected consumption of items in rooms for a given day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Many filter possibilities</a:t>
            </a:r>
          </a:p>
          <a:p>
            <a:pPr lvl="1"/>
            <a:endParaRPr lang="en-US" dirty="0">
              <a:latin typeface="Segoe UI"/>
              <a:cs typeface="Segoe UI"/>
            </a:endParaRPr>
          </a:p>
          <a:p>
            <a:pPr lvl="1"/>
            <a:r>
              <a:rPr lang="en-US" dirty="0">
                <a:latin typeface="Segoe UI"/>
                <a:cs typeface="Segoe UI"/>
              </a:rPr>
              <a:t>Convenient for example to see which rooms are scheduled for breakfast or which are using shuttle service</a:t>
            </a:r>
          </a:p>
          <a:p>
            <a:pPr lvl="1"/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86AEDF-908D-A8C2-30C4-2720620D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55355"/>
            <a:ext cx="11511073" cy="588637"/>
          </a:xfrm>
        </p:spPr>
        <p:txBody>
          <a:bodyPr/>
          <a:lstStyle/>
          <a:p>
            <a:r>
              <a:rPr lang="en-US">
                <a:latin typeface="Segoe UI"/>
                <a:cs typeface="Segoe UI"/>
              </a:rPr>
              <a:t>General usability - Room 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371220-4771-818C-14D0-41AF13200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00" y="2078611"/>
            <a:ext cx="5779574" cy="3619495"/>
          </a:xfrm>
          <a:prstGeom prst="rect">
            <a:avLst/>
          </a:prstGeom>
          <a:ln w="28575">
            <a:solidFill>
              <a:srgbClr val="5C4582"/>
            </a:solidFill>
          </a:ln>
        </p:spPr>
      </p:pic>
    </p:spTree>
    <p:extLst>
      <p:ext uri="{BB962C8B-B14F-4D97-AF65-F5344CB8AC3E}">
        <p14:creationId xmlns:p14="http://schemas.microsoft.com/office/powerpoint/2010/main" val="402460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3C245-2511-9DA9-2146-9DD3F1CA9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C6456D-73A7-6627-CA1B-D58266F524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is-IS" b="1" dirty="0">
                <a:latin typeface="Segoe UI"/>
                <a:cs typeface="Segoe UI"/>
              </a:rPr>
              <a:t>Role Center day plans</a:t>
            </a:r>
          </a:p>
          <a:p>
            <a:pPr lvl="1"/>
            <a:r>
              <a:rPr lang="is-IS" dirty="0">
                <a:latin typeface="Segoe UI"/>
                <a:cs typeface="Segoe UI"/>
              </a:rPr>
              <a:t>Charts showing </a:t>
            </a:r>
            <a:r>
              <a:rPr lang="is-IS" i="1" dirty="0">
                <a:latin typeface="Segoe UI"/>
                <a:cs typeface="Segoe UI"/>
              </a:rPr>
              <a:t>arriving</a:t>
            </a:r>
            <a:r>
              <a:rPr lang="is-IS" dirty="0">
                <a:latin typeface="Segoe UI"/>
                <a:cs typeface="Segoe UI"/>
              </a:rPr>
              <a:t>, </a:t>
            </a:r>
            <a:r>
              <a:rPr lang="is-IS" i="1" dirty="0">
                <a:latin typeface="Segoe UI"/>
                <a:cs typeface="Segoe UI"/>
              </a:rPr>
              <a:t>arrived</a:t>
            </a:r>
            <a:r>
              <a:rPr lang="is-IS" dirty="0">
                <a:latin typeface="Segoe UI"/>
                <a:cs typeface="Segoe UI"/>
              </a:rPr>
              <a:t>, </a:t>
            </a:r>
            <a:r>
              <a:rPr lang="is-IS" i="1" dirty="0">
                <a:latin typeface="Segoe UI"/>
                <a:cs typeface="Segoe UI"/>
              </a:rPr>
              <a:t>stayover</a:t>
            </a:r>
            <a:r>
              <a:rPr lang="is-IS" dirty="0">
                <a:latin typeface="Segoe UI"/>
                <a:cs typeface="Segoe UI"/>
              </a:rPr>
              <a:t>, </a:t>
            </a:r>
            <a:r>
              <a:rPr lang="is-IS" i="1" dirty="0">
                <a:latin typeface="Segoe UI"/>
                <a:cs typeface="Segoe UI"/>
              </a:rPr>
              <a:t>departing</a:t>
            </a:r>
            <a:r>
              <a:rPr lang="is-IS" dirty="0">
                <a:latin typeface="Segoe UI"/>
                <a:cs typeface="Segoe UI"/>
              </a:rPr>
              <a:t> and </a:t>
            </a:r>
            <a:r>
              <a:rPr lang="is-IS" i="1" dirty="0">
                <a:latin typeface="Segoe UI"/>
                <a:cs typeface="Segoe UI"/>
              </a:rPr>
              <a:t>departed</a:t>
            </a:r>
            <a:r>
              <a:rPr lang="is-IS" dirty="0">
                <a:latin typeface="Segoe UI"/>
                <a:cs typeface="Segoe UI"/>
              </a:rPr>
              <a:t> reservations for individuals and groups</a:t>
            </a:r>
          </a:p>
          <a:p>
            <a:pPr lvl="2"/>
            <a:r>
              <a:rPr lang="is-IS" dirty="0">
                <a:latin typeface="Segoe UI"/>
                <a:cs typeface="Segoe UI"/>
              </a:rPr>
              <a:t>Can drill down to reservations behind the numbers and filter on status</a:t>
            </a:r>
          </a:p>
          <a:p>
            <a:pPr lvl="1"/>
            <a:r>
              <a:rPr lang="is-IS" dirty="0">
                <a:latin typeface="Segoe UI"/>
                <a:cs typeface="Segoe UI"/>
              </a:rPr>
              <a:t>Chart showing room availability for the next 30 days</a:t>
            </a:r>
          </a:p>
          <a:p>
            <a:pPr lvl="2"/>
            <a:r>
              <a:rPr lang="is-IS" dirty="0">
                <a:latin typeface="Segoe UI"/>
                <a:cs typeface="Segoe UI"/>
              </a:rPr>
              <a:t>Can filter on room types and open Room Type Availablity information page</a:t>
            </a:r>
            <a:endParaRPr lang="is-IS" dirty="0"/>
          </a:p>
          <a:p>
            <a:pPr lvl="1"/>
            <a:r>
              <a:rPr lang="is-IS" dirty="0">
                <a:latin typeface="Segoe UI"/>
                <a:cs typeface="Segoe UI"/>
              </a:rPr>
              <a:t>Chart showing hotel occupancy percentage for the next week</a:t>
            </a:r>
          </a:p>
          <a:p>
            <a:pPr lvl="2"/>
            <a:r>
              <a:rPr lang="is-IS" dirty="0">
                <a:latin typeface="Segoe UI"/>
                <a:cs typeface="Segoe UI"/>
              </a:rPr>
              <a:t>Can filter on room types and open Occupancy rate page</a:t>
            </a:r>
          </a:p>
          <a:p>
            <a:pPr lvl="1"/>
            <a:endParaRPr lang="is-I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910C17-62C9-9FDE-5F1F-7DE65BC0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General usability</a:t>
            </a:r>
            <a:endParaRPr lang="en-US"/>
          </a:p>
        </p:txBody>
      </p:sp>
      <p:pic>
        <p:nvPicPr>
          <p:cNvPr id="8" name="Picture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95B74F93-EBF8-1A14-3596-F1FA29433C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196" r="11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8539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A0D6-519A-44A8-4E1A-3BF365912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CFAD14-C4C4-AB76-3CCD-53514F7589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4309" y="989570"/>
            <a:ext cx="4357056" cy="5664200"/>
          </a:xfrm>
        </p:spPr>
        <p:txBody>
          <a:bodyPr/>
          <a:lstStyle/>
          <a:p>
            <a:r>
              <a:rPr lang="en-US"/>
              <a:t>Improved navigation</a:t>
            </a:r>
          </a:p>
          <a:p>
            <a:r>
              <a:rPr lang="en-US"/>
              <a:t>Default member club for hotels</a:t>
            </a:r>
          </a:p>
          <a:p>
            <a:r>
              <a:rPr lang="en-US"/>
              <a:t>Room ranking for automatic allocation</a:t>
            </a:r>
          </a:p>
          <a:p>
            <a:r>
              <a:rPr lang="en-US"/>
              <a:t>Reservation history – more details tracked</a:t>
            </a:r>
          </a:p>
          <a:p>
            <a:r>
              <a:rPr lang="en-US"/>
              <a:t>Improved housekeeping POS</a:t>
            </a:r>
          </a:p>
          <a:p>
            <a:r>
              <a:rPr lang="en-US"/>
              <a:t>Improved online help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0203E9-3D37-16D2-7BEF-3B79A0B30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General usability</a:t>
            </a:r>
            <a:endParaRPr lang="en-US"/>
          </a:p>
        </p:txBody>
      </p:sp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1D189E11-C0E3-AE10-1CBB-11D8F2A80A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5625" b="-5625"/>
          <a:stretch/>
        </p:blipFill>
        <p:spPr>
          <a:xfrm>
            <a:off x="442375" y="1036948"/>
            <a:ext cx="6981269" cy="4736573"/>
          </a:xfrm>
        </p:spPr>
      </p:pic>
    </p:spTree>
    <p:extLst>
      <p:ext uri="{BB962C8B-B14F-4D97-AF65-F5344CB8AC3E}">
        <p14:creationId xmlns:p14="http://schemas.microsoft.com/office/powerpoint/2010/main" val="1033118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rocky shore with a lighthouse in the distance&#10;&#10;Description automatically generated">
            <a:extLst>
              <a:ext uri="{FF2B5EF4-FFF2-40B4-BE49-F238E27FC236}">
                <a16:creationId xmlns:a16="http://schemas.microsoft.com/office/drawing/2014/main" id="{3537FFF1-83ED-D9BF-3321-8AF81DF3FB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862" b="88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5418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A1725-C2AB-0E29-242C-8B93EB394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9" descr="A picture containing indoor, floor, wall, bed&#10;&#10;Description automatically generated">
            <a:extLst>
              <a:ext uri="{FF2B5EF4-FFF2-40B4-BE49-F238E27FC236}">
                <a16:creationId xmlns:a16="http://schemas.microsoft.com/office/drawing/2014/main" id="{44F0047A-EF44-7689-B8B5-97BB30BA6B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41" r="25741"/>
          <a:stretch>
            <a:fillRect/>
          </a:stretch>
        </p:blipFill>
        <p:spPr>
          <a:xfrm>
            <a:off x="692667" y="777013"/>
            <a:ext cx="3585561" cy="493120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31595F-0A4C-ED21-CCD3-9F7E6B13C6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s-IS"/>
              <a:t>Hótel Ísland - Iceland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809B1-E873-A9B1-8B4B-201A6F4D1A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First SaaS implementation</a:t>
            </a:r>
            <a:endParaRPr lang="en-US" b="1">
              <a:solidFill>
                <a:schemeClr val="bg1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endParaRPr lang="en-US" b="1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>
                <a:latin typeface="Segoe UI Semibold"/>
                <a:cs typeface="Segoe UI Semibold"/>
              </a:rPr>
              <a:t>Implementation done in 6 weeks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High level analysis &amp; design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Configurations done with packages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Testing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Training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Integration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Migration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Go live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Live 5</a:t>
            </a:r>
            <a:r>
              <a:rPr lang="en-US" b="1" baseline="30000">
                <a:latin typeface="Segoe UI"/>
                <a:cs typeface="Segoe UI"/>
              </a:rPr>
              <a:t>th</a:t>
            </a:r>
            <a:r>
              <a:rPr lang="en-US" b="1">
                <a:latin typeface="Segoe UI"/>
                <a:cs typeface="Segoe UI"/>
              </a:rPr>
              <a:t> of June 2023</a:t>
            </a:r>
          </a:p>
        </p:txBody>
      </p:sp>
      <p:pic>
        <p:nvPicPr>
          <p:cNvPr id="5" name="Picture 21" descr="Logo&#10;&#10;Description automatically generated">
            <a:extLst>
              <a:ext uri="{FF2B5EF4-FFF2-40B4-BE49-F238E27FC236}">
                <a16:creationId xmlns:a16="http://schemas.microsoft.com/office/drawing/2014/main" id="{3519192A-1A03-D3FE-82FE-360C6BEA4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129" y="5120812"/>
            <a:ext cx="915099" cy="91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8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249F7-930D-20BB-2491-D5AD91ECC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EB8D8-3645-4ACF-13E7-16242D25B4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Setup for LS Central for hotels is not complex</a:t>
            </a:r>
          </a:p>
          <a:p>
            <a:pPr marL="0" indent="0">
              <a:buNone/>
            </a:pPr>
            <a:endParaRPr lang="en-US"/>
          </a:p>
          <a:p>
            <a:r>
              <a:rPr lang="en-US">
                <a:latin typeface="Segoe UI"/>
                <a:cs typeface="Segoe UI"/>
              </a:rPr>
              <a:t>“Plug and Play” for customers with BC and LS Central modules already</a:t>
            </a:r>
          </a:p>
          <a:p>
            <a:endParaRPr lang="en-US"/>
          </a:p>
          <a:p>
            <a:r>
              <a:rPr lang="en-US"/>
              <a:t>Configuration packages can be accessed on the LS Retail Partner Portal</a:t>
            </a:r>
          </a:p>
          <a:p>
            <a:endParaRPr lang="en-US"/>
          </a:p>
          <a:p>
            <a:r>
              <a:rPr lang="en-US"/>
              <a:t>Possibility to start small and add to existing setup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CA3D87-2100-32F0-7106-1623AE30E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get started?</a:t>
            </a:r>
            <a:endParaRPr lang="en-IS"/>
          </a:p>
        </p:txBody>
      </p:sp>
      <p:pic>
        <p:nvPicPr>
          <p:cNvPr id="11" name="Picture Placeholder 10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B2340274-43E5-B2E0-5C82-A07EFEF8A9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40" r="85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67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Hópur 1">
            <a:extLst>
              <a:ext uri="{FF2B5EF4-FFF2-40B4-BE49-F238E27FC236}">
                <a16:creationId xmlns:a16="http://schemas.microsoft.com/office/drawing/2014/main" id="{78DB50CF-CD40-493C-93C0-13FF68CC29A4}"/>
              </a:ext>
            </a:extLst>
          </p:cNvPr>
          <p:cNvGrpSpPr/>
          <p:nvPr/>
        </p:nvGrpSpPr>
        <p:grpSpPr>
          <a:xfrm>
            <a:off x="1500400" y="1243277"/>
            <a:ext cx="2476500" cy="787068"/>
            <a:chOff x="2540" y="332536"/>
            <a:chExt cx="2476500" cy="787068"/>
          </a:xfrm>
        </p:grpSpPr>
        <p:sp>
          <p:nvSpPr>
            <p:cNvPr id="7" name="Rétthyrningur 6">
              <a:extLst>
                <a:ext uri="{FF2B5EF4-FFF2-40B4-BE49-F238E27FC236}">
                  <a16:creationId xmlns:a16="http://schemas.microsoft.com/office/drawing/2014/main" id="{D7289310-72A7-65AF-5A3C-B78AA9A7B4BC}"/>
                </a:ext>
              </a:extLst>
            </p:cNvPr>
            <p:cNvSpPr/>
            <p:nvPr/>
          </p:nvSpPr>
          <p:spPr>
            <a:xfrm>
              <a:off x="2540" y="332536"/>
              <a:ext cx="2476500" cy="787068"/>
            </a:xfrm>
            <a:prstGeom prst="rect">
              <a:avLst/>
            </a:prstGeom>
          </p:spPr>
          <p:style>
            <a:lnRef idx="2">
              <a:schemeClr val="accent5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Textarammi 7">
              <a:extLst>
                <a:ext uri="{FF2B5EF4-FFF2-40B4-BE49-F238E27FC236}">
                  <a16:creationId xmlns:a16="http://schemas.microsoft.com/office/drawing/2014/main" id="{60E05ACD-DFDD-DCAC-586D-3CF7B1E25D48}"/>
                </a:ext>
              </a:extLst>
            </p:cNvPr>
            <p:cNvSpPr txBox="1"/>
            <p:nvPr/>
          </p:nvSpPr>
          <p:spPr>
            <a:xfrm>
              <a:off x="2540" y="332536"/>
              <a:ext cx="2476500" cy="7870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/>
                <a:t>BASE</a:t>
              </a:r>
              <a:r>
                <a:rPr lang="en-US" sz="1700" b="1" kern="1200"/>
                <a:t>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/>
                <a:t>Implementation package </a:t>
              </a:r>
            </a:p>
          </p:txBody>
        </p:sp>
      </p:grpSp>
      <p:grpSp>
        <p:nvGrpSpPr>
          <p:cNvPr id="3" name="Hópur 2">
            <a:extLst>
              <a:ext uri="{FF2B5EF4-FFF2-40B4-BE49-F238E27FC236}">
                <a16:creationId xmlns:a16="http://schemas.microsoft.com/office/drawing/2014/main" id="{D963D253-CC67-ADB1-AF16-87D9A8FECEFD}"/>
              </a:ext>
            </a:extLst>
          </p:cNvPr>
          <p:cNvGrpSpPr/>
          <p:nvPr/>
        </p:nvGrpSpPr>
        <p:grpSpPr>
          <a:xfrm>
            <a:off x="1500400" y="2030346"/>
            <a:ext cx="2476500" cy="3966525"/>
            <a:chOff x="2540" y="1119605"/>
            <a:chExt cx="2476500" cy="3966525"/>
          </a:xfrm>
        </p:grpSpPr>
        <p:sp>
          <p:nvSpPr>
            <p:cNvPr id="5" name="Rétthyrningur 4">
              <a:extLst>
                <a:ext uri="{FF2B5EF4-FFF2-40B4-BE49-F238E27FC236}">
                  <a16:creationId xmlns:a16="http://schemas.microsoft.com/office/drawing/2014/main" id="{32F8A9DE-E51C-2F46-427E-9FAFFE965827}"/>
                </a:ext>
              </a:extLst>
            </p:cNvPr>
            <p:cNvSpPr/>
            <p:nvPr/>
          </p:nvSpPr>
          <p:spPr>
            <a:xfrm>
              <a:off x="2540" y="1119605"/>
              <a:ext cx="2476500" cy="3966525"/>
            </a:xfrm>
            <a:prstGeom prst="rect">
              <a:avLst/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Textarammi 5">
              <a:extLst>
                <a:ext uri="{FF2B5EF4-FFF2-40B4-BE49-F238E27FC236}">
                  <a16:creationId xmlns:a16="http://schemas.microsoft.com/office/drawing/2014/main" id="{CBE8A5B4-F032-D578-9FA0-675A8F8B4E2C}"/>
                </a:ext>
              </a:extLst>
            </p:cNvPr>
            <p:cNvSpPr txBox="1"/>
            <p:nvPr/>
          </p:nvSpPr>
          <p:spPr>
            <a:xfrm>
              <a:off x="2540" y="1119605"/>
              <a:ext cx="2476500" cy="39665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Client has BC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Standard processes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Migration of reservations with standard </a:t>
              </a:r>
              <a:r>
                <a:rPr lang="en-US" sz="1600"/>
                <a:t>tools </a:t>
              </a:r>
              <a:r>
                <a:rPr lang="en-US" sz="1600" kern="1200"/>
                <a:t>offered by LS</a:t>
              </a:r>
              <a:r>
                <a:rPr lang="en-US" sz="1600"/>
                <a:t> Central</a:t>
              </a:r>
              <a:endParaRPr lang="en-US" sz="1600" kern="1200">
                <a:ea typeface="Calibri"/>
                <a:cs typeface="Calibri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No customizations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No integrations to 3rd party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Single OTA channel connection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Standard reporting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Fixed price rate codes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Manual payment process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No hardware setup</a:t>
              </a:r>
            </a:p>
          </p:txBody>
        </p:sp>
      </p:grpSp>
      <p:grpSp>
        <p:nvGrpSpPr>
          <p:cNvPr id="9" name="Hópur 8">
            <a:extLst>
              <a:ext uri="{FF2B5EF4-FFF2-40B4-BE49-F238E27FC236}">
                <a16:creationId xmlns:a16="http://schemas.microsoft.com/office/drawing/2014/main" id="{6D4E7744-276E-A513-C5DD-3A78DC52C8A2}"/>
              </a:ext>
            </a:extLst>
          </p:cNvPr>
          <p:cNvGrpSpPr/>
          <p:nvPr/>
        </p:nvGrpSpPr>
        <p:grpSpPr>
          <a:xfrm>
            <a:off x="4680329" y="1243278"/>
            <a:ext cx="2476500" cy="787068"/>
            <a:chOff x="2825750" y="332536"/>
            <a:chExt cx="2476500" cy="787068"/>
          </a:xfrm>
        </p:grpSpPr>
        <p:sp>
          <p:nvSpPr>
            <p:cNvPr id="13" name="Rétthyrningur 12">
              <a:extLst>
                <a:ext uri="{FF2B5EF4-FFF2-40B4-BE49-F238E27FC236}">
                  <a16:creationId xmlns:a16="http://schemas.microsoft.com/office/drawing/2014/main" id="{E3384729-E083-A7D9-3296-43201E61CE77}"/>
                </a:ext>
              </a:extLst>
            </p:cNvPr>
            <p:cNvSpPr/>
            <p:nvPr/>
          </p:nvSpPr>
          <p:spPr>
            <a:xfrm>
              <a:off x="2825750" y="332536"/>
              <a:ext cx="2476500" cy="787068"/>
            </a:xfrm>
            <a:prstGeom prst="rect">
              <a:avLst/>
            </a:prstGeom>
          </p:spPr>
          <p:style>
            <a:lnRef idx="2">
              <a:schemeClr val="accent5">
                <a:alpha val="90000"/>
                <a:hueOff val="0"/>
                <a:satOff val="0"/>
                <a:lumOff val="0"/>
                <a:alphaOff val="-2000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-20000"/>
              </a:schemeClr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Textarammi 13">
              <a:extLst>
                <a:ext uri="{FF2B5EF4-FFF2-40B4-BE49-F238E27FC236}">
                  <a16:creationId xmlns:a16="http://schemas.microsoft.com/office/drawing/2014/main" id="{6B2E0269-7396-E254-9098-0355ED791302}"/>
                </a:ext>
              </a:extLst>
            </p:cNvPr>
            <p:cNvSpPr txBox="1"/>
            <p:nvPr/>
          </p:nvSpPr>
          <p:spPr>
            <a:xfrm>
              <a:off x="2825750" y="332536"/>
              <a:ext cx="2476500" cy="7870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/>
                <a:t>ADVANCED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/>
                <a:t>Implementation package</a:t>
              </a:r>
            </a:p>
          </p:txBody>
        </p:sp>
      </p:grpSp>
      <p:grpSp>
        <p:nvGrpSpPr>
          <p:cNvPr id="10" name="Hópur 9">
            <a:extLst>
              <a:ext uri="{FF2B5EF4-FFF2-40B4-BE49-F238E27FC236}">
                <a16:creationId xmlns:a16="http://schemas.microsoft.com/office/drawing/2014/main" id="{031633E5-5867-BEB1-564C-B491C380E796}"/>
              </a:ext>
            </a:extLst>
          </p:cNvPr>
          <p:cNvGrpSpPr/>
          <p:nvPr/>
        </p:nvGrpSpPr>
        <p:grpSpPr>
          <a:xfrm>
            <a:off x="4680329" y="2030347"/>
            <a:ext cx="2476500" cy="3966525"/>
            <a:chOff x="2825750" y="1119605"/>
            <a:chExt cx="2476500" cy="3966525"/>
          </a:xfrm>
        </p:grpSpPr>
        <p:sp>
          <p:nvSpPr>
            <p:cNvPr id="11" name="Rétthyrningur 10">
              <a:extLst>
                <a:ext uri="{FF2B5EF4-FFF2-40B4-BE49-F238E27FC236}">
                  <a16:creationId xmlns:a16="http://schemas.microsoft.com/office/drawing/2014/main" id="{11E465E9-9EE4-ECD4-06FD-362F2A2F18C7}"/>
                </a:ext>
              </a:extLst>
            </p:cNvPr>
            <p:cNvSpPr/>
            <p:nvPr/>
          </p:nvSpPr>
          <p:spPr>
            <a:xfrm>
              <a:off x="2825750" y="1119605"/>
              <a:ext cx="2476500" cy="3966525"/>
            </a:xfrm>
            <a:prstGeom prst="rect">
              <a:avLst/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Textarammi 11">
              <a:extLst>
                <a:ext uri="{FF2B5EF4-FFF2-40B4-BE49-F238E27FC236}">
                  <a16:creationId xmlns:a16="http://schemas.microsoft.com/office/drawing/2014/main" id="{978BD225-0277-1944-24E5-9978E03F7640}"/>
                </a:ext>
              </a:extLst>
            </p:cNvPr>
            <p:cNvSpPr txBox="1"/>
            <p:nvPr/>
          </p:nvSpPr>
          <p:spPr>
            <a:xfrm>
              <a:off x="2825750" y="1119605"/>
              <a:ext cx="2476500" cy="39665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Client has BC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Standard processes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Migration of reservations with standard </a:t>
              </a:r>
              <a:r>
                <a:rPr lang="en-US" sz="1600"/>
                <a:t>tools </a:t>
              </a:r>
              <a:r>
                <a:rPr lang="en-US" sz="1600" kern="1200"/>
                <a:t>offered by LS </a:t>
              </a:r>
              <a:r>
                <a:rPr lang="en-US" sz="1600"/>
                <a:t>Central</a:t>
              </a:r>
              <a:endParaRPr lang="en-US" sz="1600" kern="1200">
                <a:ea typeface="Calibri"/>
                <a:cs typeface="Calibri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No customizations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No integrations to 3rd party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Multiple OTA channel connection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Standard reporting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Complex Rate codes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Manual payment process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No hardware setup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/>
                <a:t>HSK Power App</a:t>
              </a:r>
            </a:p>
          </p:txBody>
        </p:sp>
      </p:grpSp>
      <p:grpSp>
        <p:nvGrpSpPr>
          <p:cNvPr id="15" name="Hópur 14">
            <a:extLst>
              <a:ext uri="{FF2B5EF4-FFF2-40B4-BE49-F238E27FC236}">
                <a16:creationId xmlns:a16="http://schemas.microsoft.com/office/drawing/2014/main" id="{61B0C171-0967-6B3F-DA0E-19722C662584}"/>
              </a:ext>
            </a:extLst>
          </p:cNvPr>
          <p:cNvGrpSpPr/>
          <p:nvPr/>
        </p:nvGrpSpPr>
        <p:grpSpPr>
          <a:xfrm>
            <a:off x="5331805" y="1862419"/>
            <a:ext cx="2476500" cy="787068"/>
            <a:chOff x="5648960" y="332536"/>
            <a:chExt cx="2476500" cy="787068"/>
          </a:xfrm>
        </p:grpSpPr>
        <p:sp>
          <p:nvSpPr>
            <p:cNvPr id="19" name="Rétthyrningur 18">
              <a:extLst>
                <a:ext uri="{FF2B5EF4-FFF2-40B4-BE49-F238E27FC236}">
                  <a16:creationId xmlns:a16="http://schemas.microsoft.com/office/drawing/2014/main" id="{73B4B007-EE3B-3E02-AA7C-2300936536D4}"/>
                </a:ext>
              </a:extLst>
            </p:cNvPr>
            <p:cNvSpPr/>
            <p:nvPr/>
          </p:nvSpPr>
          <p:spPr>
            <a:xfrm>
              <a:off x="5648960" y="332536"/>
              <a:ext cx="2476500" cy="787068"/>
            </a:xfrm>
            <a:prstGeom prst="rect">
              <a:avLst/>
            </a:prstGeom>
          </p:spPr>
          <p:style>
            <a:lnRef idx="2">
              <a:schemeClr val="accent5">
                <a:alpha val="90000"/>
                <a:hueOff val="0"/>
                <a:satOff val="0"/>
                <a:lumOff val="0"/>
                <a:alphaOff val="-4000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Textarammi 19">
              <a:extLst>
                <a:ext uri="{FF2B5EF4-FFF2-40B4-BE49-F238E27FC236}">
                  <a16:creationId xmlns:a16="http://schemas.microsoft.com/office/drawing/2014/main" id="{174351AE-9011-9C8E-F5A7-202C9E8B2116}"/>
                </a:ext>
              </a:extLst>
            </p:cNvPr>
            <p:cNvSpPr txBox="1"/>
            <p:nvPr/>
          </p:nvSpPr>
          <p:spPr>
            <a:xfrm>
              <a:off x="5648960" y="332536"/>
              <a:ext cx="2476500" cy="7870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/>
                <a:t>ADD-ONS</a:t>
              </a:r>
            </a:p>
          </p:txBody>
        </p:sp>
      </p:grpSp>
      <p:grpSp>
        <p:nvGrpSpPr>
          <p:cNvPr id="16" name="Hópur 15">
            <a:extLst>
              <a:ext uri="{FF2B5EF4-FFF2-40B4-BE49-F238E27FC236}">
                <a16:creationId xmlns:a16="http://schemas.microsoft.com/office/drawing/2014/main" id="{FE748B4B-C1C8-9CFB-77D5-B8EB97C996D7}"/>
              </a:ext>
            </a:extLst>
          </p:cNvPr>
          <p:cNvGrpSpPr/>
          <p:nvPr/>
        </p:nvGrpSpPr>
        <p:grpSpPr>
          <a:xfrm>
            <a:off x="7955792" y="2030348"/>
            <a:ext cx="2476500" cy="3966525"/>
            <a:chOff x="5648960" y="1119605"/>
            <a:chExt cx="2476500" cy="3966525"/>
          </a:xfrm>
        </p:grpSpPr>
        <p:sp>
          <p:nvSpPr>
            <p:cNvPr id="17" name="Rétthyrningur 16">
              <a:extLst>
                <a:ext uri="{FF2B5EF4-FFF2-40B4-BE49-F238E27FC236}">
                  <a16:creationId xmlns:a16="http://schemas.microsoft.com/office/drawing/2014/main" id="{EAC0F52B-BB99-75F8-944D-F35F4A8C0859}"/>
                </a:ext>
              </a:extLst>
            </p:cNvPr>
            <p:cNvSpPr/>
            <p:nvPr/>
          </p:nvSpPr>
          <p:spPr>
            <a:xfrm>
              <a:off x="5648960" y="1119605"/>
              <a:ext cx="2476500" cy="3966525"/>
            </a:xfrm>
            <a:prstGeom prst="rect">
              <a:avLst/>
            </a:prstGeom>
          </p:spPr>
          <p:style>
            <a:lnRef idx="2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arammi 17">
              <a:extLst>
                <a:ext uri="{FF2B5EF4-FFF2-40B4-BE49-F238E27FC236}">
                  <a16:creationId xmlns:a16="http://schemas.microsoft.com/office/drawing/2014/main" id="{282D0C40-4B59-D268-B8AD-3E15C98871D5}"/>
                </a:ext>
              </a:extLst>
            </p:cNvPr>
            <p:cNvSpPr txBox="1"/>
            <p:nvPr/>
          </p:nvSpPr>
          <p:spPr>
            <a:xfrm>
              <a:off x="5648960" y="1119605"/>
              <a:ext cx="2476500" cy="39665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Customization on specific processes</a:t>
              </a:r>
              <a:endParaRPr lang="en-US" sz="1600" b="0" kern="1200">
                <a:ea typeface="Calibri"/>
                <a:cs typeface="Calibri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Complex migration</a:t>
              </a:r>
              <a:endParaRPr lang="en-US" sz="1600" b="0" kern="1200">
                <a:ea typeface="Calibri"/>
                <a:cs typeface="Calibri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Enhancements for WEB API</a:t>
              </a:r>
              <a:endParaRPr lang="en-US" sz="1600" b="0" kern="1200">
                <a:ea typeface="Calibri"/>
                <a:cs typeface="Calibri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Integration to third party solutions such as: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Marketing tools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Payment providers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Revenue management systems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HSK services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Door/Gate/Wristband Access systems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CRM systems</a:t>
              </a:r>
              <a:endParaRPr lang="en-US" sz="1600" b="0" kern="1200">
                <a:ea typeface="Calibri"/>
                <a:cs typeface="Calibri"/>
              </a:endParaRPr>
            </a:p>
            <a:p>
              <a:pPr marL="228600" lvl="2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kern="1200"/>
                <a:t>Etc.</a:t>
              </a:r>
              <a:endParaRPr lang="en-US" sz="1600" b="0" kern="1200">
                <a:ea typeface="Calibri"/>
                <a:cs typeface="Calibri"/>
              </a:endParaRPr>
            </a:p>
          </p:txBody>
        </p:sp>
      </p:grpSp>
      <p:sp>
        <p:nvSpPr>
          <p:cNvPr id="4" name="Titill 3">
            <a:extLst>
              <a:ext uri="{FF2B5EF4-FFF2-40B4-BE49-F238E27FC236}">
                <a16:creationId xmlns:a16="http://schemas.microsoft.com/office/drawing/2014/main" id="{3D2EE7D3-DE6F-E487-A6FC-20285B029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Fixed implementation packages</a:t>
            </a:r>
          </a:p>
        </p:txBody>
      </p:sp>
    </p:spTree>
    <p:extLst>
      <p:ext uri="{BB962C8B-B14F-4D97-AF65-F5344CB8AC3E}">
        <p14:creationId xmlns:p14="http://schemas.microsoft.com/office/powerpoint/2010/main" val="23794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aðgengill myndar 4">
            <a:extLst>
              <a:ext uri="{FF2B5EF4-FFF2-40B4-BE49-F238E27FC236}">
                <a16:creationId xmlns:a16="http://schemas.microsoft.com/office/drawing/2014/main" id="{048C4B8D-CE18-F530-9F9F-E165B84552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5" descr="A pool with palm trees and a building&#10;&#10;Description automatically generated">
            <a:extLst>
              <a:ext uri="{FF2B5EF4-FFF2-40B4-BE49-F238E27FC236}">
                <a16:creationId xmlns:a16="http://schemas.microsoft.com/office/drawing/2014/main" id="{336DD623-CF56-807C-A6BB-783D9C527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5" r="11095" b="17093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7EA49A-C28B-C899-5027-C65E17239005}"/>
              </a:ext>
            </a:extLst>
          </p:cNvPr>
          <p:cNvSpPr txBox="1">
            <a:spLocks/>
          </p:cNvSpPr>
          <p:nvPr/>
        </p:nvSpPr>
        <p:spPr>
          <a:xfrm>
            <a:off x="191069" y="6111708"/>
            <a:ext cx="10878207" cy="58863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Segoe UI"/>
                <a:cs typeface="Segoe UI"/>
              </a:rPr>
              <a:t>Can't get enough of LS Central for hotels?</a:t>
            </a:r>
          </a:p>
        </p:txBody>
      </p:sp>
    </p:spTree>
    <p:extLst>
      <p:ext uri="{BB962C8B-B14F-4D97-AF65-F5344CB8AC3E}">
        <p14:creationId xmlns:p14="http://schemas.microsoft.com/office/powerpoint/2010/main" val="49808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1D5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ghland Base in Kerlingarfjöll">
            <a:hlinkClick r:id="" action="ppaction://media"/>
            <a:extLst>
              <a:ext uri="{FF2B5EF4-FFF2-40B4-BE49-F238E27FC236}">
                <a16:creationId xmlns:a16="http://schemas.microsoft.com/office/drawing/2014/main" id="{3539955E-6D0D-B872-8EEA-040073B26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5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mall house in a grassy area&#10;&#10;Description automatically generated">
            <a:extLst>
              <a:ext uri="{FF2B5EF4-FFF2-40B4-BE49-F238E27FC236}">
                <a16:creationId xmlns:a16="http://schemas.microsoft.com/office/drawing/2014/main" id="{E3440E53-C819-F1A3-8CAF-03108B0F0F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4042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93700-F1ED-1F95-E97A-878022D49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key chain&#10;&#10;Description automatically generated">
            <a:extLst>
              <a:ext uri="{FF2B5EF4-FFF2-40B4-BE49-F238E27FC236}">
                <a16:creationId xmlns:a16="http://schemas.microsoft.com/office/drawing/2014/main" id="{B28D1A26-EA01-7BFB-5F4F-AA28AB3F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7201"/>
            <a:ext cx="12192000" cy="813639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136EEB-D965-D10F-04D9-E9F6ADEC94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996950"/>
            <a:ext cx="10829925" cy="5318125"/>
          </a:xfrm>
          <a:prstGeom prst="rect">
            <a:avLst/>
          </a:prstGeom>
        </p:spPr>
        <p:txBody>
          <a:bodyPr/>
          <a:lstStyle/>
          <a:p>
            <a:pPr marL="457200" lvl="1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C31382-4907-2A4F-07AA-CC846CEF0030}"/>
              </a:ext>
            </a:extLst>
          </p:cNvPr>
          <p:cNvSpPr/>
          <p:nvPr/>
        </p:nvSpPr>
        <p:spPr>
          <a:xfrm>
            <a:off x="2614863" y="2780270"/>
            <a:ext cx="7042484" cy="1025611"/>
          </a:xfrm>
          <a:prstGeom prst="rect">
            <a:avLst/>
          </a:prstGeom>
          <a:solidFill>
            <a:srgbClr val="351C5C">
              <a:alpha val="9000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1A575-482F-DD19-7691-5BAED98158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4106" y="2999387"/>
            <a:ext cx="9983788" cy="5873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is-IS" sz="4200"/>
              <a:t>Reservation Management</a:t>
            </a:r>
            <a:endParaRPr lang="en-US" sz="4200"/>
          </a:p>
        </p:txBody>
      </p:sp>
    </p:spTree>
    <p:extLst>
      <p:ext uri="{BB962C8B-B14F-4D97-AF65-F5344CB8AC3E}">
        <p14:creationId xmlns:p14="http://schemas.microsoft.com/office/powerpoint/2010/main" val="416195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93700-F1ED-1F95-E97A-878022D49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B21358B5-4A19-4402-F6FC-04CF2BCF66E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2485" b="1639"/>
          <a:stretch/>
        </p:blipFill>
        <p:spPr>
          <a:xfrm>
            <a:off x="6358534" y="698270"/>
            <a:ext cx="5428158" cy="6159730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136EEB-D965-D10F-04D9-E9F6ADEC94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s-IS" b="1"/>
              <a:t>New reservation pages for individual</a:t>
            </a:r>
          </a:p>
          <a:p>
            <a:pPr lvl="1"/>
            <a:r>
              <a:rPr lang="is-IS" sz="1800"/>
              <a:t>Easier to work with reservations in draft-mode</a:t>
            </a:r>
          </a:p>
          <a:p>
            <a:pPr lvl="1"/>
            <a:r>
              <a:rPr lang="is-IS" sz="1800"/>
              <a:t>Better overview of the reservation in draft-mode</a:t>
            </a:r>
          </a:p>
          <a:p>
            <a:pPr lvl="1"/>
            <a:r>
              <a:rPr lang="is-IS" sz="1800"/>
              <a:t>Price builder lines for specific days</a:t>
            </a:r>
          </a:p>
          <a:p>
            <a:pPr marL="0" indent="0">
              <a:buNone/>
            </a:pPr>
            <a:endParaRPr lang="is-IS" b="1"/>
          </a:p>
          <a:p>
            <a:pPr marL="0" indent="0">
              <a:buNone/>
            </a:pPr>
            <a:r>
              <a:rPr lang="is-IS" b="1"/>
              <a:t>Plan room and room types for different days</a:t>
            </a:r>
          </a:p>
          <a:p>
            <a:pPr lvl="1"/>
            <a:r>
              <a:rPr lang="en-US" sz="1800"/>
              <a:t>Draft reservation – plan for DBL room on Days 1-2 and then on Day 3 set in DLX</a:t>
            </a:r>
          </a:p>
          <a:p>
            <a:pPr lvl="1"/>
            <a:r>
              <a:rPr lang="en-US" sz="1800"/>
              <a:t>Confirmed reservation – assign to different rooms on different days</a:t>
            </a:r>
            <a:endParaRPr lang="is-IS" sz="1800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1A575-482F-DD19-7691-5BAED981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0053389" cy="588637"/>
          </a:xfrm>
        </p:spPr>
        <p:txBody>
          <a:bodyPr>
            <a:normAutofit fontScale="90000"/>
          </a:bodyPr>
          <a:lstStyle/>
          <a:p>
            <a:r>
              <a:rPr lang="is-IS" err="1">
                <a:latin typeface="Segoe UI"/>
                <a:cs typeface="Segoe UI"/>
              </a:rPr>
              <a:t>Reservation</a:t>
            </a:r>
            <a:r>
              <a:rPr lang="is-IS">
                <a:latin typeface="Segoe UI"/>
                <a:cs typeface="Segoe UI"/>
              </a:rPr>
              <a:t> Management – </a:t>
            </a:r>
            <a:r>
              <a:rPr lang="is-IS" err="1">
                <a:latin typeface="Segoe UI"/>
                <a:cs typeface="Segoe UI"/>
              </a:rPr>
              <a:t>Draft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reservation</a:t>
            </a:r>
            <a:endParaRPr lang="en-US" err="1">
              <a:latin typeface="Segoe UI"/>
              <a:cs typeface="Segoe UI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206F60-C962-92F9-A6C8-900EE83FF9D4}"/>
              </a:ext>
            </a:extLst>
          </p:cNvPr>
          <p:cNvSpPr/>
          <p:nvPr/>
        </p:nvSpPr>
        <p:spPr>
          <a:xfrm>
            <a:off x="10207627" y="3874668"/>
            <a:ext cx="1564395" cy="588637"/>
          </a:xfrm>
          <a:prstGeom prst="wedgeRoundRectCallout">
            <a:avLst>
              <a:gd name="adj1" fmla="val -10896"/>
              <a:gd name="adj2" fmla="val -102162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View what is included in rate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D544235-F7C1-F465-958A-939A15E04E61}"/>
              </a:ext>
            </a:extLst>
          </p:cNvPr>
          <p:cNvSpPr/>
          <p:nvPr/>
        </p:nvSpPr>
        <p:spPr>
          <a:xfrm>
            <a:off x="5744740" y="1936784"/>
            <a:ext cx="1564395" cy="556504"/>
          </a:xfrm>
          <a:prstGeom prst="wedgeRoundRectCallout">
            <a:avLst>
              <a:gd name="adj1" fmla="val 16576"/>
              <a:gd name="adj2" fmla="val 60679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Work with price lines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2FCA28A7-677B-1E61-372C-7E02656C0A29}"/>
              </a:ext>
            </a:extLst>
          </p:cNvPr>
          <p:cNvSpPr/>
          <p:nvPr/>
        </p:nvSpPr>
        <p:spPr>
          <a:xfrm>
            <a:off x="7586400" y="2112149"/>
            <a:ext cx="1564395" cy="588637"/>
          </a:xfrm>
          <a:prstGeom prst="wedgeRoundRectCallout">
            <a:avLst>
              <a:gd name="adj1" fmla="val -26409"/>
              <a:gd name="adj2" fmla="val 90753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Manually change price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488DA43C-E7F7-83A3-8CCE-DA1D05885B6A}"/>
              </a:ext>
            </a:extLst>
          </p:cNvPr>
          <p:cNvSpPr/>
          <p:nvPr/>
        </p:nvSpPr>
        <p:spPr>
          <a:xfrm>
            <a:off x="7587027" y="3387949"/>
            <a:ext cx="2343357" cy="516539"/>
          </a:xfrm>
          <a:prstGeom prst="wedgeRoundRectCallout">
            <a:avLst>
              <a:gd name="adj1" fmla="val -62639"/>
              <a:gd name="adj2" fmla="val -82481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Assign another room type for a specific night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74A228D-30C1-E86E-500A-5A93E752690B}"/>
              </a:ext>
            </a:extLst>
          </p:cNvPr>
          <p:cNvSpPr/>
          <p:nvPr/>
        </p:nvSpPr>
        <p:spPr>
          <a:xfrm>
            <a:off x="7743967" y="4158422"/>
            <a:ext cx="1769141" cy="304883"/>
          </a:xfrm>
          <a:prstGeom prst="wedgeRoundRectCallout">
            <a:avLst>
              <a:gd name="adj1" fmla="val -74578"/>
              <a:gd name="adj2" fmla="val -75703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Edit the guest list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B9ADC98-5449-0C44-46EE-9A530BF38A3C}"/>
              </a:ext>
            </a:extLst>
          </p:cNvPr>
          <p:cNvSpPr/>
          <p:nvPr/>
        </p:nvSpPr>
        <p:spPr>
          <a:xfrm>
            <a:off x="7692515" y="5000665"/>
            <a:ext cx="2916560" cy="516539"/>
          </a:xfrm>
          <a:prstGeom prst="wedgeRoundRectCallout">
            <a:avLst>
              <a:gd name="adj1" fmla="val -65736"/>
              <a:gd name="adj2" fmla="val -64562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Add extra activities </a:t>
            </a:r>
            <a:r>
              <a:rPr lang="en-US" sz="1050"/>
              <a:t>(activities from rate code are not created until on confirmation)</a:t>
            </a:r>
            <a:endParaRPr lang="en-US" sz="1600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8C4A85ED-29CC-D298-66EA-A9CE352EE85D}"/>
              </a:ext>
            </a:extLst>
          </p:cNvPr>
          <p:cNvSpPr/>
          <p:nvPr/>
        </p:nvSpPr>
        <p:spPr>
          <a:xfrm>
            <a:off x="7692515" y="5799631"/>
            <a:ext cx="2916560" cy="305488"/>
          </a:xfrm>
          <a:prstGeom prst="wedgeRoundRectCallout">
            <a:avLst>
              <a:gd name="adj1" fmla="val -69601"/>
              <a:gd name="adj2" fmla="val -60423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Add extras  to the reservation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4FFB780-8694-08C6-7073-CC11331B48C8}"/>
              </a:ext>
            </a:extLst>
          </p:cNvPr>
          <p:cNvSpPr/>
          <p:nvPr/>
        </p:nvSpPr>
        <p:spPr>
          <a:xfrm>
            <a:off x="6820404" y="6546262"/>
            <a:ext cx="2916560" cy="250897"/>
          </a:xfrm>
          <a:prstGeom prst="wedgeRoundRectCallout">
            <a:avLst>
              <a:gd name="adj1" fmla="val -28780"/>
              <a:gd name="adj2" fmla="val -69408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Work with comments</a:t>
            </a:r>
          </a:p>
        </p:txBody>
      </p:sp>
    </p:spTree>
    <p:extLst>
      <p:ext uri="{BB962C8B-B14F-4D97-AF65-F5344CB8AC3E}">
        <p14:creationId xmlns:p14="http://schemas.microsoft.com/office/powerpoint/2010/main" val="17548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3CF49-8A21-8F19-789D-FB20C5B89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B2D88C46-8A47-939E-DC6C-701524FC31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960" r="3960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2C6799-7BC7-048F-55C6-328BCE27B7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s-IS" b="1"/>
              <a:t>New reservation pages for individual and groups</a:t>
            </a:r>
          </a:p>
          <a:p>
            <a:pPr lvl="1"/>
            <a:r>
              <a:rPr lang="is-IS" sz="1800"/>
              <a:t>Easier to work with reservations in draft-mode</a:t>
            </a:r>
          </a:p>
          <a:p>
            <a:pPr lvl="1"/>
            <a:r>
              <a:rPr lang="is-IS" sz="1800"/>
              <a:t>Create draft reservations for group reservations</a:t>
            </a:r>
          </a:p>
          <a:p>
            <a:pPr lvl="1"/>
            <a:r>
              <a:rPr lang="is-IS" sz="1800"/>
              <a:t>Easier to create group reservations with different room assignments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29E6BE-C5EB-B9B3-0552-1C14C34E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>
                <a:latin typeface="Segoe UI"/>
                <a:cs typeface="Segoe UI"/>
              </a:rPr>
              <a:t>Reservation Management – </a:t>
            </a:r>
            <a:r>
              <a:rPr lang="is-IS" err="1">
                <a:latin typeface="Segoe UI"/>
                <a:cs typeface="Segoe UI"/>
              </a:rPr>
              <a:t>Draft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groups</a:t>
            </a:r>
            <a:endParaRPr lang="en-US" err="1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DE6DFBD-6372-A6C4-BE5D-D35BD1E8FBD2}"/>
              </a:ext>
            </a:extLst>
          </p:cNvPr>
          <p:cNvSpPr/>
          <p:nvPr/>
        </p:nvSpPr>
        <p:spPr>
          <a:xfrm>
            <a:off x="7312844" y="863600"/>
            <a:ext cx="2182523" cy="735842"/>
          </a:xfrm>
          <a:prstGeom prst="wedgeRoundRectCallout">
            <a:avLst>
              <a:gd name="adj1" fmla="val -49726"/>
              <a:gd name="adj2" fmla="val 90827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Create draft reservations to work in more details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D8C7B99-F054-3931-B39A-34D8350C5F12}"/>
              </a:ext>
            </a:extLst>
          </p:cNvPr>
          <p:cNvSpPr/>
          <p:nvPr/>
        </p:nvSpPr>
        <p:spPr>
          <a:xfrm>
            <a:off x="7312844" y="3682268"/>
            <a:ext cx="2664413" cy="516539"/>
          </a:xfrm>
          <a:prstGeom prst="wedgeRoundRectCallout">
            <a:avLst>
              <a:gd name="adj1" fmla="val -60843"/>
              <a:gd name="adj2" fmla="val 110608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Build up room list with no. of adults in each room type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B226A8A-D946-8390-3DA1-A499BF9C537A}"/>
              </a:ext>
            </a:extLst>
          </p:cNvPr>
          <p:cNvSpPr/>
          <p:nvPr/>
        </p:nvSpPr>
        <p:spPr>
          <a:xfrm>
            <a:off x="8313404" y="5334373"/>
            <a:ext cx="2174334" cy="250897"/>
          </a:xfrm>
          <a:prstGeom prst="wedgeRoundRectCallout">
            <a:avLst>
              <a:gd name="adj1" fmla="val -72145"/>
              <a:gd name="adj2" fmla="val 140874"/>
              <a:gd name="adj3" fmla="val 16667"/>
            </a:avLst>
          </a:prstGeom>
          <a:solidFill>
            <a:srgbClr val="88BC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Work with comments</a:t>
            </a:r>
          </a:p>
        </p:txBody>
      </p:sp>
    </p:spTree>
    <p:extLst>
      <p:ext uri="{BB962C8B-B14F-4D97-AF65-F5344CB8AC3E}">
        <p14:creationId xmlns:p14="http://schemas.microsoft.com/office/powerpoint/2010/main" val="412293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</p:bld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SharedWithUsers xmlns="ce89fd82-aec5-4b3b-b0b3-b7f9193dc61c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3F5F639-6C75-4261-BF8E-84E77C00EA2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24e71b1-7852-457b-a379-b8a36dd80270"/>
    <ds:schemaRef ds:uri="ce89fd82-aec5-4b3b-b0b3-b7f9193dc61c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www.w3.org/XML/1998/namespace"/>
    <ds:schemaRef ds:uri="http://purl.org/dc/elements/1.1/"/>
    <ds:schemaRef ds:uri="ce89fd82-aec5-4b3b-b0b3-b7f9193dc61c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724e71b1-7852-457b-a379-b8a36dd8027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9</TotalTime>
  <Words>1579</Words>
  <Application>Microsoft Office PowerPoint</Application>
  <PresentationFormat>Widescreen</PresentationFormat>
  <Paragraphs>297</Paragraphs>
  <Slides>42</Slides>
  <Notes>25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Segoe UI</vt:lpstr>
      <vt:lpstr>Segoe UI Semibold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LS Central for hotels</vt:lpstr>
      <vt:lpstr>PowerPoint Presentation</vt:lpstr>
      <vt:lpstr>What makes LS Central for hotels a great product?</vt:lpstr>
      <vt:lpstr>PowerPoint Presentation</vt:lpstr>
      <vt:lpstr>PowerPoint Presentation</vt:lpstr>
      <vt:lpstr>PowerPoint Presentation</vt:lpstr>
      <vt:lpstr>Reservation Management</vt:lpstr>
      <vt:lpstr>Reservation Management – Draft reservation</vt:lpstr>
      <vt:lpstr>Reservation Management – Draft groups</vt:lpstr>
      <vt:lpstr>Reservation Management – Room assignment</vt:lpstr>
      <vt:lpstr>Reservation Management – Upgrade/Upsell</vt:lpstr>
      <vt:lpstr>Reservation Management - Extras</vt:lpstr>
      <vt:lpstr>PowerPoint Presentation</vt:lpstr>
      <vt:lpstr>Rate Management</vt:lpstr>
      <vt:lpstr>Rate management – Rate Info</vt:lpstr>
      <vt:lpstr>Rate Management – Rate Codes</vt:lpstr>
      <vt:lpstr>Rate Management – Rate Discounts</vt:lpstr>
      <vt:lpstr>PowerPoint Presentation</vt:lpstr>
      <vt:lpstr>Financial Management</vt:lpstr>
      <vt:lpstr>Financial Management – Folios</vt:lpstr>
      <vt:lpstr>Financial Management – Paying Res</vt:lpstr>
      <vt:lpstr>Financial Management – Split lines</vt:lpstr>
      <vt:lpstr>Financial Management – Tokens</vt:lpstr>
      <vt:lpstr>Financial Management – Tokens</vt:lpstr>
      <vt:lpstr>Financial Management – Changes when posted</vt:lpstr>
      <vt:lpstr>Financial Management – Sales invoices and receipts</vt:lpstr>
      <vt:lpstr>Financial Management – G/L entries</vt:lpstr>
      <vt:lpstr>PowerPoint Presentation</vt:lpstr>
      <vt:lpstr>Deposit Management</vt:lpstr>
      <vt:lpstr>Deposit Management</vt:lpstr>
      <vt:lpstr>Deposit Management</vt:lpstr>
      <vt:lpstr>Deposit Management</vt:lpstr>
      <vt:lpstr>PowerPoint Presentation</vt:lpstr>
      <vt:lpstr>General usability</vt:lpstr>
      <vt:lpstr>General usability - Item Summary</vt:lpstr>
      <vt:lpstr>General usability - Room Summary</vt:lpstr>
      <vt:lpstr>General usability</vt:lpstr>
      <vt:lpstr>General usability</vt:lpstr>
      <vt:lpstr>PowerPoint Presentation</vt:lpstr>
      <vt:lpstr>How to get started?</vt:lpstr>
      <vt:lpstr>Fixed implementation packages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Gunnar Orn Thorsteinsson</dc:creator>
  <cp:lastModifiedBy>Bjorn Jonsson</cp:lastModifiedBy>
  <cp:revision>4</cp:revision>
  <dcterms:created xsi:type="dcterms:W3CDTF">2024-03-06T09:57:05Z</dcterms:created>
  <dcterms:modified xsi:type="dcterms:W3CDTF">2024-05-15T21:56:08Z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