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4"/>
    <p:sldMasterId id="2147483812" r:id="rId5"/>
    <p:sldMasterId id="2147483681" r:id="rId6"/>
    <p:sldMasterId id="2147483723" r:id="rId7"/>
    <p:sldMasterId id="2147483735" r:id="rId8"/>
    <p:sldMasterId id="2147483745" r:id="rId9"/>
    <p:sldMasterId id="2147483794" r:id="rId10"/>
  </p:sldMasterIdLst>
  <p:notesMasterIdLst>
    <p:notesMasterId r:id="rId51"/>
  </p:notesMasterIdLst>
  <p:sldIdLst>
    <p:sldId id="305" r:id="rId11"/>
    <p:sldId id="2146846047" r:id="rId12"/>
    <p:sldId id="2147481550" r:id="rId13"/>
    <p:sldId id="365" r:id="rId14"/>
    <p:sldId id="368" r:id="rId15"/>
    <p:sldId id="2147481551" r:id="rId16"/>
    <p:sldId id="369" r:id="rId17"/>
    <p:sldId id="399" r:id="rId18"/>
    <p:sldId id="397" r:id="rId19"/>
    <p:sldId id="398" r:id="rId20"/>
    <p:sldId id="336" r:id="rId21"/>
    <p:sldId id="376" r:id="rId22"/>
    <p:sldId id="2147481558" r:id="rId23"/>
    <p:sldId id="374" r:id="rId24"/>
    <p:sldId id="2146846025" r:id="rId25"/>
    <p:sldId id="2147481552" r:id="rId26"/>
    <p:sldId id="344" r:id="rId27"/>
    <p:sldId id="2147481553" r:id="rId28"/>
    <p:sldId id="353" r:id="rId29"/>
    <p:sldId id="354" r:id="rId30"/>
    <p:sldId id="2147481556" r:id="rId31"/>
    <p:sldId id="356" r:id="rId32"/>
    <p:sldId id="2147481559" r:id="rId33"/>
    <p:sldId id="406" r:id="rId34"/>
    <p:sldId id="2147481557" r:id="rId35"/>
    <p:sldId id="2147481560" r:id="rId36"/>
    <p:sldId id="2147481554" r:id="rId37"/>
    <p:sldId id="2146845903" r:id="rId38"/>
    <p:sldId id="2147481514" r:id="rId39"/>
    <p:sldId id="2146846045" r:id="rId40"/>
    <p:sldId id="2147481548" r:id="rId41"/>
    <p:sldId id="2147481562" r:id="rId42"/>
    <p:sldId id="2146846046" r:id="rId43"/>
    <p:sldId id="2147481555" r:id="rId44"/>
    <p:sldId id="2146846043" r:id="rId45"/>
    <p:sldId id="2147481563" r:id="rId46"/>
    <p:sldId id="2147481549" r:id="rId47"/>
    <p:sldId id="2147481561" r:id="rId48"/>
    <p:sldId id="2146845977" r:id="rId49"/>
    <p:sldId id="303" r:id="rId50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305"/>
          </p14:sldIdLst>
        </p14:section>
        <p14:section name="Agenda" id="{FC96EFDC-110E-4255-8A4E-BE8D04906CB0}">
          <p14:sldIdLst>
            <p14:sldId id="2146846047"/>
          </p14:sldIdLst>
        </p14:section>
        <p14:section name="Replication fundementals" id="{896C5DFE-2887-481C-9FFD-77AC77BB6632}">
          <p14:sldIdLst>
            <p14:sldId id="2147481550"/>
            <p14:sldId id="365"/>
            <p14:sldId id="368"/>
          </p14:sldIdLst>
        </p14:section>
        <p14:section name="Web Replication" id="{F79A6FC3-0C65-4708-8607-D629F3501492}">
          <p14:sldIdLst>
            <p14:sldId id="2147481551"/>
            <p14:sldId id="369"/>
            <p14:sldId id="399"/>
            <p14:sldId id="397"/>
            <p14:sldId id="398"/>
            <p14:sldId id="336"/>
            <p14:sldId id="376"/>
            <p14:sldId id="2147481558"/>
            <p14:sldId id="374"/>
            <p14:sldId id="2146846025"/>
          </p14:sldIdLst>
        </p14:section>
        <p14:section name="Timestamps" id="{118505D6-8CB5-4D6A-B918-B0CA385CFACC}">
          <p14:sldIdLst>
            <p14:sldId id="2147481552"/>
            <p14:sldId id="344"/>
          </p14:sldIdLst>
        </p14:section>
        <p14:section name="Send Transaction" id="{CF5C3839-0FE4-4B58-853D-424848CB7ECB}">
          <p14:sldIdLst>
            <p14:sldId id="2147481553"/>
            <p14:sldId id="353"/>
            <p14:sldId id="354"/>
            <p14:sldId id="2147481556"/>
            <p14:sldId id="356"/>
            <p14:sldId id="2147481559"/>
            <p14:sldId id="406"/>
            <p14:sldId id="2147481557"/>
            <p14:sldId id="2147481560"/>
          </p14:sldIdLst>
        </p14:section>
        <p14:section name="Offline POS" id="{CBE86A2A-531E-44F6-9BC8-B0451D8226E2}">
          <p14:sldIdLst>
            <p14:sldId id="2147481554"/>
            <p14:sldId id="2146845903"/>
            <p14:sldId id="2147481514"/>
            <p14:sldId id="2146846045"/>
            <p14:sldId id="2147481548"/>
            <p14:sldId id="2147481562"/>
            <p14:sldId id="2146846046"/>
          </p14:sldIdLst>
        </p14:section>
        <p14:section name="How to replicate to/from older versions" id="{1DA56CCF-1280-405B-AFEB-056E31489909}">
          <p14:sldIdLst>
            <p14:sldId id="2147481555"/>
            <p14:sldId id="2146846043"/>
            <p14:sldId id="2147481563"/>
            <p14:sldId id="2147481549"/>
            <p14:sldId id="2147481561"/>
            <p14:sldId id="2146845977"/>
          </p14:sldIdLst>
        </p14:section>
        <p14:section name="SaaS: Resources" id="{6E350703-2F0E-42C3-AD09-5EBDFA6C1A0F}">
          <p14:sldIdLst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  <p188:author id="{147886A2-195D-D055-D93E-998DBE180E47}" name="Bjorn Jonsson" initials="BJ" userId="S::bjornj@lsretail.com::0ba677ab-dff8-4d69-911d-adef4ed2de49" providerId="AD"/>
  <p188:author id="{46AF1FC1-EA8B-17EC-5A04-48DA33D86967}" name="Adalbjorg Karlsdottir" initials="AK" userId="S::adalbjorg@lsretail.com::73a1fade-35d2-4abb-8fff-103bcc4d95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FFF4"/>
    <a:srgbClr val="138890"/>
    <a:srgbClr val="67C9F2"/>
    <a:srgbClr val="275596"/>
    <a:srgbClr val="351C5C"/>
    <a:srgbClr val="EFBC6E"/>
    <a:srgbClr val="BABAE7"/>
    <a:srgbClr val="361D5B"/>
    <a:srgbClr val="095979"/>
    <a:srgbClr val="F6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718" autoAdjust="0"/>
  </p:normalViewPr>
  <p:slideViewPr>
    <p:cSldViewPr snapToGrid="0">
      <p:cViewPr varScale="1">
        <p:scale>
          <a:sx n="86" d="100"/>
          <a:sy n="86" d="100"/>
        </p:scale>
        <p:origin x="708" y="-876"/>
      </p:cViewPr>
      <p:guideLst/>
    </p:cSldViewPr>
  </p:slideViewPr>
  <p:notesTextViewPr>
    <p:cViewPr>
      <p:scale>
        <a:sx n="115" d="100"/>
        <a:sy n="11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04/30/2025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30639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20693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90432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041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AA936-4AE3-A495-2099-0C428B719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76FE3B-F613-A0E8-3B3D-0636044A6A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8A8CEC-B716-5734-22CF-F9D8A70E0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DEFF8-59C7-F3A9-F326-0E59706FD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45567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6050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63482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FBAFF-8FBA-15F6-3B77-0F7105FD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A19F11-5495-3747-6D28-07FBEEC3C5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9FF17-AACF-C18D-9B27-A4BC00EC1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C4B58-F387-34A9-56EA-6361271B6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67299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3455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3EFAC-879D-AF06-896A-87BD20E25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E8A1AE-FA0D-5132-D1E0-4F6672616B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7B2CA-CF46-BDD4-0F26-29A56C77F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92A5B-8EA8-0569-0552-88A039B89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13158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0008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4505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4968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4CB06-1B50-F843-F3B3-B901416F7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C5DDC6-33CF-798C-7998-347DB3601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C4539C-3B15-D9BD-B73F-3D4477A38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92FC3-8EB6-11A0-A55E-704305017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64869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80536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F49BF-5382-C8DF-45A6-161D452F2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CC06A-C282-94CE-02C7-A417F28E6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985FD9-C219-C9BA-4C2A-B8F38ED2C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EBB8C-FE8F-082A-B0E4-84F07CAA5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8509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24984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174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D6C64-CCF6-4412-23D7-4B4D448D0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3AC5A5-9115-F584-5391-89347EC7FA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4D99C-69DA-C8F3-DAE7-EC13ABA41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82E54-04EA-9CEB-89E2-8C62C013E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772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FA636-4784-D782-BE82-3FC98662A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AA00FF-8728-88C7-E31B-DD1EC7BD6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BD2C1-30D5-838F-367B-40B3B1A38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B9DCB-72C2-D45A-3E33-E4B86C0C6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69614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027633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618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347907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28D7F-CED1-7EC3-FC92-BDB23FEA4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BE0CB-BAA9-5ABF-4B22-5A0585BC8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F558B-8EF0-9901-88B8-250F47140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592DB-BAE4-F700-223D-A9CE43572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16308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9F21E-FD79-18AB-6414-51647C1A4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B38D9C-BCDC-4213-70B6-6B38652444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97DB61-A0EB-E7C0-2E8F-E31F0551F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5E4F0-58A3-F0BE-9D87-792B611EC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45682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14918-DCFC-1890-BA03-8DC8B3C4E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0FF948-BCB3-2F7B-9FC4-1CB0E58272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7E35B-81B6-60BF-E6E8-823EAD7E9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2C9A6-2AF8-636C-7C02-0E0BACF179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64103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3C673-0CE1-10F7-2DA8-00E50310B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8B7ECE-9FD1-8642-F2C1-6023D13F3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B5E738-5761-04E3-D27D-536DBE64A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BD00E-BACA-6C83-C0C6-3102B7984C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634707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FE313-B7B3-1B96-0EF5-B6B9669CD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A514C-79C7-A53C-79D8-B8E1F0026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B2BD9-A762-8CF0-9116-8256BA60B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CAD4A-101B-07B1-D815-5348794C7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377915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E6FE2-687A-0350-6D42-E9646018A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C1A91F-AF9F-EB59-6F42-B61BA48906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D966D-950F-DEB2-B172-AFAB80696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7D246-9FFE-0BC3-4E5C-907CF0885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362292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92206-4EFA-3D59-E378-3823D7050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3B782C-6257-7221-1A8A-971797CDF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77A4EA-69DD-D521-FA58-EBFD94346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453F2-6045-506B-CF22-CC8F30B43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527710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75B5C-BCA1-A997-20FD-EB3FA916C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13B41D-19C0-7EF5-CF6A-8AE3D7435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FBE18-1298-3FD1-FD4E-2DDD05132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771FE-9BB3-7C1C-1912-520B2B596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361067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D1B9A-B83D-EC07-9790-E0E82C7FA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EE16F-82BD-E665-3BBD-6D97C771C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C91C23-E344-EDD1-4874-37A1D178D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A6FDA-5101-64FB-6B13-C53405C3D2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89895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17965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237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79081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85159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15789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2600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4465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18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6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51589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240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32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87523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4340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673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866002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  <p:grpSp>
        <p:nvGrpSpPr>
          <p:cNvPr id="3" name="Graphic 8">
            <a:extLst>
              <a:ext uri="{FF2B5EF4-FFF2-40B4-BE49-F238E27FC236}">
                <a16:creationId xmlns:a16="http://schemas.microsoft.com/office/drawing/2014/main" id="{C3A4EC71-BB7C-0C5B-AE28-61D74199F7F5}"/>
              </a:ext>
            </a:extLst>
          </p:cNvPr>
          <p:cNvGrpSpPr/>
          <p:nvPr/>
        </p:nvGrpSpPr>
        <p:grpSpPr>
          <a:xfrm>
            <a:off x="-63" y="288524"/>
            <a:ext cx="5214445" cy="6278807"/>
            <a:chOff x="-63" y="288524"/>
            <a:chExt cx="5214445" cy="627880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DC3CED-8C9A-B100-4216-048202F57301}"/>
                </a:ext>
              </a:extLst>
            </p:cNvPr>
            <p:cNvSpPr/>
            <p:nvPr/>
          </p:nvSpPr>
          <p:spPr>
            <a:xfrm>
              <a:off x="4927960" y="3395613"/>
              <a:ext cx="286422" cy="286507"/>
            </a:xfrm>
            <a:custGeom>
              <a:avLst/>
              <a:gdLst>
                <a:gd name="connsiteX0" fmla="*/ 264340 w 286422"/>
                <a:gd name="connsiteY0" fmla="*/ 219736 h 286507"/>
                <a:gd name="connsiteX1" fmla="*/ 258755 w 286422"/>
                <a:gd name="connsiteY1" fmla="*/ 227920 h 286507"/>
                <a:gd name="connsiteX2" fmla="*/ 256936 w 286422"/>
                <a:gd name="connsiteY2" fmla="*/ 230323 h 286507"/>
                <a:gd name="connsiteX3" fmla="*/ 250246 w 286422"/>
                <a:gd name="connsiteY3" fmla="*/ 238377 h 286507"/>
                <a:gd name="connsiteX4" fmla="*/ 248493 w 286422"/>
                <a:gd name="connsiteY4" fmla="*/ 240261 h 286507"/>
                <a:gd name="connsiteX5" fmla="*/ 240374 w 286422"/>
                <a:gd name="connsiteY5" fmla="*/ 248380 h 286507"/>
                <a:gd name="connsiteX6" fmla="*/ 237971 w 286422"/>
                <a:gd name="connsiteY6" fmla="*/ 250589 h 286507"/>
                <a:gd name="connsiteX7" fmla="*/ 229073 w 286422"/>
                <a:gd name="connsiteY7" fmla="*/ 257798 h 286507"/>
                <a:gd name="connsiteX8" fmla="*/ 227060 w 286422"/>
                <a:gd name="connsiteY8" fmla="*/ 259292 h 286507"/>
                <a:gd name="connsiteX9" fmla="*/ 216603 w 286422"/>
                <a:gd name="connsiteY9" fmla="*/ 266178 h 286507"/>
                <a:gd name="connsiteX10" fmla="*/ 215564 w 286422"/>
                <a:gd name="connsiteY10" fmla="*/ 266827 h 286507"/>
                <a:gd name="connsiteX11" fmla="*/ 203288 w 286422"/>
                <a:gd name="connsiteY11" fmla="*/ 273257 h 286507"/>
                <a:gd name="connsiteX12" fmla="*/ 200950 w 286422"/>
                <a:gd name="connsiteY12" fmla="*/ 274361 h 286507"/>
                <a:gd name="connsiteX13" fmla="*/ 195495 w 286422"/>
                <a:gd name="connsiteY13" fmla="*/ 276635 h 286507"/>
                <a:gd name="connsiteX14" fmla="*/ 186792 w 286422"/>
                <a:gd name="connsiteY14" fmla="*/ 279752 h 286507"/>
                <a:gd name="connsiteX15" fmla="*/ 182960 w 286422"/>
                <a:gd name="connsiteY15" fmla="*/ 280922 h 286507"/>
                <a:gd name="connsiteX16" fmla="*/ 172178 w 286422"/>
                <a:gd name="connsiteY16" fmla="*/ 283585 h 286507"/>
                <a:gd name="connsiteX17" fmla="*/ 170100 w 286422"/>
                <a:gd name="connsiteY17" fmla="*/ 283975 h 286507"/>
                <a:gd name="connsiteX18" fmla="*/ 157825 w 286422"/>
                <a:gd name="connsiteY18" fmla="*/ 285793 h 286507"/>
                <a:gd name="connsiteX19" fmla="*/ 156915 w 286422"/>
                <a:gd name="connsiteY19" fmla="*/ 285858 h 286507"/>
                <a:gd name="connsiteX20" fmla="*/ 143341 w 286422"/>
                <a:gd name="connsiteY20" fmla="*/ 286507 h 286507"/>
                <a:gd name="connsiteX21" fmla="*/ 129767 w 286422"/>
                <a:gd name="connsiteY21" fmla="*/ 285858 h 286507"/>
                <a:gd name="connsiteX22" fmla="*/ 128858 w 286422"/>
                <a:gd name="connsiteY22" fmla="*/ 285793 h 286507"/>
                <a:gd name="connsiteX23" fmla="*/ 116582 w 286422"/>
                <a:gd name="connsiteY23" fmla="*/ 283975 h 286507"/>
                <a:gd name="connsiteX24" fmla="*/ 114504 w 286422"/>
                <a:gd name="connsiteY24" fmla="*/ 283585 h 286507"/>
                <a:gd name="connsiteX25" fmla="*/ 103787 w 286422"/>
                <a:gd name="connsiteY25" fmla="*/ 280922 h 286507"/>
                <a:gd name="connsiteX26" fmla="*/ 99891 w 286422"/>
                <a:gd name="connsiteY26" fmla="*/ 279752 h 286507"/>
                <a:gd name="connsiteX27" fmla="*/ 91252 w 286422"/>
                <a:gd name="connsiteY27" fmla="*/ 276700 h 286507"/>
                <a:gd name="connsiteX28" fmla="*/ 85732 w 286422"/>
                <a:gd name="connsiteY28" fmla="*/ 274426 h 286507"/>
                <a:gd name="connsiteX29" fmla="*/ 78912 w 286422"/>
                <a:gd name="connsiteY29" fmla="*/ 271179 h 286507"/>
                <a:gd name="connsiteX30" fmla="*/ 72872 w 286422"/>
                <a:gd name="connsiteY30" fmla="*/ 267931 h 286507"/>
                <a:gd name="connsiteX31" fmla="*/ 66832 w 286422"/>
                <a:gd name="connsiteY31" fmla="*/ 264294 h 286507"/>
                <a:gd name="connsiteX32" fmla="*/ 61246 w 286422"/>
                <a:gd name="connsiteY32" fmla="*/ 260591 h 286507"/>
                <a:gd name="connsiteX33" fmla="*/ 55076 w 286422"/>
                <a:gd name="connsiteY33" fmla="*/ 255980 h 286507"/>
                <a:gd name="connsiteX34" fmla="*/ 50465 w 286422"/>
                <a:gd name="connsiteY34" fmla="*/ 252212 h 286507"/>
                <a:gd name="connsiteX35" fmla="*/ 43970 w 286422"/>
                <a:gd name="connsiteY35" fmla="*/ 246302 h 286507"/>
                <a:gd name="connsiteX36" fmla="*/ 40138 w 286422"/>
                <a:gd name="connsiteY36" fmla="*/ 242470 h 286507"/>
                <a:gd name="connsiteX37" fmla="*/ 34228 w 286422"/>
                <a:gd name="connsiteY37" fmla="*/ 235974 h 286507"/>
                <a:gd name="connsiteX38" fmla="*/ 30526 w 286422"/>
                <a:gd name="connsiteY38" fmla="*/ 231427 h 286507"/>
                <a:gd name="connsiteX39" fmla="*/ 25914 w 286422"/>
                <a:gd name="connsiteY39" fmla="*/ 225192 h 286507"/>
                <a:gd name="connsiteX40" fmla="*/ 22212 w 286422"/>
                <a:gd name="connsiteY40" fmla="*/ 219671 h 286507"/>
                <a:gd name="connsiteX41" fmla="*/ 18510 w 286422"/>
                <a:gd name="connsiteY41" fmla="*/ 213501 h 286507"/>
                <a:gd name="connsiteX42" fmla="*/ 15328 w 286422"/>
                <a:gd name="connsiteY42" fmla="*/ 207590 h 286507"/>
                <a:gd name="connsiteX43" fmla="*/ 12015 w 286422"/>
                <a:gd name="connsiteY43" fmla="*/ 200640 h 286507"/>
                <a:gd name="connsiteX44" fmla="*/ 9807 w 286422"/>
                <a:gd name="connsiteY44" fmla="*/ 195249 h 286507"/>
                <a:gd name="connsiteX45" fmla="*/ 6690 w 286422"/>
                <a:gd name="connsiteY45" fmla="*/ 186545 h 286507"/>
                <a:gd name="connsiteX46" fmla="*/ 5585 w 286422"/>
                <a:gd name="connsiteY46" fmla="*/ 182713 h 286507"/>
                <a:gd name="connsiteX47" fmla="*/ 2923 w 286422"/>
                <a:gd name="connsiteY47" fmla="*/ 171930 h 286507"/>
                <a:gd name="connsiteX48" fmla="*/ 2533 w 286422"/>
                <a:gd name="connsiteY48" fmla="*/ 169917 h 286507"/>
                <a:gd name="connsiteX49" fmla="*/ 714 w 286422"/>
                <a:gd name="connsiteY49" fmla="*/ 157641 h 286507"/>
                <a:gd name="connsiteX50" fmla="*/ 649 w 286422"/>
                <a:gd name="connsiteY50" fmla="*/ 156797 h 286507"/>
                <a:gd name="connsiteX51" fmla="*/ 0 w 286422"/>
                <a:gd name="connsiteY51" fmla="*/ 143221 h 286507"/>
                <a:gd name="connsiteX52" fmla="*/ 649 w 286422"/>
                <a:gd name="connsiteY52" fmla="*/ 129257 h 286507"/>
                <a:gd name="connsiteX53" fmla="*/ 649 w 286422"/>
                <a:gd name="connsiteY53" fmla="*/ 128867 h 286507"/>
                <a:gd name="connsiteX54" fmla="*/ 2598 w 286422"/>
                <a:gd name="connsiteY54" fmla="*/ 115681 h 286507"/>
                <a:gd name="connsiteX55" fmla="*/ 2793 w 286422"/>
                <a:gd name="connsiteY55" fmla="*/ 114772 h 286507"/>
                <a:gd name="connsiteX56" fmla="*/ 5846 w 286422"/>
                <a:gd name="connsiteY56" fmla="*/ 102561 h 286507"/>
                <a:gd name="connsiteX57" fmla="*/ 6300 w 286422"/>
                <a:gd name="connsiteY57" fmla="*/ 101002 h 286507"/>
                <a:gd name="connsiteX58" fmla="*/ 10327 w 286422"/>
                <a:gd name="connsiteY58" fmla="*/ 89700 h 286507"/>
                <a:gd name="connsiteX59" fmla="*/ 11106 w 286422"/>
                <a:gd name="connsiteY59" fmla="*/ 87752 h 286507"/>
                <a:gd name="connsiteX60" fmla="*/ 16172 w 286422"/>
                <a:gd name="connsiteY60" fmla="*/ 77099 h 286507"/>
                <a:gd name="connsiteX61" fmla="*/ 17146 w 286422"/>
                <a:gd name="connsiteY61" fmla="*/ 75216 h 286507"/>
                <a:gd name="connsiteX62" fmla="*/ 23446 w 286422"/>
                <a:gd name="connsiteY62" fmla="*/ 64693 h 286507"/>
                <a:gd name="connsiteX63" fmla="*/ 24226 w 286422"/>
                <a:gd name="connsiteY63" fmla="*/ 63459 h 286507"/>
                <a:gd name="connsiteX64" fmla="*/ 32279 w 286422"/>
                <a:gd name="connsiteY64" fmla="*/ 52612 h 286507"/>
                <a:gd name="connsiteX65" fmla="*/ 32344 w 286422"/>
                <a:gd name="connsiteY65" fmla="*/ 52482 h 286507"/>
                <a:gd name="connsiteX66" fmla="*/ 41892 w 286422"/>
                <a:gd name="connsiteY66" fmla="*/ 41960 h 286507"/>
                <a:gd name="connsiteX67" fmla="*/ 143211 w 286422"/>
                <a:gd name="connsiteY67" fmla="*/ 0 h 286507"/>
                <a:gd name="connsiteX68" fmla="*/ 148472 w 286422"/>
                <a:gd name="connsiteY68" fmla="*/ 0 h 286507"/>
                <a:gd name="connsiteX69" fmla="*/ 202639 w 286422"/>
                <a:gd name="connsiteY69" fmla="*/ 12861 h 286507"/>
                <a:gd name="connsiteX70" fmla="*/ 202964 w 286422"/>
                <a:gd name="connsiteY70" fmla="*/ 13056 h 286507"/>
                <a:gd name="connsiteX71" fmla="*/ 249272 w 286422"/>
                <a:gd name="connsiteY71" fmla="*/ 46961 h 286507"/>
                <a:gd name="connsiteX72" fmla="*/ 265184 w 286422"/>
                <a:gd name="connsiteY72" fmla="*/ 68136 h 286507"/>
                <a:gd name="connsiteX73" fmla="*/ 265184 w 286422"/>
                <a:gd name="connsiteY73" fmla="*/ 68136 h 286507"/>
                <a:gd name="connsiteX74" fmla="*/ 271484 w 286422"/>
                <a:gd name="connsiteY74" fmla="*/ 79438 h 286507"/>
                <a:gd name="connsiteX75" fmla="*/ 271614 w 286422"/>
                <a:gd name="connsiteY75" fmla="*/ 79697 h 286507"/>
                <a:gd name="connsiteX76" fmla="*/ 276745 w 286422"/>
                <a:gd name="connsiteY76" fmla="*/ 91389 h 286507"/>
                <a:gd name="connsiteX77" fmla="*/ 276940 w 286422"/>
                <a:gd name="connsiteY77" fmla="*/ 91844 h 286507"/>
                <a:gd name="connsiteX78" fmla="*/ 280967 w 286422"/>
                <a:gd name="connsiteY78" fmla="*/ 103860 h 286507"/>
                <a:gd name="connsiteX79" fmla="*/ 281097 w 286422"/>
                <a:gd name="connsiteY79" fmla="*/ 104444 h 286507"/>
                <a:gd name="connsiteX80" fmla="*/ 283954 w 286422"/>
                <a:gd name="connsiteY80" fmla="*/ 116656 h 286507"/>
                <a:gd name="connsiteX81" fmla="*/ 284084 w 286422"/>
                <a:gd name="connsiteY81" fmla="*/ 117370 h 286507"/>
                <a:gd name="connsiteX82" fmla="*/ 285838 w 286422"/>
                <a:gd name="connsiteY82" fmla="*/ 129841 h 286507"/>
                <a:gd name="connsiteX83" fmla="*/ 285838 w 286422"/>
                <a:gd name="connsiteY83" fmla="*/ 130621 h 286507"/>
                <a:gd name="connsiteX84" fmla="*/ 286422 w 286422"/>
                <a:gd name="connsiteY84" fmla="*/ 143351 h 286507"/>
                <a:gd name="connsiteX85" fmla="*/ 285968 w 286422"/>
                <a:gd name="connsiteY85" fmla="*/ 153549 h 286507"/>
                <a:gd name="connsiteX86" fmla="*/ 285383 w 286422"/>
                <a:gd name="connsiteY86" fmla="*/ 159849 h 286507"/>
                <a:gd name="connsiteX87" fmla="*/ 284409 w 286422"/>
                <a:gd name="connsiteY87" fmla="*/ 166994 h 286507"/>
                <a:gd name="connsiteX88" fmla="*/ 283370 w 286422"/>
                <a:gd name="connsiteY88" fmla="*/ 172580 h 286507"/>
                <a:gd name="connsiteX89" fmla="*/ 281616 w 286422"/>
                <a:gd name="connsiteY89" fmla="*/ 180115 h 286507"/>
                <a:gd name="connsiteX90" fmla="*/ 280187 w 286422"/>
                <a:gd name="connsiteY90" fmla="*/ 184986 h 286507"/>
                <a:gd name="connsiteX91" fmla="*/ 277524 w 286422"/>
                <a:gd name="connsiteY91" fmla="*/ 192845 h 286507"/>
                <a:gd name="connsiteX92" fmla="*/ 275901 w 286422"/>
                <a:gd name="connsiteY92" fmla="*/ 197067 h 286507"/>
                <a:gd name="connsiteX93" fmla="*/ 272329 w 286422"/>
                <a:gd name="connsiteY93" fmla="*/ 205187 h 286507"/>
                <a:gd name="connsiteX94" fmla="*/ 270575 w 286422"/>
                <a:gd name="connsiteY94" fmla="*/ 208759 h 286507"/>
                <a:gd name="connsiteX95" fmla="*/ 266029 w 286422"/>
                <a:gd name="connsiteY95" fmla="*/ 217008 h 286507"/>
                <a:gd name="connsiteX96" fmla="*/ 264210 w 286422"/>
                <a:gd name="connsiteY96" fmla="*/ 219931 h 28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86422" h="286507">
                  <a:moveTo>
                    <a:pt x="264340" y="219736"/>
                  </a:moveTo>
                  <a:cubicBezTo>
                    <a:pt x="262586" y="222529"/>
                    <a:pt x="260703" y="225257"/>
                    <a:pt x="258755" y="227920"/>
                  </a:cubicBezTo>
                  <a:cubicBezTo>
                    <a:pt x="258170" y="228765"/>
                    <a:pt x="257521" y="229544"/>
                    <a:pt x="256936" y="230323"/>
                  </a:cubicBezTo>
                  <a:cubicBezTo>
                    <a:pt x="254792" y="233051"/>
                    <a:pt x="252584" y="235779"/>
                    <a:pt x="250246" y="238377"/>
                  </a:cubicBezTo>
                  <a:cubicBezTo>
                    <a:pt x="249662" y="239027"/>
                    <a:pt x="249077" y="239677"/>
                    <a:pt x="248493" y="240261"/>
                  </a:cubicBezTo>
                  <a:cubicBezTo>
                    <a:pt x="245895" y="243054"/>
                    <a:pt x="243167" y="245782"/>
                    <a:pt x="240374" y="248380"/>
                  </a:cubicBezTo>
                  <a:cubicBezTo>
                    <a:pt x="239595" y="249095"/>
                    <a:pt x="238750" y="249874"/>
                    <a:pt x="237971" y="250589"/>
                  </a:cubicBezTo>
                  <a:cubicBezTo>
                    <a:pt x="235113" y="253122"/>
                    <a:pt x="232126" y="255525"/>
                    <a:pt x="229073" y="257798"/>
                  </a:cubicBezTo>
                  <a:cubicBezTo>
                    <a:pt x="228423" y="258318"/>
                    <a:pt x="227709" y="258838"/>
                    <a:pt x="227060" y="259292"/>
                  </a:cubicBezTo>
                  <a:cubicBezTo>
                    <a:pt x="223682" y="261760"/>
                    <a:pt x="220175" y="264034"/>
                    <a:pt x="216603" y="266178"/>
                  </a:cubicBezTo>
                  <a:cubicBezTo>
                    <a:pt x="216213" y="266372"/>
                    <a:pt x="215888" y="266632"/>
                    <a:pt x="215564" y="266827"/>
                  </a:cubicBezTo>
                  <a:cubicBezTo>
                    <a:pt x="211602" y="269165"/>
                    <a:pt x="207510" y="271309"/>
                    <a:pt x="203288" y="273257"/>
                  </a:cubicBezTo>
                  <a:cubicBezTo>
                    <a:pt x="202509" y="273647"/>
                    <a:pt x="201730" y="274037"/>
                    <a:pt x="200950" y="274361"/>
                  </a:cubicBezTo>
                  <a:cubicBezTo>
                    <a:pt x="199132" y="275141"/>
                    <a:pt x="197378" y="275920"/>
                    <a:pt x="195495" y="276635"/>
                  </a:cubicBezTo>
                  <a:cubicBezTo>
                    <a:pt x="192637" y="277739"/>
                    <a:pt x="189714" y="278843"/>
                    <a:pt x="186792" y="279752"/>
                  </a:cubicBezTo>
                  <a:cubicBezTo>
                    <a:pt x="185493" y="280142"/>
                    <a:pt x="184259" y="280532"/>
                    <a:pt x="182960" y="280922"/>
                  </a:cubicBezTo>
                  <a:cubicBezTo>
                    <a:pt x="179387" y="281961"/>
                    <a:pt x="175815" y="282870"/>
                    <a:pt x="172178" y="283585"/>
                  </a:cubicBezTo>
                  <a:cubicBezTo>
                    <a:pt x="171529" y="283714"/>
                    <a:pt x="170814" y="283845"/>
                    <a:pt x="170100" y="283975"/>
                  </a:cubicBezTo>
                  <a:cubicBezTo>
                    <a:pt x="166073" y="284754"/>
                    <a:pt x="161981" y="285403"/>
                    <a:pt x="157825" y="285793"/>
                  </a:cubicBezTo>
                  <a:cubicBezTo>
                    <a:pt x="157565" y="285793"/>
                    <a:pt x="157240" y="285793"/>
                    <a:pt x="156915" y="285858"/>
                  </a:cubicBezTo>
                  <a:cubicBezTo>
                    <a:pt x="152434" y="286248"/>
                    <a:pt x="147888" y="286507"/>
                    <a:pt x="143341" y="286507"/>
                  </a:cubicBezTo>
                  <a:cubicBezTo>
                    <a:pt x="138795" y="286507"/>
                    <a:pt x="134248" y="286248"/>
                    <a:pt x="129767" y="285858"/>
                  </a:cubicBezTo>
                  <a:cubicBezTo>
                    <a:pt x="129442" y="285858"/>
                    <a:pt x="129182" y="285858"/>
                    <a:pt x="128858" y="285793"/>
                  </a:cubicBezTo>
                  <a:cubicBezTo>
                    <a:pt x="124701" y="285403"/>
                    <a:pt x="120674" y="284754"/>
                    <a:pt x="116582" y="283975"/>
                  </a:cubicBezTo>
                  <a:cubicBezTo>
                    <a:pt x="115868" y="283845"/>
                    <a:pt x="115218" y="283714"/>
                    <a:pt x="114504" y="283585"/>
                  </a:cubicBezTo>
                  <a:cubicBezTo>
                    <a:pt x="110867" y="282870"/>
                    <a:pt x="107295" y="281896"/>
                    <a:pt x="103787" y="280922"/>
                  </a:cubicBezTo>
                  <a:cubicBezTo>
                    <a:pt x="102489" y="280532"/>
                    <a:pt x="101190" y="280142"/>
                    <a:pt x="99891" y="279752"/>
                  </a:cubicBezTo>
                  <a:cubicBezTo>
                    <a:pt x="96968" y="278843"/>
                    <a:pt x="94110" y="277804"/>
                    <a:pt x="91252" y="276700"/>
                  </a:cubicBezTo>
                  <a:cubicBezTo>
                    <a:pt x="89434" y="275985"/>
                    <a:pt x="87550" y="275206"/>
                    <a:pt x="85732" y="274426"/>
                  </a:cubicBezTo>
                  <a:cubicBezTo>
                    <a:pt x="83459" y="273387"/>
                    <a:pt x="81185" y="272348"/>
                    <a:pt x="78912" y="271179"/>
                  </a:cubicBezTo>
                  <a:cubicBezTo>
                    <a:pt x="76899" y="270140"/>
                    <a:pt x="74886" y="269035"/>
                    <a:pt x="72872" y="267931"/>
                  </a:cubicBezTo>
                  <a:cubicBezTo>
                    <a:pt x="70859" y="266762"/>
                    <a:pt x="68781" y="265593"/>
                    <a:pt x="66832" y="264294"/>
                  </a:cubicBezTo>
                  <a:cubicBezTo>
                    <a:pt x="64948" y="263125"/>
                    <a:pt x="63065" y="261825"/>
                    <a:pt x="61246" y="260591"/>
                  </a:cubicBezTo>
                  <a:cubicBezTo>
                    <a:pt x="59168" y="259097"/>
                    <a:pt x="57089" y="257604"/>
                    <a:pt x="55076" y="255980"/>
                  </a:cubicBezTo>
                  <a:cubicBezTo>
                    <a:pt x="53517" y="254746"/>
                    <a:pt x="51959" y="253512"/>
                    <a:pt x="50465" y="252212"/>
                  </a:cubicBezTo>
                  <a:cubicBezTo>
                    <a:pt x="48257" y="250329"/>
                    <a:pt x="46113" y="248380"/>
                    <a:pt x="43970" y="246302"/>
                  </a:cubicBezTo>
                  <a:cubicBezTo>
                    <a:pt x="42671" y="245068"/>
                    <a:pt x="41437" y="243769"/>
                    <a:pt x="40138" y="242470"/>
                  </a:cubicBezTo>
                  <a:cubicBezTo>
                    <a:pt x="38125" y="240326"/>
                    <a:pt x="36111" y="238183"/>
                    <a:pt x="34228" y="235974"/>
                  </a:cubicBezTo>
                  <a:cubicBezTo>
                    <a:pt x="32929" y="234480"/>
                    <a:pt x="31695" y="232986"/>
                    <a:pt x="30526" y="231427"/>
                  </a:cubicBezTo>
                  <a:cubicBezTo>
                    <a:pt x="28902" y="229414"/>
                    <a:pt x="27343" y="227270"/>
                    <a:pt x="25914" y="225192"/>
                  </a:cubicBezTo>
                  <a:cubicBezTo>
                    <a:pt x="24680" y="223373"/>
                    <a:pt x="23446" y="221554"/>
                    <a:pt x="22212" y="219671"/>
                  </a:cubicBezTo>
                  <a:cubicBezTo>
                    <a:pt x="20913" y="217657"/>
                    <a:pt x="19680" y="215579"/>
                    <a:pt x="18510" y="213501"/>
                  </a:cubicBezTo>
                  <a:cubicBezTo>
                    <a:pt x="17406" y="211552"/>
                    <a:pt x="16367" y="209538"/>
                    <a:pt x="15328" y="207590"/>
                  </a:cubicBezTo>
                  <a:cubicBezTo>
                    <a:pt x="14159" y="205316"/>
                    <a:pt x="13055" y="202978"/>
                    <a:pt x="12015" y="200640"/>
                  </a:cubicBezTo>
                  <a:cubicBezTo>
                    <a:pt x="11236" y="198886"/>
                    <a:pt x="10522" y="197067"/>
                    <a:pt x="9807" y="195249"/>
                  </a:cubicBezTo>
                  <a:cubicBezTo>
                    <a:pt x="8703" y="192391"/>
                    <a:pt x="7599" y="189468"/>
                    <a:pt x="6690" y="186545"/>
                  </a:cubicBezTo>
                  <a:cubicBezTo>
                    <a:pt x="6300" y="185311"/>
                    <a:pt x="5910" y="184012"/>
                    <a:pt x="5585" y="182713"/>
                  </a:cubicBezTo>
                  <a:cubicBezTo>
                    <a:pt x="4546" y="179140"/>
                    <a:pt x="3637" y="175568"/>
                    <a:pt x="2923" y="171930"/>
                  </a:cubicBezTo>
                  <a:cubicBezTo>
                    <a:pt x="2793" y="171281"/>
                    <a:pt x="2663" y="170567"/>
                    <a:pt x="2533" y="169917"/>
                  </a:cubicBezTo>
                  <a:cubicBezTo>
                    <a:pt x="1754" y="165890"/>
                    <a:pt x="1104" y="161798"/>
                    <a:pt x="714" y="157641"/>
                  </a:cubicBezTo>
                  <a:cubicBezTo>
                    <a:pt x="714" y="157381"/>
                    <a:pt x="714" y="157056"/>
                    <a:pt x="649" y="156797"/>
                  </a:cubicBezTo>
                  <a:cubicBezTo>
                    <a:pt x="260" y="152315"/>
                    <a:pt x="0" y="147768"/>
                    <a:pt x="0" y="143221"/>
                  </a:cubicBezTo>
                  <a:cubicBezTo>
                    <a:pt x="0" y="138675"/>
                    <a:pt x="260" y="133868"/>
                    <a:pt x="649" y="129257"/>
                  </a:cubicBezTo>
                  <a:cubicBezTo>
                    <a:pt x="649" y="129127"/>
                    <a:pt x="649" y="128997"/>
                    <a:pt x="649" y="128867"/>
                  </a:cubicBezTo>
                  <a:cubicBezTo>
                    <a:pt x="1104" y="124450"/>
                    <a:pt x="1754" y="120033"/>
                    <a:pt x="2598" y="115681"/>
                  </a:cubicBezTo>
                  <a:cubicBezTo>
                    <a:pt x="2598" y="115357"/>
                    <a:pt x="2728" y="115032"/>
                    <a:pt x="2793" y="114772"/>
                  </a:cubicBezTo>
                  <a:cubicBezTo>
                    <a:pt x="3637" y="110615"/>
                    <a:pt x="4676" y="106588"/>
                    <a:pt x="5846" y="102561"/>
                  </a:cubicBezTo>
                  <a:cubicBezTo>
                    <a:pt x="5975" y="102041"/>
                    <a:pt x="6105" y="101522"/>
                    <a:pt x="6300" y="101002"/>
                  </a:cubicBezTo>
                  <a:cubicBezTo>
                    <a:pt x="7469" y="97170"/>
                    <a:pt x="8833" y="93402"/>
                    <a:pt x="10327" y="89700"/>
                  </a:cubicBezTo>
                  <a:cubicBezTo>
                    <a:pt x="10587" y="89051"/>
                    <a:pt x="10846" y="88401"/>
                    <a:pt x="11106" y="87752"/>
                  </a:cubicBezTo>
                  <a:cubicBezTo>
                    <a:pt x="12600" y="84114"/>
                    <a:pt x="14354" y="80607"/>
                    <a:pt x="16172" y="77099"/>
                  </a:cubicBezTo>
                  <a:cubicBezTo>
                    <a:pt x="16497" y="76450"/>
                    <a:pt x="16822" y="75865"/>
                    <a:pt x="17146" y="75216"/>
                  </a:cubicBezTo>
                  <a:cubicBezTo>
                    <a:pt x="19095" y="71643"/>
                    <a:pt x="21238" y="68136"/>
                    <a:pt x="23446" y="64693"/>
                  </a:cubicBezTo>
                  <a:cubicBezTo>
                    <a:pt x="23706" y="64304"/>
                    <a:pt x="23966" y="63849"/>
                    <a:pt x="24226" y="63459"/>
                  </a:cubicBezTo>
                  <a:cubicBezTo>
                    <a:pt x="26759" y="59757"/>
                    <a:pt x="29422" y="56119"/>
                    <a:pt x="32279" y="52612"/>
                  </a:cubicBezTo>
                  <a:cubicBezTo>
                    <a:pt x="32279" y="52612"/>
                    <a:pt x="32279" y="52547"/>
                    <a:pt x="32344" y="52482"/>
                  </a:cubicBezTo>
                  <a:cubicBezTo>
                    <a:pt x="35332" y="48845"/>
                    <a:pt x="38514" y="45337"/>
                    <a:pt x="41892" y="41960"/>
                  </a:cubicBezTo>
                  <a:cubicBezTo>
                    <a:pt x="68975" y="14874"/>
                    <a:pt x="104956" y="0"/>
                    <a:pt x="143211" y="0"/>
                  </a:cubicBezTo>
                  <a:lnTo>
                    <a:pt x="148472" y="0"/>
                  </a:lnTo>
                  <a:cubicBezTo>
                    <a:pt x="167762" y="715"/>
                    <a:pt x="186077" y="5261"/>
                    <a:pt x="202639" y="12861"/>
                  </a:cubicBezTo>
                  <a:cubicBezTo>
                    <a:pt x="202769" y="12861"/>
                    <a:pt x="202834" y="12991"/>
                    <a:pt x="202964" y="13056"/>
                  </a:cubicBezTo>
                  <a:cubicBezTo>
                    <a:pt x="220565" y="21175"/>
                    <a:pt x="236152" y="32541"/>
                    <a:pt x="249272" y="46961"/>
                  </a:cubicBezTo>
                  <a:cubicBezTo>
                    <a:pt x="255247" y="53586"/>
                    <a:pt x="260573" y="60666"/>
                    <a:pt x="265184" y="68136"/>
                  </a:cubicBezTo>
                  <a:cubicBezTo>
                    <a:pt x="265184" y="68136"/>
                    <a:pt x="265184" y="68136"/>
                    <a:pt x="265184" y="68136"/>
                  </a:cubicBezTo>
                  <a:cubicBezTo>
                    <a:pt x="267457" y="71838"/>
                    <a:pt x="269536" y="75605"/>
                    <a:pt x="271484" y="79438"/>
                  </a:cubicBezTo>
                  <a:cubicBezTo>
                    <a:pt x="271484" y="79503"/>
                    <a:pt x="271614" y="79632"/>
                    <a:pt x="271614" y="79697"/>
                  </a:cubicBezTo>
                  <a:cubicBezTo>
                    <a:pt x="273498" y="83530"/>
                    <a:pt x="275186" y="87427"/>
                    <a:pt x="276745" y="91389"/>
                  </a:cubicBezTo>
                  <a:cubicBezTo>
                    <a:pt x="276745" y="91519"/>
                    <a:pt x="276875" y="91649"/>
                    <a:pt x="276940" y="91844"/>
                  </a:cubicBezTo>
                  <a:cubicBezTo>
                    <a:pt x="278434" y="95806"/>
                    <a:pt x="279798" y="99768"/>
                    <a:pt x="280967" y="103860"/>
                  </a:cubicBezTo>
                  <a:cubicBezTo>
                    <a:pt x="280967" y="104055"/>
                    <a:pt x="281097" y="104250"/>
                    <a:pt x="281097" y="104444"/>
                  </a:cubicBezTo>
                  <a:cubicBezTo>
                    <a:pt x="282201" y="108472"/>
                    <a:pt x="283175" y="112564"/>
                    <a:pt x="283954" y="116656"/>
                  </a:cubicBezTo>
                  <a:cubicBezTo>
                    <a:pt x="283954" y="116915"/>
                    <a:pt x="284019" y="117110"/>
                    <a:pt x="284084" y="117370"/>
                  </a:cubicBezTo>
                  <a:cubicBezTo>
                    <a:pt x="284864" y="121462"/>
                    <a:pt x="285448" y="125619"/>
                    <a:pt x="285838" y="129841"/>
                  </a:cubicBezTo>
                  <a:cubicBezTo>
                    <a:pt x="285838" y="130101"/>
                    <a:pt x="285838" y="130361"/>
                    <a:pt x="285838" y="130621"/>
                  </a:cubicBezTo>
                  <a:cubicBezTo>
                    <a:pt x="286228" y="134842"/>
                    <a:pt x="286422" y="139064"/>
                    <a:pt x="286422" y="143351"/>
                  </a:cubicBezTo>
                  <a:cubicBezTo>
                    <a:pt x="286422" y="146794"/>
                    <a:pt x="286163" y="150171"/>
                    <a:pt x="285968" y="153549"/>
                  </a:cubicBezTo>
                  <a:cubicBezTo>
                    <a:pt x="285838" y="155692"/>
                    <a:pt x="285643" y="157771"/>
                    <a:pt x="285383" y="159849"/>
                  </a:cubicBezTo>
                  <a:cubicBezTo>
                    <a:pt x="285124" y="162253"/>
                    <a:pt x="284799" y="164591"/>
                    <a:pt x="284409" y="166994"/>
                  </a:cubicBezTo>
                  <a:cubicBezTo>
                    <a:pt x="284084" y="168878"/>
                    <a:pt x="283760" y="170761"/>
                    <a:pt x="283370" y="172580"/>
                  </a:cubicBezTo>
                  <a:cubicBezTo>
                    <a:pt x="282850" y="175113"/>
                    <a:pt x="282266" y="177646"/>
                    <a:pt x="281616" y="180115"/>
                  </a:cubicBezTo>
                  <a:cubicBezTo>
                    <a:pt x="281161" y="181738"/>
                    <a:pt x="280707" y="183362"/>
                    <a:pt x="280187" y="184986"/>
                  </a:cubicBezTo>
                  <a:cubicBezTo>
                    <a:pt x="279408" y="187649"/>
                    <a:pt x="278499" y="190247"/>
                    <a:pt x="277524" y="192845"/>
                  </a:cubicBezTo>
                  <a:cubicBezTo>
                    <a:pt x="277005" y="194274"/>
                    <a:pt x="276485" y="195638"/>
                    <a:pt x="275901" y="197067"/>
                  </a:cubicBezTo>
                  <a:cubicBezTo>
                    <a:pt x="274797" y="199795"/>
                    <a:pt x="273628" y="202523"/>
                    <a:pt x="272329" y="205187"/>
                  </a:cubicBezTo>
                  <a:cubicBezTo>
                    <a:pt x="271744" y="206356"/>
                    <a:pt x="271160" y="207525"/>
                    <a:pt x="270575" y="208759"/>
                  </a:cubicBezTo>
                  <a:cubicBezTo>
                    <a:pt x="269146" y="211552"/>
                    <a:pt x="267652" y="214280"/>
                    <a:pt x="266029" y="217008"/>
                  </a:cubicBezTo>
                  <a:cubicBezTo>
                    <a:pt x="265444" y="217982"/>
                    <a:pt x="264795" y="218957"/>
                    <a:pt x="264210" y="219931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98375A-F488-4721-3320-8EB75E8D25A9}"/>
                </a:ext>
              </a:extLst>
            </p:cNvPr>
            <p:cNvSpPr/>
            <p:nvPr/>
          </p:nvSpPr>
          <p:spPr>
            <a:xfrm>
              <a:off x="4529631" y="1510613"/>
              <a:ext cx="657667" cy="657648"/>
            </a:xfrm>
            <a:custGeom>
              <a:avLst/>
              <a:gdLst>
                <a:gd name="connsiteX0" fmla="*/ 606618 w 657667"/>
                <a:gd name="connsiteY0" fmla="*/ 504620 h 657648"/>
                <a:gd name="connsiteX1" fmla="*/ 593759 w 657667"/>
                <a:gd name="connsiteY1" fmla="*/ 523456 h 657648"/>
                <a:gd name="connsiteX2" fmla="*/ 589537 w 657667"/>
                <a:gd name="connsiteY2" fmla="*/ 529042 h 657648"/>
                <a:gd name="connsiteX3" fmla="*/ 574274 w 657667"/>
                <a:gd name="connsiteY3" fmla="*/ 547489 h 657648"/>
                <a:gd name="connsiteX4" fmla="*/ 570247 w 657667"/>
                <a:gd name="connsiteY4" fmla="*/ 551905 h 657648"/>
                <a:gd name="connsiteX5" fmla="*/ 551607 w 657667"/>
                <a:gd name="connsiteY5" fmla="*/ 570482 h 657648"/>
                <a:gd name="connsiteX6" fmla="*/ 546086 w 657667"/>
                <a:gd name="connsiteY6" fmla="*/ 575483 h 657648"/>
                <a:gd name="connsiteX7" fmla="*/ 525692 w 657667"/>
                <a:gd name="connsiteY7" fmla="*/ 592046 h 657648"/>
                <a:gd name="connsiteX8" fmla="*/ 521016 w 657667"/>
                <a:gd name="connsiteY8" fmla="*/ 595489 h 657648"/>
                <a:gd name="connsiteX9" fmla="*/ 496985 w 657667"/>
                <a:gd name="connsiteY9" fmla="*/ 611272 h 657648"/>
                <a:gd name="connsiteX10" fmla="*/ 494517 w 657667"/>
                <a:gd name="connsiteY10" fmla="*/ 612766 h 657648"/>
                <a:gd name="connsiteX11" fmla="*/ 466329 w 657667"/>
                <a:gd name="connsiteY11" fmla="*/ 627446 h 657648"/>
                <a:gd name="connsiteX12" fmla="*/ 460939 w 657667"/>
                <a:gd name="connsiteY12" fmla="*/ 629979 h 657648"/>
                <a:gd name="connsiteX13" fmla="*/ 448469 w 657667"/>
                <a:gd name="connsiteY13" fmla="*/ 635110 h 657648"/>
                <a:gd name="connsiteX14" fmla="*/ 428530 w 657667"/>
                <a:gd name="connsiteY14" fmla="*/ 642255 h 657648"/>
                <a:gd name="connsiteX15" fmla="*/ 419697 w 657667"/>
                <a:gd name="connsiteY15" fmla="*/ 644853 h 657648"/>
                <a:gd name="connsiteX16" fmla="*/ 395016 w 657667"/>
                <a:gd name="connsiteY16" fmla="*/ 651024 h 657648"/>
                <a:gd name="connsiteX17" fmla="*/ 390275 w 657667"/>
                <a:gd name="connsiteY17" fmla="*/ 651868 h 657648"/>
                <a:gd name="connsiteX18" fmla="*/ 362087 w 657667"/>
                <a:gd name="connsiteY18" fmla="*/ 656025 h 657648"/>
                <a:gd name="connsiteX19" fmla="*/ 360074 w 657667"/>
                <a:gd name="connsiteY19" fmla="*/ 656155 h 657648"/>
                <a:gd name="connsiteX20" fmla="*/ 328899 w 657667"/>
                <a:gd name="connsiteY20" fmla="*/ 657649 h 657648"/>
                <a:gd name="connsiteX21" fmla="*/ 297724 w 657667"/>
                <a:gd name="connsiteY21" fmla="*/ 656155 h 657648"/>
                <a:gd name="connsiteX22" fmla="*/ 295645 w 657667"/>
                <a:gd name="connsiteY22" fmla="*/ 656025 h 657648"/>
                <a:gd name="connsiteX23" fmla="*/ 267522 w 657667"/>
                <a:gd name="connsiteY23" fmla="*/ 651868 h 657648"/>
                <a:gd name="connsiteX24" fmla="*/ 262781 w 657667"/>
                <a:gd name="connsiteY24" fmla="*/ 651024 h 657648"/>
                <a:gd name="connsiteX25" fmla="*/ 238166 w 657667"/>
                <a:gd name="connsiteY25" fmla="*/ 644853 h 657648"/>
                <a:gd name="connsiteX26" fmla="*/ 229138 w 657667"/>
                <a:gd name="connsiteY26" fmla="*/ 642190 h 657648"/>
                <a:gd name="connsiteX27" fmla="*/ 209394 w 657667"/>
                <a:gd name="connsiteY27" fmla="*/ 635110 h 657648"/>
                <a:gd name="connsiteX28" fmla="*/ 196794 w 657667"/>
                <a:gd name="connsiteY28" fmla="*/ 629914 h 657648"/>
                <a:gd name="connsiteX29" fmla="*/ 181141 w 657667"/>
                <a:gd name="connsiteY29" fmla="*/ 622509 h 657648"/>
                <a:gd name="connsiteX30" fmla="*/ 167242 w 657667"/>
                <a:gd name="connsiteY30" fmla="*/ 615105 h 657648"/>
                <a:gd name="connsiteX31" fmla="*/ 153343 w 657667"/>
                <a:gd name="connsiteY31" fmla="*/ 606791 h 657648"/>
                <a:gd name="connsiteX32" fmla="*/ 140483 w 657667"/>
                <a:gd name="connsiteY32" fmla="*/ 598217 h 657648"/>
                <a:gd name="connsiteX33" fmla="*/ 126325 w 657667"/>
                <a:gd name="connsiteY33" fmla="*/ 587694 h 657648"/>
                <a:gd name="connsiteX34" fmla="*/ 115803 w 657667"/>
                <a:gd name="connsiteY34" fmla="*/ 579121 h 657648"/>
                <a:gd name="connsiteX35" fmla="*/ 100930 w 657667"/>
                <a:gd name="connsiteY35" fmla="*/ 565610 h 657648"/>
                <a:gd name="connsiteX36" fmla="*/ 92162 w 657667"/>
                <a:gd name="connsiteY36" fmla="*/ 556842 h 657648"/>
                <a:gd name="connsiteX37" fmla="*/ 78588 w 657667"/>
                <a:gd name="connsiteY37" fmla="*/ 541903 h 657648"/>
                <a:gd name="connsiteX38" fmla="*/ 70080 w 657667"/>
                <a:gd name="connsiteY38" fmla="*/ 531510 h 657648"/>
                <a:gd name="connsiteX39" fmla="*/ 59428 w 657667"/>
                <a:gd name="connsiteY39" fmla="*/ 517155 h 657648"/>
                <a:gd name="connsiteX40" fmla="*/ 50985 w 657667"/>
                <a:gd name="connsiteY40" fmla="*/ 504555 h 657648"/>
                <a:gd name="connsiteX41" fmla="*/ 42477 w 657667"/>
                <a:gd name="connsiteY41" fmla="*/ 490395 h 657648"/>
                <a:gd name="connsiteX42" fmla="*/ 35202 w 657667"/>
                <a:gd name="connsiteY42" fmla="*/ 476755 h 657648"/>
                <a:gd name="connsiteX43" fmla="*/ 27668 w 657667"/>
                <a:gd name="connsiteY43" fmla="*/ 460841 h 657648"/>
                <a:gd name="connsiteX44" fmla="*/ 22537 w 657667"/>
                <a:gd name="connsiteY44" fmla="*/ 448500 h 657648"/>
                <a:gd name="connsiteX45" fmla="*/ 15393 w 657667"/>
                <a:gd name="connsiteY45" fmla="*/ 428495 h 657648"/>
                <a:gd name="connsiteX46" fmla="*/ 12795 w 657667"/>
                <a:gd name="connsiteY46" fmla="*/ 419726 h 657648"/>
                <a:gd name="connsiteX47" fmla="*/ 6625 w 657667"/>
                <a:gd name="connsiteY47" fmla="*/ 394979 h 657648"/>
                <a:gd name="connsiteX48" fmla="*/ 5781 w 657667"/>
                <a:gd name="connsiteY48" fmla="*/ 390302 h 657648"/>
                <a:gd name="connsiteX49" fmla="*/ 1624 w 657667"/>
                <a:gd name="connsiteY49" fmla="*/ 362113 h 657648"/>
                <a:gd name="connsiteX50" fmla="*/ 1494 w 657667"/>
                <a:gd name="connsiteY50" fmla="*/ 360099 h 657648"/>
                <a:gd name="connsiteX51" fmla="*/ 0 w 657667"/>
                <a:gd name="connsiteY51" fmla="*/ 328857 h 657648"/>
                <a:gd name="connsiteX52" fmla="*/ 1559 w 657667"/>
                <a:gd name="connsiteY52" fmla="*/ 296770 h 657648"/>
                <a:gd name="connsiteX53" fmla="*/ 1559 w 657667"/>
                <a:gd name="connsiteY53" fmla="*/ 295926 h 657648"/>
                <a:gd name="connsiteX54" fmla="*/ 6040 w 657667"/>
                <a:gd name="connsiteY54" fmla="*/ 265658 h 657648"/>
                <a:gd name="connsiteX55" fmla="*/ 6430 w 657667"/>
                <a:gd name="connsiteY55" fmla="*/ 263514 h 657648"/>
                <a:gd name="connsiteX56" fmla="*/ 13444 w 657667"/>
                <a:gd name="connsiteY56" fmla="*/ 235519 h 657648"/>
                <a:gd name="connsiteX57" fmla="*/ 14484 w 657667"/>
                <a:gd name="connsiteY57" fmla="*/ 231882 h 657648"/>
                <a:gd name="connsiteX58" fmla="*/ 23706 w 657667"/>
                <a:gd name="connsiteY58" fmla="*/ 206031 h 657648"/>
                <a:gd name="connsiteX59" fmla="*/ 25525 w 657667"/>
                <a:gd name="connsiteY59" fmla="*/ 201484 h 657648"/>
                <a:gd name="connsiteX60" fmla="*/ 37086 w 657667"/>
                <a:gd name="connsiteY60" fmla="*/ 176997 h 657648"/>
                <a:gd name="connsiteX61" fmla="*/ 39294 w 657667"/>
                <a:gd name="connsiteY61" fmla="*/ 172645 h 657648"/>
                <a:gd name="connsiteX62" fmla="*/ 53777 w 657667"/>
                <a:gd name="connsiteY62" fmla="*/ 148482 h 657648"/>
                <a:gd name="connsiteX63" fmla="*/ 55596 w 657667"/>
                <a:gd name="connsiteY63" fmla="*/ 145690 h 657648"/>
                <a:gd name="connsiteX64" fmla="*/ 74171 w 657667"/>
                <a:gd name="connsiteY64" fmla="*/ 120748 h 657648"/>
                <a:gd name="connsiteX65" fmla="*/ 74366 w 657667"/>
                <a:gd name="connsiteY65" fmla="*/ 120488 h 657648"/>
                <a:gd name="connsiteX66" fmla="*/ 96254 w 657667"/>
                <a:gd name="connsiteY66" fmla="*/ 96325 h 657648"/>
                <a:gd name="connsiteX67" fmla="*/ 328834 w 657667"/>
                <a:gd name="connsiteY67" fmla="*/ 0 h 657648"/>
                <a:gd name="connsiteX68" fmla="*/ 340979 w 657667"/>
                <a:gd name="connsiteY68" fmla="*/ 0 h 657648"/>
                <a:gd name="connsiteX69" fmla="*/ 465355 w 657667"/>
                <a:gd name="connsiteY69" fmla="*/ 29489 h 657648"/>
                <a:gd name="connsiteX70" fmla="*/ 466070 w 657667"/>
                <a:gd name="connsiteY70" fmla="*/ 29878 h 657648"/>
                <a:gd name="connsiteX71" fmla="*/ 572261 w 657667"/>
                <a:gd name="connsiteY71" fmla="*/ 107757 h 657648"/>
                <a:gd name="connsiteX72" fmla="*/ 608826 w 657667"/>
                <a:gd name="connsiteY72" fmla="*/ 156342 h 657648"/>
                <a:gd name="connsiteX73" fmla="*/ 608826 w 657667"/>
                <a:gd name="connsiteY73" fmla="*/ 156342 h 657648"/>
                <a:gd name="connsiteX74" fmla="*/ 623245 w 657667"/>
                <a:gd name="connsiteY74" fmla="*/ 182323 h 657648"/>
                <a:gd name="connsiteX75" fmla="*/ 623570 w 657667"/>
                <a:gd name="connsiteY75" fmla="*/ 182973 h 657648"/>
                <a:gd name="connsiteX76" fmla="*/ 635325 w 657667"/>
                <a:gd name="connsiteY76" fmla="*/ 209733 h 657648"/>
                <a:gd name="connsiteX77" fmla="*/ 635715 w 657667"/>
                <a:gd name="connsiteY77" fmla="*/ 210707 h 657648"/>
                <a:gd name="connsiteX78" fmla="*/ 644937 w 657667"/>
                <a:gd name="connsiteY78" fmla="*/ 238248 h 657648"/>
                <a:gd name="connsiteX79" fmla="*/ 645328 w 657667"/>
                <a:gd name="connsiteY79" fmla="*/ 239547 h 657648"/>
                <a:gd name="connsiteX80" fmla="*/ 651952 w 657667"/>
                <a:gd name="connsiteY80" fmla="*/ 267671 h 657648"/>
                <a:gd name="connsiteX81" fmla="*/ 652212 w 657667"/>
                <a:gd name="connsiteY81" fmla="*/ 269295 h 657648"/>
                <a:gd name="connsiteX82" fmla="*/ 656174 w 657667"/>
                <a:gd name="connsiteY82" fmla="*/ 297874 h 657648"/>
                <a:gd name="connsiteX83" fmla="*/ 656303 w 657667"/>
                <a:gd name="connsiteY83" fmla="*/ 299628 h 657648"/>
                <a:gd name="connsiteX84" fmla="*/ 657668 w 657667"/>
                <a:gd name="connsiteY84" fmla="*/ 328857 h 657648"/>
                <a:gd name="connsiteX85" fmla="*/ 656564 w 657667"/>
                <a:gd name="connsiteY85" fmla="*/ 352240 h 657648"/>
                <a:gd name="connsiteX86" fmla="*/ 655199 w 657667"/>
                <a:gd name="connsiteY86" fmla="*/ 366724 h 657648"/>
                <a:gd name="connsiteX87" fmla="*/ 652926 w 657667"/>
                <a:gd name="connsiteY87" fmla="*/ 383093 h 657648"/>
                <a:gd name="connsiteX88" fmla="*/ 650523 w 657667"/>
                <a:gd name="connsiteY88" fmla="*/ 395953 h 657648"/>
                <a:gd name="connsiteX89" fmla="*/ 646432 w 657667"/>
                <a:gd name="connsiteY89" fmla="*/ 413296 h 657648"/>
                <a:gd name="connsiteX90" fmla="*/ 643249 w 657667"/>
                <a:gd name="connsiteY90" fmla="*/ 424533 h 657648"/>
                <a:gd name="connsiteX91" fmla="*/ 637209 w 657667"/>
                <a:gd name="connsiteY91" fmla="*/ 442654 h 657648"/>
                <a:gd name="connsiteX92" fmla="*/ 633442 w 657667"/>
                <a:gd name="connsiteY92" fmla="*/ 452267 h 657648"/>
                <a:gd name="connsiteX93" fmla="*/ 625258 w 657667"/>
                <a:gd name="connsiteY93" fmla="*/ 470909 h 657648"/>
                <a:gd name="connsiteX94" fmla="*/ 621232 w 657667"/>
                <a:gd name="connsiteY94" fmla="*/ 479028 h 657648"/>
                <a:gd name="connsiteX95" fmla="*/ 610710 w 657667"/>
                <a:gd name="connsiteY95" fmla="*/ 497929 h 657648"/>
                <a:gd name="connsiteX96" fmla="*/ 606488 w 657667"/>
                <a:gd name="connsiteY96" fmla="*/ 504685 h 65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657667" h="657648">
                  <a:moveTo>
                    <a:pt x="606618" y="504620"/>
                  </a:moveTo>
                  <a:cubicBezTo>
                    <a:pt x="602526" y="511050"/>
                    <a:pt x="598305" y="517350"/>
                    <a:pt x="593759" y="523456"/>
                  </a:cubicBezTo>
                  <a:cubicBezTo>
                    <a:pt x="592394" y="525340"/>
                    <a:pt x="590965" y="527158"/>
                    <a:pt x="589537" y="529042"/>
                  </a:cubicBezTo>
                  <a:cubicBezTo>
                    <a:pt x="584666" y="535342"/>
                    <a:pt x="579599" y="541513"/>
                    <a:pt x="574274" y="547489"/>
                  </a:cubicBezTo>
                  <a:cubicBezTo>
                    <a:pt x="572975" y="548983"/>
                    <a:pt x="571611" y="550412"/>
                    <a:pt x="570247" y="551905"/>
                  </a:cubicBezTo>
                  <a:cubicBezTo>
                    <a:pt x="564272" y="558401"/>
                    <a:pt x="558037" y="564571"/>
                    <a:pt x="551607" y="570482"/>
                  </a:cubicBezTo>
                  <a:cubicBezTo>
                    <a:pt x="549788" y="572171"/>
                    <a:pt x="547905" y="573859"/>
                    <a:pt x="546086" y="575483"/>
                  </a:cubicBezTo>
                  <a:cubicBezTo>
                    <a:pt x="539526" y="581264"/>
                    <a:pt x="532707" y="586850"/>
                    <a:pt x="525692" y="592046"/>
                  </a:cubicBezTo>
                  <a:cubicBezTo>
                    <a:pt x="524134" y="593216"/>
                    <a:pt x="522575" y="594385"/>
                    <a:pt x="521016" y="595489"/>
                  </a:cubicBezTo>
                  <a:cubicBezTo>
                    <a:pt x="513222" y="601075"/>
                    <a:pt x="505234" y="606401"/>
                    <a:pt x="496985" y="611272"/>
                  </a:cubicBezTo>
                  <a:cubicBezTo>
                    <a:pt x="496141" y="611792"/>
                    <a:pt x="495362" y="612247"/>
                    <a:pt x="494517" y="612766"/>
                  </a:cubicBezTo>
                  <a:cubicBezTo>
                    <a:pt x="485360" y="618092"/>
                    <a:pt x="476007" y="623029"/>
                    <a:pt x="466329" y="627446"/>
                  </a:cubicBezTo>
                  <a:cubicBezTo>
                    <a:pt x="464511" y="628290"/>
                    <a:pt x="462757" y="629199"/>
                    <a:pt x="460939" y="629979"/>
                  </a:cubicBezTo>
                  <a:cubicBezTo>
                    <a:pt x="456847" y="631798"/>
                    <a:pt x="452690" y="633486"/>
                    <a:pt x="448469" y="635110"/>
                  </a:cubicBezTo>
                  <a:cubicBezTo>
                    <a:pt x="441909" y="637643"/>
                    <a:pt x="435284" y="640112"/>
                    <a:pt x="428530" y="642255"/>
                  </a:cubicBezTo>
                  <a:cubicBezTo>
                    <a:pt x="425607" y="643164"/>
                    <a:pt x="422619" y="644009"/>
                    <a:pt x="419697" y="644853"/>
                  </a:cubicBezTo>
                  <a:cubicBezTo>
                    <a:pt x="411578" y="647191"/>
                    <a:pt x="403330" y="649335"/>
                    <a:pt x="395016" y="651024"/>
                  </a:cubicBezTo>
                  <a:cubicBezTo>
                    <a:pt x="393457" y="651348"/>
                    <a:pt x="391834" y="651543"/>
                    <a:pt x="390275" y="651868"/>
                  </a:cubicBezTo>
                  <a:cubicBezTo>
                    <a:pt x="380988" y="653622"/>
                    <a:pt x="371570" y="655051"/>
                    <a:pt x="362087" y="656025"/>
                  </a:cubicBezTo>
                  <a:cubicBezTo>
                    <a:pt x="361438" y="656090"/>
                    <a:pt x="360724" y="656090"/>
                    <a:pt x="360074" y="656155"/>
                  </a:cubicBezTo>
                  <a:cubicBezTo>
                    <a:pt x="349747" y="657129"/>
                    <a:pt x="339355" y="657649"/>
                    <a:pt x="328899" y="657649"/>
                  </a:cubicBezTo>
                  <a:cubicBezTo>
                    <a:pt x="318442" y="657649"/>
                    <a:pt x="307986" y="657064"/>
                    <a:pt x="297724" y="656155"/>
                  </a:cubicBezTo>
                  <a:cubicBezTo>
                    <a:pt x="297074" y="656155"/>
                    <a:pt x="296360" y="656090"/>
                    <a:pt x="295645" y="656025"/>
                  </a:cubicBezTo>
                  <a:cubicBezTo>
                    <a:pt x="286163" y="655051"/>
                    <a:pt x="276810" y="653622"/>
                    <a:pt x="267522" y="651868"/>
                  </a:cubicBezTo>
                  <a:cubicBezTo>
                    <a:pt x="265964" y="651543"/>
                    <a:pt x="264340" y="651348"/>
                    <a:pt x="262781" y="651024"/>
                  </a:cubicBezTo>
                  <a:cubicBezTo>
                    <a:pt x="254468" y="649335"/>
                    <a:pt x="246285" y="647191"/>
                    <a:pt x="238166" y="644853"/>
                  </a:cubicBezTo>
                  <a:cubicBezTo>
                    <a:pt x="235178" y="644009"/>
                    <a:pt x="232126" y="643099"/>
                    <a:pt x="229138" y="642190"/>
                  </a:cubicBezTo>
                  <a:cubicBezTo>
                    <a:pt x="222448" y="640047"/>
                    <a:pt x="215888" y="637643"/>
                    <a:pt x="209394" y="635110"/>
                  </a:cubicBezTo>
                  <a:cubicBezTo>
                    <a:pt x="205172" y="633421"/>
                    <a:pt x="200950" y="631733"/>
                    <a:pt x="196794" y="629914"/>
                  </a:cubicBezTo>
                  <a:cubicBezTo>
                    <a:pt x="191533" y="627575"/>
                    <a:pt x="186272" y="625107"/>
                    <a:pt x="181141" y="622509"/>
                  </a:cubicBezTo>
                  <a:cubicBezTo>
                    <a:pt x="176465" y="620106"/>
                    <a:pt x="171854" y="617638"/>
                    <a:pt x="167242" y="615105"/>
                  </a:cubicBezTo>
                  <a:cubicBezTo>
                    <a:pt x="162566" y="612442"/>
                    <a:pt x="157955" y="609649"/>
                    <a:pt x="153343" y="606791"/>
                  </a:cubicBezTo>
                  <a:cubicBezTo>
                    <a:pt x="148992" y="604063"/>
                    <a:pt x="144705" y="601205"/>
                    <a:pt x="140483" y="598217"/>
                  </a:cubicBezTo>
                  <a:cubicBezTo>
                    <a:pt x="135677" y="594839"/>
                    <a:pt x="130936" y="591332"/>
                    <a:pt x="126325" y="587694"/>
                  </a:cubicBezTo>
                  <a:cubicBezTo>
                    <a:pt x="122753" y="584902"/>
                    <a:pt x="119246" y="582044"/>
                    <a:pt x="115803" y="579121"/>
                  </a:cubicBezTo>
                  <a:cubicBezTo>
                    <a:pt x="110737" y="574769"/>
                    <a:pt x="105736" y="570287"/>
                    <a:pt x="100930" y="565610"/>
                  </a:cubicBezTo>
                  <a:cubicBezTo>
                    <a:pt x="97942" y="562753"/>
                    <a:pt x="95020" y="559830"/>
                    <a:pt x="92162" y="556842"/>
                  </a:cubicBezTo>
                  <a:cubicBezTo>
                    <a:pt x="87486" y="551970"/>
                    <a:pt x="82939" y="546969"/>
                    <a:pt x="78588" y="541903"/>
                  </a:cubicBezTo>
                  <a:cubicBezTo>
                    <a:pt x="75665" y="538460"/>
                    <a:pt x="72872" y="535018"/>
                    <a:pt x="70080" y="531510"/>
                  </a:cubicBezTo>
                  <a:cubicBezTo>
                    <a:pt x="66377" y="526834"/>
                    <a:pt x="62870" y="522027"/>
                    <a:pt x="59428" y="517155"/>
                  </a:cubicBezTo>
                  <a:cubicBezTo>
                    <a:pt x="56505" y="512999"/>
                    <a:pt x="53712" y="508777"/>
                    <a:pt x="50985" y="504555"/>
                  </a:cubicBezTo>
                  <a:cubicBezTo>
                    <a:pt x="48062" y="499878"/>
                    <a:pt x="45204" y="495201"/>
                    <a:pt x="42477" y="490395"/>
                  </a:cubicBezTo>
                  <a:cubicBezTo>
                    <a:pt x="39943" y="485913"/>
                    <a:pt x="37475" y="481366"/>
                    <a:pt x="35202" y="476755"/>
                  </a:cubicBezTo>
                  <a:cubicBezTo>
                    <a:pt x="32539" y="471494"/>
                    <a:pt x="30006" y="466232"/>
                    <a:pt x="27668" y="460841"/>
                  </a:cubicBezTo>
                  <a:cubicBezTo>
                    <a:pt x="25914" y="456749"/>
                    <a:pt x="24226" y="452657"/>
                    <a:pt x="22537" y="448500"/>
                  </a:cubicBezTo>
                  <a:cubicBezTo>
                    <a:pt x="19939" y="441875"/>
                    <a:pt x="17536" y="435250"/>
                    <a:pt x="15393" y="428495"/>
                  </a:cubicBezTo>
                  <a:cubicBezTo>
                    <a:pt x="14484" y="425572"/>
                    <a:pt x="13639" y="422649"/>
                    <a:pt x="12795" y="419726"/>
                  </a:cubicBezTo>
                  <a:cubicBezTo>
                    <a:pt x="10457" y="411542"/>
                    <a:pt x="8314" y="403358"/>
                    <a:pt x="6625" y="394979"/>
                  </a:cubicBezTo>
                  <a:cubicBezTo>
                    <a:pt x="6300" y="393420"/>
                    <a:pt x="6105" y="391861"/>
                    <a:pt x="5781" y="390302"/>
                  </a:cubicBezTo>
                  <a:cubicBezTo>
                    <a:pt x="4027" y="381014"/>
                    <a:pt x="2533" y="371596"/>
                    <a:pt x="1624" y="362113"/>
                  </a:cubicBezTo>
                  <a:cubicBezTo>
                    <a:pt x="1559" y="361463"/>
                    <a:pt x="1559" y="360749"/>
                    <a:pt x="1494" y="360099"/>
                  </a:cubicBezTo>
                  <a:cubicBezTo>
                    <a:pt x="520" y="349772"/>
                    <a:pt x="0" y="339379"/>
                    <a:pt x="0" y="328857"/>
                  </a:cubicBezTo>
                  <a:cubicBezTo>
                    <a:pt x="0" y="318335"/>
                    <a:pt x="520" y="307357"/>
                    <a:pt x="1559" y="296770"/>
                  </a:cubicBezTo>
                  <a:cubicBezTo>
                    <a:pt x="1559" y="296510"/>
                    <a:pt x="1559" y="296186"/>
                    <a:pt x="1559" y="295926"/>
                  </a:cubicBezTo>
                  <a:cubicBezTo>
                    <a:pt x="2598" y="285728"/>
                    <a:pt x="4092" y="275660"/>
                    <a:pt x="6040" y="265658"/>
                  </a:cubicBezTo>
                  <a:cubicBezTo>
                    <a:pt x="6170" y="264943"/>
                    <a:pt x="6300" y="264229"/>
                    <a:pt x="6430" y="263514"/>
                  </a:cubicBezTo>
                  <a:cubicBezTo>
                    <a:pt x="8314" y="254031"/>
                    <a:pt x="10717" y="244743"/>
                    <a:pt x="13444" y="235519"/>
                  </a:cubicBezTo>
                  <a:cubicBezTo>
                    <a:pt x="13834" y="234285"/>
                    <a:pt x="14094" y="233051"/>
                    <a:pt x="14484" y="231882"/>
                  </a:cubicBezTo>
                  <a:cubicBezTo>
                    <a:pt x="17146" y="223113"/>
                    <a:pt x="20329" y="214475"/>
                    <a:pt x="23706" y="206031"/>
                  </a:cubicBezTo>
                  <a:cubicBezTo>
                    <a:pt x="24291" y="204537"/>
                    <a:pt x="24875" y="202978"/>
                    <a:pt x="25525" y="201484"/>
                  </a:cubicBezTo>
                  <a:cubicBezTo>
                    <a:pt x="29032" y="193170"/>
                    <a:pt x="32929" y="185051"/>
                    <a:pt x="37086" y="176997"/>
                  </a:cubicBezTo>
                  <a:cubicBezTo>
                    <a:pt x="37865" y="175568"/>
                    <a:pt x="38514" y="174074"/>
                    <a:pt x="39294" y="172645"/>
                  </a:cubicBezTo>
                  <a:cubicBezTo>
                    <a:pt x="43775" y="164396"/>
                    <a:pt x="48646" y="156342"/>
                    <a:pt x="53777" y="148482"/>
                  </a:cubicBezTo>
                  <a:cubicBezTo>
                    <a:pt x="54362" y="147573"/>
                    <a:pt x="54946" y="146599"/>
                    <a:pt x="55596" y="145690"/>
                  </a:cubicBezTo>
                  <a:cubicBezTo>
                    <a:pt x="61376" y="137116"/>
                    <a:pt x="67546" y="128802"/>
                    <a:pt x="74171" y="120748"/>
                  </a:cubicBezTo>
                  <a:cubicBezTo>
                    <a:pt x="74171" y="120683"/>
                    <a:pt x="74301" y="120553"/>
                    <a:pt x="74366" y="120488"/>
                  </a:cubicBezTo>
                  <a:cubicBezTo>
                    <a:pt x="81251" y="112109"/>
                    <a:pt x="88525" y="104055"/>
                    <a:pt x="96254" y="96325"/>
                  </a:cubicBezTo>
                  <a:cubicBezTo>
                    <a:pt x="158409" y="34230"/>
                    <a:pt x="240959" y="0"/>
                    <a:pt x="328834" y="0"/>
                  </a:cubicBezTo>
                  <a:lnTo>
                    <a:pt x="340979" y="0"/>
                  </a:lnTo>
                  <a:cubicBezTo>
                    <a:pt x="385209" y="1624"/>
                    <a:pt x="427231" y="12016"/>
                    <a:pt x="465355" y="29489"/>
                  </a:cubicBezTo>
                  <a:cubicBezTo>
                    <a:pt x="465615" y="29619"/>
                    <a:pt x="465810" y="29813"/>
                    <a:pt x="466070" y="29878"/>
                  </a:cubicBezTo>
                  <a:cubicBezTo>
                    <a:pt x="506468" y="48455"/>
                    <a:pt x="542254" y="74696"/>
                    <a:pt x="572261" y="107757"/>
                  </a:cubicBezTo>
                  <a:cubicBezTo>
                    <a:pt x="586030" y="122891"/>
                    <a:pt x="598240" y="139194"/>
                    <a:pt x="608826" y="156342"/>
                  </a:cubicBezTo>
                  <a:cubicBezTo>
                    <a:pt x="608826" y="156342"/>
                    <a:pt x="608826" y="156342"/>
                    <a:pt x="608826" y="156342"/>
                  </a:cubicBezTo>
                  <a:cubicBezTo>
                    <a:pt x="614022" y="164786"/>
                    <a:pt x="618829" y="173424"/>
                    <a:pt x="623245" y="182323"/>
                  </a:cubicBezTo>
                  <a:cubicBezTo>
                    <a:pt x="623375" y="182518"/>
                    <a:pt x="623505" y="182778"/>
                    <a:pt x="623570" y="182973"/>
                  </a:cubicBezTo>
                  <a:cubicBezTo>
                    <a:pt x="627921" y="191741"/>
                    <a:pt x="631818" y="200640"/>
                    <a:pt x="635325" y="209733"/>
                  </a:cubicBezTo>
                  <a:cubicBezTo>
                    <a:pt x="635455" y="210058"/>
                    <a:pt x="635585" y="210383"/>
                    <a:pt x="635715" y="210707"/>
                  </a:cubicBezTo>
                  <a:cubicBezTo>
                    <a:pt x="639157" y="219736"/>
                    <a:pt x="642275" y="228894"/>
                    <a:pt x="644937" y="238248"/>
                  </a:cubicBezTo>
                  <a:cubicBezTo>
                    <a:pt x="645068" y="238702"/>
                    <a:pt x="645198" y="239092"/>
                    <a:pt x="645328" y="239547"/>
                  </a:cubicBezTo>
                  <a:cubicBezTo>
                    <a:pt x="647925" y="248770"/>
                    <a:pt x="650134" y="258188"/>
                    <a:pt x="651952" y="267671"/>
                  </a:cubicBezTo>
                  <a:cubicBezTo>
                    <a:pt x="652082" y="268191"/>
                    <a:pt x="652147" y="268710"/>
                    <a:pt x="652212" y="269295"/>
                  </a:cubicBezTo>
                  <a:cubicBezTo>
                    <a:pt x="653965" y="278713"/>
                    <a:pt x="655264" y="288261"/>
                    <a:pt x="656174" y="297874"/>
                  </a:cubicBezTo>
                  <a:cubicBezTo>
                    <a:pt x="656174" y="298459"/>
                    <a:pt x="656239" y="299043"/>
                    <a:pt x="656303" y="299628"/>
                  </a:cubicBezTo>
                  <a:cubicBezTo>
                    <a:pt x="657148" y="309306"/>
                    <a:pt x="657668" y="319049"/>
                    <a:pt x="657668" y="328857"/>
                  </a:cubicBezTo>
                  <a:cubicBezTo>
                    <a:pt x="657668" y="336716"/>
                    <a:pt x="657148" y="344446"/>
                    <a:pt x="656564" y="352240"/>
                  </a:cubicBezTo>
                  <a:cubicBezTo>
                    <a:pt x="656239" y="357111"/>
                    <a:pt x="655784" y="361918"/>
                    <a:pt x="655199" y="366724"/>
                  </a:cubicBezTo>
                  <a:cubicBezTo>
                    <a:pt x="654550" y="372180"/>
                    <a:pt x="653836" y="377637"/>
                    <a:pt x="652926" y="383093"/>
                  </a:cubicBezTo>
                  <a:cubicBezTo>
                    <a:pt x="652212" y="387379"/>
                    <a:pt x="651368" y="391666"/>
                    <a:pt x="650523" y="395953"/>
                  </a:cubicBezTo>
                  <a:cubicBezTo>
                    <a:pt x="649289" y="401799"/>
                    <a:pt x="647990" y="407580"/>
                    <a:pt x="646432" y="413296"/>
                  </a:cubicBezTo>
                  <a:cubicBezTo>
                    <a:pt x="645457" y="417063"/>
                    <a:pt x="644353" y="420765"/>
                    <a:pt x="643249" y="424533"/>
                  </a:cubicBezTo>
                  <a:cubicBezTo>
                    <a:pt x="641365" y="430638"/>
                    <a:pt x="639417" y="436679"/>
                    <a:pt x="637209" y="442654"/>
                  </a:cubicBezTo>
                  <a:cubicBezTo>
                    <a:pt x="636040" y="445902"/>
                    <a:pt x="634741" y="449085"/>
                    <a:pt x="633442" y="452267"/>
                  </a:cubicBezTo>
                  <a:cubicBezTo>
                    <a:pt x="630909" y="458568"/>
                    <a:pt x="628181" y="464803"/>
                    <a:pt x="625258" y="470909"/>
                  </a:cubicBezTo>
                  <a:cubicBezTo>
                    <a:pt x="623959" y="473637"/>
                    <a:pt x="622596" y="476365"/>
                    <a:pt x="621232" y="479028"/>
                  </a:cubicBezTo>
                  <a:cubicBezTo>
                    <a:pt x="617919" y="485459"/>
                    <a:pt x="614477" y="491759"/>
                    <a:pt x="610710" y="497929"/>
                  </a:cubicBezTo>
                  <a:cubicBezTo>
                    <a:pt x="609346" y="500203"/>
                    <a:pt x="607917" y="502476"/>
                    <a:pt x="606488" y="504685"/>
                  </a:cubicBezTo>
                  <a:close/>
                </a:path>
              </a:pathLst>
            </a:custGeom>
            <a:solidFill>
              <a:srgbClr val="EFBC6E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BA041D7-ABDB-1B07-F0EA-737B122949C7}"/>
                </a:ext>
              </a:extLst>
            </p:cNvPr>
            <p:cNvSpPr/>
            <p:nvPr/>
          </p:nvSpPr>
          <p:spPr>
            <a:xfrm>
              <a:off x="1" y="470846"/>
              <a:ext cx="2392244" cy="773849"/>
            </a:xfrm>
            <a:custGeom>
              <a:avLst/>
              <a:gdLst>
                <a:gd name="connsiteX0" fmla="*/ 0 w 2392244"/>
                <a:gd name="connsiteY0" fmla="*/ 773785 h 773849"/>
                <a:gd name="connsiteX1" fmla="*/ 1169526 w 2392244"/>
                <a:gd name="connsiteY1" fmla="*/ 0 h 773849"/>
                <a:gd name="connsiteX2" fmla="*/ 1284290 w 2392244"/>
                <a:gd name="connsiteY2" fmla="*/ 1429 h 773849"/>
                <a:gd name="connsiteX3" fmla="*/ 2392244 w 2392244"/>
                <a:gd name="connsiteY3" fmla="*/ 773850 h 773849"/>
                <a:gd name="connsiteX4" fmla="*/ 0 w 2392244"/>
                <a:gd name="connsiteY4" fmla="*/ 773850 h 773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2244" h="773849">
                  <a:moveTo>
                    <a:pt x="0" y="773785"/>
                  </a:moveTo>
                  <a:cubicBezTo>
                    <a:pt x="196469" y="306838"/>
                    <a:pt x="652082" y="0"/>
                    <a:pt x="1169526" y="0"/>
                  </a:cubicBezTo>
                  <a:cubicBezTo>
                    <a:pt x="1190829" y="0"/>
                    <a:pt x="1263311" y="455"/>
                    <a:pt x="1284290" y="1429"/>
                  </a:cubicBezTo>
                  <a:cubicBezTo>
                    <a:pt x="1775949" y="24682"/>
                    <a:pt x="2203829" y="328857"/>
                    <a:pt x="2392244" y="773850"/>
                  </a:cubicBezTo>
                  <a:lnTo>
                    <a:pt x="0" y="773850"/>
                  </a:lnTo>
                  <a:close/>
                </a:path>
              </a:pathLst>
            </a:custGeom>
            <a:solidFill>
              <a:srgbClr val="B58214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A5E8B6E-C8DE-8182-EAD2-0DE864B93EA9}"/>
                </a:ext>
              </a:extLst>
            </p:cNvPr>
            <p:cNvSpPr/>
            <p:nvPr/>
          </p:nvSpPr>
          <p:spPr>
            <a:xfrm>
              <a:off x="325" y="3974474"/>
              <a:ext cx="3069785" cy="1746585"/>
            </a:xfrm>
            <a:custGeom>
              <a:avLst/>
              <a:gdLst>
                <a:gd name="connsiteX0" fmla="*/ 2800055 w 3069785"/>
                <a:gd name="connsiteY0" fmla="*/ 92233 h 1746585"/>
                <a:gd name="connsiteX1" fmla="*/ 2901245 w 3069785"/>
                <a:gd name="connsiteY1" fmla="*/ 174399 h 1746585"/>
                <a:gd name="connsiteX2" fmla="*/ 3069786 w 3069785"/>
                <a:gd name="connsiteY2" fmla="*/ 584577 h 1746585"/>
                <a:gd name="connsiteX3" fmla="*/ 2706854 w 3069785"/>
                <a:gd name="connsiteY3" fmla="*/ 1125310 h 1746585"/>
                <a:gd name="connsiteX4" fmla="*/ 2485445 w 3069785"/>
                <a:gd name="connsiteY4" fmla="*/ 1168959 h 1746585"/>
                <a:gd name="connsiteX5" fmla="*/ 1219731 w 3069785"/>
                <a:gd name="connsiteY5" fmla="*/ 1168959 h 1746585"/>
                <a:gd name="connsiteX6" fmla="*/ 1214860 w 3069785"/>
                <a:gd name="connsiteY6" fmla="*/ 1160255 h 1746585"/>
                <a:gd name="connsiteX7" fmla="*/ 1201740 w 3069785"/>
                <a:gd name="connsiteY7" fmla="*/ 1155124 h 1746585"/>
                <a:gd name="connsiteX8" fmla="*/ 1199207 w 3069785"/>
                <a:gd name="connsiteY8" fmla="*/ 1150187 h 1746585"/>
                <a:gd name="connsiteX9" fmla="*/ 1195895 w 3069785"/>
                <a:gd name="connsiteY9" fmla="*/ 1148044 h 1746585"/>
                <a:gd name="connsiteX10" fmla="*/ 1191933 w 3069785"/>
                <a:gd name="connsiteY10" fmla="*/ 1147135 h 1746585"/>
                <a:gd name="connsiteX11" fmla="*/ 1164330 w 3069785"/>
                <a:gd name="connsiteY11" fmla="*/ 1145446 h 1746585"/>
                <a:gd name="connsiteX12" fmla="*/ 1149197 w 3069785"/>
                <a:gd name="connsiteY12" fmla="*/ 1146420 h 1746585"/>
                <a:gd name="connsiteX13" fmla="*/ 1131401 w 3069785"/>
                <a:gd name="connsiteY13" fmla="*/ 1144601 h 1746585"/>
                <a:gd name="connsiteX14" fmla="*/ 1122048 w 3069785"/>
                <a:gd name="connsiteY14" fmla="*/ 1151876 h 1746585"/>
                <a:gd name="connsiteX15" fmla="*/ 1115684 w 3069785"/>
                <a:gd name="connsiteY15" fmla="*/ 1153890 h 1746585"/>
                <a:gd name="connsiteX16" fmla="*/ 1115489 w 3069785"/>
                <a:gd name="connsiteY16" fmla="*/ 1153955 h 1746585"/>
                <a:gd name="connsiteX17" fmla="*/ 1074701 w 3069785"/>
                <a:gd name="connsiteY17" fmla="*/ 1156877 h 1746585"/>
                <a:gd name="connsiteX18" fmla="*/ 1022677 w 3069785"/>
                <a:gd name="connsiteY18" fmla="*/ 1162723 h 1746585"/>
                <a:gd name="connsiteX19" fmla="*/ 992022 w 3069785"/>
                <a:gd name="connsiteY19" fmla="*/ 1168959 h 1746585"/>
                <a:gd name="connsiteX20" fmla="*/ 912200 w 3069785"/>
                <a:gd name="connsiteY20" fmla="*/ 1168959 h 1746585"/>
                <a:gd name="connsiteX21" fmla="*/ 882064 w 3069785"/>
                <a:gd name="connsiteY21" fmla="*/ 1168114 h 1746585"/>
                <a:gd name="connsiteX22" fmla="*/ 851863 w 3069785"/>
                <a:gd name="connsiteY22" fmla="*/ 1168959 h 1746585"/>
                <a:gd name="connsiteX23" fmla="*/ 847966 w 3069785"/>
                <a:gd name="connsiteY23" fmla="*/ 1168959 h 1746585"/>
                <a:gd name="connsiteX24" fmla="*/ 846732 w 3069785"/>
                <a:gd name="connsiteY24" fmla="*/ 1169024 h 1746585"/>
                <a:gd name="connsiteX25" fmla="*/ 471655 w 3069785"/>
                <a:gd name="connsiteY25" fmla="*/ 1260282 h 1746585"/>
                <a:gd name="connsiteX26" fmla="*/ 470681 w 3069785"/>
                <a:gd name="connsiteY26" fmla="*/ 1260802 h 1746585"/>
                <a:gd name="connsiteX27" fmla="*/ 434894 w 3069785"/>
                <a:gd name="connsiteY27" fmla="*/ 1278859 h 1746585"/>
                <a:gd name="connsiteX28" fmla="*/ 428075 w 3069785"/>
                <a:gd name="connsiteY28" fmla="*/ 1282366 h 1746585"/>
                <a:gd name="connsiteX29" fmla="*/ 396770 w 3069785"/>
                <a:gd name="connsiteY29" fmla="*/ 1300164 h 1746585"/>
                <a:gd name="connsiteX30" fmla="*/ 387027 w 3069785"/>
                <a:gd name="connsiteY30" fmla="*/ 1305750 h 1746585"/>
                <a:gd name="connsiteX31" fmla="*/ 357216 w 3069785"/>
                <a:gd name="connsiteY31" fmla="*/ 1324586 h 1746585"/>
                <a:gd name="connsiteX32" fmla="*/ 347474 w 3069785"/>
                <a:gd name="connsiteY32" fmla="*/ 1330951 h 1746585"/>
                <a:gd name="connsiteX33" fmla="*/ 315000 w 3069785"/>
                <a:gd name="connsiteY33" fmla="*/ 1353815 h 1746585"/>
                <a:gd name="connsiteX34" fmla="*/ 309414 w 3069785"/>
                <a:gd name="connsiteY34" fmla="*/ 1357712 h 1746585"/>
                <a:gd name="connsiteX35" fmla="*/ 168022 w 3069785"/>
                <a:gd name="connsiteY35" fmla="*/ 1486254 h 1746585"/>
                <a:gd name="connsiteX36" fmla="*/ 162826 w 3069785"/>
                <a:gd name="connsiteY36" fmla="*/ 1492165 h 1746585"/>
                <a:gd name="connsiteX37" fmla="*/ 137431 w 3069785"/>
                <a:gd name="connsiteY37" fmla="*/ 1521783 h 1746585"/>
                <a:gd name="connsiteX38" fmla="*/ 126000 w 3069785"/>
                <a:gd name="connsiteY38" fmla="*/ 1536203 h 1746585"/>
                <a:gd name="connsiteX39" fmla="*/ 108464 w 3069785"/>
                <a:gd name="connsiteY39" fmla="*/ 1558806 h 1746585"/>
                <a:gd name="connsiteX40" fmla="*/ 96448 w 3069785"/>
                <a:gd name="connsiteY40" fmla="*/ 1575759 h 1746585"/>
                <a:gd name="connsiteX41" fmla="*/ 81250 w 3069785"/>
                <a:gd name="connsiteY41" fmla="*/ 1597648 h 1746585"/>
                <a:gd name="connsiteX42" fmla="*/ 70664 w 3069785"/>
                <a:gd name="connsiteY42" fmla="*/ 1614146 h 1746585"/>
                <a:gd name="connsiteX43" fmla="*/ 55531 w 3069785"/>
                <a:gd name="connsiteY43" fmla="*/ 1638244 h 1746585"/>
                <a:gd name="connsiteX44" fmla="*/ 47542 w 3069785"/>
                <a:gd name="connsiteY44" fmla="*/ 1652208 h 1746585"/>
                <a:gd name="connsiteX45" fmla="*/ 31695 w 3069785"/>
                <a:gd name="connsiteY45" fmla="*/ 1680788 h 1746585"/>
                <a:gd name="connsiteX46" fmla="*/ 26824 w 3069785"/>
                <a:gd name="connsiteY46" fmla="*/ 1690206 h 1746585"/>
                <a:gd name="connsiteX47" fmla="*/ 9742 w 3069785"/>
                <a:gd name="connsiteY47" fmla="*/ 1724826 h 1746585"/>
                <a:gd name="connsiteX48" fmla="*/ 8183 w 3069785"/>
                <a:gd name="connsiteY48" fmla="*/ 1728333 h 1746585"/>
                <a:gd name="connsiteX49" fmla="*/ 0 w 3069785"/>
                <a:gd name="connsiteY49" fmla="*/ 1746585 h 1746585"/>
                <a:gd name="connsiteX50" fmla="*/ 0 w 3069785"/>
                <a:gd name="connsiteY50" fmla="*/ 0 h 1746585"/>
                <a:gd name="connsiteX51" fmla="*/ 2485705 w 3069785"/>
                <a:gd name="connsiteY51" fmla="*/ 0 h 1746585"/>
                <a:gd name="connsiteX52" fmla="*/ 2800380 w 3069785"/>
                <a:gd name="connsiteY52" fmla="*/ 92168 h 174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069785" h="1746585">
                  <a:moveTo>
                    <a:pt x="2800055" y="92233"/>
                  </a:moveTo>
                  <a:cubicBezTo>
                    <a:pt x="2836881" y="115876"/>
                    <a:pt x="2870784" y="143416"/>
                    <a:pt x="2901245" y="174399"/>
                  </a:cubicBezTo>
                  <a:cubicBezTo>
                    <a:pt x="3005422" y="280013"/>
                    <a:pt x="3069786" y="424923"/>
                    <a:pt x="3069786" y="584577"/>
                  </a:cubicBezTo>
                  <a:cubicBezTo>
                    <a:pt x="3069786" y="828475"/>
                    <a:pt x="2919625" y="1037884"/>
                    <a:pt x="2706854" y="1125310"/>
                  </a:cubicBezTo>
                  <a:cubicBezTo>
                    <a:pt x="2638464" y="1153435"/>
                    <a:pt x="2563708" y="1168959"/>
                    <a:pt x="2485445" y="1168959"/>
                  </a:cubicBezTo>
                  <a:lnTo>
                    <a:pt x="1219731" y="1168959"/>
                  </a:lnTo>
                  <a:cubicBezTo>
                    <a:pt x="1219601" y="1165451"/>
                    <a:pt x="1217977" y="1161879"/>
                    <a:pt x="1214860" y="1160255"/>
                  </a:cubicBezTo>
                  <a:cubicBezTo>
                    <a:pt x="1210638" y="1158047"/>
                    <a:pt x="1206222" y="1156488"/>
                    <a:pt x="1201740" y="1155124"/>
                  </a:cubicBezTo>
                  <a:cubicBezTo>
                    <a:pt x="1201286" y="1153240"/>
                    <a:pt x="1200441" y="1151421"/>
                    <a:pt x="1199207" y="1150187"/>
                  </a:cubicBezTo>
                  <a:cubicBezTo>
                    <a:pt x="1198298" y="1149213"/>
                    <a:pt x="1197194" y="1148498"/>
                    <a:pt x="1195895" y="1148044"/>
                  </a:cubicBezTo>
                  <a:cubicBezTo>
                    <a:pt x="1194661" y="1147394"/>
                    <a:pt x="1193362" y="1147135"/>
                    <a:pt x="1191933" y="1147135"/>
                  </a:cubicBezTo>
                  <a:cubicBezTo>
                    <a:pt x="1182775" y="1145965"/>
                    <a:pt x="1173553" y="1145316"/>
                    <a:pt x="1164330" y="1145446"/>
                  </a:cubicBezTo>
                  <a:cubicBezTo>
                    <a:pt x="1159264" y="1145511"/>
                    <a:pt x="1154263" y="1145900"/>
                    <a:pt x="1149197" y="1146420"/>
                  </a:cubicBezTo>
                  <a:cubicBezTo>
                    <a:pt x="1143287" y="1145446"/>
                    <a:pt x="1137376" y="1144666"/>
                    <a:pt x="1131401" y="1144601"/>
                  </a:cubicBezTo>
                  <a:cubicBezTo>
                    <a:pt x="1126790" y="1144601"/>
                    <a:pt x="1123347" y="1147784"/>
                    <a:pt x="1122048" y="1151876"/>
                  </a:cubicBezTo>
                  <a:cubicBezTo>
                    <a:pt x="1119905" y="1152525"/>
                    <a:pt x="1117762" y="1153110"/>
                    <a:pt x="1115684" y="1153890"/>
                  </a:cubicBezTo>
                  <a:cubicBezTo>
                    <a:pt x="1115619" y="1153890"/>
                    <a:pt x="1115554" y="1153955"/>
                    <a:pt x="1115489" y="1153955"/>
                  </a:cubicBezTo>
                  <a:cubicBezTo>
                    <a:pt x="1101850" y="1154864"/>
                    <a:pt x="1088275" y="1155773"/>
                    <a:pt x="1074701" y="1156877"/>
                  </a:cubicBezTo>
                  <a:cubicBezTo>
                    <a:pt x="1057295" y="1158241"/>
                    <a:pt x="1039954" y="1160060"/>
                    <a:pt x="1022677" y="1162723"/>
                  </a:cubicBezTo>
                  <a:cubicBezTo>
                    <a:pt x="1012351" y="1164347"/>
                    <a:pt x="1002154" y="1166490"/>
                    <a:pt x="992022" y="1168959"/>
                  </a:cubicBezTo>
                  <a:lnTo>
                    <a:pt x="912200" y="1168959"/>
                  </a:lnTo>
                  <a:cubicBezTo>
                    <a:pt x="902198" y="1168634"/>
                    <a:pt x="892196" y="1168114"/>
                    <a:pt x="882064" y="1168114"/>
                  </a:cubicBezTo>
                  <a:cubicBezTo>
                    <a:pt x="871932" y="1168114"/>
                    <a:pt x="861930" y="1168634"/>
                    <a:pt x="851863" y="1168959"/>
                  </a:cubicBezTo>
                  <a:lnTo>
                    <a:pt x="847966" y="1168959"/>
                  </a:lnTo>
                  <a:cubicBezTo>
                    <a:pt x="847577" y="1168959"/>
                    <a:pt x="847122" y="1169024"/>
                    <a:pt x="846732" y="1169024"/>
                  </a:cubicBezTo>
                  <a:cubicBezTo>
                    <a:pt x="712939" y="1173960"/>
                    <a:pt x="586159" y="1206112"/>
                    <a:pt x="471655" y="1260282"/>
                  </a:cubicBezTo>
                  <a:cubicBezTo>
                    <a:pt x="471331" y="1260477"/>
                    <a:pt x="471006" y="1260607"/>
                    <a:pt x="470681" y="1260802"/>
                  </a:cubicBezTo>
                  <a:cubicBezTo>
                    <a:pt x="458601" y="1266583"/>
                    <a:pt x="446715" y="1272559"/>
                    <a:pt x="434894" y="1278859"/>
                  </a:cubicBezTo>
                  <a:cubicBezTo>
                    <a:pt x="432621" y="1280028"/>
                    <a:pt x="430283" y="1281197"/>
                    <a:pt x="428075" y="1282366"/>
                  </a:cubicBezTo>
                  <a:cubicBezTo>
                    <a:pt x="417488" y="1288018"/>
                    <a:pt x="407097" y="1294058"/>
                    <a:pt x="396770" y="1300164"/>
                  </a:cubicBezTo>
                  <a:cubicBezTo>
                    <a:pt x="393522" y="1302112"/>
                    <a:pt x="390210" y="1303866"/>
                    <a:pt x="387027" y="1305750"/>
                  </a:cubicBezTo>
                  <a:cubicBezTo>
                    <a:pt x="376960" y="1311855"/>
                    <a:pt x="367088" y="1318155"/>
                    <a:pt x="357216" y="1324586"/>
                  </a:cubicBezTo>
                  <a:cubicBezTo>
                    <a:pt x="353969" y="1326729"/>
                    <a:pt x="350591" y="1328743"/>
                    <a:pt x="347474" y="1330951"/>
                  </a:cubicBezTo>
                  <a:cubicBezTo>
                    <a:pt x="336433" y="1338291"/>
                    <a:pt x="325716" y="1345955"/>
                    <a:pt x="315000" y="1353815"/>
                  </a:cubicBezTo>
                  <a:cubicBezTo>
                    <a:pt x="313181" y="1355179"/>
                    <a:pt x="311233" y="1356413"/>
                    <a:pt x="309414" y="1357712"/>
                  </a:cubicBezTo>
                  <a:cubicBezTo>
                    <a:pt x="258170" y="1395839"/>
                    <a:pt x="210758" y="1438838"/>
                    <a:pt x="168022" y="1486254"/>
                  </a:cubicBezTo>
                  <a:cubicBezTo>
                    <a:pt x="166268" y="1488202"/>
                    <a:pt x="164579" y="1490281"/>
                    <a:pt x="162826" y="1492165"/>
                  </a:cubicBezTo>
                  <a:cubicBezTo>
                    <a:pt x="154252" y="1501908"/>
                    <a:pt x="145744" y="1511715"/>
                    <a:pt x="137431" y="1521783"/>
                  </a:cubicBezTo>
                  <a:cubicBezTo>
                    <a:pt x="133534" y="1526525"/>
                    <a:pt x="129832" y="1531461"/>
                    <a:pt x="126000" y="1536203"/>
                  </a:cubicBezTo>
                  <a:cubicBezTo>
                    <a:pt x="120155" y="1543737"/>
                    <a:pt x="114244" y="1551207"/>
                    <a:pt x="108464" y="1558806"/>
                  </a:cubicBezTo>
                  <a:cubicBezTo>
                    <a:pt x="104372" y="1564392"/>
                    <a:pt x="100475" y="1570173"/>
                    <a:pt x="96448" y="1575759"/>
                  </a:cubicBezTo>
                  <a:cubicBezTo>
                    <a:pt x="91382" y="1583034"/>
                    <a:pt x="86187" y="1590308"/>
                    <a:pt x="81250" y="1597648"/>
                  </a:cubicBezTo>
                  <a:cubicBezTo>
                    <a:pt x="77548" y="1603169"/>
                    <a:pt x="74171" y="1608690"/>
                    <a:pt x="70664" y="1614146"/>
                  </a:cubicBezTo>
                  <a:cubicBezTo>
                    <a:pt x="65598" y="1622135"/>
                    <a:pt x="60467" y="1630190"/>
                    <a:pt x="55531" y="1638244"/>
                  </a:cubicBezTo>
                  <a:cubicBezTo>
                    <a:pt x="52803" y="1642920"/>
                    <a:pt x="50205" y="1647597"/>
                    <a:pt x="47542" y="1652208"/>
                  </a:cubicBezTo>
                  <a:cubicBezTo>
                    <a:pt x="42087" y="1661627"/>
                    <a:pt x="36761" y="1671175"/>
                    <a:pt x="31695" y="1680788"/>
                  </a:cubicBezTo>
                  <a:cubicBezTo>
                    <a:pt x="30006" y="1683905"/>
                    <a:pt x="28447" y="1687023"/>
                    <a:pt x="26824" y="1690206"/>
                  </a:cubicBezTo>
                  <a:cubicBezTo>
                    <a:pt x="20913" y="1701638"/>
                    <a:pt x="15133" y="1713134"/>
                    <a:pt x="9742" y="1724826"/>
                  </a:cubicBezTo>
                  <a:cubicBezTo>
                    <a:pt x="9158" y="1725995"/>
                    <a:pt x="8638" y="1727164"/>
                    <a:pt x="8183" y="1728333"/>
                  </a:cubicBezTo>
                  <a:cubicBezTo>
                    <a:pt x="5456" y="1734374"/>
                    <a:pt x="2663" y="1740415"/>
                    <a:pt x="0" y="1746585"/>
                  </a:cubicBezTo>
                  <a:lnTo>
                    <a:pt x="0" y="0"/>
                  </a:lnTo>
                  <a:lnTo>
                    <a:pt x="2485705" y="0"/>
                  </a:lnTo>
                  <a:cubicBezTo>
                    <a:pt x="2601443" y="0"/>
                    <a:pt x="2709452" y="33906"/>
                    <a:pt x="2800380" y="92168"/>
                  </a:cubicBezTo>
                  <a:close/>
                </a:path>
              </a:pathLst>
            </a:custGeom>
            <a:solidFill>
              <a:srgbClr val="361D5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025D399-CCC6-8851-0A24-195F6B5246EF}"/>
                </a:ext>
              </a:extLst>
            </p:cNvPr>
            <p:cNvSpPr/>
            <p:nvPr/>
          </p:nvSpPr>
          <p:spPr>
            <a:xfrm>
              <a:off x="3579631" y="3707972"/>
              <a:ext cx="64493" cy="33125"/>
            </a:xfrm>
            <a:custGeom>
              <a:avLst/>
              <a:gdLst>
                <a:gd name="connsiteX0" fmla="*/ 0 w 64493"/>
                <a:gd name="connsiteY0" fmla="*/ 33126 h 33125"/>
                <a:gd name="connsiteX1" fmla="*/ 64494 w 64493"/>
                <a:gd name="connsiteY1" fmla="*/ 0 h 33125"/>
                <a:gd name="connsiteX2" fmla="*/ 0 w 64493"/>
                <a:gd name="connsiteY2" fmla="*/ 33126 h 3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493" h="33125">
                  <a:moveTo>
                    <a:pt x="0" y="33126"/>
                  </a:moveTo>
                  <a:cubicBezTo>
                    <a:pt x="21823" y="22669"/>
                    <a:pt x="43385" y="11626"/>
                    <a:pt x="64494" y="0"/>
                  </a:cubicBezTo>
                  <a:cubicBezTo>
                    <a:pt x="43385" y="11626"/>
                    <a:pt x="21888" y="22669"/>
                    <a:pt x="0" y="33126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C728E4A-2E8B-9438-323C-7B90C41C81DE}"/>
                </a:ext>
              </a:extLst>
            </p:cNvPr>
            <p:cNvSpPr/>
            <p:nvPr/>
          </p:nvSpPr>
          <p:spPr>
            <a:xfrm>
              <a:off x="4178455" y="3092932"/>
              <a:ext cx="22537" cy="49753"/>
            </a:xfrm>
            <a:custGeom>
              <a:avLst/>
              <a:gdLst>
                <a:gd name="connsiteX0" fmla="*/ 0 w 22537"/>
                <a:gd name="connsiteY0" fmla="*/ 49754 h 49753"/>
                <a:gd name="connsiteX1" fmla="*/ 22537 w 22537"/>
                <a:gd name="connsiteY1" fmla="*/ 0 h 49753"/>
                <a:gd name="connsiteX2" fmla="*/ 0 w 22537"/>
                <a:gd name="connsiteY2" fmla="*/ 49754 h 4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37" h="49753">
                  <a:moveTo>
                    <a:pt x="0" y="49754"/>
                  </a:moveTo>
                  <a:cubicBezTo>
                    <a:pt x="7859" y="33321"/>
                    <a:pt x="15328" y="16758"/>
                    <a:pt x="22537" y="0"/>
                  </a:cubicBezTo>
                  <a:cubicBezTo>
                    <a:pt x="15393" y="16758"/>
                    <a:pt x="7859" y="33321"/>
                    <a:pt x="0" y="49754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10EE050-3954-0D84-34BF-665876B04143}"/>
                </a:ext>
              </a:extLst>
            </p:cNvPr>
            <p:cNvSpPr/>
            <p:nvPr/>
          </p:nvSpPr>
          <p:spPr>
            <a:xfrm>
              <a:off x="4239767" y="2950361"/>
              <a:ext cx="12275" cy="39621"/>
            </a:xfrm>
            <a:custGeom>
              <a:avLst/>
              <a:gdLst>
                <a:gd name="connsiteX0" fmla="*/ 0 w 12275"/>
                <a:gd name="connsiteY0" fmla="*/ 39621 h 39621"/>
                <a:gd name="connsiteX1" fmla="*/ 12275 w 12275"/>
                <a:gd name="connsiteY1" fmla="*/ 0 h 39621"/>
                <a:gd name="connsiteX2" fmla="*/ 0 w 12275"/>
                <a:gd name="connsiteY2" fmla="*/ 39621 h 3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75" h="39621">
                  <a:moveTo>
                    <a:pt x="0" y="39621"/>
                  </a:moveTo>
                  <a:cubicBezTo>
                    <a:pt x="4287" y="26501"/>
                    <a:pt x="8379" y="13315"/>
                    <a:pt x="12275" y="0"/>
                  </a:cubicBezTo>
                  <a:cubicBezTo>
                    <a:pt x="8444" y="13315"/>
                    <a:pt x="4352" y="26501"/>
                    <a:pt x="0" y="39621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26A9D16-F776-47B4-961E-C34E945668CD}"/>
                </a:ext>
              </a:extLst>
            </p:cNvPr>
            <p:cNvSpPr/>
            <p:nvPr/>
          </p:nvSpPr>
          <p:spPr>
            <a:xfrm>
              <a:off x="4259511" y="2883134"/>
              <a:ext cx="10131" cy="40465"/>
            </a:xfrm>
            <a:custGeom>
              <a:avLst/>
              <a:gdLst>
                <a:gd name="connsiteX0" fmla="*/ 0 w 10131"/>
                <a:gd name="connsiteY0" fmla="*/ 40466 h 40465"/>
                <a:gd name="connsiteX1" fmla="*/ 10132 w 10131"/>
                <a:gd name="connsiteY1" fmla="*/ 0 h 40465"/>
                <a:gd name="connsiteX2" fmla="*/ 0 w 10131"/>
                <a:gd name="connsiteY2" fmla="*/ 40466 h 4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31" h="40465">
                  <a:moveTo>
                    <a:pt x="0" y="40466"/>
                  </a:moveTo>
                  <a:cubicBezTo>
                    <a:pt x="3572" y="27020"/>
                    <a:pt x="6950" y="13575"/>
                    <a:pt x="10132" y="0"/>
                  </a:cubicBezTo>
                  <a:cubicBezTo>
                    <a:pt x="7014" y="13575"/>
                    <a:pt x="3637" y="27020"/>
                    <a:pt x="0" y="40466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718F668-9044-CB45-0838-24574BBAB361}"/>
                </a:ext>
              </a:extLst>
            </p:cNvPr>
            <p:cNvSpPr/>
            <p:nvPr/>
          </p:nvSpPr>
          <p:spPr>
            <a:xfrm>
              <a:off x="1606044" y="1801733"/>
              <a:ext cx="419436" cy="700257"/>
            </a:xfrm>
            <a:custGeom>
              <a:avLst/>
              <a:gdLst>
                <a:gd name="connsiteX0" fmla="*/ 419437 w 419436"/>
                <a:gd name="connsiteY0" fmla="*/ 678888 h 700257"/>
                <a:gd name="connsiteX1" fmla="*/ 238491 w 419436"/>
                <a:gd name="connsiteY1" fmla="*/ 678888 h 700257"/>
                <a:gd name="connsiteX2" fmla="*/ 155227 w 419436"/>
                <a:gd name="connsiteY2" fmla="*/ 700258 h 700257"/>
                <a:gd name="connsiteX3" fmla="*/ 150680 w 419436"/>
                <a:gd name="connsiteY3" fmla="*/ 641410 h 700257"/>
                <a:gd name="connsiteX4" fmla="*/ 150355 w 419436"/>
                <a:gd name="connsiteY4" fmla="*/ 638942 h 700257"/>
                <a:gd name="connsiteX5" fmla="*/ 0 w 419436"/>
                <a:gd name="connsiteY5" fmla="*/ 122371 h 700257"/>
                <a:gd name="connsiteX6" fmla="*/ 18056 w 419436"/>
                <a:gd name="connsiteY6" fmla="*/ 0 h 700257"/>
                <a:gd name="connsiteX7" fmla="*/ 419437 w 419436"/>
                <a:gd name="connsiteY7" fmla="*/ 678888 h 70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436" h="700257">
                  <a:moveTo>
                    <a:pt x="419437" y="678888"/>
                  </a:moveTo>
                  <a:lnTo>
                    <a:pt x="238491" y="678888"/>
                  </a:lnTo>
                  <a:cubicBezTo>
                    <a:pt x="208354" y="678888"/>
                    <a:pt x="179972" y="686683"/>
                    <a:pt x="155227" y="700258"/>
                  </a:cubicBezTo>
                  <a:cubicBezTo>
                    <a:pt x="154058" y="680577"/>
                    <a:pt x="152694" y="660961"/>
                    <a:pt x="150680" y="641410"/>
                  </a:cubicBezTo>
                  <a:cubicBezTo>
                    <a:pt x="150550" y="640566"/>
                    <a:pt x="150421" y="639722"/>
                    <a:pt x="150355" y="638942"/>
                  </a:cubicBezTo>
                  <a:cubicBezTo>
                    <a:pt x="131910" y="457334"/>
                    <a:pt x="80731" y="283000"/>
                    <a:pt x="0" y="122371"/>
                  </a:cubicBezTo>
                  <a:cubicBezTo>
                    <a:pt x="9807" y="82945"/>
                    <a:pt x="15977" y="41960"/>
                    <a:pt x="18056" y="0"/>
                  </a:cubicBezTo>
                  <a:cubicBezTo>
                    <a:pt x="33189" y="286248"/>
                    <a:pt x="189974" y="535537"/>
                    <a:pt x="419437" y="678888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D3A536-3352-BA4A-0043-E83BFE91B83E}"/>
                </a:ext>
              </a:extLst>
            </p:cNvPr>
            <p:cNvSpPr/>
            <p:nvPr/>
          </p:nvSpPr>
          <p:spPr>
            <a:xfrm>
              <a:off x="65" y="3876330"/>
              <a:ext cx="2555264" cy="2690935"/>
            </a:xfrm>
            <a:custGeom>
              <a:avLst/>
              <a:gdLst>
                <a:gd name="connsiteX0" fmla="*/ 2555265 w 2555264"/>
                <a:gd name="connsiteY0" fmla="*/ 2031663 h 2690935"/>
                <a:gd name="connsiteX1" fmla="*/ 1896168 w 2555264"/>
                <a:gd name="connsiteY1" fmla="*/ 2690871 h 2690935"/>
                <a:gd name="connsiteX2" fmla="*/ 1895389 w 2555264"/>
                <a:gd name="connsiteY2" fmla="*/ 2690936 h 2690935"/>
                <a:gd name="connsiteX3" fmla="*/ 1894610 w 2555264"/>
                <a:gd name="connsiteY3" fmla="*/ 2690871 h 2690935"/>
                <a:gd name="connsiteX4" fmla="*/ 1178294 w 2555264"/>
                <a:gd name="connsiteY4" fmla="*/ 2690871 h 2690935"/>
                <a:gd name="connsiteX5" fmla="*/ 519133 w 2555264"/>
                <a:gd name="connsiteY5" fmla="*/ 2031663 h 2690935"/>
                <a:gd name="connsiteX6" fmla="*/ 1178294 w 2555264"/>
                <a:gd name="connsiteY6" fmla="*/ 1372521 h 2690935"/>
                <a:gd name="connsiteX7" fmla="*/ 1237072 w 2555264"/>
                <a:gd name="connsiteY7" fmla="*/ 1313739 h 2690935"/>
                <a:gd name="connsiteX8" fmla="*/ 1178294 w 2555264"/>
                <a:gd name="connsiteY8" fmla="*/ 1254891 h 2690935"/>
                <a:gd name="connsiteX9" fmla="*/ 460744 w 2555264"/>
                <a:gd name="connsiteY9" fmla="*/ 1734504 h 2690935"/>
                <a:gd name="connsiteX10" fmla="*/ 0 w 2555264"/>
                <a:gd name="connsiteY10" fmla="*/ 1298670 h 2690935"/>
                <a:gd name="connsiteX11" fmla="*/ 0 w 2555264"/>
                <a:gd name="connsiteY11" fmla="*/ 496306 h 2690935"/>
                <a:gd name="connsiteX12" fmla="*/ 169775 w 2555264"/>
                <a:gd name="connsiteY12" fmla="*/ 255200 h 2690935"/>
                <a:gd name="connsiteX13" fmla="*/ 691895 w 2555264"/>
                <a:gd name="connsiteY13" fmla="*/ 6430 h 2690935"/>
                <a:gd name="connsiteX14" fmla="*/ 693324 w 2555264"/>
                <a:gd name="connsiteY14" fmla="*/ 6236 h 2690935"/>
                <a:gd name="connsiteX15" fmla="*/ 730734 w 2555264"/>
                <a:gd name="connsiteY15" fmla="*/ 3378 h 2690935"/>
                <a:gd name="connsiteX16" fmla="*/ 737424 w 2555264"/>
                <a:gd name="connsiteY16" fmla="*/ 2923 h 2690935"/>
                <a:gd name="connsiteX17" fmla="*/ 781459 w 2555264"/>
                <a:gd name="connsiteY17" fmla="*/ 1754 h 2690935"/>
                <a:gd name="connsiteX18" fmla="*/ 831664 w 2555264"/>
                <a:gd name="connsiteY18" fmla="*/ 0 h 2690935"/>
                <a:gd name="connsiteX19" fmla="*/ 943116 w 2555264"/>
                <a:gd name="connsiteY19" fmla="*/ 304045 h 2690935"/>
                <a:gd name="connsiteX20" fmla="*/ 943116 w 2555264"/>
                <a:gd name="connsiteY20" fmla="*/ 467272 h 2690935"/>
                <a:gd name="connsiteX21" fmla="*/ 942466 w 2555264"/>
                <a:gd name="connsiteY21" fmla="*/ 491629 h 2690935"/>
                <a:gd name="connsiteX22" fmla="*/ 943116 w 2555264"/>
                <a:gd name="connsiteY22" fmla="*/ 515986 h 2690935"/>
                <a:gd name="connsiteX23" fmla="*/ 943116 w 2555264"/>
                <a:gd name="connsiteY23" fmla="*/ 520728 h 2690935"/>
                <a:gd name="connsiteX24" fmla="*/ 943246 w 2555264"/>
                <a:gd name="connsiteY24" fmla="*/ 522352 h 2690935"/>
                <a:gd name="connsiteX25" fmla="*/ 1032290 w 2555264"/>
                <a:gd name="connsiteY25" fmla="*/ 853677 h 2690935"/>
                <a:gd name="connsiteX26" fmla="*/ 1034498 w 2555264"/>
                <a:gd name="connsiteY26" fmla="*/ 857899 h 2690935"/>
                <a:gd name="connsiteX27" fmla="*/ 1049696 w 2555264"/>
                <a:gd name="connsiteY27" fmla="*/ 884789 h 2690935"/>
                <a:gd name="connsiteX28" fmla="*/ 1053333 w 2555264"/>
                <a:gd name="connsiteY28" fmla="*/ 891090 h 2690935"/>
                <a:gd name="connsiteX29" fmla="*/ 1069830 w 2555264"/>
                <a:gd name="connsiteY29" fmla="*/ 917071 h 2690935"/>
                <a:gd name="connsiteX30" fmla="*/ 1073597 w 2555264"/>
                <a:gd name="connsiteY30" fmla="*/ 922981 h 2690935"/>
                <a:gd name="connsiteX31" fmla="*/ 1093926 w 2555264"/>
                <a:gd name="connsiteY31" fmla="*/ 951756 h 2690935"/>
                <a:gd name="connsiteX32" fmla="*/ 1095225 w 2555264"/>
                <a:gd name="connsiteY32" fmla="*/ 953639 h 2690935"/>
                <a:gd name="connsiteX33" fmla="*/ 1226615 w 2555264"/>
                <a:gd name="connsiteY33" fmla="*/ 1091729 h 2690935"/>
                <a:gd name="connsiteX34" fmla="*/ 1246944 w 2555264"/>
                <a:gd name="connsiteY34" fmla="*/ 1107708 h 2690935"/>
                <a:gd name="connsiteX35" fmla="*/ 1255258 w 2555264"/>
                <a:gd name="connsiteY35" fmla="*/ 1114268 h 2690935"/>
                <a:gd name="connsiteX36" fmla="*/ 1521676 w 2555264"/>
                <a:gd name="connsiteY36" fmla="*/ 1242875 h 2690935"/>
                <a:gd name="connsiteX37" fmla="*/ 1525963 w 2555264"/>
                <a:gd name="connsiteY37" fmla="*/ 1244044 h 2690935"/>
                <a:gd name="connsiteX38" fmla="*/ 1554670 w 2555264"/>
                <a:gd name="connsiteY38" fmla="*/ 1250669 h 2690935"/>
                <a:gd name="connsiteX39" fmla="*/ 1564152 w 2555264"/>
                <a:gd name="connsiteY39" fmla="*/ 1252813 h 2690935"/>
                <a:gd name="connsiteX40" fmla="*/ 1588378 w 2555264"/>
                <a:gd name="connsiteY40" fmla="*/ 1257164 h 2690935"/>
                <a:gd name="connsiteX41" fmla="*/ 1602732 w 2555264"/>
                <a:gd name="connsiteY41" fmla="*/ 1259633 h 2690935"/>
                <a:gd name="connsiteX42" fmla="*/ 1622866 w 2555264"/>
                <a:gd name="connsiteY42" fmla="*/ 1262231 h 2690935"/>
                <a:gd name="connsiteX43" fmla="*/ 1641571 w 2555264"/>
                <a:gd name="connsiteY43" fmla="*/ 1264504 h 2690935"/>
                <a:gd name="connsiteX44" fmla="*/ 1658717 w 2555264"/>
                <a:gd name="connsiteY44" fmla="*/ 1265803 h 2690935"/>
                <a:gd name="connsiteX45" fmla="*/ 1680540 w 2555264"/>
                <a:gd name="connsiteY45" fmla="*/ 1267427 h 2690935"/>
                <a:gd name="connsiteX46" fmla="*/ 1704441 w 2555264"/>
                <a:gd name="connsiteY46" fmla="*/ 1268012 h 2690935"/>
                <a:gd name="connsiteX47" fmla="*/ 1719184 w 2555264"/>
                <a:gd name="connsiteY47" fmla="*/ 1268402 h 2690935"/>
                <a:gd name="connsiteX48" fmla="*/ 1719768 w 2555264"/>
                <a:gd name="connsiteY48" fmla="*/ 1268402 h 2690935"/>
                <a:gd name="connsiteX49" fmla="*/ 1756659 w 2555264"/>
                <a:gd name="connsiteY49" fmla="*/ 1267492 h 2690935"/>
                <a:gd name="connsiteX50" fmla="*/ 1119451 w 2555264"/>
                <a:gd name="connsiteY50" fmla="*/ 2031663 h 2690935"/>
                <a:gd name="connsiteX51" fmla="*/ 1178294 w 2555264"/>
                <a:gd name="connsiteY51" fmla="*/ 2090511 h 2690935"/>
                <a:gd name="connsiteX52" fmla="*/ 1896168 w 2555264"/>
                <a:gd name="connsiteY52" fmla="*/ 2090511 h 2690935"/>
                <a:gd name="connsiteX53" fmla="*/ 1954947 w 2555264"/>
                <a:gd name="connsiteY53" fmla="*/ 2031663 h 2690935"/>
                <a:gd name="connsiteX54" fmla="*/ 1896168 w 2555264"/>
                <a:gd name="connsiteY54" fmla="*/ 1972881 h 2690935"/>
                <a:gd name="connsiteX55" fmla="*/ 1239670 w 2555264"/>
                <a:gd name="connsiteY55" fmla="*/ 1972881 h 2690935"/>
                <a:gd name="connsiteX56" fmla="*/ 1896168 w 2555264"/>
                <a:gd name="connsiteY56" fmla="*/ 1372521 h 2690935"/>
                <a:gd name="connsiteX57" fmla="*/ 2555265 w 2555264"/>
                <a:gd name="connsiteY57" fmla="*/ 2031663 h 269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555264" h="2690935">
                  <a:moveTo>
                    <a:pt x="2555265" y="2031663"/>
                  </a:moveTo>
                  <a:cubicBezTo>
                    <a:pt x="2555265" y="2395140"/>
                    <a:pt x="2259620" y="2690871"/>
                    <a:pt x="1896168" y="2690871"/>
                  </a:cubicBezTo>
                  <a:cubicBezTo>
                    <a:pt x="1895909" y="2690871"/>
                    <a:pt x="1895649" y="2690936"/>
                    <a:pt x="1895389" y="2690936"/>
                  </a:cubicBezTo>
                  <a:cubicBezTo>
                    <a:pt x="1895129" y="2690936"/>
                    <a:pt x="1894870" y="2690871"/>
                    <a:pt x="1894610" y="2690871"/>
                  </a:cubicBezTo>
                  <a:lnTo>
                    <a:pt x="1178294" y="2690871"/>
                  </a:lnTo>
                  <a:cubicBezTo>
                    <a:pt x="814843" y="2690871"/>
                    <a:pt x="519133" y="2395140"/>
                    <a:pt x="519133" y="2031663"/>
                  </a:cubicBezTo>
                  <a:cubicBezTo>
                    <a:pt x="519133" y="1668187"/>
                    <a:pt x="814843" y="1372521"/>
                    <a:pt x="1178294" y="1372521"/>
                  </a:cubicBezTo>
                  <a:cubicBezTo>
                    <a:pt x="1210703" y="1372521"/>
                    <a:pt x="1237072" y="1346215"/>
                    <a:pt x="1237072" y="1313739"/>
                  </a:cubicBezTo>
                  <a:cubicBezTo>
                    <a:pt x="1237072" y="1281262"/>
                    <a:pt x="1210703" y="1254891"/>
                    <a:pt x="1178294" y="1254891"/>
                  </a:cubicBezTo>
                  <a:cubicBezTo>
                    <a:pt x="855175" y="1254891"/>
                    <a:pt x="577651" y="1453257"/>
                    <a:pt x="460744" y="1734504"/>
                  </a:cubicBezTo>
                  <a:cubicBezTo>
                    <a:pt x="378324" y="1533864"/>
                    <a:pt x="213680" y="1373430"/>
                    <a:pt x="0" y="1298670"/>
                  </a:cubicBezTo>
                  <a:lnTo>
                    <a:pt x="0" y="496306"/>
                  </a:lnTo>
                  <a:cubicBezTo>
                    <a:pt x="42022" y="407645"/>
                    <a:pt x="98981" y="325999"/>
                    <a:pt x="169775" y="255200"/>
                  </a:cubicBezTo>
                  <a:cubicBezTo>
                    <a:pt x="311817" y="113083"/>
                    <a:pt x="494647" y="26566"/>
                    <a:pt x="691895" y="6430"/>
                  </a:cubicBezTo>
                  <a:cubicBezTo>
                    <a:pt x="692350" y="6430"/>
                    <a:pt x="692805" y="6301"/>
                    <a:pt x="693324" y="6236"/>
                  </a:cubicBezTo>
                  <a:cubicBezTo>
                    <a:pt x="705729" y="5002"/>
                    <a:pt x="718199" y="4092"/>
                    <a:pt x="730734" y="3378"/>
                  </a:cubicBezTo>
                  <a:cubicBezTo>
                    <a:pt x="733008" y="3248"/>
                    <a:pt x="735216" y="2988"/>
                    <a:pt x="737424" y="2923"/>
                  </a:cubicBezTo>
                  <a:cubicBezTo>
                    <a:pt x="752037" y="2144"/>
                    <a:pt x="766716" y="1754"/>
                    <a:pt x="781459" y="1754"/>
                  </a:cubicBezTo>
                  <a:cubicBezTo>
                    <a:pt x="798346" y="1754"/>
                    <a:pt x="815037" y="1169"/>
                    <a:pt x="831664" y="0"/>
                  </a:cubicBezTo>
                  <a:cubicBezTo>
                    <a:pt x="901224" y="82166"/>
                    <a:pt x="943116" y="188234"/>
                    <a:pt x="943116" y="304045"/>
                  </a:cubicBezTo>
                  <a:lnTo>
                    <a:pt x="943116" y="467272"/>
                  </a:lnTo>
                  <a:cubicBezTo>
                    <a:pt x="942856" y="475391"/>
                    <a:pt x="942466" y="483445"/>
                    <a:pt x="942466" y="491629"/>
                  </a:cubicBezTo>
                  <a:cubicBezTo>
                    <a:pt x="942466" y="499813"/>
                    <a:pt x="942856" y="507867"/>
                    <a:pt x="943116" y="515986"/>
                  </a:cubicBezTo>
                  <a:lnTo>
                    <a:pt x="943116" y="520728"/>
                  </a:lnTo>
                  <a:cubicBezTo>
                    <a:pt x="943116" y="521313"/>
                    <a:pt x="943246" y="521832"/>
                    <a:pt x="943246" y="522352"/>
                  </a:cubicBezTo>
                  <a:cubicBezTo>
                    <a:pt x="947922" y="641606"/>
                    <a:pt x="979552" y="753974"/>
                    <a:pt x="1032290" y="853677"/>
                  </a:cubicBezTo>
                  <a:cubicBezTo>
                    <a:pt x="1033069" y="855041"/>
                    <a:pt x="1033719" y="856535"/>
                    <a:pt x="1034498" y="857899"/>
                  </a:cubicBezTo>
                  <a:cubicBezTo>
                    <a:pt x="1039369" y="866992"/>
                    <a:pt x="1044500" y="875956"/>
                    <a:pt x="1049696" y="884789"/>
                  </a:cubicBezTo>
                  <a:cubicBezTo>
                    <a:pt x="1050930" y="886868"/>
                    <a:pt x="1052099" y="889011"/>
                    <a:pt x="1053333" y="891090"/>
                  </a:cubicBezTo>
                  <a:cubicBezTo>
                    <a:pt x="1058594" y="899858"/>
                    <a:pt x="1064179" y="908497"/>
                    <a:pt x="1069830" y="917071"/>
                  </a:cubicBezTo>
                  <a:cubicBezTo>
                    <a:pt x="1071129" y="919019"/>
                    <a:pt x="1072298" y="921033"/>
                    <a:pt x="1073597" y="922981"/>
                  </a:cubicBezTo>
                  <a:cubicBezTo>
                    <a:pt x="1080157" y="932724"/>
                    <a:pt x="1086911" y="942338"/>
                    <a:pt x="1093926" y="951756"/>
                  </a:cubicBezTo>
                  <a:cubicBezTo>
                    <a:pt x="1094380" y="952405"/>
                    <a:pt x="1094770" y="953055"/>
                    <a:pt x="1095225" y="953639"/>
                  </a:cubicBezTo>
                  <a:cubicBezTo>
                    <a:pt x="1133285" y="1004887"/>
                    <a:pt x="1177384" y="1051264"/>
                    <a:pt x="1226615" y="1091729"/>
                  </a:cubicBezTo>
                  <a:cubicBezTo>
                    <a:pt x="1233240" y="1097250"/>
                    <a:pt x="1240125" y="1102446"/>
                    <a:pt x="1246944" y="1107708"/>
                  </a:cubicBezTo>
                  <a:cubicBezTo>
                    <a:pt x="1249737" y="1109916"/>
                    <a:pt x="1252465" y="1112125"/>
                    <a:pt x="1255258" y="1114268"/>
                  </a:cubicBezTo>
                  <a:cubicBezTo>
                    <a:pt x="1335404" y="1174284"/>
                    <a:pt x="1425617" y="1217738"/>
                    <a:pt x="1521676" y="1242875"/>
                  </a:cubicBezTo>
                  <a:cubicBezTo>
                    <a:pt x="1523105" y="1243265"/>
                    <a:pt x="1524534" y="1243655"/>
                    <a:pt x="1525963" y="1244044"/>
                  </a:cubicBezTo>
                  <a:cubicBezTo>
                    <a:pt x="1535445" y="1246512"/>
                    <a:pt x="1545057" y="1248656"/>
                    <a:pt x="1554670" y="1250669"/>
                  </a:cubicBezTo>
                  <a:cubicBezTo>
                    <a:pt x="1557852" y="1251384"/>
                    <a:pt x="1560970" y="1252163"/>
                    <a:pt x="1564152" y="1252813"/>
                  </a:cubicBezTo>
                  <a:cubicBezTo>
                    <a:pt x="1572206" y="1254437"/>
                    <a:pt x="1580324" y="1255801"/>
                    <a:pt x="1588378" y="1257164"/>
                  </a:cubicBezTo>
                  <a:cubicBezTo>
                    <a:pt x="1593184" y="1257944"/>
                    <a:pt x="1597925" y="1258918"/>
                    <a:pt x="1602732" y="1259633"/>
                  </a:cubicBezTo>
                  <a:cubicBezTo>
                    <a:pt x="1609421" y="1260672"/>
                    <a:pt x="1616111" y="1261387"/>
                    <a:pt x="1622866" y="1262231"/>
                  </a:cubicBezTo>
                  <a:cubicBezTo>
                    <a:pt x="1629101" y="1263010"/>
                    <a:pt x="1635336" y="1263920"/>
                    <a:pt x="1641571" y="1264504"/>
                  </a:cubicBezTo>
                  <a:cubicBezTo>
                    <a:pt x="1647286" y="1265089"/>
                    <a:pt x="1653002" y="1265349"/>
                    <a:pt x="1658717" y="1265803"/>
                  </a:cubicBezTo>
                  <a:cubicBezTo>
                    <a:pt x="1665991" y="1266388"/>
                    <a:pt x="1673201" y="1267037"/>
                    <a:pt x="1680540" y="1267427"/>
                  </a:cubicBezTo>
                  <a:cubicBezTo>
                    <a:pt x="1688464" y="1267817"/>
                    <a:pt x="1696452" y="1267882"/>
                    <a:pt x="1704441" y="1268012"/>
                  </a:cubicBezTo>
                  <a:cubicBezTo>
                    <a:pt x="1709377" y="1268077"/>
                    <a:pt x="1714248" y="1268402"/>
                    <a:pt x="1719184" y="1268402"/>
                  </a:cubicBezTo>
                  <a:lnTo>
                    <a:pt x="1719768" y="1268402"/>
                  </a:lnTo>
                  <a:cubicBezTo>
                    <a:pt x="1732109" y="1268402"/>
                    <a:pt x="1744449" y="1268077"/>
                    <a:pt x="1756659" y="1267492"/>
                  </a:cubicBezTo>
                  <a:cubicBezTo>
                    <a:pt x="1394767" y="1333419"/>
                    <a:pt x="1119451" y="1650974"/>
                    <a:pt x="1119451" y="2031663"/>
                  </a:cubicBezTo>
                  <a:cubicBezTo>
                    <a:pt x="1119451" y="2064140"/>
                    <a:pt x="1145820" y="2090511"/>
                    <a:pt x="1178294" y="2090511"/>
                  </a:cubicBezTo>
                  <a:lnTo>
                    <a:pt x="1896168" y="2090511"/>
                  </a:lnTo>
                  <a:cubicBezTo>
                    <a:pt x="1928643" y="2090511"/>
                    <a:pt x="1954947" y="2064140"/>
                    <a:pt x="1954947" y="2031663"/>
                  </a:cubicBezTo>
                  <a:cubicBezTo>
                    <a:pt x="1954947" y="1999187"/>
                    <a:pt x="1928643" y="1972881"/>
                    <a:pt x="1896168" y="1972881"/>
                  </a:cubicBezTo>
                  <a:lnTo>
                    <a:pt x="1239670" y="1972881"/>
                  </a:lnTo>
                  <a:cubicBezTo>
                    <a:pt x="1269481" y="1636815"/>
                    <a:pt x="1552526" y="1372521"/>
                    <a:pt x="1896168" y="1372521"/>
                  </a:cubicBezTo>
                  <a:cubicBezTo>
                    <a:pt x="2259620" y="1372521"/>
                    <a:pt x="2555265" y="1668252"/>
                    <a:pt x="2555265" y="2031663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5524288-694E-E493-CF96-DA642275A13B}"/>
                </a:ext>
              </a:extLst>
            </p:cNvPr>
            <p:cNvSpPr/>
            <p:nvPr/>
          </p:nvSpPr>
          <p:spPr>
            <a:xfrm>
              <a:off x="65" y="3708816"/>
              <a:ext cx="831664" cy="663819"/>
            </a:xfrm>
            <a:custGeom>
              <a:avLst/>
              <a:gdLst>
                <a:gd name="connsiteX0" fmla="*/ 831664 w 831664"/>
                <a:gd name="connsiteY0" fmla="*/ 167514 h 663819"/>
                <a:gd name="connsiteX1" fmla="*/ 781459 w 831664"/>
                <a:gd name="connsiteY1" fmla="*/ 169267 h 663819"/>
                <a:gd name="connsiteX2" fmla="*/ 737424 w 831664"/>
                <a:gd name="connsiteY2" fmla="*/ 170437 h 663819"/>
                <a:gd name="connsiteX3" fmla="*/ 730734 w 831664"/>
                <a:gd name="connsiteY3" fmla="*/ 170891 h 663819"/>
                <a:gd name="connsiteX4" fmla="*/ 693324 w 831664"/>
                <a:gd name="connsiteY4" fmla="*/ 173749 h 663819"/>
                <a:gd name="connsiteX5" fmla="*/ 691895 w 831664"/>
                <a:gd name="connsiteY5" fmla="*/ 173944 h 663819"/>
                <a:gd name="connsiteX6" fmla="*/ 169775 w 831664"/>
                <a:gd name="connsiteY6" fmla="*/ 422714 h 663819"/>
                <a:gd name="connsiteX7" fmla="*/ 0 w 831664"/>
                <a:gd name="connsiteY7" fmla="*/ 663819 h 663819"/>
                <a:gd name="connsiteX8" fmla="*/ 0 w 831664"/>
                <a:gd name="connsiteY8" fmla="*/ 471558 h 663819"/>
                <a:gd name="connsiteX9" fmla="*/ 471525 w 831664"/>
                <a:gd name="connsiteY9" fmla="*/ 0 h 663819"/>
                <a:gd name="connsiteX10" fmla="*/ 831664 w 831664"/>
                <a:gd name="connsiteY10" fmla="*/ 167514 h 66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1664" h="663819">
                  <a:moveTo>
                    <a:pt x="831664" y="167514"/>
                  </a:moveTo>
                  <a:cubicBezTo>
                    <a:pt x="815037" y="168683"/>
                    <a:pt x="798346" y="169267"/>
                    <a:pt x="781459" y="169267"/>
                  </a:cubicBezTo>
                  <a:cubicBezTo>
                    <a:pt x="766716" y="169267"/>
                    <a:pt x="752037" y="169657"/>
                    <a:pt x="737424" y="170437"/>
                  </a:cubicBezTo>
                  <a:cubicBezTo>
                    <a:pt x="735216" y="170437"/>
                    <a:pt x="733008" y="170761"/>
                    <a:pt x="730734" y="170891"/>
                  </a:cubicBezTo>
                  <a:cubicBezTo>
                    <a:pt x="718199" y="171606"/>
                    <a:pt x="705729" y="172515"/>
                    <a:pt x="693324" y="173749"/>
                  </a:cubicBezTo>
                  <a:cubicBezTo>
                    <a:pt x="692805" y="173749"/>
                    <a:pt x="692350" y="173879"/>
                    <a:pt x="691895" y="173944"/>
                  </a:cubicBezTo>
                  <a:cubicBezTo>
                    <a:pt x="494647" y="194079"/>
                    <a:pt x="311817" y="280597"/>
                    <a:pt x="169775" y="422714"/>
                  </a:cubicBezTo>
                  <a:cubicBezTo>
                    <a:pt x="98981" y="493512"/>
                    <a:pt x="42022" y="575158"/>
                    <a:pt x="0" y="663819"/>
                  </a:cubicBezTo>
                  <a:lnTo>
                    <a:pt x="0" y="471558"/>
                  </a:lnTo>
                  <a:cubicBezTo>
                    <a:pt x="0" y="211552"/>
                    <a:pt x="211537" y="0"/>
                    <a:pt x="471525" y="0"/>
                  </a:cubicBezTo>
                  <a:cubicBezTo>
                    <a:pt x="615776" y="0"/>
                    <a:pt x="745153" y="65148"/>
                    <a:pt x="831664" y="167514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F4FF3BA-F4AA-04E5-6A12-EA74538EA5F2}"/>
                </a:ext>
              </a:extLst>
            </p:cNvPr>
            <p:cNvSpPr/>
            <p:nvPr/>
          </p:nvSpPr>
          <p:spPr>
            <a:xfrm>
              <a:off x="-63" y="5301008"/>
              <a:ext cx="401640" cy="1241640"/>
            </a:xfrm>
            <a:custGeom>
              <a:avLst/>
              <a:gdLst>
                <a:gd name="connsiteX0" fmla="*/ 65 w 401640"/>
                <a:gd name="connsiteY0" fmla="*/ 0 h 1241640"/>
                <a:gd name="connsiteX1" fmla="*/ 401641 w 401640"/>
                <a:gd name="connsiteY1" fmla="*/ 606985 h 1241640"/>
                <a:gd name="connsiteX2" fmla="*/ 400861 w 401640"/>
                <a:gd name="connsiteY2" fmla="*/ 666547 h 1241640"/>
                <a:gd name="connsiteX3" fmla="*/ 0 w 401640"/>
                <a:gd name="connsiteY3" fmla="*/ 1241641 h 1241640"/>
                <a:gd name="connsiteX4" fmla="*/ 0 w 401640"/>
                <a:gd name="connsiteY4" fmla="*/ 0 h 12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640" h="1241640">
                  <a:moveTo>
                    <a:pt x="65" y="0"/>
                  </a:moveTo>
                  <a:cubicBezTo>
                    <a:pt x="242387" y="101976"/>
                    <a:pt x="401641" y="338405"/>
                    <a:pt x="401641" y="606985"/>
                  </a:cubicBezTo>
                  <a:cubicBezTo>
                    <a:pt x="401641" y="618027"/>
                    <a:pt x="401381" y="655635"/>
                    <a:pt x="400861" y="666547"/>
                  </a:cubicBezTo>
                  <a:cubicBezTo>
                    <a:pt x="388781" y="921747"/>
                    <a:pt x="230956" y="1143821"/>
                    <a:pt x="0" y="12416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BC6E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4258B63-3304-45BA-C2DA-1C528191E5D9}"/>
                </a:ext>
              </a:extLst>
            </p:cNvPr>
            <p:cNvSpPr/>
            <p:nvPr/>
          </p:nvSpPr>
          <p:spPr>
            <a:xfrm>
              <a:off x="65" y="2409627"/>
              <a:ext cx="1515700" cy="1963008"/>
            </a:xfrm>
            <a:custGeom>
              <a:avLst/>
              <a:gdLst>
                <a:gd name="connsiteX0" fmla="*/ 1515701 w 1515700"/>
                <a:gd name="connsiteY0" fmla="*/ 734228 h 1963008"/>
                <a:gd name="connsiteX1" fmla="*/ 831664 w 1515700"/>
                <a:gd name="connsiteY1" fmla="*/ 1466703 h 1963008"/>
                <a:gd name="connsiteX2" fmla="*/ 781459 w 1515700"/>
                <a:gd name="connsiteY2" fmla="*/ 1468457 h 1963008"/>
                <a:gd name="connsiteX3" fmla="*/ 737424 w 1515700"/>
                <a:gd name="connsiteY3" fmla="*/ 1469626 h 1963008"/>
                <a:gd name="connsiteX4" fmla="*/ 730734 w 1515700"/>
                <a:gd name="connsiteY4" fmla="*/ 1470080 h 1963008"/>
                <a:gd name="connsiteX5" fmla="*/ 693324 w 1515700"/>
                <a:gd name="connsiteY5" fmla="*/ 1472938 h 1963008"/>
                <a:gd name="connsiteX6" fmla="*/ 691895 w 1515700"/>
                <a:gd name="connsiteY6" fmla="*/ 1473133 h 1963008"/>
                <a:gd name="connsiteX7" fmla="*/ 169775 w 1515700"/>
                <a:gd name="connsiteY7" fmla="*/ 1721903 h 1963008"/>
                <a:gd name="connsiteX8" fmla="*/ 0 w 1515700"/>
                <a:gd name="connsiteY8" fmla="*/ 1963009 h 1963008"/>
                <a:gd name="connsiteX9" fmla="*/ 0 w 1515700"/>
                <a:gd name="connsiteY9" fmla="*/ 1105240 h 1963008"/>
                <a:gd name="connsiteX10" fmla="*/ 141068 w 1515700"/>
                <a:gd name="connsiteY10" fmla="*/ 1316012 h 1963008"/>
                <a:gd name="connsiteX11" fmla="*/ 233619 w 1515700"/>
                <a:gd name="connsiteY11" fmla="*/ 1320429 h 1963008"/>
                <a:gd name="connsiteX12" fmla="*/ 238036 w 1515700"/>
                <a:gd name="connsiteY12" fmla="*/ 1227936 h 1963008"/>
                <a:gd name="connsiteX13" fmla="*/ 47347 w 1515700"/>
                <a:gd name="connsiteY13" fmla="*/ 734228 h 1963008"/>
                <a:gd name="connsiteX14" fmla="*/ 781459 w 1515700"/>
                <a:gd name="connsiteY14" fmla="*/ 0 h 1963008"/>
                <a:gd name="connsiteX15" fmla="*/ 1515701 w 1515700"/>
                <a:gd name="connsiteY15" fmla="*/ 734228 h 19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5700" h="1963008">
                  <a:moveTo>
                    <a:pt x="1515701" y="734228"/>
                  </a:moveTo>
                  <a:cubicBezTo>
                    <a:pt x="1515701" y="1122192"/>
                    <a:pt x="1213236" y="1440852"/>
                    <a:pt x="831664" y="1466703"/>
                  </a:cubicBezTo>
                  <a:cubicBezTo>
                    <a:pt x="815037" y="1467872"/>
                    <a:pt x="798346" y="1468457"/>
                    <a:pt x="781459" y="1468457"/>
                  </a:cubicBezTo>
                  <a:cubicBezTo>
                    <a:pt x="766716" y="1468457"/>
                    <a:pt x="752037" y="1468846"/>
                    <a:pt x="737424" y="1469626"/>
                  </a:cubicBezTo>
                  <a:cubicBezTo>
                    <a:pt x="735216" y="1469626"/>
                    <a:pt x="733008" y="1469950"/>
                    <a:pt x="730734" y="1470080"/>
                  </a:cubicBezTo>
                  <a:cubicBezTo>
                    <a:pt x="718199" y="1470795"/>
                    <a:pt x="705729" y="1471704"/>
                    <a:pt x="693324" y="1472938"/>
                  </a:cubicBezTo>
                  <a:cubicBezTo>
                    <a:pt x="692805" y="1472938"/>
                    <a:pt x="692350" y="1473068"/>
                    <a:pt x="691895" y="1473133"/>
                  </a:cubicBezTo>
                  <a:cubicBezTo>
                    <a:pt x="494647" y="1493269"/>
                    <a:pt x="311817" y="1579786"/>
                    <a:pt x="169775" y="1721903"/>
                  </a:cubicBezTo>
                  <a:cubicBezTo>
                    <a:pt x="98981" y="1792702"/>
                    <a:pt x="42022" y="1874348"/>
                    <a:pt x="0" y="1963009"/>
                  </a:cubicBezTo>
                  <a:lnTo>
                    <a:pt x="0" y="1105240"/>
                  </a:lnTo>
                  <a:cubicBezTo>
                    <a:pt x="36111" y="1181364"/>
                    <a:pt x="83329" y="1252488"/>
                    <a:pt x="141068" y="1316012"/>
                  </a:cubicBezTo>
                  <a:cubicBezTo>
                    <a:pt x="165424" y="1342772"/>
                    <a:pt x="206796" y="1344786"/>
                    <a:pt x="233619" y="1320429"/>
                  </a:cubicBezTo>
                  <a:cubicBezTo>
                    <a:pt x="260378" y="1296136"/>
                    <a:pt x="262327" y="1254696"/>
                    <a:pt x="238036" y="1227936"/>
                  </a:cubicBezTo>
                  <a:cubicBezTo>
                    <a:pt x="115024" y="1092574"/>
                    <a:pt x="47347" y="917266"/>
                    <a:pt x="47347" y="734228"/>
                  </a:cubicBezTo>
                  <a:cubicBezTo>
                    <a:pt x="47347" y="329376"/>
                    <a:pt x="376636" y="0"/>
                    <a:pt x="781459" y="0"/>
                  </a:cubicBezTo>
                  <a:cubicBezTo>
                    <a:pt x="1186282" y="0"/>
                    <a:pt x="1515701" y="329376"/>
                    <a:pt x="1515701" y="734228"/>
                  </a:cubicBezTo>
                  <a:close/>
                </a:path>
              </a:pathLst>
            </a:custGeom>
            <a:solidFill>
              <a:srgbClr val="5D3F8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62C7B44-8794-72A0-019F-0AF8A3DA7A63}"/>
                </a:ext>
              </a:extLst>
            </p:cNvPr>
            <p:cNvSpPr/>
            <p:nvPr/>
          </p:nvSpPr>
          <p:spPr>
            <a:xfrm>
              <a:off x="1171929" y="1801733"/>
              <a:ext cx="3109209" cy="2063036"/>
            </a:xfrm>
            <a:custGeom>
              <a:avLst/>
              <a:gdLst>
                <a:gd name="connsiteX0" fmla="*/ 672606 w 3109209"/>
                <a:gd name="connsiteY0" fmla="*/ 1026517 h 2063036"/>
                <a:gd name="connsiteX1" fmla="*/ 611944 w 3109209"/>
                <a:gd name="connsiteY1" fmla="*/ 1015604 h 2063036"/>
                <a:gd name="connsiteX2" fmla="*/ 611944 w 3109209"/>
                <a:gd name="connsiteY2" fmla="*/ 1015604 h 2063036"/>
                <a:gd name="connsiteX3" fmla="*/ 498934 w 3109209"/>
                <a:gd name="connsiteY3" fmla="*/ 852702 h 2063036"/>
                <a:gd name="connsiteX4" fmla="*/ 589407 w 3109209"/>
                <a:gd name="connsiteY4" fmla="*/ 700258 h 2063036"/>
                <a:gd name="connsiteX5" fmla="*/ 672671 w 3109209"/>
                <a:gd name="connsiteY5" fmla="*/ 678888 h 2063036"/>
                <a:gd name="connsiteX6" fmla="*/ 853617 w 3109209"/>
                <a:gd name="connsiteY6" fmla="*/ 678888 h 2063036"/>
                <a:gd name="connsiteX7" fmla="*/ 452236 w 3109209"/>
                <a:gd name="connsiteY7" fmla="*/ 0 h 2063036"/>
                <a:gd name="connsiteX8" fmla="*/ 434180 w 3109209"/>
                <a:gd name="connsiteY8" fmla="*/ 122371 h 2063036"/>
                <a:gd name="connsiteX9" fmla="*/ 0 w 3109209"/>
                <a:gd name="connsiteY9" fmla="*/ 584382 h 2063036"/>
                <a:gd name="connsiteX10" fmla="*/ 66053 w 3109209"/>
                <a:gd name="connsiteY10" fmla="*/ 623678 h 2063036"/>
                <a:gd name="connsiteX11" fmla="*/ 69560 w 3109209"/>
                <a:gd name="connsiteY11" fmla="*/ 625887 h 2063036"/>
                <a:gd name="connsiteX12" fmla="*/ 98137 w 3109209"/>
                <a:gd name="connsiteY12" fmla="*/ 645762 h 2063036"/>
                <a:gd name="connsiteX13" fmla="*/ 105281 w 3109209"/>
                <a:gd name="connsiteY13" fmla="*/ 650829 h 2063036"/>
                <a:gd name="connsiteX14" fmla="*/ 130611 w 3109209"/>
                <a:gd name="connsiteY14" fmla="*/ 670444 h 2063036"/>
                <a:gd name="connsiteX15" fmla="*/ 139055 w 3109209"/>
                <a:gd name="connsiteY15" fmla="*/ 677005 h 2063036"/>
                <a:gd name="connsiteX16" fmla="*/ 164514 w 3109209"/>
                <a:gd name="connsiteY16" fmla="*/ 698894 h 2063036"/>
                <a:gd name="connsiteX17" fmla="*/ 170944 w 3109209"/>
                <a:gd name="connsiteY17" fmla="*/ 704415 h 2063036"/>
                <a:gd name="connsiteX18" fmla="*/ 274797 w 3109209"/>
                <a:gd name="connsiteY18" fmla="*/ 816718 h 2063036"/>
                <a:gd name="connsiteX19" fmla="*/ 282331 w 3109209"/>
                <a:gd name="connsiteY19" fmla="*/ 826267 h 2063036"/>
                <a:gd name="connsiteX20" fmla="*/ 295840 w 3109209"/>
                <a:gd name="connsiteY20" fmla="*/ 845103 h 2063036"/>
                <a:gd name="connsiteX21" fmla="*/ 305712 w 3109209"/>
                <a:gd name="connsiteY21" fmla="*/ 858938 h 2063036"/>
                <a:gd name="connsiteX22" fmla="*/ 318312 w 3109209"/>
                <a:gd name="connsiteY22" fmla="*/ 878424 h 2063036"/>
                <a:gd name="connsiteX23" fmla="*/ 327405 w 3109209"/>
                <a:gd name="connsiteY23" fmla="*/ 892519 h 2063036"/>
                <a:gd name="connsiteX24" fmla="*/ 339745 w 3109209"/>
                <a:gd name="connsiteY24" fmla="*/ 913628 h 2063036"/>
                <a:gd name="connsiteX25" fmla="*/ 347344 w 3109209"/>
                <a:gd name="connsiteY25" fmla="*/ 926944 h 2063036"/>
                <a:gd name="connsiteX26" fmla="*/ 359489 w 3109209"/>
                <a:gd name="connsiteY26" fmla="*/ 949872 h 2063036"/>
                <a:gd name="connsiteX27" fmla="*/ 365594 w 3109209"/>
                <a:gd name="connsiteY27" fmla="*/ 961953 h 2063036"/>
                <a:gd name="connsiteX28" fmla="*/ 377285 w 3109209"/>
                <a:gd name="connsiteY28" fmla="*/ 986895 h 2063036"/>
                <a:gd name="connsiteX29" fmla="*/ 382221 w 3109209"/>
                <a:gd name="connsiteY29" fmla="*/ 997742 h 2063036"/>
                <a:gd name="connsiteX30" fmla="*/ 393263 w 3109209"/>
                <a:gd name="connsiteY30" fmla="*/ 1024373 h 2063036"/>
                <a:gd name="connsiteX31" fmla="*/ 397094 w 3109209"/>
                <a:gd name="connsiteY31" fmla="*/ 1034246 h 2063036"/>
                <a:gd name="connsiteX32" fmla="*/ 407162 w 3109209"/>
                <a:gd name="connsiteY32" fmla="*/ 1062176 h 2063036"/>
                <a:gd name="connsiteX33" fmla="*/ 410409 w 3109209"/>
                <a:gd name="connsiteY33" fmla="*/ 1071594 h 2063036"/>
                <a:gd name="connsiteX34" fmla="*/ 419177 w 3109209"/>
                <a:gd name="connsiteY34" fmla="*/ 1100238 h 2063036"/>
                <a:gd name="connsiteX35" fmla="*/ 421905 w 3109209"/>
                <a:gd name="connsiteY35" fmla="*/ 1109656 h 2063036"/>
                <a:gd name="connsiteX36" fmla="*/ 429439 w 3109209"/>
                <a:gd name="connsiteY36" fmla="*/ 1138755 h 2063036"/>
                <a:gd name="connsiteX37" fmla="*/ 431777 w 3109209"/>
                <a:gd name="connsiteY37" fmla="*/ 1148693 h 2063036"/>
                <a:gd name="connsiteX38" fmla="*/ 437817 w 3109209"/>
                <a:gd name="connsiteY38" fmla="*/ 1177662 h 2063036"/>
                <a:gd name="connsiteX39" fmla="*/ 439831 w 3109209"/>
                <a:gd name="connsiteY39" fmla="*/ 1188639 h 2063036"/>
                <a:gd name="connsiteX40" fmla="*/ 444442 w 3109209"/>
                <a:gd name="connsiteY40" fmla="*/ 1216959 h 2063036"/>
                <a:gd name="connsiteX41" fmla="*/ 446131 w 3109209"/>
                <a:gd name="connsiteY41" fmla="*/ 1230209 h 2063036"/>
                <a:gd name="connsiteX42" fmla="*/ 449248 w 3109209"/>
                <a:gd name="connsiteY42" fmla="*/ 1256775 h 2063036"/>
                <a:gd name="connsiteX43" fmla="*/ 450482 w 3109209"/>
                <a:gd name="connsiteY43" fmla="*/ 1274117 h 2063036"/>
                <a:gd name="connsiteX44" fmla="*/ 452106 w 3109209"/>
                <a:gd name="connsiteY44" fmla="*/ 1297176 h 2063036"/>
                <a:gd name="connsiteX45" fmla="*/ 453015 w 3109209"/>
                <a:gd name="connsiteY45" fmla="*/ 1331211 h 2063036"/>
                <a:gd name="connsiteX46" fmla="*/ 453145 w 3109209"/>
                <a:gd name="connsiteY46" fmla="*/ 1338031 h 2063036"/>
                <a:gd name="connsiteX47" fmla="*/ 453145 w 3109209"/>
                <a:gd name="connsiteY47" fmla="*/ 1338616 h 2063036"/>
                <a:gd name="connsiteX48" fmla="*/ 453015 w 3109209"/>
                <a:gd name="connsiteY48" fmla="*/ 1345436 h 2063036"/>
                <a:gd name="connsiteX49" fmla="*/ 452171 w 3109209"/>
                <a:gd name="connsiteY49" fmla="*/ 1379081 h 2063036"/>
                <a:gd name="connsiteX50" fmla="*/ 452171 w 3109209"/>
                <a:gd name="connsiteY50" fmla="*/ 1379601 h 2063036"/>
                <a:gd name="connsiteX51" fmla="*/ 452106 w 3109209"/>
                <a:gd name="connsiteY51" fmla="*/ 1380900 h 2063036"/>
                <a:gd name="connsiteX52" fmla="*/ 450937 w 3109209"/>
                <a:gd name="connsiteY52" fmla="*/ 1396489 h 2063036"/>
                <a:gd name="connsiteX53" fmla="*/ 448988 w 3109209"/>
                <a:gd name="connsiteY53" fmla="*/ 1422145 h 2063036"/>
                <a:gd name="connsiteX54" fmla="*/ 446715 w 3109209"/>
                <a:gd name="connsiteY54" fmla="*/ 1441566 h 2063036"/>
                <a:gd name="connsiteX55" fmla="*/ 443987 w 3109209"/>
                <a:gd name="connsiteY55" fmla="*/ 1462936 h 2063036"/>
                <a:gd name="connsiteX56" fmla="*/ 440740 w 3109209"/>
                <a:gd name="connsiteY56" fmla="*/ 1483006 h 2063036"/>
                <a:gd name="connsiteX57" fmla="*/ 437038 w 3109209"/>
                <a:gd name="connsiteY57" fmla="*/ 1503596 h 2063036"/>
                <a:gd name="connsiteX58" fmla="*/ 432881 w 3109209"/>
                <a:gd name="connsiteY58" fmla="*/ 1522822 h 2063036"/>
                <a:gd name="connsiteX59" fmla="*/ 428010 w 3109209"/>
                <a:gd name="connsiteY59" fmla="*/ 1544127 h 2063036"/>
                <a:gd name="connsiteX60" fmla="*/ 423399 w 3109209"/>
                <a:gd name="connsiteY60" fmla="*/ 1561534 h 2063036"/>
                <a:gd name="connsiteX61" fmla="*/ 416839 w 3109209"/>
                <a:gd name="connsiteY61" fmla="*/ 1584657 h 2063036"/>
                <a:gd name="connsiteX62" fmla="*/ 412292 w 3109209"/>
                <a:gd name="connsiteY62" fmla="*/ 1599337 h 2063036"/>
                <a:gd name="connsiteX63" fmla="*/ 403459 w 3109209"/>
                <a:gd name="connsiteY63" fmla="*/ 1625318 h 2063036"/>
                <a:gd name="connsiteX64" fmla="*/ 399368 w 3109209"/>
                <a:gd name="connsiteY64" fmla="*/ 1636555 h 2063036"/>
                <a:gd name="connsiteX65" fmla="*/ 387612 w 3109209"/>
                <a:gd name="connsiteY65" fmla="*/ 1666368 h 2063036"/>
                <a:gd name="connsiteX66" fmla="*/ 384949 w 3109209"/>
                <a:gd name="connsiteY66" fmla="*/ 1672863 h 2063036"/>
                <a:gd name="connsiteX67" fmla="*/ 369037 w 3109209"/>
                <a:gd name="connsiteY67" fmla="*/ 1708003 h 2063036"/>
                <a:gd name="connsiteX68" fmla="*/ 368842 w 3109209"/>
                <a:gd name="connsiteY68" fmla="*/ 1708523 h 2063036"/>
                <a:gd name="connsiteX69" fmla="*/ 203159 w 3109209"/>
                <a:gd name="connsiteY69" fmla="*/ 1942288 h 2063036"/>
                <a:gd name="connsiteX70" fmla="*/ 50790 w 3109209"/>
                <a:gd name="connsiteY70" fmla="*/ 2063036 h 2063036"/>
                <a:gd name="connsiteX71" fmla="*/ 1861616 w 3109209"/>
                <a:gd name="connsiteY71" fmla="*/ 2063036 h 2063036"/>
                <a:gd name="connsiteX72" fmla="*/ 2237602 w 3109209"/>
                <a:gd name="connsiteY72" fmla="*/ 2006202 h 2063036"/>
                <a:gd name="connsiteX73" fmla="*/ 2260659 w 3109209"/>
                <a:gd name="connsiteY73" fmla="*/ 1998797 h 2063036"/>
                <a:gd name="connsiteX74" fmla="*/ 2267219 w 3109209"/>
                <a:gd name="connsiteY74" fmla="*/ 1996589 h 2063036"/>
                <a:gd name="connsiteX75" fmla="*/ 2289886 w 3109209"/>
                <a:gd name="connsiteY75" fmla="*/ 1988665 h 2063036"/>
                <a:gd name="connsiteX76" fmla="*/ 2407767 w 3109209"/>
                <a:gd name="connsiteY76" fmla="*/ 1939365 h 2063036"/>
                <a:gd name="connsiteX77" fmla="*/ 2472261 w 3109209"/>
                <a:gd name="connsiteY77" fmla="*/ 1906240 h 2063036"/>
                <a:gd name="connsiteX78" fmla="*/ 2488303 w 3109209"/>
                <a:gd name="connsiteY78" fmla="*/ 1897211 h 2063036"/>
                <a:gd name="connsiteX79" fmla="*/ 2511749 w 3109209"/>
                <a:gd name="connsiteY79" fmla="*/ 1883506 h 2063036"/>
                <a:gd name="connsiteX80" fmla="*/ 2534871 w 3109209"/>
                <a:gd name="connsiteY80" fmla="*/ 1869346 h 2063036"/>
                <a:gd name="connsiteX81" fmla="*/ 2557733 w 3109209"/>
                <a:gd name="connsiteY81" fmla="*/ 1854602 h 2063036"/>
                <a:gd name="connsiteX82" fmla="*/ 2580140 w 3109209"/>
                <a:gd name="connsiteY82" fmla="*/ 1839533 h 2063036"/>
                <a:gd name="connsiteX83" fmla="*/ 2624110 w 3109209"/>
                <a:gd name="connsiteY83" fmla="*/ 1807771 h 2063036"/>
                <a:gd name="connsiteX84" fmla="*/ 2645478 w 3109209"/>
                <a:gd name="connsiteY84" fmla="*/ 1791338 h 2063036"/>
                <a:gd name="connsiteX85" fmla="*/ 2798432 w 3109209"/>
                <a:gd name="connsiteY85" fmla="*/ 1649091 h 2063036"/>
                <a:gd name="connsiteX86" fmla="*/ 2812201 w 3109209"/>
                <a:gd name="connsiteY86" fmla="*/ 1633827 h 2063036"/>
                <a:gd name="connsiteX87" fmla="*/ 2883709 w 3109209"/>
                <a:gd name="connsiteY87" fmla="*/ 1545231 h 2063036"/>
                <a:gd name="connsiteX88" fmla="*/ 2892931 w 3109209"/>
                <a:gd name="connsiteY88" fmla="*/ 1532565 h 2063036"/>
                <a:gd name="connsiteX89" fmla="*/ 3006591 w 3109209"/>
                <a:gd name="connsiteY89" fmla="*/ 1340954 h 2063036"/>
                <a:gd name="connsiteX90" fmla="*/ 3012437 w 3109209"/>
                <a:gd name="connsiteY90" fmla="*/ 1328613 h 2063036"/>
                <a:gd name="connsiteX91" fmla="*/ 3023673 w 3109209"/>
                <a:gd name="connsiteY91" fmla="*/ 1303736 h 2063036"/>
                <a:gd name="connsiteX92" fmla="*/ 3029128 w 3109209"/>
                <a:gd name="connsiteY92" fmla="*/ 1291200 h 2063036"/>
                <a:gd name="connsiteX93" fmla="*/ 3044716 w 3109209"/>
                <a:gd name="connsiteY93" fmla="*/ 1253008 h 2063036"/>
                <a:gd name="connsiteX94" fmla="*/ 3054393 w 3109209"/>
                <a:gd name="connsiteY94" fmla="*/ 1227351 h 2063036"/>
                <a:gd name="connsiteX95" fmla="*/ 3054393 w 3109209"/>
                <a:gd name="connsiteY95" fmla="*/ 1227351 h 2063036"/>
                <a:gd name="connsiteX96" fmla="*/ 3063551 w 3109209"/>
                <a:gd name="connsiteY96" fmla="*/ 1201370 h 2063036"/>
                <a:gd name="connsiteX97" fmla="*/ 3067902 w 3109209"/>
                <a:gd name="connsiteY97" fmla="*/ 1188249 h 2063036"/>
                <a:gd name="connsiteX98" fmla="*/ 3080178 w 3109209"/>
                <a:gd name="connsiteY98" fmla="*/ 1148628 h 2063036"/>
                <a:gd name="connsiteX99" fmla="*/ 3080178 w 3109209"/>
                <a:gd name="connsiteY99" fmla="*/ 1148628 h 2063036"/>
                <a:gd name="connsiteX100" fmla="*/ 3087647 w 3109209"/>
                <a:gd name="connsiteY100" fmla="*/ 1121933 h 2063036"/>
                <a:gd name="connsiteX101" fmla="*/ 3087647 w 3109209"/>
                <a:gd name="connsiteY101" fmla="*/ 1121933 h 2063036"/>
                <a:gd name="connsiteX102" fmla="*/ 3097779 w 3109209"/>
                <a:gd name="connsiteY102" fmla="*/ 1081402 h 2063036"/>
                <a:gd name="connsiteX103" fmla="*/ 3097779 w 3109209"/>
                <a:gd name="connsiteY103" fmla="*/ 1081402 h 2063036"/>
                <a:gd name="connsiteX104" fmla="*/ 3109209 w 3109209"/>
                <a:gd name="connsiteY104" fmla="*/ 1026517 h 2063036"/>
                <a:gd name="connsiteX105" fmla="*/ 672671 w 3109209"/>
                <a:gd name="connsiteY105" fmla="*/ 1026517 h 2063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3109209" h="2063036">
                  <a:moveTo>
                    <a:pt x="672606" y="1026517"/>
                  </a:moveTo>
                  <a:cubicBezTo>
                    <a:pt x="651303" y="1026517"/>
                    <a:pt x="630844" y="1022684"/>
                    <a:pt x="611944" y="1015604"/>
                  </a:cubicBezTo>
                  <a:lnTo>
                    <a:pt x="611944" y="1015604"/>
                  </a:lnTo>
                  <a:cubicBezTo>
                    <a:pt x="546021" y="990857"/>
                    <a:pt x="498934" y="927204"/>
                    <a:pt x="498934" y="852702"/>
                  </a:cubicBezTo>
                  <a:cubicBezTo>
                    <a:pt x="498934" y="787035"/>
                    <a:pt x="535500" y="729747"/>
                    <a:pt x="589407" y="700258"/>
                  </a:cubicBezTo>
                  <a:cubicBezTo>
                    <a:pt x="614152" y="686683"/>
                    <a:pt x="642534" y="678888"/>
                    <a:pt x="672671" y="678888"/>
                  </a:cubicBezTo>
                  <a:lnTo>
                    <a:pt x="853617" y="678888"/>
                  </a:lnTo>
                  <a:cubicBezTo>
                    <a:pt x="624154" y="535537"/>
                    <a:pt x="467369" y="286248"/>
                    <a:pt x="452236" y="0"/>
                  </a:cubicBezTo>
                  <a:cubicBezTo>
                    <a:pt x="450157" y="41960"/>
                    <a:pt x="443987" y="82945"/>
                    <a:pt x="434180" y="122371"/>
                  </a:cubicBezTo>
                  <a:cubicBezTo>
                    <a:pt x="379948" y="341588"/>
                    <a:pt x="213745" y="517026"/>
                    <a:pt x="0" y="584382"/>
                  </a:cubicBezTo>
                  <a:cubicBezTo>
                    <a:pt x="22667" y="596528"/>
                    <a:pt x="44685" y="609648"/>
                    <a:pt x="66053" y="623678"/>
                  </a:cubicBezTo>
                  <a:cubicBezTo>
                    <a:pt x="67222" y="624393"/>
                    <a:pt x="68391" y="625107"/>
                    <a:pt x="69560" y="625887"/>
                  </a:cubicBezTo>
                  <a:cubicBezTo>
                    <a:pt x="79237" y="632317"/>
                    <a:pt x="88720" y="639007"/>
                    <a:pt x="98137" y="645762"/>
                  </a:cubicBezTo>
                  <a:cubicBezTo>
                    <a:pt x="100605" y="647516"/>
                    <a:pt x="102943" y="649075"/>
                    <a:pt x="105281" y="650829"/>
                  </a:cubicBezTo>
                  <a:cubicBezTo>
                    <a:pt x="113855" y="657194"/>
                    <a:pt x="122298" y="663754"/>
                    <a:pt x="130611" y="670444"/>
                  </a:cubicBezTo>
                  <a:cubicBezTo>
                    <a:pt x="133404" y="672653"/>
                    <a:pt x="136262" y="674731"/>
                    <a:pt x="139055" y="677005"/>
                  </a:cubicBezTo>
                  <a:cubicBezTo>
                    <a:pt x="147693" y="684085"/>
                    <a:pt x="156136" y="691424"/>
                    <a:pt x="164514" y="698894"/>
                  </a:cubicBezTo>
                  <a:cubicBezTo>
                    <a:pt x="166658" y="700713"/>
                    <a:pt x="168866" y="702531"/>
                    <a:pt x="170944" y="704415"/>
                  </a:cubicBezTo>
                  <a:cubicBezTo>
                    <a:pt x="208809" y="738645"/>
                    <a:pt x="243556" y="776318"/>
                    <a:pt x="274797" y="816718"/>
                  </a:cubicBezTo>
                  <a:cubicBezTo>
                    <a:pt x="277330" y="819966"/>
                    <a:pt x="279928" y="823084"/>
                    <a:pt x="282331" y="826267"/>
                  </a:cubicBezTo>
                  <a:cubicBezTo>
                    <a:pt x="286942" y="832437"/>
                    <a:pt x="291359" y="838867"/>
                    <a:pt x="295840" y="845103"/>
                  </a:cubicBezTo>
                  <a:cubicBezTo>
                    <a:pt x="299087" y="849779"/>
                    <a:pt x="302530" y="854326"/>
                    <a:pt x="305712" y="858938"/>
                  </a:cubicBezTo>
                  <a:cubicBezTo>
                    <a:pt x="309999" y="865303"/>
                    <a:pt x="314090" y="871928"/>
                    <a:pt x="318312" y="878424"/>
                  </a:cubicBezTo>
                  <a:cubicBezTo>
                    <a:pt x="321300" y="883165"/>
                    <a:pt x="324417" y="887777"/>
                    <a:pt x="327405" y="892519"/>
                  </a:cubicBezTo>
                  <a:cubicBezTo>
                    <a:pt x="331626" y="899469"/>
                    <a:pt x="335653" y="906613"/>
                    <a:pt x="339745" y="913628"/>
                  </a:cubicBezTo>
                  <a:cubicBezTo>
                    <a:pt x="342278" y="918045"/>
                    <a:pt x="344941" y="922462"/>
                    <a:pt x="347344" y="926944"/>
                  </a:cubicBezTo>
                  <a:cubicBezTo>
                    <a:pt x="351566" y="934478"/>
                    <a:pt x="355527" y="942208"/>
                    <a:pt x="359489" y="949872"/>
                  </a:cubicBezTo>
                  <a:cubicBezTo>
                    <a:pt x="361503" y="953899"/>
                    <a:pt x="363646" y="957926"/>
                    <a:pt x="365594" y="961953"/>
                  </a:cubicBezTo>
                  <a:cubicBezTo>
                    <a:pt x="369751" y="970202"/>
                    <a:pt x="373518" y="978516"/>
                    <a:pt x="377285" y="986895"/>
                  </a:cubicBezTo>
                  <a:cubicBezTo>
                    <a:pt x="378974" y="990533"/>
                    <a:pt x="380663" y="994105"/>
                    <a:pt x="382221" y="997742"/>
                  </a:cubicBezTo>
                  <a:cubicBezTo>
                    <a:pt x="386053" y="1006576"/>
                    <a:pt x="389690" y="1015475"/>
                    <a:pt x="393263" y="1024373"/>
                  </a:cubicBezTo>
                  <a:cubicBezTo>
                    <a:pt x="394496" y="1027686"/>
                    <a:pt x="395860" y="1030933"/>
                    <a:pt x="397094" y="1034246"/>
                  </a:cubicBezTo>
                  <a:cubicBezTo>
                    <a:pt x="400667" y="1043534"/>
                    <a:pt x="403914" y="1052758"/>
                    <a:pt x="407162" y="1062176"/>
                  </a:cubicBezTo>
                  <a:cubicBezTo>
                    <a:pt x="408266" y="1065294"/>
                    <a:pt x="409305" y="1068411"/>
                    <a:pt x="410409" y="1071594"/>
                  </a:cubicBezTo>
                  <a:cubicBezTo>
                    <a:pt x="413462" y="1081077"/>
                    <a:pt x="416449" y="1090625"/>
                    <a:pt x="419177" y="1100238"/>
                  </a:cubicBezTo>
                  <a:cubicBezTo>
                    <a:pt x="420086" y="1103356"/>
                    <a:pt x="420995" y="1106539"/>
                    <a:pt x="421905" y="1109656"/>
                  </a:cubicBezTo>
                  <a:cubicBezTo>
                    <a:pt x="424568" y="1119334"/>
                    <a:pt x="427101" y="1128947"/>
                    <a:pt x="429439" y="1138755"/>
                  </a:cubicBezTo>
                  <a:cubicBezTo>
                    <a:pt x="430283" y="1142003"/>
                    <a:pt x="430998" y="1145315"/>
                    <a:pt x="431777" y="1148693"/>
                  </a:cubicBezTo>
                  <a:cubicBezTo>
                    <a:pt x="433920" y="1158306"/>
                    <a:pt x="435934" y="1167919"/>
                    <a:pt x="437817" y="1177662"/>
                  </a:cubicBezTo>
                  <a:cubicBezTo>
                    <a:pt x="438532" y="1181299"/>
                    <a:pt x="439116" y="1185002"/>
                    <a:pt x="439831" y="1188639"/>
                  </a:cubicBezTo>
                  <a:cubicBezTo>
                    <a:pt x="441454" y="1198057"/>
                    <a:pt x="443078" y="1207476"/>
                    <a:pt x="444442" y="1216959"/>
                  </a:cubicBezTo>
                  <a:cubicBezTo>
                    <a:pt x="445026" y="1221311"/>
                    <a:pt x="445546" y="1225792"/>
                    <a:pt x="446131" y="1230209"/>
                  </a:cubicBezTo>
                  <a:cubicBezTo>
                    <a:pt x="447235" y="1239043"/>
                    <a:pt x="448404" y="1247876"/>
                    <a:pt x="449248" y="1256775"/>
                  </a:cubicBezTo>
                  <a:cubicBezTo>
                    <a:pt x="449768" y="1262621"/>
                    <a:pt x="450027" y="1268401"/>
                    <a:pt x="450482" y="1274117"/>
                  </a:cubicBezTo>
                  <a:cubicBezTo>
                    <a:pt x="451132" y="1281847"/>
                    <a:pt x="451716" y="1289446"/>
                    <a:pt x="452106" y="1297176"/>
                  </a:cubicBezTo>
                  <a:cubicBezTo>
                    <a:pt x="452625" y="1308477"/>
                    <a:pt x="452885" y="1319909"/>
                    <a:pt x="453015" y="1331211"/>
                  </a:cubicBezTo>
                  <a:cubicBezTo>
                    <a:pt x="453015" y="1333484"/>
                    <a:pt x="453145" y="1335758"/>
                    <a:pt x="453145" y="1338031"/>
                  </a:cubicBezTo>
                  <a:lnTo>
                    <a:pt x="453145" y="1338616"/>
                  </a:lnTo>
                  <a:cubicBezTo>
                    <a:pt x="453145" y="1340889"/>
                    <a:pt x="453015" y="1343162"/>
                    <a:pt x="453015" y="1345436"/>
                  </a:cubicBezTo>
                  <a:cubicBezTo>
                    <a:pt x="452885" y="1356672"/>
                    <a:pt x="452690" y="1367909"/>
                    <a:pt x="452171" y="1379081"/>
                  </a:cubicBezTo>
                  <a:lnTo>
                    <a:pt x="452171" y="1379601"/>
                  </a:lnTo>
                  <a:cubicBezTo>
                    <a:pt x="452171" y="1380056"/>
                    <a:pt x="452106" y="1380445"/>
                    <a:pt x="452106" y="1380900"/>
                  </a:cubicBezTo>
                  <a:cubicBezTo>
                    <a:pt x="451781" y="1386096"/>
                    <a:pt x="451326" y="1391357"/>
                    <a:pt x="450937" y="1396489"/>
                  </a:cubicBezTo>
                  <a:cubicBezTo>
                    <a:pt x="450417" y="1405062"/>
                    <a:pt x="449833" y="1413636"/>
                    <a:pt x="448988" y="1422145"/>
                  </a:cubicBezTo>
                  <a:cubicBezTo>
                    <a:pt x="448404" y="1428640"/>
                    <a:pt x="447494" y="1435071"/>
                    <a:pt x="446715" y="1441566"/>
                  </a:cubicBezTo>
                  <a:cubicBezTo>
                    <a:pt x="445871" y="1448711"/>
                    <a:pt x="445026" y="1455856"/>
                    <a:pt x="443987" y="1462936"/>
                  </a:cubicBezTo>
                  <a:cubicBezTo>
                    <a:pt x="443013" y="1469626"/>
                    <a:pt x="441844" y="1476316"/>
                    <a:pt x="440740" y="1483006"/>
                  </a:cubicBezTo>
                  <a:cubicBezTo>
                    <a:pt x="439506" y="1489826"/>
                    <a:pt x="438402" y="1496711"/>
                    <a:pt x="437038" y="1503596"/>
                  </a:cubicBezTo>
                  <a:cubicBezTo>
                    <a:pt x="435739" y="1510091"/>
                    <a:pt x="434375" y="1516457"/>
                    <a:pt x="432881" y="1522822"/>
                  </a:cubicBezTo>
                  <a:cubicBezTo>
                    <a:pt x="431387" y="1529967"/>
                    <a:pt x="429699" y="1537047"/>
                    <a:pt x="428010" y="1544127"/>
                  </a:cubicBezTo>
                  <a:cubicBezTo>
                    <a:pt x="426516" y="1549973"/>
                    <a:pt x="425022" y="1555753"/>
                    <a:pt x="423399" y="1561534"/>
                  </a:cubicBezTo>
                  <a:cubicBezTo>
                    <a:pt x="421385" y="1569328"/>
                    <a:pt x="419177" y="1576993"/>
                    <a:pt x="416839" y="1584657"/>
                  </a:cubicBezTo>
                  <a:cubicBezTo>
                    <a:pt x="415410" y="1589594"/>
                    <a:pt x="413851" y="1594530"/>
                    <a:pt x="412292" y="1599337"/>
                  </a:cubicBezTo>
                  <a:cubicBezTo>
                    <a:pt x="409500" y="1608105"/>
                    <a:pt x="406577" y="1616744"/>
                    <a:pt x="403459" y="1625318"/>
                  </a:cubicBezTo>
                  <a:cubicBezTo>
                    <a:pt x="402096" y="1629085"/>
                    <a:pt x="400796" y="1632788"/>
                    <a:pt x="399368" y="1636555"/>
                  </a:cubicBezTo>
                  <a:cubicBezTo>
                    <a:pt x="395666" y="1646558"/>
                    <a:pt x="391704" y="1656495"/>
                    <a:pt x="387612" y="1666368"/>
                  </a:cubicBezTo>
                  <a:cubicBezTo>
                    <a:pt x="386703" y="1668576"/>
                    <a:pt x="385858" y="1670720"/>
                    <a:pt x="384949" y="1672863"/>
                  </a:cubicBezTo>
                  <a:cubicBezTo>
                    <a:pt x="379883" y="1684685"/>
                    <a:pt x="374557" y="1696377"/>
                    <a:pt x="369037" y="1708003"/>
                  </a:cubicBezTo>
                  <a:cubicBezTo>
                    <a:pt x="368972" y="1708133"/>
                    <a:pt x="368907" y="1708393"/>
                    <a:pt x="368842" y="1708523"/>
                  </a:cubicBezTo>
                  <a:cubicBezTo>
                    <a:pt x="327470" y="1794391"/>
                    <a:pt x="271874" y="1873503"/>
                    <a:pt x="203159" y="1942288"/>
                  </a:cubicBezTo>
                  <a:cubicBezTo>
                    <a:pt x="156201" y="1989249"/>
                    <a:pt x="104892" y="2029260"/>
                    <a:pt x="50790" y="2063036"/>
                  </a:cubicBezTo>
                  <a:lnTo>
                    <a:pt x="1861616" y="2063036"/>
                  </a:lnTo>
                  <a:cubicBezTo>
                    <a:pt x="1992422" y="2063036"/>
                    <a:pt x="2118747" y="2043160"/>
                    <a:pt x="2237602" y="2006202"/>
                  </a:cubicBezTo>
                  <a:cubicBezTo>
                    <a:pt x="2245331" y="2003799"/>
                    <a:pt x="2252995" y="2001331"/>
                    <a:pt x="2260659" y="1998797"/>
                  </a:cubicBezTo>
                  <a:cubicBezTo>
                    <a:pt x="2262802" y="1998018"/>
                    <a:pt x="2265010" y="1997303"/>
                    <a:pt x="2267219" y="1996589"/>
                  </a:cubicBezTo>
                  <a:cubicBezTo>
                    <a:pt x="2274818" y="1993991"/>
                    <a:pt x="2282351" y="1991393"/>
                    <a:pt x="2289886" y="1988665"/>
                  </a:cubicBezTo>
                  <a:cubicBezTo>
                    <a:pt x="2330154" y="1974180"/>
                    <a:pt x="2369447" y="1957747"/>
                    <a:pt x="2407767" y="1939365"/>
                  </a:cubicBezTo>
                  <a:cubicBezTo>
                    <a:pt x="2429590" y="1928908"/>
                    <a:pt x="2451153" y="1917866"/>
                    <a:pt x="2472261" y="1906240"/>
                  </a:cubicBezTo>
                  <a:cubicBezTo>
                    <a:pt x="2477586" y="1903252"/>
                    <a:pt x="2482977" y="1900264"/>
                    <a:pt x="2488303" y="1897211"/>
                  </a:cubicBezTo>
                  <a:cubicBezTo>
                    <a:pt x="2496162" y="1892729"/>
                    <a:pt x="2504020" y="1888117"/>
                    <a:pt x="2511749" y="1883506"/>
                  </a:cubicBezTo>
                  <a:cubicBezTo>
                    <a:pt x="2519543" y="1878829"/>
                    <a:pt x="2527207" y="1874153"/>
                    <a:pt x="2534871" y="1869346"/>
                  </a:cubicBezTo>
                  <a:cubicBezTo>
                    <a:pt x="2542470" y="1864540"/>
                    <a:pt x="2550134" y="1859603"/>
                    <a:pt x="2557733" y="1854602"/>
                  </a:cubicBezTo>
                  <a:cubicBezTo>
                    <a:pt x="2565267" y="1849665"/>
                    <a:pt x="2572736" y="1844599"/>
                    <a:pt x="2580140" y="1839533"/>
                  </a:cubicBezTo>
                  <a:cubicBezTo>
                    <a:pt x="2595013" y="1829270"/>
                    <a:pt x="2609626" y="1818683"/>
                    <a:pt x="2624110" y="1807771"/>
                  </a:cubicBezTo>
                  <a:cubicBezTo>
                    <a:pt x="2631254" y="1802380"/>
                    <a:pt x="2638399" y="1796859"/>
                    <a:pt x="2645478" y="1791338"/>
                  </a:cubicBezTo>
                  <a:cubicBezTo>
                    <a:pt x="2700230" y="1748144"/>
                    <a:pt x="2751409" y="1700598"/>
                    <a:pt x="2798432" y="1649091"/>
                  </a:cubicBezTo>
                  <a:cubicBezTo>
                    <a:pt x="2803043" y="1644024"/>
                    <a:pt x="2807654" y="1638958"/>
                    <a:pt x="2812201" y="1633827"/>
                  </a:cubicBezTo>
                  <a:cubicBezTo>
                    <a:pt x="2837336" y="1605377"/>
                    <a:pt x="2861237" y="1575824"/>
                    <a:pt x="2883709" y="1545231"/>
                  </a:cubicBezTo>
                  <a:cubicBezTo>
                    <a:pt x="2886891" y="1541074"/>
                    <a:pt x="2889944" y="1536852"/>
                    <a:pt x="2892931" y="1532565"/>
                  </a:cubicBezTo>
                  <a:cubicBezTo>
                    <a:pt x="2936187" y="1472419"/>
                    <a:pt x="2974247" y="1408310"/>
                    <a:pt x="3006591" y="1340954"/>
                  </a:cubicBezTo>
                  <a:cubicBezTo>
                    <a:pt x="3008539" y="1336862"/>
                    <a:pt x="3010488" y="1332705"/>
                    <a:pt x="3012437" y="1328613"/>
                  </a:cubicBezTo>
                  <a:cubicBezTo>
                    <a:pt x="3016268" y="1320364"/>
                    <a:pt x="3019970" y="1312050"/>
                    <a:pt x="3023673" y="1303736"/>
                  </a:cubicBezTo>
                  <a:cubicBezTo>
                    <a:pt x="3025491" y="1299579"/>
                    <a:pt x="3027310" y="1295357"/>
                    <a:pt x="3029128" y="1291200"/>
                  </a:cubicBezTo>
                  <a:cubicBezTo>
                    <a:pt x="3034519" y="1278599"/>
                    <a:pt x="3039715" y="1265868"/>
                    <a:pt x="3044716" y="1253008"/>
                  </a:cubicBezTo>
                  <a:cubicBezTo>
                    <a:pt x="3048028" y="1244499"/>
                    <a:pt x="3051211" y="1235990"/>
                    <a:pt x="3054393" y="1227351"/>
                  </a:cubicBezTo>
                  <a:lnTo>
                    <a:pt x="3054393" y="1227351"/>
                  </a:lnTo>
                  <a:cubicBezTo>
                    <a:pt x="3057511" y="1218712"/>
                    <a:pt x="3060563" y="1210074"/>
                    <a:pt x="3063551" y="1201370"/>
                  </a:cubicBezTo>
                  <a:cubicBezTo>
                    <a:pt x="3064980" y="1197018"/>
                    <a:pt x="3066474" y="1192601"/>
                    <a:pt x="3067902" y="1188249"/>
                  </a:cubicBezTo>
                  <a:cubicBezTo>
                    <a:pt x="3072189" y="1175129"/>
                    <a:pt x="3076281" y="1161943"/>
                    <a:pt x="3080178" y="1148628"/>
                  </a:cubicBezTo>
                  <a:lnTo>
                    <a:pt x="3080178" y="1148628"/>
                  </a:lnTo>
                  <a:cubicBezTo>
                    <a:pt x="3082711" y="1139730"/>
                    <a:pt x="3085243" y="1130831"/>
                    <a:pt x="3087647" y="1121933"/>
                  </a:cubicBezTo>
                  <a:lnTo>
                    <a:pt x="3087647" y="1121933"/>
                  </a:lnTo>
                  <a:cubicBezTo>
                    <a:pt x="3091219" y="1108422"/>
                    <a:pt x="3094596" y="1094977"/>
                    <a:pt x="3097779" y="1081402"/>
                  </a:cubicBezTo>
                  <a:lnTo>
                    <a:pt x="3097779" y="1081402"/>
                  </a:lnTo>
                  <a:cubicBezTo>
                    <a:pt x="3101935" y="1063215"/>
                    <a:pt x="3105767" y="1044898"/>
                    <a:pt x="3109209" y="1026517"/>
                  </a:cubicBezTo>
                  <a:lnTo>
                    <a:pt x="672671" y="1026517"/>
                  </a:lnTo>
                  <a:close/>
                </a:path>
              </a:pathLst>
            </a:custGeom>
            <a:solidFill>
              <a:srgbClr val="B58214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B01A1A8-5A40-0E1D-FB2F-A0EB0704F8C0}"/>
                </a:ext>
              </a:extLst>
            </p:cNvPr>
            <p:cNvSpPr/>
            <p:nvPr/>
          </p:nvSpPr>
          <p:spPr>
            <a:xfrm>
              <a:off x="65" y="729879"/>
              <a:ext cx="1515765" cy="2073168"/>
            </a:xfrm>
            <a:custGeom>
              <a:avLst/>
              <a:gdLst>
                <a:gd name="connsiteX0" fmla="*/ 7274 w 1515765"/>
                <a:gd name="connsiteY0" fmla="*/ 16303 h 2073168"/>
                <a:gd name="connsiteX1" fmla="*/ 8703 w 1515765"/>
                <a:gd name="connsiteY1" fmla="*/ 19421 h 2073168"/>
                <a:gd name="connsiteX2" fmla="*/ 23966 w 1515765"/>
                <a:gd name="connsiteY2" fmla="*/ 50339 h 2073168"/>
                <a:gd name="connsiteX3" fmla="*/ 28253 w 1515765"/>
                <a:gd name="connsiteY3" fmla="*/ 58782 h 2073168"/>
                <a:gd name="connsiteX4" fmla="*/ 42411 w 1515765"/>
                <a:gd name="connsiteY4" fmla="*/ 84244 h 2073168"/>
                <a:gd name="connsiteX5" fmla="*/ 49556 w 1515765"/>
                <a:gd name="connsiteY5" fmla="*/ 96715 h 2073168"/>
                <a:gd name="connsiteX6" fmla="*/ 63000 w 1515765"/>
                <a:gd name="connsiteY6" fmla="*/ 118214 h 2073168"/>
                <a:gd name="connsiteX7" fmla="*/ 72417 w 1515765"/>
                <a:gd name="connsiteY7" fmla="*/ 132959 h 2073168"/>
                <a:gd name="connsiteX8" fmla="*/ 85992 w 1515765"/>
                <a:gd name="connsiteY8" fmla="*/ 152445 h 2073168"/>
                <a:gd name="connsiteX9" fmla="*/ 96773 w 1515765"/>
                <a:gd name="connsiteY9" fmla="*/ 167579 h 2073168"/>
                <a:gd name="connsiteX10" fmla="*/ 112426 w 1515765"/>
                <a:gd name="connsiteY10" fmla="*/ 187779 h 2073168"/>
                <a:gd name="connsiteX11" fmla="*/ 122623 w 1515765"/>
                <a:gd name="connsiteY11" fmla="*/ 200705 h 2073168"/>
                <a:gd name="connsiteX12" fmla="*/ 145225 w 1515765"/>
                <a:gd name="connsiteY12" fmla="*/ 227076 h 2073168"/>
                <a:gd name="connsiteX13" fmla="*/ 149901 w 1515765"/>
                <a:gd name="connsiteY13" fmla="*/ 232467 h 2073168"/>
                <a:gd name="connsiteX14" fmla="*/ 276031 w 1515765"/>
                <a:gd name="connsiteY14" fmla="*/ 347109 h 2073168"/>
                <a:gd name="connsiteX15" fmla="*/ 280967 w 1515765"/>
                <a:gd name="connsiteY15" fmla="*/ 350616 h 2073168"/>
                <a:gd name="connsiteX16" fmla="*/ 309934 w 1515765"/>
                <a:gd name="connsiteY16" fmla="*/ 371076 h 2073168"/>
                <a:gd name="connsiteX17" fmla="*/ 318702 w 1515765"/>
                <a:gd name="connsiteY17" fmla="*/ 376662 h 2073168"/>
                <a:gd name="connsiteX18" fmla="*/ 345266 w 1515765"/>
                <a:gd name="connsiteY18" fmla="*/ 393485 h 2073168"/>
                <a:gd name="connsiteX19" fmla="*/ 354034 w 1515765"/>
                <a:gd name="connsiteY19" fmla="*/ 398486 h 2073168"/>
                <a:gd name="connsiteX20" fmla="*/ 381962 w 1515765"/>
                <a:gd name="connsiteY20" fmla="*/ 414335 h 2073168"/>
                <a:gd name="connsiteX21" fmla="*/ 388067 w 1515765"/>
                <a:gd name="connsiteY21" fmla="*/ 417453 h 2073168"/>
                <a:gd name="connsiteX22" fmla="*/ 420021 w 1515765"/>
                <a:gd name="connsiteY22" fmla="*/ 433561 h 2073168"/>
                <a:gd name="connsiteX23" fmla="*/ 420866 w 1515765"/>
                <a:gd name="connsiteY23" fmla="*/ 433951 h 2073168"/>
                <a:gd name="connsiteX24" fmla="*/ 745088 w 1515765"/>
                <a:gd name="connsiteY24" fmla="*/ 514882 h 2073168"/>
                <a:gd name="connsiteX25" fmla="*/ 994425 w 1515765"/>
                <a:gd name="connsiteY25" fmla="*/ 514882 h 2073168"/>
                <a:gd name="connsiteX26" fmla="*/ 1515766 w 1515765"/>
                <a:gd name="connsiteY26" fmla="*/ 1036260 h 2073168"/>
                <a:gd name="connsiteX27" fmla="*/ 1515766 w 1515765"/>
                <a:gd name="connsiteY27" fmla="*/ 1036584 h 2073168"/>
                <a:gd name="connsiteX28" fmla="*/ 1515766 w 1515765"/>
                <a:gd name="connsiteY28" fmla="*/ 1036909 h 2073168"/>
                <a:gd name="connsiteX29" fmla="*/ 994425 w 1515765"/>
                <a:gd name="connsiteY29" fmla="*/ 1558286 h 2073168"/>
                <a:gd name="connsiteX30" fmla="*/ 745088 w 1515765"/>
                <a:gd name="connsiteY30" fmla="*/ 1558286 h 2073168"/>
                <a:gd name="connsiteX31" fmla="*/ 420866 w 1515765"/>
                <a:gd name="connsiteY31" fmla="*/ 1639218 h 2073168"/>
                <a:gd name="connsiteX32" fmla="*/ 420021 w 1515765"/>
                <a:gd name="connsiteY32" fmla="*/ 1639608 h 2073168"/>
                <a:gd name="connsiteX33" fmla="*/ 388067 w 1515765"/>
                <a:gd name="connsiteY33" fmla="*/ 1655716 h 2073168"/>
                <a:gd name="connsiteX34" fmla="*/ 381962 w 1515765"/>
                <a:gd name="connsiteY34" fmla="*/ 1658834 h 2073168"/>
                <a:gd name="connsiteX35" fmla="*/ 354034 w 1515765"/>
                <a:gd name="connsiteY35" fmla="*/ 1674682 h 2073168"/>
                <a:gd name="connsiteX36" fmla="*/ 345266 w 1515765"/>
                <a:gd name="connsiteY36" fmla="*/ 1679683 h 2073168"/>
                <a:gd name="connsiteX37" fmla="*/ 318702 w 1515765"/>
                <a:gd name="connsiteY37" fmla="*/ 1696506 h 2073168"/>
                <a:gd name="connsiteX38" fmla="*/ 309934 w 1515765"/>
                <a:gd name="connsiteY38" fmla="*/ 1702092 h 2073168"/>
                <a:gd name="connsiteX39" fmla="*/ 280967 w 1515765"/>
                <a:gd name="connsiteY39" fmla="*/ 1722552 h 2073168"/>
                <a:gd name="connsiteX40" fmla="*/ 276031 w 1515765"/>
                <a:gd name="connsiteY40" fmla="*/ 1726060 h 2073168"/>
                <a:gd name="connsiteX41" fmla="*/ 149901 w 1515765"/>
                <a:gd name="connsiteY41" fmla="*/ 1840702 h 2073168"/>
                <a:gd name="connsiteX42" fmla="*/ 145225 w 1515765"/>
                <a:gd name="connsiteY42" fmla="*/ 1846093 h 2073168"/>
                <a:gd name="connsiteX43" fmla="*/ 122623 w 1515765"/>
                <a:gd name="connsiteY43" fmla="*/ 1872464 h 2073168"/>
                <a:gd name="connsiteX44" fmla="*/ 112426 w 1515765"/>
                <a:gd name="connsiteY44" fmla="*/ 1885390 h 2073168"/>
                <a:gd name="connsiteX45" fmla="*/ 96773 w 1515765"/>
                <a:gd name="connsiteY45" fmla="*/ 1905590 h 2073168"/>
                <a:gd name="connsiteX46" fmla="*/ 85992 w 1515765"/>
                <a:gd name="connsiteY46" fmla="*/ 1920724 h 2073168"/>
                <a:gd name="connsiteX47" fmla="*/ 72417 w 1515765"/>
                <a:gd name="connsiteY47" fmla="*/ 1940210 h 2073168"/>
                <a:gd name="connsiteX48" fmla="*/ 63000 w 1515765"/>
                <a:gd name="connsiteY48" fmla="*/ 1954954 h 2073168"/>
                <a:gd name="connsiteX49" fmla="*/ 49556 w 1515765"/>
                <a:gd name="connsiteY49" fmla="*/ 1976454 h 2073168"/>
                <a:gd name="connsiteX50" fmla="*/ 42411 w 1515765"/>
                <a:gd name="connsiteY50" fmla="*/ 1988925 h 2073168"/>
                <a:gd name="connsiteX51" fmla="*/ 28253 w 1515765"/>
                <a:gd name="connsiteY51" fmla="*/ 2014386 h 2073168"/>
                <a:gd name="connsiteX52" fmla="*/ 23966 w 1515765"/>
                <a:gd name="connsiteY52" fmla="*/ 2022830 h 2073168"/>
                <a:gd name="connsiteX53" fmla="*/ 8703 w 1515765"/>
                <a:gd name="connsiteY53" fmla="*/ 2053748 h 2073168"/>
                <a:gd name="connsiteX54" fmla="*/ 7274 w 1515765"/>
                <a:gd name="connsiteY54" fmla="*/ 2056865 h 2073168"/>
                <a:gd name="connsiteX55" fmla="*/ 0 w 1515765"/>
                <a:gd name="connsiteY55" fmla="*/ 2073169 h 2073168"/>
                <a:gd name="connsiteX56" fmla="*/ 0 w 1515765"/>
                <a:gd name="connsiteY56" fmla="*/ 0 h 2073168"/>
                <a:gd name="connsiteX57" fmla="*/ 7274 w 1515765"/>
                <a:gd name="connsiteY57" fmla="*/ 16303 h 207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515765" h="2073168">
                  <a:moveTo>
                    <a:pt x="7274" y="16303"/>
                  </a:moveTo>
                  <a:cubicBezTo>
                    <a:pt x="7729" y="17342"/>
                    <a:pt x="8183" y="18382"/>
                    <a:pt x="8703" y="19421"/>
                  </a:cubicBezTo>
                  <a:cubicBezTo>
                    <a:pt x="13574" y="29878"/>
                    <a:pt x="18705" y="40141"/>
                    <a:pt x="23966" y="50339"/>
                  </a:cubicBezTo>
                  <a:cubicBezTo>
                    <a:pt x="25395" y="53132"/>
                    <a:pt x="26824" y="55989"/>
                    <a:pt x="28253" y="58782"/>
                  </a:cubicBezTo>
                  <a:cubicBezTo>
                    <a:pt x="32799" y="67356"/>
                    <a:pt x="37605" y="75800"/>
                    <a:pt x="42411" y="84244"/>
                  </a:cubicBezTo>
                  <a:cubicBezTo>
                    <a:pt x="44814" y="88401"/>
                    <a:pt x="47088" y="92558"/>
                    <a:pt x="49556" y="96715"/>
                  </a:cubicBezTo>
                  <a:cubicBezTo>
                    <a:pt x="53907" y="103990"/>
                    <a:pt x="58454" y="111135"/>
                    <a:pt x="63000" y="118214"/>
                  </a:cubicBezTo>
                  <a:cubicBezTo>
                    <a:pt x="66117" y="123151"/>
                    <a:pt x="69170" y="128087"/>
                    <a:pt x="72417" y="132959"/>
                  </a:cubicBezTo>
                  <a:cubicBezTo>
                    <a:pt x="76834" y="139584"/>
                    <a:pt x="81445" y="146014"/>
                    <a:pt x="85992" y="152445"/>
                  </a:cubicBezTo>
                  <a:cubicBezTo>
                    <a:pt x="89564" y="157511"/>
                    <a:pt x="93071" y="162577"/>
                    <a:pt x="96773" y="167579"/>
                  </a:cubicBezTo>
                  <a:cubicBezTo>
                    <a:pt x="101839" y="174399"/>
                    <a:pt x="107165" y="181089"/>
                    <a:pt x="112426" y="187779"/>
                  </a:cubicBezTo>
                  <a:cubicBezTo>
                    <a:pt x="115803" y="192066"/>
                    <a:pt x="119115" y="196483"/>
                    <a:pt x="122623" y="200705"/>
                  </a:cubicBezTo>
                  <a:cubicBezTo>
                    <a:pt x="129962" y="209668"/>
                    <a:pt x="137561" y="218437"/>
                    <a:pt x="145225" y="227076"/>
                  </a:cubicBezTo>
                  <a:cubicBezTo>
                    <a:pt x="146783" y="228829"/>
                    <a:pt x="148277" y="230648"/>
                    <a:pt x="149901" y="232467"/>
                  </a:cubicBezTo>
                  <a:cubicBezTo>
                    <a:pt x="188026" y="274686"/>
                    <a:pt x="230307" y="313138"/>
                    <a:pt x="276031" y="347109"/>
                  </a:cubicBezTo>
                  <a:cubicBezTo>
                    <a:pt x="277654" y="348343"/>
                    <a:pt x="279343" y="349447"/>
                    <a:pt x="280967" y="350616"/>
                  </a:cubicBezTo>
                  <a:cubicBezTo>
                    <a:pt x="290514" y="357566"/>
                    <a:pt x="300127" y="364451"/>
                    <a:pt x="309934" y="371076"/>
                  </a:cubicBezTo>
                  <a:cubicBezTo>
                    <a:pt x="312791" y="373025"/>
                    <a:pt x="315779" y="374779"/>
                    <a:pt x="318702" y="376662"/>
                  </a:cubicBezTo>
                  <a:cubicBezTo>
                    <a:pt x="327470" y="382378"/>
                    <a:pt x="336238" y="388094"/>
                    <a:pt x="345266" y="393485"/>
                  </a:cubicBezTo>
                  <a:cubicBezTo>
                    <a:pt x="348123" y="395239"/>
                    <a:pt x="351111" y="396798"/>
                    <a:pt x="354034" y="398486"/>
                  </a:cubicBezTo>
                  <a:cubicBezTo>
                    <a:pt x="363256" y="403878"/>
                    <a:pt x="372479" y="409269"/>
                    <a:pt x="381962" y="414335"/>
                  </a:cubicBezTo>
                  <a:cubicBezTo>
                    <a:pt x="383975" y="415439"/>
                    <a:pt x="386053" y="416413"/>
                    <a:pt x="388067" y="417453"/>
                  </a:cubicBezTo>
                  <a:cubicBezTo>
                    <a:pt x="398588" y="423039"/>
                    <a:pt x="409240" y="428430"/>
                    <a:pt x="420021" y="433561"/>
                  </a:cubicBezTo>
                  <a:cubicBezTo>
                    <a:pt x="420281" y="433691"/>
                    <a:pt x="420606" y="433821"/>
                    <a:pt x="420866" y="433951"/>
                  </a:cubicBezTo>
                  <a:cubicBezTo>
                    <a:pt x="520042" y="480912"/>
                    <a:pt x="629610" y="509231"/>
                    <a:pt x="745088" y="514882"/>
                  </a:cubicBezTo>
                  <a:lnTo>
                    <a:pt x="994425" y="514882"/>
                  </a:lnTo>
                  <a:cubicBezTo>
                    <a:pt x="1281887" y="514882"/>
                    <a:pt x="1515766" y="748778"/>
                    <a:pt x="1515766" y="1036260"/>
                  </a:cubicBezTo>
                  <a:cubicBezTo>
                    <a:pt x="1515766" y="1036389"/>
                    <a:pt x="1515766" y="1036454"/>
                    <a:pt x="1515766" y="1036584"/>
                  </a:cubicBezTo>
                  <a:cubicBezTo>
                    <a:pt x="1515766" y="1036714"/>
                    <a:pt x="1515766" y="1036779"/>
                    <a:pt x="1515766" y="1036909"/>
                  </a:cubicBezTo>
                  <a:cubicBezTo>
                    <a:pt x="1515766" y="1324391"/>
                    <a:pt x="1281887" y="1558286"/>
                    <a:pt x="994425" y="1558286"/>
                  </a:cubicBezTo>
                  <a:lnTo>
                    <a:pt x="745088" y="1558286"/>
                  </a:lnTo>
                  <a:cubicBezTo>
                    <a:pt x="629610" y="1563872"/>
                    <a:pt x="520042" y="1592192"/>
                    <a:pt x="420866" y="1639218"/>
                  </a:cubicBezTo>
                  <a:cubicBezTo>
                    <a:pt x="420606" y="1639348"/>
                    <a:pt x="420281" y="1639478"/>
                    <a:pt x="420021" y="1639608"/>
                  </a:cubicBezTo>
                  <a:cubicBezTo>
                    <a:pt x="409240" y="1644739"/>
                    <a:pt x="398588" y="1650130"/>
                    <a:pt x="388067" y="1655716"/>
                  </a:cubicBezTo>
                  <a:cubicBezTo>
                    <a:pt x="386053" y="1656820"/>
                    <a:pt x="383975" y="1657794"/>
                    <a:pt x="381962" y="1658834"/>
                  </a:cubicBezTo>
                  <a:cubicBezTo>
                    <a:pt x="372544" y="1663900"/>
                    <a:pt x="363256" y="1669226"/>
                    <a:pt x="354034" y="1674682"/>
                  </a:cubicBezTo>
                  <a:cubicBezTo>
                    <a:pt x="351111" y="1676371"/>
                    <a:pt x="348188" y="1677995"/>
                    <a:pt x="345266" y="1679683"/>
                  </a:cubicBezTo>
                  <a:cubicBezTo>
                    <a:pt x="336303" y="1685075"/>
                    <a:pt x="327470" y="1690791"/>
                    <a:pt x="318702" y="1696506"/>
                  </a:cubicBezTo>
                  <a:cubicBezTo>
                    <a:pt x="315779" y="1698390"/>
                    <a:pt x="312856" y="1700209"/>
                    <a:pt x="309934" y="1702092"/>
                  </a:cubicBezTo>
                  <a:cubicBezTo>
                    <a:pt x="300127" y="1708653"/>
                    <a:pt x="290514" y="1715538"/>
                    <a:pt x="280967" y="1722552"/>
                  </a:cubicBezTo>
                  <a:cubicBezTo>
                    <a:pt x="279343" y="1723722"/>
                    <a:pt x="277654" y="1724826"/>
                    <a:pt x="276031" y="1726060"/>
                  </a:cubicBezTo>
                  <a:cubicBezTo>
                    <a:pt x="230307" y="1760030"/>
                    <a:pt x="188026" y="1798483"/>
                    <a:pt x="149901" y="1840702"/>
                  </a:cubicBezTo>
                  <a:cubicBezTo>
                    <a:pt x="148342" y="1842456"/>
                    <a:pt x="146848" y="1844274"/>
                    <a:pt x="145225" y="1846093"/>
                  </a:cubicBezTo>
                  <a:cubicBezTo>
                    <a:pt x="137496" y="1854732"/>
                    <a:pt x="129962" y="1863500"/>
                    <a:pt x="122623" y="1872464"/>
                  </a:cubicBezTo>
                  <a:cubicBezTo>
                    <a:pt x="119115" y="1876751"/>
                    <a:pt x="115868" y="1881103"/>
                    <a:pt x="112426" y="1885390"/>
                  </a:cubicBezTo>
                  <a:cubicBezTo>
                    <a:pt x="107165" y="1892080"/>
                    <a:pt x="101839" y="1898705"/>
                    <a:pt x="96773" y="1905590"/>
                  </a:cubicBezTo>
                  <a:cubicBezTo>
                    <a:pt x="93071" y="1910591"/>
                    <a:pt x="89564" y="1915658"/>
                    <a:pt x="85992" y="1920724"/>
                  </a:cubicBezTo>
                  <a:cubicBezTo>
                    <a:pt x="81445" y="1927219"/>
                    <a:pt x="76834" y="1933650"/>
                    <a:pt x="72417" y="1940210"/>
                  </a:cubicBezTo>
                  <a:cubicBezTo>
                    <a:pt x="69170" y="1945081"/>
                    <a:pt x="66117" y="1950018"/>
                    <a:pt x="63000" y="1954954"/>
                  </a:cubicBezTo>
                  <a:cubicBezTo>
                    <a:pt x="58454" y="1962099"/>
                    <a:pt x="53907" y="1969179"/>
                    <a:pt x="49556" y="1976454"/>
                  </a:cubicBezTo>
                  <a:cubicBezTo>
                    <a:pt x="47088" y="1980546"/>
                    <a:pt x="44749" y="1984768"/>
                    <a:pt x="42411" y="1988925"/>
                  </a:cubicBezTo>
                  <a:cubicBezTo>
                    <a:pt x="37605" y="1997304"/>
                    <a:pt x="32799" y="2005812"/>
                    <a:pt x="28253" y="2014386"/>
                  </a:cubicBezTo>
                  <a:cubicBezTo>
                    <a:pt x="26759" y="2017179"/>
                    <a:pt x="25395" y="2019972"/>
                    <a:pt x="23966" y="2022830"/>
                  </a:cubicBezTo>
                  <a:cubicBezTo>
                    <a:pt x="18705" y="2033028"/>
                    <a:pt x="13574" y="2043290"/>
                    <a:pt x="8703" y="2053748"/>
                  </a:cubicBezTo>
                  <a:cubicBezTo>
                    <a:pt x="8248" y="2054787"/>
                    <a:pt x="7794" y="2055826"/>
                    <a:pt x="7274" y="2056865"/>
                  </a:cubicBezTo>
                  <a:cubicBezTo>
                    <a:pt x="4806" y="2062257"/>
                    <a:pt x="2403" y="2067713"/>
                    <a:pt x="0" y="2073169"/>
                  </a:cubicBezTo>
                  <a:lnTo>
                    <a:pt x="0" y="0"/>
                  </a:lnTo>
                  <a:cubicBezTo>
                    <a:pt x="2403" y="5456"/>
                    <a:pt x="4806" y="10912"/>
                    <a:pt x="7274" y="16303"/>
                  </a:cubicBezTo>
                  <a:close/>
                </a:path>
              </a:pathLst>
            </a:custGeom>
            <a:solidFill>
              <a:srgbClr val="361D5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AA6AF5-5C73-E1A2-4BA3-6EB8FCFBFE35}"/>
                </a:ext>
              </a:extLst>
            </p:cNvPr>
            <p:cNvSpPr/>
            <p:nvPr/>
          </p:nvSpPr>
          <p:spPr>
            <a:xfrm>
              <a:off x="909798" y="1244501"/>
              <a:ext cx="3392579" cy="1638503"/>
            </a:xfrm>
            <a:custGeom>
              <a:avLst/>
              <a:gdLst>
                <a:gd name="connsiteX0" fmla="*/ 3386215 w 3392579"/>
                <a:gd name="connsiteY0" fmla="*/ 1222610 h 1638503"/>
                <a:gd name="connsiteX1" fmla="*/ 2943916 w 3392579"/>
                <a:gd name="connsiteY1" fmla="*/ 383352 h 1638503"/>
                <a:gd name="connsiteX2" fmla="*/ 2123683 w 3392579"/>
                <a:gd name="connsiteY2" fmla="*/ 81971 h 1638503"/>
                <a:gd name="connsiteX3" fmla="*/ 1554020 w 3392579"/>
                <a:gd name="connsiteY3" fmla="*/ 216878 h 1638503"/>
                <a:gd name="connsiteX4" fmla="*/ 1552332 w 3392579"/>
                <a:gd name="connsiteY4" fmla="*/ 217722 h 1638503"/>
                <a:gd name="connsiteX5" fmla="*/ 1527132 w 3392579"/>
                <a:gd name="connsiteY5" fmla="*/ 230778 h 1638503"/>
                <a:gd name="connsiteX6" fmla="*/ 1523494 w 3392579"/>
                <a:gd name="connsiteY6" fmla="*/ 232726 h 1638503"/>
                <a:gd name="connsiteX7" fmla="*/ 1500568 w 3392579"/>
                <a:gd name="connsiteY7" fmla="*/ 245327 h 1638503"/>
                <a:gd name="connsiteX8" fmla="*/ 1495762 w 3392579"/>
                <a:gd name="connsiteY8" fmla="*/ 248055 h 1638503"/>
                <a:gd name="connsiteX9" fmla="*/ 1474264 w 3392579"/>
                <a:gd name="connsiteY9" fmla="*/ 260591 h 1638503"/>
                <a:gd name="connsiteX10" fmla="*/ 1468743 w 3392579"/>
                <a:gd name="connsiteY10" fmla="*/ 263904 h 1638503"/>
                <a:gd name="connsiteX11" fmla="*/ 1448219 w 3392579"/>
                <a:gd name="connsiteY11" fmla="*/ 276570 h 1638503"/>
                <a:gd name="connsiteX12" fmla="*/ 1442374 w 3392579"/>
                <a:gd name="connsiteY12" fmla="*/ 280272 h 1638503"/>
                <a:gd name="connsiteX13" fmla="*/ 1422500 w 3392579"/>
                <a:gd name="connsiteY13" fmla="*/ 293198 h 1638503"/>
                <a:gd name="connsiteX14" fmla="*/ 1416524 w 3392579"/>
                <a:gd name="connsiteY14" fmla="*/ 297160 h 1638503"/>
                <a:gd name="connsiteX15" fmla="*/ 1396975 w 3392579"/>
                <a:gd name="connsiteY15" fmla="*/ 310605 h 1638503"/>
                <a:gd name="connsiteX16" fmla="*/ 1391195 w 3392579"/>
                <a:gd name="connsiteY16" fmla="*/ 314632 h 1638503"/>
                <a:gd name="connsiteX17" fmla="*/ 1371515 w 3392579"/>
                <a:gd name="connsiteY17" fmla="*/ 328857 h 1638503"/>
                <a:gd name="connsiteX18" fmla="*/ 1366319 w 3392579"/>
                <a:gd name="connsiteY18" fmla="*/ 332689 h 1638503"/>
                <a:gd name="connsiteX19" fmla="*/ 1346055 w 3392579"/>
                <a:gd name="connsiteY19" fmla="*/ 348148 h 1638503"/>
                <a:gd name="connsiteX20" fmla="*/ 1341899 w 3392579"/>
                <a:gd name="connsiteY20" fmla="*/ 351331 h 1638503"/>
                <a:gd name="connsiteX21" fmla="*/ 1319946 w 3392579"/>
                <a:gd name="connsiteY21" fmla="*/ 368933 h 1638503"/>
                <a:gd name="connsiteX22" fmla="*/ 1317933 w 3392579"/>
                <a:gd name="connsiteY22" fmla="*/ 370557 h 1638503"/>
                <a:gd name="connsiteX23" fmla="*/ 1270391 w 3392579"/>
                <a:gd name="connsiteY23" fmla="*/ 411607 h 1638503"/>
                <a:gd name="connsiteX24" fmla="*/ 1250127 w 3392579"/>
                <a:gd name="connsiteY24" fmla="*/ 426221 h 1638503"/>
                <a:gd name="connsiteX25" fmla="*/ 1110553 w 3392579"/>
                <a:gd name="connsiteY25" fmla="*/ 403942 h 1638503"/>
                <a:gd name="connsiteX26" fmla="*/ 1089250 w 3392579"/>
                <a:gd name="connsiteY26" fmla="*/ 369647 h 1638503"/>
                <a:gd name="connsiteX27" fmla="*/ 1118152 w 3392579"/>
                <a:gd name="connsiteY27" fmla="*/ 244028 h 1638503"/>
                <a:gd name="connsiteX28" fmla="*/ 1156146 w 3392579"/>
                <a:gd name="connsiteY28" fmla="*/ 210707 h 1638503"/>
                <a:gd name="connsiteX29" fmla="*/ 1482512 w 3392579"/>
                <a:gd name="connsiteY29" fmla="*/ 65 h 1638503"/>
                <a:gd name="connsiteX30" fmla="*/ 1482317 w 3392579"/>
                <a:gd name="connsiteY30" fmla="*/ 65 h 1638503"/>
                <a:gd name="connsiteX31" fmla="*/ 1482512 w 3392579"/>
                <a:gd name="connsiteY31" fmla="*/ 0 h 1638503"/>
                <a:gd name="connsiteX32" fmla="*/ 65 w 3392579"/>
                <a:gd name="connsiteY32" fmla="*/ 0 h 1638503"/>
                <a:gd name="connsiteX33" fmla="*/ 260 w 3392579"/>
                <a:gd name="connsiteY33" fmla="*/ 65 h 1638503"/>
                <a:gd name="connsiteX34" fmla="*/ 0 w 3392579"/>
                <a:gd name="connsiteY34" fmla="*/ 65 h 1638503"/>
                <a:gd name="connsiteX35" fmla="*/ 219915 w 3392579"/>
                <a:gd name="connsiteY35" fmla="*/ 128152 h 1638503"/>
                <a:gd name="connsiteX36" fmla="*/ 219915 w 3392579"/>
                <a:gd name="connsiteY36" fmla="*/ 128152 h 1638503"/>
                <a:gd name="connsiteX37" fmla="*/ 220760 w 3392579"/>
                <a:gd name="connsiteY37" fmla="*/ 128802 h 1638503"/>
                <a:gd name="connsiteX38" fmla="*/ 387222 w 3392579"/>
                <a:gd name="connsiteY38" fmla="*/ 265008 h 1638503"/>
                <a:gd name="connsiteX39" fmla="*/ 416644 w 3392579"/>
                <a:gd name="connsiteY39" fmla="*/ 293587 h 1638503"/>
                <a:gd name="connsiteX40" fmla="*/ 438921 w 3392579"/>
                <a:gd name="connsiteY40" fmla="*/ 316321 h 1638503"/>
                <a:gd name="connsiteX41" fmla="*/ 443598 w 3392579"/>
                <a:gd name="connsiteY41" fmla="*/ 321257 h 1638503"/>
                <a:gd name="connsiteX42" fmla="*/ 460419 w 3392579"/>
                <a:gd name="connsiteY42" fmla="*/ 339184 h 1638503"/>
                <a:gd name="connsiteX43" fmla="*/ 467239 w 3392579"/>
                <a:gd name="connsiteY43" fmla="*/ 346719 h 1638503"/>
                <a:gd name="connsiteX44" fmla="*/ 481462 w 3392579"/>
                <a:gd name="connsiteY44" fmla="*/ 362503 h 1638503"/>
                <a:gd name="connsiteX45" fmla="*/ 488802 w 3392579"/>
                <a:gd name="connsiteY45" fmla="*/ 370946 h 1638503"/>
                <a:gd name="connsiteX46" fmla="*/ 501986 w 3392579"/>
                <a:gd name="connsiteY46" fmla="*/ 386275 h 1638503"/>
                <a:gd name="connsiteX47" fmla="*/ 509260 w 3392579"/>
                <a:gd name="connsiteY47" fmla="*/ 394979 h 1638503"/>
                <a:gd name="connsiteX48" fmla="*/ 522055 w 3392579"/>
                <a:gd name="connsiteY48" fmla="*/ 410503 h 1638503"/>
                <a:gd name="connsiteX49" fmla="*/ 529005 w 3392579"/>
                <a:gd name="connsiteY49" fmla="*/ 419142 h 1638503"/>
                <a:gd name="connsiteX50" fmla="*/ 541670 w 3392579"/>
                <a:gd name="connsiteY50" fmla="*/ 435185 h 1638503"/>
                <a:gd name="connsiteX51" fmla="*/ 548164 w 3392579"/>
                <a:gd name="connsiteY51" fmla="*/ 443629 h 1638503"/>
                <a:gd name="connsiteX52" fmla="*/ 560829 w 3392579"/>
                <a:gd name="connsiteY52" fmla="*/ 460387 h 1638503"/>
                <a:gd name="connsiteX53" fmla="*/ 566675 w 3392579"/>
                <a:gd name="connsiteY53" fmla="*/ 468311 h 1638503"/>
                <a:gd name="connsiteX54" fmla="*/ 579535 w 3392579"/>
                <a:gd name="connsiteY54" fmla="*/ 486108 h 1638503"/>
                <a:gd name="connsiteX55" fmla="*/ 584665 w 3392579"/>
                <a:gd name="connsiteY55" fmla="*/ 493383 h 1638503"/>
                <a:gd name="connsiteX56" fmla="*/ 597850 w 3392579"/>
                <a:gd name="connsiteY56" fmla="*/ 512414 h 1638503"/>
                <a:gd name="connsiteX57" fmla="*/ 602137 w 3392579"/>
                <a:gd name="connsiteY57" fmla="*/ 518779 h 1638503"/>
                <a:gd name="connsiteX58" fmla="*/ 615841 w 3392579"/>
                <a:gd name="connsiteY58" fmla="*/ 539564 h 1638503"/>
                <a:gd name="connsiteX59" fmla="*/ 619088 w 3392579"/>
                <a:gd name="connsiteY59" fmla="*/ 544566 h 1638503"/>
                <a:gd name="connsiteX60" fmla="*/ 633701 w 3392579"/>
                <a:gd name="connsiteY60" fmla="*/ 567754 h 1638503"/>
                <a:gd name="connsiteX61" fmla="*/ 635520 w 3392579"/>
                <a:gd name="connsiteY61" fmla="*/ 570612 h 1638503"/>
                <a:gd name="connsiteX62" fmla="*/ 846602 w 3392579"/>
                <a:gd name="connsiteY62" fmla="*/ 1196044 h 1638503"/>
                <a:gd name="connsiteX63" fmla="*/ 846927 w 3392579"/>
                <a:gd name="connsiteY63" fmla="*/ 1198512 h 1638503"/>
                <a:gd name="connsiteX64" fmla="*/ 851473 w 3392579"/>
                <a:gd name="connsiteY64" fmla="*/ 1257360 h 1638503"/>
                <a:gd name="connsiteX65" fmla="*/ 851473 w 3392579"/>
                <a:gd name="connsiteY65" fmla="*/ 1257360 h 1638503"/>
                <a:gd name="connsiteX66" fmla="*/ 851798 w 3392579"/>
                <a:gd name="connsiteY66" fmla="*/ 1262491 h 1638503"/>
                <a:gd name="connsiteX67" fmla="*/ 851798 w 3392579"/>
                <a:gd name="connsiteY67" fmla="*/ 1263270 h 1638503"/>
                <a:gd name="connsiteX68" fmla="*/ 851798 w 3392579"/>
                <a:gd name="connsiteY68" fmla="*/ 1263725 h 1638503"/>
                <a:gd name="connsiteX69" fmla="*/ 852578 w 3392579"/>
                <a:gd name="connsiteY69" fmla="*/ 1274897 h 1638503"/>
                <a:gd name="connsiteX70" fmla="*/ 853876 w 3392579"/>
                <a:gd name="connsiteY70" fmla="*/ 1307698 h 1638503"/>
                <a:gd name="connsiteX71" fmla="*/ 854591 w 3392579"/>
                <a:gd name="connsiteY71" fmla="*/ 1351022 h 1638503"/>
                <a:gd name="connsiteX72" fmla="*/ 854851 w 3392579"/>
                <a:gd name="connsiteY72" fmla="*/ 1374015 h 1638503"/>
                <a:gd name="connsiteX73" fmla="*/ 854851 w 3392579"/>
                <a:gd name="connsiteY73" fmla="*/ 1379406 h 1638503"/>
                <a:gd name="connsiteX74" fmla="*/ 854981 w 3392579"/>
                <a:gd name="connsiteY74" fmla="*/ 1382394 h 1638503"/>
                <a:gd name="connsiteX75" fmla="*/ 873946 w 3392579"/>
                <a:gd name="connsiteY75" fmla="*/ 1572771 h 1638503"/>
                <a:gd name="connsiteX76" fmla="*/ 873946 w 3392579"/>
                <a:gd name="connsiteY76" fmla="*/ 1572771 h 1638503"/>
                <a:gd name="connsiteX77" fmla="*/ 934607 w 3392579"/>
                <a:gd name="connsiteY77" fmla="*/ 1583683 h 1638503"/>
                <a:gd name="connsiteX78" fmla="*/ 3371147 w 3392579"/>
                <a:gd name="connsiteY78" fmla="*/ 1583683 h 1638503"/>
                <a:gd name="connsiteX79" fmla="*/ 3359716 w 3392579"/>
                <a:gd name="connsiteY79" fmla="*/ 1638503 h 1638503"/>
                <a:gd name="connsiteX80" fmla="*/ 3371212 w 3392579"/>
                <a:gd name="connsiteY80" fmla="*/ 1583748 h 1638503"/>
                <a:gd name="connsiteX81" fmla="*/ 3392579 w 3392579"/>
                <a:gd name="connsiteY81" fmla="*/ 1351022 h 1638503"/>
                <a:gd name="connsiteX82" fmla="*/ 3386085 w 3392579"/>
                <a:gd name="connsiteY82" fmla="*/ 1222545 h 163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2579" h="1638503">
                  <a:moveTo>
                    <a:pt x="3386215" y="1222610"/>
                  </a:moveTo>
                  <a:cubicBezTo>
                    <a:pt x="3352376" y="887387"/>
                    <a:pt x="3187537" y="590293"/>
                    <a:pt x="2943916" y="383352"/>
                  </a:cubicBezTo>
                  <a:cubicBezTo>
                    <a:pt x="2722442" y="195508"/>
                    <a:pt x="2436084" y="81971"/>
                    <a:pt x="2123683" y="81971"/>
                  </a:cubicBezTo>
                  <a:cubicBezTo>
                    <a:pt x="1923771" y="81971"/>
                    <a:pt x="1729186" y="128802"/>
                    <a:pt x="1554020" y="216878"/>
                  </a:cubicBezTo>
                  <a:cubicBezTo>
                    <a:pt x="1553436" y="217138"/>
                    <a:pt x="1552916" y="217463"/>
                    <a:pt x="1552332" y="217722"/>
                  </a:cubicBezTo>
                  <a:cubicBezTo>
                    <a:pt x="1543888" y="222009"/>
                    <a:pt x="1535510" y="226361"/>
                    <a:pt x="1527132" y="230778"/>
                  </a:cubicBezTo>
                  <a:cubicBezTo>
                    <a:pt x="1525898" y="231427"/>
                    <a:pt x="1524664" y="232077"/>
                    <a:pt x="1523494" y="232726"/>
                  </a:cubicBezTo>
                  <a:cubicBezTo>
                    <a:pt x="1515831" y="236883"/>
                    <a:pt x="1508167" y="241040"/>
                    <a:pt x="1500568" y="245327"/>
                  </a:cubicBezTo>
                  <a:cubicBezTo>
                    <a:pt x="1498944" y="246237"/>
                    <a:pt x="1497320" y="247146"/>
                    <a:pt x="1495762" y="248055"/>
                  </a:cubicBezTo>
                  <a:cubicBezTo>
                    <a:pt x="1488552" y="252147"/>
                    <a:pt x="1481408" y="256304"/>
                    <a:pt x="1474264" y="260591"/>
                  </a:cubicBezTo>
                  <a:cubicBezTo>
                    <a:pt x="1472445" y="261696"/>
                    <a:pt x="1470627" y="262800"/>
                    <a:pt x="1468743" y="263904"/>
                  </a:cubicBezTo>
                  <a:cubicBezTo>
                    <a:pt x="1461859" y="268061"/>
                    <a:pt x="1455039" y="272283"/>
                    <a:pt x="1448219" y="276570"/>
                  </a:cubicBezTo>
                  <a:cubicBezTo>
                    <a:pt x="1446271" y="277804"/>
                    <a:pt x="1444322" y="279038"/>
                    <a:pt x="1442374" y="280272"/>
                  </a:cubicBezTo>
                  <a:cubicBezTo>
                    <a:pt x="1435684" y="284494"/>
                    <a:pt x="1429059" y="288846"/>
                    <a:pt x="1422500" y="293198"/>
                  </a:cubicBezTo>
                  <a:cubicBezTo>
                    <a:pt x="1420486" y="294497"/>
                    <a:pt x="1418538" y="295861"/>
                    <a:pt x="1416524" y="297160"/>
                  </a:cubicBezTo>
                  <a:cubicBezTo>
                    <a:pt x="1409965" y="301577"/>
                    <a:pt x="1403470" y="306058"/>
                    <a:pt x="1396975" y="310605"/>
                  </a:cubicBezTo>
                  <a:cubicBezTo>
                    <a:pt x="1395027" y="311969"/>
                    <a:pt x="1393143" y="313268"/>
                    <a:pt x="1391195" y="314632"/>
                  </a:cubicBezTo>
                  <a:cubicBezTo>
                    <a:pt x="1384570" y="319309"/>
                    <a:pt x="1378075" y="324050"/>
                    <a:pt x="1371515" y="328857"/>
                  </a:cubicBezTo>
                  <a:cubicBezTo>
                    <a:pt x="1369762" y="330156"/>
                    <a:pt x="1368073" y="331390"/>
                    <a:pt x="1366319" y="332689"/>
                  </a:cubicBezTo>
                  <a:cubicBezTo>
                    <a:pt x="1359500" y="337755"/>
                    <a:pt x="1352745" y="342952"/>
                    <a:pt x="1346055" y="348148"/>
                  </a:cubicBezTo>
                  <a:cubicBezTo>
                    <a:pt x="1344692" y="349187"/>
                    <a:pt x="1343328" y="350226"/>
                    <a:pt x="1341899" y="351331"/>
                  </a:cubicBezTo>
                  <a:cubicBezTo>
                    <a:pt x="1334495" y="357111"/>
                    <a:pt x="1327220" y="362957"/>
                    <a:pt x="1319946" y="368933"/>
                  </a:cubicBezTo>
                  <a:cubicBezTo>
                    <a:pt x="1319297" y="369452"/>
                    <a:pt x="1318582" y="370037"/>
                    <a:pt x="1317933" y="370557"/>
                  </a:cubicBezTo>
                  <a:cubicBezTo>
                    <a:pt x="1301826" y="383807"/>
                    <a:pt x="1285978" y="397512"/>
                    <a:pt x="1270391" y="411607"/>
                  </a:cubicBezTo>
                  <a:cubicBezTo>
                    <a:pt x="1264091" y="417323"/>
                    <a:pt x="1257271" y="422194"/>
                    <a:pt x="1250127" y="426221"/>
                  </a:cubicBezTo>
                  <a:cubicBezTo>
                    <a:pt x="1205118" y="451748"/>
                    <a:pt x="1146794" y="443889"/>
                    <a:pt x="1110553" y="403942"/>
                  </a:cubicBezTo>
                  <a:cubicBezTo>
                    <a:pt x="1101135" y="393615"/>
                    <a:pt x="1094121" y="381923"/>
                    <a:pt x="1089250" y="369647"/>
                  </a:cubicBezTo>
                  <a:cubicBezTo>
                    <a:pt x="1072363" y="327103"/>
                    <a:pt x="1082300" y="276635"/>
                    <a:pt x="1118152" y="244028"/>
                  </a:cubicBezTo>
                  <a:cubicBezTo>
                    <a:pt x="1130622" y="232662"/>
                    <a:pt x="1143287" y="221620"/>
                    <a:pt x="1156146" y="210707"/>
                  </a:cubicBezTo>
                  <a:cubicBezTo>
                    <a:pt x="1256102" y="125879"/>
                    <a:pt x="1365865" y="55470"/>
                    <a:pt x="1482512" y="65"/>
                  </a:cubicBezTo>
                  <a:lnTo>
                    <a:pt x="1482317" y="65"/>
                  </a:lnTo>
                  <a:cubicBezTo>
                    <a:pt x="1482317" y="65"/>
                    <a:pt x="1482447" y="0"/>
                    <a:pt x="1482512" y="0"/>
                  </a:cubicBezTo>
                  <a:lnTo>
                    <a:pt x="65" y="0"/>
                  </a:lnTo>
                  <a:cubicBezTo>
                    <a:pt x="65" y="0"/>
                    <a:pt x="195" y="65"/>
                    <a:pt x="260" y="65"/>
                  </a:cubicBezTo>
                  <a:lnTo>
                    <a:pt x="0" y="65"/>
                  </a:lnTo>
                  <a:cubicBezTo>
                    <a:pt x="76574" y="36374"/>
                    <a:pt x="150161" y="79178"/>
                    <a:pt x="219915" y="128152"/>
                  </a:cubicBezTo>
                  <a:cubicBezTo>
                    <a:pt x="219915" y="128152"/>
                    <a:pt x="219915" y="128152"/>
                    <a:pt x="219915" y="128152"/>
                  </a:cubicBezTo>
                  <a:cubicBezTo>
                    <a:pt x="220240" y="128347"/>
                    <a:pt x="220500" y="128542"/>
                    <a:pt x="220760" y="128802"/>
                  </a:cubicBezTo>
                  <a:cubicBezTo>
                    <a:pt x="279148" y="169917"/>
                    <a:pt x="334744" y="215384"/>
                    <a:pt x="387222" y="265008"/>
                  </a:cubicBezTo>
                  <a:cubicBezTo>
                    <a:pt x="397159" y="274426"/>
                    <a:pt x="406967" y="283909"/>
                    <a:pt x="416644" y="293587"/>
                  </a:cubicBezTo>
                  <a:cubicBezTo>
                    <a:pt x="424178" y="301122"/>
                    <a:pt x="431582" y="308722"/>
                    <a:pt x="438921" y="316321"/>
                  </a:cubicBezTo>
                  <a:cubicBezTo>
                    <a:pt x="440480" y="317945"/>
                    <a:pt x="442039" y="319634"/>
                    <a:pt x="443598" y="321257"/>
                  </a:cubicBezTo>
                  <a:cubicBezTo>
                    <a:pt x="449248" y="327233"/>
                    <a:pt x="454899" y="333144"/>
                    <a:pt x="460419" y="339184"/>
                  </a:cubicBezTo>
                  <a:cubicBezTo>
                    <a:pt x="462692" y="341653"/>
                    <a:pt x="464966" y="344186"/>
                    <a:pt x="467239" y="346719"/>
                  </a:cubicBezTo>
                  <a:cubicBezTo>
                    <a:pt x="471980" y="351980"/>
                    <a:pt x="476786" y="357176"/>
                    <a:pt x="481462" y="362503"/>
                  </a:cubicBezTo>
                  <a:cubicBezTo>
                    <a:pt x="483930" y="365295"/>
                    <a:pt x="486399" y="368153"/>
                    <a:pt x="488802" y="370946"/>
                  </a:cubicBezTo>
                  <a:cubicBezTo>
                    <a:pt x="493218" y="376013"/>
                    <a:pt x="497635" y="381144"/>
                    <a:pt x="501986" y="386275"/>
                  </a:cubicBezTo>
                  <a:cubicBezTo>
                    <a:pt x="504454" y="389198"/>
                    <a:pt x="506857" y="392121"/>
                    <a:pt x="509260" y="394979"/>
                  </a:cubicBezTo>
                  <a:cubicBezTo>
                    <a:pt x="513547" y="400110"/>
                    <a:pt x="517834" y="405307"/>
                    <a:pt x="522055" y="410503"/>
                  </a:cubicBezTo>
                  <a:cubicBezTo>
                    <a:pt x="524393" y="413361"/>
                    <a:pt x="526731" y="416284"/>
                    <a:pt x="529005" y="419142"/>
                  </a:cubicBezTo>
                  <a:cubicBezTo>
                    <a:pt x="533226" y="424468"/>
                    <a:pt x="537513" y="429794"/>
                    <a:pt x="541670" y="435185"/>
                  </a:cubicBezTo>
                  <a:cubicBezTo>
                    <a:pt x="543878" y="437978"/>
                    <a:pt x="546021" y="440771"/>
                    <a:pt x="548164" y="443629"/>
                  </a:cubicBezTo>
                  <a:cubicBezTo>
                    <a:pt x="552451" y="449215"/>
                    <a:pt x="556673" y="454801"/>
                    <a:pt x="560829" y="460387"/>
                  </a:cubicBezTo>
                  <a:cubicBezTo>
                    <a:pt x="562778" y="463050"/>
                    <a:pt x="564726" y="465648"/>
                    <a:pt x="566675" y="468311"/>
                  </a:cubicBezTo>
                  <a:cubicBezTo>
                    <a:pt x="571026" y="474222"/>
                    <a:pt x="575313" y="480132"/>
                    <a:pt x="579535" y="486108"/>
                  </a:cubicBezTo>
                  <a:cubicBezTo>
                    <a:pt x="581288" y="488511"/>
                    <a:pt x="582977" y="490979"/>
                    <a:pt x="584665" y="493383"/>
                  </a:cubicBezTo>
                  <a:cubicBezTo>
                    <a:pt x="589082" y="499683"/>
                    <a:pt x="593498" y="506049"/>
                    <a:pt x="597850" y="512414"/>
                  </a:cubicBezTo>
                  <a:cubicBezTo>
                    <a:pt x="599279" y="514557"/>
                    <a:pt x="600708" y="516636"/>
                    <a:pt x="602137" y="518779"/>
                  </a:cubicBezTo>
                  <a:cubicBezTo>
                    <a:pt x="606748" y="525664"/>
                    <a:pt x="611294" y="532549"/>
                    <a:pt x="615841" y="539564"/>
                  </a:cubicBezTo>
                  <a:cubicBezTo>
                    <a:pt x="616945" y="541253"/>
                    <a:pt x="617984" y="542877"/>
                    <a:pt x="619088" y="544566"/>
                  </a:cubicBezTo>
                  <a:cubicBezTo>
                    <a:pt x="624024" y="552230"/>
                    <a:pt x="628895" y="559960"/>
                    <a:pt x="633701" y="567754"/>
                  </a:cubicBezTo>
                  <a:cubicBezTo>
                    <a:pt x="634286" y="568728"/>
                    <a:pt x="634871" y="569702"/>
                    <a:pt x="635520" y="570612"/>
                  </a:cubicBezTo>
                  <a:cubicBezTo>
                    <a:pt x="751648" y="759820"/>
                    <a:pt x="823741" y="972606"/>
                    <a:pt x="846602" y="1196044"/>
                  </a:cubicBezTo>
                  <a:cubicBezTo>
                    <a:pt x="846667" y="1196823"/>
                    <a:pt x="846797" y="1197668"/>
                    <a:pt x="846927" y="1198512"/>
                  </a:cubicBezTo>
                  <a:cubicBezTo>
                    <a:pt x="848876" y="1217998"/>
                    <a:pt x="850304" y="1237679"/>
                    <a:pt x="851473" y="1257360"/>
                  </a:cubicBezTo>
                  <a:cubicBezTo>
                    <a:pt x="851473" y="1257360"/>
                    <a:pt x="851473" y="1257360"/>
                    <a:pt x="851473" y="1257360"/>
                  </a:cubicBezTo>
                  <a:cubicBezTo>
                    <a:pt x="851603" y="1259048"/>
                    <a:pt x="851668" y="1260737"/>
                    <a:pt x="851798" y="1262491"/>
                  </a:cubicBezTo>
                  <a:cubicBezTo>
                    <a:pt x="851798" y="1262751"/>
                    <a:pt x="851798" y="1263010"/>
                    <a:pt x="851798" y="1263270"/>
                  </a:cubicBezTo>
                  <a:cubicBezTo>
                    <a:pt x="851798" y="1263400"/>
                    <a:pt x="851798" y="1263530"/>
                    <a:pt x="851798" y="1263725"/>
                  </a:cubicBezTo>
                  <a:cubicBezTo>
                    <a:pt x="851993" y="1267492"/>
                    <a:pt x="852448" y="1271065"/>
                    <a:pt x="852578" y="1274897"/>
                  </a:cubicBezTo>
                  <a:cubicBezTo>
                    <a:pt x="853162" y="1285809"/>
                    <a:pt x="853552" y="1296721"/>
                    <a:pt x="853876" y="1307698"/>
                  </a:cubicBezTo>
                  <a:cubicBezTo>
                    <a:pt x="854266" y="1322118"/>
                    <a:pt x="854591" y="1336537"/>
                    <a:pt x="854591" y="1351022"/>
                  </a:cubicBezTo>
                  <a:cubicBezTo>
                    <a:pt x="854591" y="1358751"/>
                    <a:pt x="854721" y="1366415"/>
                    <a:pt x="854851" y="1374015"/>
                  </a:cubicBezTo>
                  <a:cubicBezTo>
                    <a:pt x="854851" y="1375834"/>
                    <a:pt x="854851" y="1377587"/>
                    <a:pt x="854851" y="1379406"/>
                  </a:cubicBezTo>
                  <a:cubicBezTo>
                    <a:pt x="854851" y="1380380"/>
                    <a:pt x="854916" y="1381355"/>
                    <a:pt x="854981" y="1382394"/>
                  </a:cubicBezTo>
                  <a:cubicBezTo>
                    <a:pt x="856539" y="1447152"/>
                    <a:pt x="863034" y="1510741"/>
                    <a:pt x="873946" y="1572771"/>
                  </a:cubicBezTo>
                  <a:lnTo>
                    <a:pt x="873946" y="1572771"/>
                  </a:lnTo>
                  <a:cubicBezTo>
                    <a:pt x="892846" y="1579851"/>
                    <a:pt x="913304" y="1583683"/>
                    <a:pt x="934607" y="1583683"/>
                  </a:cubicBezTo>
                  <a:lnTo>
                    <a:pt x="3371147" y="1583683"/>
                  </a:lnTo>
                  <a:cubicBezTo>
                    <a:pt x="3367704" y="1602065"/>
                    <a:pt x="3363872" y="1620382"/>
                    <a:pt x="3359716" y="1638503"/>
                  </a:cubicBezTo>
                  <a:cubicBezTo>
                    <a:pt x="3364002" y="1620382"/>
                    <a:pt x="3367769" y="1602130"/>
                    <a:pt x="3371212" y="1583748"/>
                  </a:cubicBezTo>
                  <a:cubicBezTo>
                    <a:pt x="3385240" y="1508273"/>
                    <a:pt x="3392579" y="1430459"/>
                    <a:pt x="3392579" y="1351022"/>
                  </a:cubicBezTo>
                  <a:cubicBezTo>
                    <a:pt x="3392579" y="1307698"/>
                    <a:pt x="3390371" y="1264764"/>
                    <a:pt x="3386085" y="1222545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15EA379-AA7D-0AAA-E82D-FDE3FF647957}"/>
                </a:ext>
              </a:extLst>
            </p:cNvPr>
            <p:cNvSpPr/>
            <p:nvPr/>
          </p:nvSpPr>
          <p:spPr>
            <a:xfrm>
              <a:off x="2124722" y="3974539"/>
              <a:ext cx="1890647" cy="1460207"/>
            </a:xfrm>
            <a:custGeom>
              <a:avLst/>
              <a:gdLst>
                <a:gd name="connsiteX0" fmla="*/ 360983 w 1890647"/>
                <a:gd name="connsiteY0" fmla="*/ 0 h 1460207"/>
                <a:gd name="connsiteX1" fmla="*/ 0 w 1890647"/>
                <a:gd name="connsiteY1" fmla="*/ 0 h 1460207"/>
                <a:gd name="connsiteX2" fmla="*/ 232191 w 1890647"/>
                <a:gd name="connsiteY2" fmla="*/ 163617 h 1460207"/>
                <a:gd name="connsiteX3" fmla="*/ 419566 w 1890647"/>
                <a:gd name="connsiteY3" fmla="*/ 449734 h 1460207"/>
                <a:gd name="connsiteX4" fmla="*/ 471785 w 1890647"/>
                <a:gd name="connsiteY4" fmla="*/ 666482 h 1460207"/>
                <a:gd name="connsiteX5" fmla="*/ 471980 w 1890647"/>
                <a:gd name="connsiteY5" fmla="*/ 667911 h 1460207"/>
                <a:gd name="connsiteX6" fmla="*/ 474708 w 1890647"/>
                <a:gd name="connsiteY6" fmla="*/ 703960 h 1460207"/>
                <a:gd name="connsiteX7" fmla="*/ 475097 w 1890647"/>
                <a:gd name="connsiteY7" fmla="*/ 710390 h 1460207"/>
                <a:gd name="connsiteX8" fmla="*/ 476201 w 1890647"/>
                <a:gd name="connsiteY8" fmla="*/ 752870 h 1460207"/>
                <a:gd name="connsiteX9" fmla="*/ 582392 w 1890647"/>
                <a:gd name="connsiteY9" fmla="*/ 1125180 h 1460207"/>
                <a:gd name="connsiteX10" fmla="*/ 704170 w 1890647"/>
                <a:gd name="connsiteY10" fmla="*/ 1272364 h 1460207"/>
                <a:gd name="connsiteX11" fmla="*/ 803671 w 1890647"/>
                <a:gd name="connsiteY11" fmla="*/ 1349268 h 1460207"/>
                <a:gd name="connsiteX12" fmla="*/ 1183425 w 1890647"/>
                <a:gd name="connsiteY12" fmla="*/ 1460207 h 1460207"/>
                <a:gd name="connsiteX13" fmla="*/ 1723276 w 1890647"/>
                <a:gd name="connsiteY13" fmla="*/ 1209229 h 1460207"/>
                <a:gd name="connsiteX14" fmla="*/ 1792381 w 1890647"/>
                <a:gd name="connsiteY14" fmla="*/ 1112254 h 1460207"/>
                <a:gd name="connsiteX15" fmla="*/ 1890648 w 1890647"/>
                <a:gd name="connsiteY15" fmla="*/ 753000 h 1460207"/>
                <a:gd name="connsiteX16" fmla="*/ 1822257 w 1890647"/>
                <a:gd name="connsiteY16" fmla="*/ 449799 h 1460207"/>
                <a:gd name="connsiteX17" fmla="*/ 1712105 w 1890647"/>
                <a:gd name="connsiteY17" fmla="*/ 283714 h 1460207"/>
                <a:gd name="connsiteX18" fmla="*/ 1183425 w 1890647"/>
                <a:gd name="connsiteY18" fmla="*/ 45727 h 1460207"/>
                <a:gd name="connsiteX19" fmla="*/ 803671 w 1890647"/>
                <a:gd name="connsiteY19" fmla="*/ 156342 h 1460207"/>
                <a:gd name="connsiteX20" fmla="*/ 776783 w 1890647"/>
                <a:gd name="connsiteY20" fmla="*/ 174399 h 1460207"/>
                <a:gd name="connsiteX21" fmla="*/ 707938 w 1890647"/>
                <a:gd name="connsiteY21" fmla="*/ 229479 h 1460207"/>
                <a:gd name="connsiteX22" fmla="*/ 618893 w 1890647"/>
                <a:gd name="connsiteY22" fmla="*/ 225127 h 1460207"/>
                <a:gd name="connsiteX23" fmla="*/ 623180 w 1890647"/>
                <a:gd name="connsiteY23" fmla="*/ 136077 h 1460207"/>
                <a:gd name="connsiteX24" fmla="*/ 675658 w 1890647"/>
                <a:gd name="connsiteY24" fmla="*/ 92233 h 1460207"/>
                <a:gd name="connsiteX25" fmla="*/ 360983 w 1890647"/>
                <a:gd name="connsiteY25" fmla="*/ 65 h 1460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90647" h="1460207">
                  <a:moveTo>
                    <a:pt x="360983" y="0"/>
                  </a:moveTo>
                  <a:lnTo>
                    <a:pt x="0" y="0"/>
                  </a:lnTo>
                  <a:cubicBezTo>
                    <a:pt x="85277" y="40466"/>
                    <a:pt x="163995" y="95416"/>
                    <a:pt x="232191" y="163617"/>
                  </a:cubicBezTo>
                  <a:cubicBezTo>
                    <a:pt x="315065" y="246432"/>
                    <a:pt x="378324" y="343666"/>
                    <a:pt x="419566" y="449734"/>
                  </a:cubicBezTo>
                  <a:cubicBezTo>
                    <a:pt x="446520" y="518779"/>
                    <a:pt x="464121" y="591527"/>
                    <a:pt x="471785" y="666482"/>
                  </a:cubicBezTo>
                  <a:cubicBezTo>
                    <a:pt x="471785" y="667002"/>
                    <a:pt x="471850" y="667392"/>
                    <a:pt x="471980" y="667911"/>
                  </a:cubicBezTo>
                  <a:cubicBezTo>
                    <a:pt x="473149" y="679863"/>
                    <a:pt x="473993" y="691879"/>
                    <a:pt x="474708" y="703960"/>
                  </a:cubicBezTo>
                  <a:cubicBezTo>
                    <a:pt x="474773" y="706104"/>
                    <a:pt x="475032" y="708247"/>
                    <a:pt x="475097" y="710390"/>
                  </a:cubicBezTo>
                  <a:cubicBezTo>
                    <a:pt x="475877" y="724486"/>
                    <a:pt x="476201" y="738580"/>
                    <a:pt x="476201" y="752870"/>
                  </a:cubicBezTo>
                  <a:cubicBezTo>
                    <a:pt x="476201" y="889336"/>
                    <a:pt x="515106" y="1016969"/>
                    <a:pt x="582392" y="1125180"/>
                  </a:cubicBezTo>
                  <a:cubicBezTo>
                    <a:pt x="616295" y="1179611"/>
                    <a:pt x="657278" y="1229170"/>
                    <a:pt x="704170" y="1272364"/>
                  </a:cubicBezTo>
                  <a:cubicBezTo>
                    <a:pt x="734891" y="1300943"/>
                    <a:pt x="768210" y="1326599"/>
                    <a:pt x="803671" y="1349268"/>
                  </a:cubicBezTo>
                  <a:cubicBezTo>
                    <a:pt x="913434" y="1419482"/>
                    <a:pt x="1043721" y="1460207"/>
                    <a:pt x="1183425" y="1460207"/>
                  </a:cubicBezTo>
                  <a:cubicBezTo>
                    <a:pt x="1399703" y="1460207"/>
                    <a:pt x="1593574" y="1362648"/>
                    <a:pt x="1723276" y="1209229"/>
                  </a:cubicBezTo>
                  <a:cubicBezTo>
                    <a:pt x="1748995" y="1179026"/>
                    <a:pt x="1772117" y="1146550"/>
                    <a:pt x="1792381" y="1112254"/>
                  </a:cubicBezTo>
                  <a:cubicBezTo>
                    <a:pt x="1854796" y="1006901"/>
                    <a:pt x="1890648" y="884075"/>
                    <a:pt x="1890648" y="753000"/>
                  </a:cubicBezTo>
                  <a:cubicBezTo>
                    <a:pt x="1890648" y="644593"/>
                    <a:pt x="1866097" y="541837"/>
                    <a:pt x="1822257" y="449799"/>
                  </a:cubicBezTo>
                  <a:cubicBezTo>
                    <a:pt x="1793485" y="389198"/>
                    <a:pt x="1756140" y="333339"/>
                    <a:pt x="1712105" y="283714"/>
                  </a:cubicBezTo>
                  <a:cubicBezTo>
                    <a:pt x="1582467" y="137830"/>
                    <a:pt x="1393533" y="45727"/>
                    <a:pt x="1183425" y="45727"/>
                  </a:cubicBezTo>
                  <a:cubicBezTo>
                    <a:pt x="1047683" y="45727"/>
                    <a:pt x="916422" y="84374"/>
                    <a:pt x="803671" y="156342"/>
                  </a:cubicBezTo>
                  <a:cubicBezTo>
                    <a:pt x="794579" y="162123"/>
                    <a:pt x="785616" y="168098"/>
                    <a:pt x="776783" y="174399"/>
                  </a:cubicBezTo>
                  <a:cubicBezTo>
                    <a:pt x="752817" y="191157"/>
                    <a:pt x="729890" y="209538"/>
                    <a:pt x="707938" y="229479"/>
                  </a:cubicBezTo>
                  <a:cubicBezTo>
                    <a:pt x="682218" y="252862"/>
                    <a:pt x="642275" y="251043"/>
                    <a:pt x="618893" y="225127"/>
                  </a:cubicBezTo>
                  <a:cubicBezTo>
                    <a:pt x="595447" y="199406"/>
                    <a:pt x="597330" y="159524"/>
                    <a:pt x="623180" y="136077"/>
                  </a:cubicBezTo>
                  <a:cubicBezTo>
                    <a:pt x="640131" y="120618"/>
                    <a:pt x="657667" y="106003"/>
                    <a:pt x="675658" y="92233"/>
                  </a:cubicBezTo>
                  <a:cubicBezTo>
                    <a:pt x="584730" y="33970"/>
                    <a:pt x="476786" y="65"/>
                    <a:pt x="360983" y="65"/>
                  </a:cubicBezTo>
                  <a:close/>
                </a:path>
              </a:pathLst>
            </a:custGeom>
            <a:solidFill>
              <a:srgbClr val="EFBC6E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E0934FB-0662-41DC-D51C-A88DEC69B7AB}"/>
                </a:ext>
              </a:extLst>
            </p:cNvPr>
            <p:cNvSpPr/>
            <p:nvPr/>
          </p:nvSpPr>
          <p:spPr>
            <a:xfrm>
              <a:off x="2544289" y="4424273"/>
              <a:ext cx="2171614" cy="822629"/>
            </a:xfrm>
            <a:custGeom>
              <a:avLst/>
              <a:gdLst>
                <a:gd name="connsiteX0" fmla="*/ 1791926 w 2171614"/>
                <a:gd name="connsiteY0" fmla="*/ 0 h 822629"/>
                <a:gd name="connsiteX1" fmla="*/ 0 w 2171614"/>
                <a:gd name="connsiteY1" fmla="*/ 0 h 822629"/>
                <a:gd name="connsiteX2" fmla="*/ 52219 w 2171614"/>
                <a:gd name="connsiteY2" fmla="*/ 216748 h 822629"/>
                <a:gd name="connsiteX3" fmla="*/ 52413 w 2171614"/>
                <a:gd name="connsiteY3" fmla="*/ 218177 h 822629"/>
                <a:gd name="connsiteX4" fmla="*/ 55141 w 2171614"/>
                <a:gd name="connsiteY4" fmla="*/ 254226 h 822629"/>
                <a:gd name="connsiteX5" fmla="*/ 55531 w 2171614"/>
                <a:gd name="connsiteY5" fmla="*/ 260656 h 822629"/>
                <a:gd name="connsiteX6" fmla="*/ 56635 w 2171614"/>
                <a:gd name="connsiteY6" fmla="*/ 303136 h 822629"/>
                <a:gd name="connsiteX7" fmla="*/ 162826 w 2171614"/>
                <a:gd name="connsiteY7" fmla="*/ 675446 h 822629"/>
                <a:gd name="connsiteX8" fmla="*/ 284604 w 2171614"/>
                <a:gd name="connsiteY8" fmla="*/ 822629 h 822629"/>
                <a:gd name="connsiteX9" fmla="*/ 291878 w 2171614"/>
                <a:gd name="connsiteY9" fmla="*/ 819122 h 822629"/>
                <a:gd name="connsiteX10" fmla="*/ 292463 w 2171614"/>
                <a:gd name="connsiteY10" fmla="*/ 818797 h 822629"/>
                <a:gd name="connsiteX11" fmla="*/ 536214 w 2171614"/>
                <a:gd name="connsiteY11" fmla="*/ 759560 h 822629"/>
                <a:gd name="connsiteX12" fmla="*/ 537058 w 2171614"/>
                <a:gd name="connsiteY12" fmla="*/ 759495 h 822629"/>
                <a:gd name="connsiteX13" fmla="*/ 539656 w 2171614"/>
                <a:gd name="connsiteY13" fmla="*/ 759495 h 822629"/>
                <a:gd name="connsiteX14" fmla="*/ 559271 w 2171614"/>
                <a:gd name="connsiteY14" fmla="*/ 758976 h 822629"/>
                <a:gd name="connsiteX15" fmla="*/ 578885 w 2171614"/>
                <a:gd name="connsiteY15" fmla="*/ 759495 h 822629"/>
                <a:gd name="connsiteX16" fmla="*/ 1791991 w 2171614"/>
                <a:gd name="connsiteY16" fmla="*/ 759495 h 822629"/>
                <a:gd name="connsiteX17" fmla="*/ 2171615 w 2171614"/>
                <a:gd name="connsiteY17" fmla="*/ 379780 h 822629"/>
                <a:gd name="connsiteX18" fmla="*/ 1791991 w 2171614"/>
                <a:gd name="connsiteY18" fmla="*/ 65 h 82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71614" h="822629">
                  <a:moveTo>
                    <a:pt x="1791926" y="0"/>
                  </a:moveTo>
                  <a:lnTo>
                    <a:pt x="0" y="0"/>
                  </a:lnTo>
                  <a:cubicBezTo>
                    <a:pt x="26954" y="69045"/>
                    <a:pt x="44555" y="141792"/>
                    <a:pt x="52219" y="216748"/>
                  </a:cubicBezTo>
                  <a:cubicBezTo>
                    <a:pt x="52219" y="217268"/>
                    <a:pt x="52284" y="217657"/>
                    <a:pt x="52413" y="218177"/>
                  </a:cubicBezTo>
                  <a:cubicBezTo>
                    <a:pt x="53582" y="230128"/>
                    <a:pt x="54427" y="242145"/>
                    <a:pt x="55141" y="254226"/>
                  </a:cubicBezTo>
                  <a:cubicBezTo>
                    <a:pt x="55206" y="256370"/>
                    <a:pt x="55466" y="258513"/>
                    <a:pt x="55531" y="260656"/>
                  </a:cubicBezTo>
                  <a:cubicBezTo>
                    <a:pt x="56310" y="274751"/>
                    <a:pt x="56635" y="288846"/>
                    <a:pt x="56635" y="303136"/>
                  </a:cubicBezTo>
                  <a:cubicBezTo>
                    <a:pt x="56635" y="439602"/>
                    <a:pt x="95539" y="567234"/>
                    <a:pt x="162826" y="675446"/>
                  </a:cubicBezTo>
                  <a:cubicBezTo>
                    <a:pt x="196729" y="729876"/>
                    <a:pt x="237711" y="779436"/>
                    <a:pt x="284604" y="822629"/>
                  </a:cubicBezTo>
                  <a:cubicBezTo>
                    <a:pt x="287007" y="821460"/>
                    <a:pt x="289475" y="820291"/>
                    <a:pt x="291878" y="819122"/>
                  </a:cubicBezTo>
                  <a:cubicBezTo>
                    <a:pt x="292073" y="818927"/>
                    <a:pt x="292268" y="818862"/>
                    <a:pt x="292463" y="818797"/>
                  </a:cubicBezTo>
                  <a:cubicBezTo>
                    <a:pt x="366894" y="783593"/>
                    <a:pt x="449313" y="762678"/>
                    <a:pt x="536214" y="759560"/>
                  </a:cubicBezTo>
                  <a:cubicBezTo>
                    <a:pt x="536539" y="759560"/>
                    <a:pt x="536799" y="759495"/>
                    <a:pt x="537058" y="759495"/>
                  </a:cubicBezTo>
                  <a:lnTo>
                    <a:pt x="539656" y="759495"/>
                  </a:lnTo>
                  <a:cubicBezTo>
                    <a:pt x="546151" y="759235"/>
                    <a:pt x="552646" y="758976"/>
                    <a:pt x="559271" y="758976"/>
                  </a:cubicBezTo>
                  <a:cubicBezTo>
                    <a:pt x="565895" y="758976"/>
                    <a:pt x="572260" y="759235"/>
                    <a:pt x="578885" y="759495"/>
                  </a:cubicBezTo>
                  <a:lnTo>
                    <a:pt x="1791991" y="759495"/>
                  </a:lnTo>
                  <a:cubicBezTo>
                    <a:pt x="2001320" y="759495"/>
                    <a:pt x="2171615" y="589123"/>
                    <a:pt x="2171615" y="379780"/>
                  </a:cubicBezTo>
                  <a:cubicBezTo>
                    <a:pt x="2171615" y="170437"/>
                    <a:pt x="2001320" y="65"/>
                    <a:pt x="1791991" y="65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E9E2E60-B9CD-C509-5E82-1DAAF701373B}"/>
                </a:ext>
              </a:extLst>
            </p:cNvPr>
            <p:cNvSpPr/>
            <p:nvPr/>
          </p:nvSpPr>
          <p:spPr>
            <a:xfrm>
              <a:off x="1" y="288524"/>
              <a:ext cx="731189" cy="955977"/>
            </a:xfrm>
            <a:custGeom>
              <a:avLst/>
              <a:gdLst>
                <a:gd name="connsiteX0" fmla="*/ 244726 w 731189"/>
                <a:gd name="connsiteY0" fmla="*/ 0 h 955977"/>
                <a:gd name="connsiteX1" fmla="*/ 489386 w 731189"/>
                <a:gd name="connsiteY1" fmla="*/ 244678 h 955977"/>
                <a:gd name="connsiteX2" fmla="*/ 489386 w 731189"/>
                <a:gd name="connsiteY2" fmla="*/ 574054 h 955977"/>
                <a:gd name="connsiteX3" fmla="*/ 489061 w 731189"/>
                <a:gd name="connsiteY3" fmla="*/ 586655 h 955977"/>
                <a:gd name="connsiteX4" fmla="*/ 489386 w 731189"/>
                <a:gd name="connsiteY4" fmla="*/ 599256 h 955977"/>
                <a:gd name="connsiteX5" fmla="*/ 489386 w 731189"/>
                <a:gd name="connsiteY5" fmla="*/ 600880 h 955977"/>
                <a:gd name="connsiteX6" fmla="*/ 489386 w 731189"/>
                <a:gd name="connsiteY6" fmla="*/ 601399 h 955977"/>
                <a:gd name="connsiteX7" fmla="*/ 527576 w 731189"/>
                <a:gd name="connsiteY7" fmla="*/ 758456 h 955977"/>
                <a:gd name="connsiteX8" fmla="*/ 527771 w 731189"/>
                <a:gd name="connsiteY8" fmla="*/ 758845 h 955977"/>
                <a:gd name="connsiteX9" fmla="*/ 535305 w 731189"/>
                <a:gd name="connsiteY9" fmla="*/ 773850 h 955977"/>
                <a:gd name="connsiteX10" fmla="*/ 536799 w 731189"/>
                <a:gd name="connsiteY10" fmla="*/ 776708 h 955977"/>
                <a:gd name="connsiteX11" fmla="*/ 544203 w 731189"/>
                <a:gd name="connsiteY11" fmla="*/ 789828 h 955977"/>
                <a:gd name="connsiteX12" fmla="*/ 546541 w 731189"/>
                <a:gd name="connsiteY12" fmla="*/ 793920 h 955977"/>
                <a:gd name="connsiteX13" fmla="*/ 554464 w 731189"/>
                <a:gd name="connsiteY13" fmla="*/ 806391 h 955977"/>
                <a:gd name="connsiteX14" fmla="*/ 557127 w 731189"/>
                <a:gd name="connsiteY14" fmla="*/ 810483 h 955977"/>
                <a:gd name="connsiteX15" fmla="*/ 566740 w 731189"/>
                <a:gd name="connsiteY15" fmla="*/ 824058 h 955977"/>
                <a:gd name="connsiteX16" fmla="*/ 568363 w 731189"/>
                <a:gd name="connsiteY16" fmla="*/ 826397 h 955977"/>
                <a:gd name="connsiteX17" fmla="*/ 622141 w 731189"/>
                <a:gd name="connsiteY17" fmla="*/ 885634 h 955977"/>
                <a:gd name="connsiteX18" fmla="*/ 624674 w 731189"/>
                <a:gd name="connsiteY18" fmla="*/ 887842 h 955977"/>
                <a:gd name="connsiteX19" fmla="*/ 637079 w 731189"/>
                <a:gd name="connsiteY19" fmla="*/ 898494 h 955977"/>
                <a:gd name="connsiteX20" fmla="*/ 643184 w 731189"/>
                <a:gd name="connsiteY20" fmla="*/ 903236 h 955977"/>
                <a:gd name="connsiteX21" fmla="*/ 652666 w 731189"/>
                <a:gd name="connsiteY21" fmla="*/ 910576 h 955977"/>
                <a:gd name="connsiteX22" fmla="*/ 659746 w 731189"/>
                <a:gd name="connsiteY22" fmla="*/ 915642 h 955977"/>
                <a:gd name="connsiteX23" fmla="*/ 668904 w 731189"/>
                <a:gd name="connsiteY23" fmla="*/ 922007 h 955977"/>
                <a:gd name="connsiteX24" fmla="*/ 675788 w 731189"/>
                <a:gd name="connsiteY24" fmla="*/ 926424 h 955977"/>
                <a:gd name="connsiteX25" fmla="*/ 685855 w 731189"/>
                <a:gd name="connsiteY25" fmla="*/ 932725 h 955977"/>
                <a:gd name="connsiteX26" fmla="*/ 691700 w 731189"/>
                <a:gd name="connsiteY26" fmla="*/ 936102 h 955977"/>
                <a:gd name="connsiteX27" fmla="*/ 703651 w 731189"/>
                <a:gd name="connsiteY27" fmla="*/ 942727 h 955977"/>
                <a:gd name="connsiteX28" fmla="*/ 707613 w 731189"/>
                <a:gd name="connsiteY28" fmla="*/ 944741 h 955977"/>
                <a:gd name="connsiteX29" fmla="*/ 722096 w 731189"/>
                <a:gd name="connsiteY29" fmla="*/ 951886 h 955977"/>
                <a:gd name="connsiteX30" fmla="*/ 723525 w 731189"/>
                <a:gd name="connsiteY30" fmla="*/ 952535 h 955977"/>
                <a:gd name="connsiteX31" fmla="*/ 731189 w 731189"/>
                <a:gd name="connsiteY31" fmla="*/ 955978 h 955977"/>
                <a:gd name="connsiteX32" fmla="*/ 0 w 731189"/>
                <a:gd name="connsiteY32" fmla="*/ 955978 h 955977"/>
                <a:gd name="connsiteX33" fmla="*/ 0 w 731189"/>
                <a:gd name="connsiteY33" fmla="*/ 244678 h 955977"/>
                <a:gd name="connsiteX34" fmla="*/ 244726 w 731189"/>
                <a:gd name="connsiteY34" fmla="*/ 0 h 95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1189" h="955977">
                  <a:moveTo>
                    <a:pt x="244726" y="0"/>
                  </a:moveTo>
                  <a:cubicBezTo>
                    <a:pt x="379623" y="0"/>
                    <a:pt x="489386" y="109770"/>
                    <a:pt x="489386" y="244678"/>
                  </a:cubicBezTo>
                  <a:lnTo>
                    <a:pt x="489386" y="574054"/>
                  </a:lnTo>
                  <a:cubicBezTo>
                    <a:pt x="489256" y="578276"/>
                    <a:pt x="489061" y="582433"/>
                    <a:pt x="489061" y="586655"/>
                  </a:cubicBezTo>
                  <a:cubicBezTo>
                    <a:pt x="489061" y="590877"/>
                    <a:pt x="489256" y="595099"/>
                    <a:pt x="489386" y="599256"/>
                  </a:cubicBezTo>
                  <a:lnTo>
                    <a:pt x="489386" y="600880"/>
                  </a:lnTo>
                  <a:cubicBezTo>
                    <a:pt x="489386" y="600880"/>
                    <a:pt x="489386" y="601270"/>
                    <a:pt x="489386" y="601399"/>
                  </a:cubicBezTo>
                  <a:cubicBezTo>
                    <a:pt x="491400" y="657389"/>
                    <a:pt x="504909" y="710520"/>
                    <a:pt x="527576" y="758456"/>
                  </a:cubicBezTo>
                  <a:cubicBezTo>
                    <a:pt x="527641" y="758586"/>
                    <a:pt x="527706" y="758716"/>
                    <a:pt x="527771" y="758845"/>
                  </a:cubicBezTo>
                  <a:cubicBezTo>
                    <a:pt x="530174" y="763912"/>
                    <a:pt x="532707" y="768913"/>
                    <a:pt x="535305" y="773850"/>
                  </a:cubicBezTo>
                  <a:cubicBezTo>
                    <a:pt x="535824" y="774824"/>
                    <a:pt x="536279" y="775798"/>
                    <a:pt x="536799" y="776708"/>
                  </a:cubicBezTo>
                  <a:cubicBezTo>
                    <a:pt x="539202" y="781124"/>
                    <a:pt x="541670" y="785476"/>
                    <a:pt x="544203" y="789828"/>
                  </a:cubicBezTo>
                  <a:cubicBezTo>
                    <a:pt x="544982" y="791192"/>
                    <a:pt x="545761" y="792556"/>
                    <a:pt x="546541" y="793920"/>
                  </a:cubicBezTo>
                  <a:cubicBezTo>
                    <a:pt x="549074" y="798142"/>
                    <a:pt x="551737" y="802234"/>
                    <a:pt x="554464" y="806391"/>
                  </a:cubicBezTo>
                  <a:cubicBezTo>
                    <a:pt x="555374" y="807755"/>
                    <a:pt x="556218" y="809119"/>
                    <a:pt x="557127" y="810483"/>
                  </a:cubicBezTo>
                  <a:cubicBezTo>
                    <a:pt x="560245" y="815095"/>
                    <a:pt x="563427" y="819576"/>
                    <a:pt x="566740" y="824058"/>
                  </a:cubicBezTo>
                  <a:cubicBezTo>
                    <a:pt x="567324" y="824838"/>
                    <a:pt x="567844" y="825617"/>
                    <a:pt x="568363" y="826397"/>
                  </a:cubicBezTo>
                  <a:cubicBezTo>
                    <a:pt x="584341" y="847896"/>
                    <a:pt x="602331" y="867707"/>
                    <a:pt x="622141" y="885634"/>
                  </a:cubicBezTo>
                  <a:cubicBezTo>
                    <a:pt x="622985" y="886348"/>
                    <a:pt x="623829" y="887063"/>
                    <a:pt x="624674" y="887842"/>
                  </a:cubicBezTo>
                  <a:cubicBezTo>
                    <a:pt x="628765" y="891479"/>
                    <a:pt x="632857" y="894987"/>
                    <a:pt x="637079" y="898494"/>
                  </a:cubicBezTo>
                  <a:cubicBezTo>
                    <a:pt x="639092" y="900118"/>
                    <a:pt x="641106" y="901677"/>
                    <a:pt x="643184" y="903236"/>
                  </a:cubicBezTo>
                  <a:cubicBezTo>
                    <a:pt x="646302" y="905704"/>
                    <a:pt x="649419" y="908172"/>
                    <a:pt x="652666" y="910576"/>
                  </a:cubicBezTo>
                  <a:cubicBezTo>
                    <a:pt x="655005" y="912329"/>
                    <a:pt x="657408" y="913953"/>
                    <a:pt x="659746" y="915642"/>
                  </a:cubicBezTo>
                  <a:cubicBezTo>
                    <a:pt x="662798" y="917785"/>
                    <a:pt x="665786" y="919929"/>
                    <a:pt x="668904" y="922007"/>
                  </a:cubicBezTo>
                  <a:cubicBezTo>
                    <a:pt x="671177" y="923501"/>
                    <a:pt x="673515" y="924995"/>
                    <a:pt x="675788" y="926424"/>
                  </a:cubicBezTo>
                  <a:cubicBezTo>
                    <a:pt x="679100" y="928568"/>
                    <a:pt x="682478" y="930711"/>
                    <a:pt x="685855" y="932725"/>
                  </a:cubicBezTo>
                  <a:cubicBezTo>
                    <a:pt x="687804" y="933894"/>
                    <a:pt x="689752" y="934998"/>
                    <a:pt x="691700" y="936102"/>
                  </a:cubicBezTo>
                  <a:cubicBezTo>
                    <a:pt x="695662" y="938375"/>
                    <a:pt x="699624" y="940584"/>
                    <a:pt x="703651" y="942727"/>
                  </a:cubicBezTo>
                  <a:cubicBezTo>
                    <a:pt x="704950" y="943442"/>
                    <a:pt x="706314" y="944091"/>
                    <a:pt x="707613" y="944741"/>
                  </a:cubicBezTo>
                  <a:cubicBezTo>
                    <a:pt x="712419" y="947209"/>
                    <a:pt x="717225" y="949612"/>
                    <a:pt x="722096" y="951886"/>
                  </a:cubicBezTo>
                  <a:cubicBezTo>
                    <a:pt x="722551" y="952080"/>
                    <a:pt x="723071" y="952340"/>
                    <a:pt x="723525" y="952535"/>
                  </a:cubicBezTo>
                  <a:cubicBezTo>
                    <a:pt x="726058" y="953704"/>
                    <a:pt x="728591" y="954809"/>
                    <a:pt x="731189" y="955978"/>
                  </a:cubicBezTo>
                  <a:lnTo>
                    <a:pt x="0" y="955978"/>
                  </a:lnTo>
                  <a:lnTo>
                    <a:pt x="0" y="244678"/>
                  </a:lnTo>
                  <a:cubicBezTo>
                    <a:pt x="0" y="109770"/>
                    <a:pt x="109828" y="0"/>
                    <a:pt x="244726" y="0"/>
                  </a:cubicBezTo>
                  <a:close/>
                </a:path>
              </a:pathLst>
            </a:custGeom>
            <a:solidFill>
              <a:srgbClr val="EFBC6E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C7A0BB7-5F42-87AA-68E8-9ABC36CE2D23}"/>
                </a:ext>
              </a:extLst>
            </p:cNvPr>
            <p:cNvSpPr/>
            <p:nvPr/>
          </p:nvSpPr>
          <p:spPr>
            <a:xfrm>
              <a:off x="2908844" y="1627853"/>
              <a:ext cx="1387167" cy="839192"/>
            </a:xfrm>
            <a:custGeom>
              <a:avLst/>
              <a:gdLst>
                <a:gd name="connsiteX0" fmla="*/ 944869 w 1387167"/>
                <a:gd name="connsiteY0" fmla="*/ 0 h 839192"/>
                <a:gd name="connsiteX1" fmla="*/ 800944 w 1387167"/>
                <a:gd name="connsiteY1" fmla="*/ 21045 h 839192"/>
                <a:gd name="connsiteX2" fmla="*/ 800034 w 1387167"/>
                <a:gd name="connsiteY2" fmla="*/ 21110 h 839192"/>
                <a:gd name="connsiteX3" fmla="*/ 797307 w 1387167"/>
                <a:gd name="connsiteY3" fmla="*/ 21110 h 839192"/>
                <a:gd name="connsiteX4" fmla="*/ 776198 w 1387167"/>
                <a:gd name="connsiteY4" fmla="*/ 21629 h 839192"/>
                <a:gd name="connsiteX5" fmla="*/ 755090 w 1387167"/>
                <a:gd name="connsiteY5" fmla="*/ 21110 h 839192"/>
                <a:gd name="connsiteX6" fmla="*/ 408980 w 1387167"/>
                <a:gd name="connsiteY6" fmla="*/ 21110 h 839192"/>
                <a:gd name="connsiteX7" fmla="*/ 0 w 1387167"/>
                <a:gd name="connsiteY7" fmla="*/ 430119 h 839192"/>
                <a:gd name="connsiteX8" fmla="*/ 408980 w 1387167"/>
                <a:gd name="connsiteY8" fmla="*/ 839192 h 839192"/>
                <a:gd name="connsiteX9" fmla="*/ 1387168 w 1387167"/>
                <a:gd name="connsiteY9" fmla="*/ 839192 h 839192"/>
                <a:gd name="connsiteX10" fmla="*/ 944869 w 1387167"/>
                <a:gd name="connsiteY10" fmla="*/ 0 h 83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7167" h="839192">
                  <a:moveTo>
                    <a:pt x="944869" y="0"/>
                  </a:moveTo>
                  <a:cubicBezTo>
                    <a:pt x="898626" y="12081"/>
                    <a:pt x="850499" y="19226"/>
                    <a:pt x="800944" y="21045"/>
                  </a:cubicBezTo>
                  <a:cubicBezTo>
                    <a:pt x="800619" y="21045"/>
                    <a:pt x="800294" y="21110"/>
                    <a:pt x="800034" y="21110"/>
                  </a:cubicBezTo>
                  <a:lnTo>
                    <a:pt x="797307" y="21110"/>
                  </a:lnTo>
                  <a:cubicBezTo>
                    <a:pt x="790227" y="21370"/>
                    <a:pt x="783277" y="21629"/>
                    <a:pt x="776198" y="21629"/>
                  </a:cubicBezTo>
                  <a:cubicBezTo>
                    <a:pt x="769119" y="21629"/>
                    <a:pt x="762105" y="21370"/>
                    <a:pt x="755090" y="21110"/>
                  </a:cubicBezTo>
                  <a:lnTo>
                    <a:pt x="408980" y="21110"/>
                  </a:lnTo>
                  <a:cubicBezTo>
                    <a:pt x="183479" y="21110"/>
                    <a:pt x="0" y="204602"/>
                    <a:pt x="0" y="430119"/>
                  </a:cubicBezTo>
                  <a:cubicBezTo>
                    <a:pt x="0" y="655635"/>
                    <a:pt x="183479" y="839192"/>
                    <a:pt x="408980" y="839192"/>
                  </a:cubicBezTo>
                  <a:lnTo>
                    <a:pt x="1387168" y="839192"/>
                  </a:lnTo>
                  <a:cubicBezTo>
                    <a:pt x="1353395" y="503970"/>
                    <a:pt x="1188491" y="206875"/>
                    <a:pt x="944869" y="0"/>
                  </a:cubicBezTo>
                  <a:close/>
                </a:path>
              </a:pathLst>
            </a:custGeom>
            <a:solidFill>
              <a:srgbClr val="361D5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84CA731-F135-28AC-B713-617AD6A14689}"/>
                </a:ext>
              </a:extLst>
            </p:cNvPr>
            <p:cNvSpPr/>
            <p:nvPr/>
          </p:nvSpPr>
          <p:spPr>
            <a:xfrm>
              <a:off x="3350558" y="406803"/>
              <a:ext cx="716705" cy="553594"/>
            </a:xfrm>
            <a:custGeom>
              <a:avLst/>
              <a:gdLst>
                <a:gd name="connsiteX0" fmla="*/ 268367 w 716705"/>
                <a:gd name="connsiteY0" fmla="*/ 86972 h 553594"/>
                <a:gd name="connsiteX1" fmla="*/ 448599 w 716705"/>
                <a:gd name="connsiteY1" fmla="*/ 17342 h 553594"/>
                <a:gd name="connsiteX2" fmla="*/ 716705 w 716705"/>
                <a:gd name="connsiteY2" fmla="*/ 285468 h 553594"/>
                <a:gd name="connsiteX3" fmla="*/ 448599 w 716705"/>
                <a:gd name="connsiteY3" fmla="*/ 553594 h 553594"/>
                <a:gd name="connsiteX4" fmla="*/ 180491 w 716705"/>
                <a:gd name="connsiteY4" fmla="*/ 285468 h 553594"/>
                <a:gd name="connsiteX5" fmla="*/ 180102 w 716705"/>
                <a:gd name="connsiteY5" fmla="*/ 269360 h 553594"/>
                <a:gd name="connsiteX6" fmla="*/ 179907 w 716705"/>
                <a:gd name="connsiteY6" fmla="*/ 266892 h 553594"/>
                <a:gd name="connsiteX7" fmla="*/ 178868 w 716705"/>
                <a:gd name="connsiteY7" fmla="*/ 253252 h 553594"/>
                <a:gd name="connsiteX8" fmla="*/ 178868 w 716705"/>
                <a:gd name="connsiteY8" fmla="*/ 252732 h 553594"/>
                <a:gd name="connsiteX9" fmla="*/ 88005 w 716705"/>
                <a:gd name="connsiteY9" fmla="*/ 62030 h 553594"/>
                <a:gd name="connsiteX10" fmla="*/ 0 w 716705"/>
                <a:gd name="connsiteY10" fmla="*/ 0 h 553594"/>
                <a:gd name="connsiteX11" fmla="*/ 313246 w 716705"/>
                <a:gd name="connsiteY11" fmla="*/ 0 h 553594"/>
                <a:gd name="connsiteX12" fmla="*/ 236282 w 716705"/>
                <a:gd name="connsiteY12" fmla="*/ 51508 h 553594"/>
                <a:gd name="connsiteX13" fmla="*/ 234659 w 716705"/>
                <a:gd name="connsiteY13" fmla="*/ 85283 h 553594"/>
                <a:gd name="connsiteX14" fmla="*/ 268432 w 716705"/>
                <a:gd name="connsiteY14" fmla="*/ 86907 h 55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6705" h="553594">
                  <a:moveTo>
                    <a:pt x="268367" y="86972"/>
                  </a:moveTo>
                  <a:cubicBezTo>
                    <a:pt x="317792" y="42025"/>
                    <a:pt x="381766" y="17342"/>
                    <a:pt x="448599" y="17342"/>
                  </a:cubicBezTo>
                  <a:cubicBezTo>
                    <a:pt x="596421" y="17342"/>
                    <a:pt x="716705" y="137635"/>
                    <a:pt x="716705" y="285468"/>
                  </a:cubicBezTo>
                  <a:cubicBezTo>
                    <a:pt x="716705" y="433301"/>
                    <a:pt x="596421" y="553594"/>
                    <a:pt x="448599" y="553594"/>
                  </a:cubicBezTo>
                  <a:cubicBezTo>
                    <a:pt x="300776" y="553594"/>
                    <a:pt x="180491" y="433301"/>
                    <a:pt x="180491" y="285468"/>
                  </a:cubicBezTo>
                  <a:cubicBezTo>
                    <a:pt x="180491" y="280077"/>
                    <a:pt x="180362" y="274686"/>
                    <a:pt x="180102" y="269360"/>
                  </a:cubicBezTo>
                  <a:cubicBezTo>
                    <a:pt x="180102" y="268516"/>
                    <a:pt x="179972" y="267736"/>
                    <a:pt x="179907" y="266892"/>
                  </a:cubicBezTo>
                  <a:cubicBezTo>
                    <a:pt x="179647" y="262345"/>
                    <a:pt x="179322" y="257733"/>
                    <a:pt x="178868" y="253252"/>
                  </a:cubicBezTo>
                  <a:cubicBezTo>
                    <a:pt x="178868" y="253057"/>
                    <a:pt x="178868" y="252927"/>
                    <a:pt x="178868" y="252732"/>
                  </a:cubicBezTo>
                  <a:cubicBezTo>
                    <a:pt x="171529" y="180699"/>
                    <a:pt x="139899" y="113927"/>
                    <a:pt x="88005" y="62030"/>
                  </a:cubicBezTo>
                  <a:cubicBezTo>
                    <a:pt x="62156" y="36179"/>
                    <a:pt x="32344" y="15394"/>
                    <a:pt x="0" y="0"/>
                  </a:cubicBezTo>
                  <a:lnTo>
                    <a:pt x="313246" y="0"/>
                  </a:lnTo>
                  <a:cubicBezTo>
                    <a:pt x="285448" y="13185"/>
                    <a:pt x="259469" y="30463"/>
                    <a:pt x="236282" y="51508"/>
                  </a:cubicBezTo>
                  <a:cubicBezTo>
                    <a:pt x="226540" y="60406"/>
                    <a:pt x="225761" y="75540"/>
                    <a:pt x="234659" y="85283"/>
                  </a:cubicBezTo>
                  <a:cubicBezTo>
                    <a:pt x="243556" y="95091"/>
                    <a:pt x="258690" y="95741"/>
                    <a:pt x="268432" y="86907"/>
                  </a:cubicBezTo>
                  <a:close/>
                </a:path>
              </a:pathLst>
            </a:custGeom>
            <a:solidFill>
              <a:srgbClr val="5D3F8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38F6BD74-BDD8-0AC1-8860-870F3483EC11}"/>
                </a:ext>
              </a:extLst>
            </p:cNvPr>
            <p:cNvSpPr/>
            <p:nvPr/>
          </p:nvSpPr>
          <p:spPr>
            <a:xfrm>
              <a:off x="2908779" y="5949369"/>
              <a:ext cx="800099" cy="617962"/>
            </a:xfrm>
            <a:custGeom>
              <a:avLst/>
              <a:gdLst>
                <a:gd name="connsiteX0" fmla="*/ 299607 w 800099"/>
                <a:gd name="connsiteY0" fmla="*/ 520857 h 617962"/>
                <a:gd name="connsiteX1" fmla="*/ 500817 w 800099"/>
                <a:gd name="connsiteY1" fmla="*/ 598606 h 617962"/>
                <a:gd name="connsiteX2" fmla="*/ 800099 w 800099"/>
                <a:gd name="connsiteY2" fmla="*/ 299303 h 617962"/>
                <a:gd name="connsiteX3" fmla="*/ 500817 w 800099"/>
                <a:gd name="connsiteY3" fmla="*/ 0 h 617962"/>
                <a:gd name="connsiteX4" fmla="*/ 201535 w 800099"/>
                <a:gd name="connsiteY4" fmla="*/ 299303 h 617962"/>
                <a:gd name="connsiteX5" fmla="*/ 201080 w 800099"/>
                <a:gd name="connsiteY5" fmla="*/ 317295 h 617962"/>
                <a:gd name="connsiteX6" fmla="*/ 200886 w 800099"/>
                <a:gd name="connsiteY6" fmla="*/ 320023 h 617962"/>
                <a:gd name="connsiteX7" fmla="*/ 199716 w 800099"/>
                <a:gd name="connsiteY7" fmla="*/ 335287 h 617962"/>
                <a:gd name="connsiteX8" fmla="*/ 199652 w 800099"/>
                <a:gd name="connsiteY8" fmla="*/ 335872 h 617962"/>
                <a:gd name="connsiteX9" fmla="*/ 98267 w 800099"/>
                <a:gd name="connsiteY9" fmla="*/ 548722 h 617962"/>
                <a:gd name="connsiteX10" fmla="*/ 0 w 800099"/>
                <a:gd name="connsiteY10" fmla="*/ 617962 h 617962"/>
                <a:gd name="connsiteX11" fmla="*/ 349617 w 800099"/>
                <a:gd name="connsiteY11" fmla="*/ 617962 h 617962"/>
                <a:gd name="connsiteX12" fmla="*/ 263691 w 800099"/>
                <a:gd name="connsiteY12" fmla="*/ 560414 h 617962"/>
                <a:gd name="connsiteX13" fmla="*/ 261872 w 800099"/>
                <a:gd name="connsiteY13" fmla="*/ 522676 h 617962"/>
                <a:gd name="connsiteX14" fmla="*/ 299607 w 800099"/>
                <a:gd name="connsiteY14" fmla="*/ 520857 h 61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0099" h="617962">
                  <a:moveTo>
                    <a:pt x="299607" y="520857"/>
                  </a:moveTo>
                  <a:cubicBezTo>
                    <a:pt x="354748" y="571001"/>
                    <a:pt x="426256" y="598606"/>
                    <a:pt x="500817" y="598606"/>
                  </a:cubicBezTo>
                  <a:cubicBezTo>
                    <a:pt x="665851" y="598606"/>
                    <a:pt x="800099" y="464349"/>
                    <a:pt x="800099" y="299303"/>
                  </a:cubicBezTo>
                  <a:cubicBezTo>
                    <a:pt x="800099" y="134258"/>
                    <a:pt x="665851" y="0"/>
                    <a:pt x="500817" y="0"/>
                  </a:cubicBezTo>
                  <a:cubicBezTo>
                    <a:pt x="335783" y="0"/>
                    <a:pt x="201535" y="134258"/>
                    <a:pt x="201535" y="299303"/>
                  </a:cubicBezTo>
                  <a:cubicBezTo>
                    <a:pt x="201535" y="305344"/>
                    <a:pt x="201405" y="311319"/>
                    <a:pt x="201080" y="317295"/>
                  </a:cubicBezTo>
                  <a:cubicBezTo>
                    <a:pt x="201080" y="318204"/>
                    <a:pt x="200950" y="319114"/>
                    <a:pt x="200886" y="320023"/>
                  </a:cubicBezTo>
                  <a:cubicBezTo>
                    <a:pt x="200561" y="325155"/>
                    <a:pt x="200236" y="330221"/>
                    <a:pt x="199716" y="335287"/>
                  </a:cubicBezTo>
                  <a:cubicBezTo>
                    <a:pt x="199716" y="335482"/>
                    <a:pt x="199716" y="335677"/>
                    <a:pt x="199652" y="335872"/>
                  </a:cubicBezTo>
                  <a:cubicBezTo>
                    <a:pt x="191403" y="416283"/>
                    <a:pt x="156136" y="490785"/>
                    <a:pt x="98267" y="548722"/>
                  </a:cubicBezTo>
                  <a:cubicBezTo>
                    <a:pt x="69430" y="577562"/>
                    <a:pt x="36111" y="600815"/>
                    <a:pt x="0" y="617962"/>
                  </a:cubicBezTo>
                  <a:lnTo>
                    <a:pt x="349617" y="617962"/>
                  </a:lnTo>
                  <a:cubicBezTo>
                    <a:pt x="318572" y="603218"/>
                    <a:pt x="289605" y="583992"/>
                    <a:pt x="263691" y="560414"/>
                  </a:cubicBezTo>
                  <a:cubicBezTo>
                    <a:pt x="252779" y="550476"/>
                    <a:pt x="252000" y="533588"/>
                    <a:pt x="261872" y="522676"/>
                  </a:cubicBezTo>
                  <a:cubicBezTo>
                    <a:pt x="271809" y="511764"/>
                    <a:pt x="288696" y="510985"/>
                    <a:pt x="299607" y="520857"/>
                  </a:cubicBezTo>
                  <a:close/>
                </a:path>
              </a:pathLst>
            </a:custGeom>
            <a:solidFill>
              <a:srgbClr val="B58214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8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4.png"/><Relationship Id="rId5" Type="http://schemas.openxmlformats.org/officeDocument/2006/relationships/image" Target="../media/image62.jpe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3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Relationship Id="rId9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7.pn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3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Relationship Id="rId9" Type="http://schemas.openxmlformats.org/officeDocument/2006/relationships/image" Target="../media/image76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65.sv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65.sv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65.sv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6.svg"/><Relationship Id="rId11" Type="http://schemas.openxmlformats.org/officeDocument/2006/relationships/image" Target="../media/image82.png"/><Relationship Id="rId5" Type="http://schemas.openxmlformats.org/officeDocument/2006/relationships/image" Target="../media/image75.png"/><Relationship Id="rId10" Type="http://schemas.openxmlformats.org/officeDocument/2006/relationships/image" Target="../media/image81.png"/><Relationship Id="rId4" Type="http://schemas.openxmlformats.org/officeDocument/2006/relationships/image" Target="../media/image74.svg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3.png"/><Relationship Id="rId7" Type="http://schemas.openxmlformats.org/officeDocument/2006/relationships/image" Target="../media/image74.sv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3.png"/><Relationship Id="rId11" Type="http://schemas.openxmlformats.org/officeDocument/2006/relationships/image" Target="../media/image82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7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8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8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5002BF-C5C2-6074-FA36-D43976691C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US"/>
              <a:t>SaaS replication and connectivity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6D441-23D4-59A0-733F-4046879F30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 anchorCtr="0"/>
          <a:lstStyle/>
          <a:p>
            <a:r>
              <a:rPr lang="en-US">
                <a:latin typeface="Aptos"/>
              </a:rPr>
              <a:t>Alla</a:t>
            </a:r>
            <a:r>
              <a:rPr lang="en-US" dirty="0">
                <a:latin typeface="Aptos"/>
              </a:rPr>
              <a:t> &amp; Roberto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429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1F568-8BE7-833C-FA90-F5CB6E97A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E0F7-0441-059B-3CB4-7C585209A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6F183-28C5-3CA3-F583-59EE4F8BE5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922410" cy="196150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>
                <a:latin typeface="Aptos" panose="020B0004020202020204" pitchFamily="34" charset="0"/>
                <a:cs typeface="Segoe UI"/>
              </a:rPr>
              <a:t>Step 2</a:t>
            </a:r>
          </a:p>
          <a:p>
            <a:pPr>
              <a:lnSpc>
                <a:spcPct val="100000"/>
              </a:lnSpc>
            </a:pPr>
            <a:r>
              <a:rPr lang="en-US">
                <a:latin typeface="Aptos" panose="020B0004020202020204" pitchFamily="34" charset="0"/>
                <a:cs typeface="Segoe UI"/>
              </a:rPr>
              <a:t>Data Replicated by </a:t>
            </a:r>
            <a:br>
              <a:rPr lang="en-US">
                <a:latin typeface="Aptos" panose="020B0004020202020204" pitchFamily="34" charset="0"/>
                <a:cs typeface="Segoe UI"/>
              </a:rPr>
            </a:br>
            <a:r>
              <a:rPr lang="en-US">
                <a:latin typeface="Aptos" panose="020B0004020202020204" pitchFamily="34" charset="0"/>
                <a:cs typeface="Segoe UI"/>
              </a:rPr>
              <a:t>Web Replication Module</a:t>
            </a:r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>
              <a:latin typeface="Aptos" panose="020B0004020202020204" pitchFamily="34" charset="0"/>
              <a:cs typeface="Segoe UI"/>
            </a:endParaRPr>
          </a:p>
          <a:p>
            <a:pPr>
              <a:lnSpc>
                <a:spcPct val="150000"/>
              </a:lnSpc>
            </a:pPr>
            <a:endParaRPr lang="en-US">
              <a:latin typeface="Aptos" panose="020B0004020202020204" pitchFamily="34" charset="0"/>
              <a:cs typeface="Segoe U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432F9A-2CD0-C4BD-394C-9EFACC12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606" y="1198773"/>
            <a:ext cx="3753374" cy="1047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Graphic 1071">
            <a:extLst>
              <a:ext uri="{FF2B5EF4-FFF2-40B4-BE49-F238E27FC236}">
                <a16:creationId xmlns:a16="http://schemas.microsoft.com/office/drawing/2014/main" id="{B57A3A46-FCAD-CD73-2A4B-AC7C1593111F}"/>
              </a:ext>
            </a:extLst>
          </p:cNvPr>
          <p:cNvSpPr/>
          <p:nvPr/>
        </p:nvSpPr>
        <p:spPr>
          <a:xfrm>
            <a:off x="1171575" y="3536100"/>
            <a:ext cx="1539450" cy="2515385"/>
          </a:xfrm>
          <a:custGeom>
            <a:avLst/>
            <a:gdLst>
              <a:gd name="connsiteX0" fmla="*/ 364127 w 771095"/>
              <a:gd name="connsiteY0" fmla="*/ 1 h 916916"/>
              <a:gd name="connsiteX1" fmla="*/ 114461 w 771095"/>
              <a:gd name="connsiteY1" fmla="*/ 34516 h 916916"/>
              <a:gd name="connsiteX2" fmla="*/ 34472 w 771095"/>
              <a:gd name="connsiteY2" fmla="*/ 74566 h 916916"/>
              <a:gd name="connsiteX3" fmla="*/ 334 w 771095"/>
              <a:gd name="connsiteY3" fmla="*/ 132198 h 916916"/>
              <a:gd name="connsiteX4" fmla="*/ 334 w 771095"/>
              <a:gd name="connsiteY4" fmla="*/ 133175 h 916916"/>
              <a:gd name="connsiteX5" fmla="*/ 0 w 771095"/>
              <a:gd name="connsiteY5" fmla="*/ 135454 h 916916"/>
              <a:gd name="connsiteX6" fmla="*/ 0 w 771095"/>
              <a:gd name="connsiteY6" fmla="*/ 352961 h 916916"/>
              <a:gd name="connsiteX7" fmla="*/ 0 w 771095"/>
              <a:gd name="connsiteY7" fmla="*/ 354263 h 916916"/>
              <a:gd name="connsiteX8" fmla="*/ 0 w 771095"/>
              <a:gd name="connsiteY8" fmla="*/ 561351 h 916916"/>
              <a:gd name="connsiteX9" fmla="*/ 0 w 771095"/>
              <a:gd name="connsiteY9" fmla="*/ 562653 h 916916"/>
              <a:gd name="connsiteX10" fmla="*/ 0 w 771095"/>
              <a:gd name="connsiteY10" fmla="*/ 781462 h 916916"/>
              <a:gd name="connsiteX11" fmla="*/ 34472 w 771095"/>
              <a:gd name="connsiteY11" fmla="*/ 842351 h 916916"/>
              <a:gd name="connsiteX12" fmla="*/ 114461 w 771095"/>
              <a:gd name="connsiteY12" fmla="*/ 882402 h 916916"/>
              <a:gd name="connsiteX13" fmla="*/ 364127 w 771095"/>
              <a:gd name="connsiteY13" fmla="*/ 916916 h 916916"/>
              <a:gd name="connsiteX14" fmla="*/ 406966 w 771095"/>
              <a:gd name="connsiteY14" fmla="*/ 916916 h 916916"/>
              <a:gd name="connsiteX15" fmla="*/ 656301 w 771095"/>
              <a:gd name="connsiteY15" fmla="*/ 882402 h 916916"/>
              <a:gd name="connsiteX16" fmla="*/ 736289 w 771095"/>
              <a:gd name="connsiteY16" fmla="*/ 842351 h 916916"/>
              <a:gd name="connsiteX17" fmla="*/ 771096 w 771095"/>
              <a:gd name="connsiteY17" fmla="*/ 781462 h 916916"/>
              <a:gd name="connsiteX18" fmla="*/ 771096 w 771095"/>
              <a:gd name="connsiteY18" fmla="*/ 135454 h 916916"/>
              <a:gd name="connsiteX19" fmla="*/ 771096 w 771095"/>
              <a:gd name="connsiteY19" fmla="*/ 133501 h 916916"/>
              <a:gd name="connsiteX20" fmla="*/ 770762 w 771095"/>
              <a:gd name="connsiteY20" fmla="*/ 131547 h 916916"/>
              <a:gd name="connsiteX21" fmla="*/ 736289 w 771095"/>
              <a:gd name="connsiteY21" fmla="*/ 74565 h 916916"/>
              <a:gd name="connsiteX22" fmla="*/ 656300 w 771095"/>
              <a:gd name="connsiteY22" fmla="*/ 34515 h 916916"/>
              <a:gd name="connsiteX23" fmla="*/ 406966 w 771095"/>
              <a:gd name="connsiteY23" fmla="*/ 0 h 916916"/>
              <a:gd name="connsiteX24" fmla="*/ 364127 w 771095"/>
              <a:gd name="connsiteY24" fmla="*/ 41679 h 916916"/>
              <a:gd name="connsiteX25" fmla="*/ 406966 w 771095"/>
              <a:gd name="connsiteY25" fmla="*/ 41679 h 916916"/>
              <a:gd name="connsiteX26" fmla="*/ 642581 w 771095"/>
              <a:gd name="connsiteY26" fmla="*/ 73915 h 916916"/>
              <a:gd name="connsiteX27" fmla="*/ 709183 w 771095"/>
              <a:gd name="connsiteY27" fmla="*/ 106801 h 916916"/>
              <a:gd name="connsiteX28" fmla="*/ 728259 w 771095"/>
              <a:gd name="connsiteY28" fmla="*/ 135454 h 916916"/>
              <a:gd name="connsiteX29" fmla="*/ 707844 w 771095"/>
              <a:gd name="connsiteY29" fmla="*/ 163783 h 916916"/>
              <a:gd name="connsiteX30" fmla="*/ 636558 w 771095"/>
              <a:gd name="connsiteY30" fmla="*/ 196669 h 916916"/>
              <a:gd name="connsiteX31" fmla="*/ 385542 w 771095"/>
              <a:gd name="connsiteY31" fmla="*/ 229230 h 916916"/>
              <a:gd name="connsiteX32" fmla="*/ 134194 w 771095"/>
              <a:gd name="connsiteY32" fmla="*/ 196669 h 916916"/>
              <a:gd name="connsiteX33" fmla="*/ 62908 w 771095"/>
              <a:gd name="connsiteY33" fmla="*/ 163783 h 916916"/>
              <a:gd name="connsiteX34" fmla="*/ 42827 w 771095"/>
              <a:gd name="connsiteY34" fmla="*/ 135454 h 916916"/>
              <a:gd name="connsiteX35" fmla="*/ 61569 w 771095"/>
              <a:gd name="connsiteY35" fmla="*/ 106801 h 916916"/>
              <a:gd name="connsiteX36" fmla="*/ 128505 w 771095"/>
              <a:gd name="connsiteY36" fmla="*/ 73915 h 916916"/>
              <a:gd name="connsiteX37" fmla="*/ 364120 w 771095"/>
              <a:gd name="connsiteY37" fmla="*/ 41679 h 916916"/>
              <a:gd name="connsiteX38" fmla="*/ 728259 w 771095"/>
              <a:gd name="connsiteY38" fmla="*/ 200576 h 916916"/>
              <a:gd name="connsiteX39" fmla="*/ 728259 w 771095"/>
              <a:gd name="connsiteY39" fmla="*/ 354263 h 916916"/>
              <a:gd name="connsiteX40" fmla="*/ 707844 w 771095"/>
              <a:gd name="connsiteY40" fmla="*/ 382592 h 916916"/>
              <a:gd name="connsiteX41" fmla="*/ 636558 w 771095"/>
              <a:gd name="connsiteY41" fmla="*/ 415478 h 916916"/>
              <a:gd name="connsiteX42" fmla="*/ 385542 w 771095"/>
              <a:gd name="connsiteY42" fmla="*/ 448039 h 916916"/>
              <a:gd name="connsiteX43" fmla="*/ 134194 w 771095"/>
              <a:gd name="connsiteY43" fmla="*/ 415478 h 916916"/>
              <a:gd name="connsiteX44" fmla="*/ 62908 w 771095"/>
              <a:gd name="connsiteY44" fmla="*/ 382592 h 916916"/>
              <a:gd name="connsiteX45" fmla="*/ 42827 w 771095"/>
              <a:gd name="connsiteY45" fmla="*/ 354263 h 916916"/>
              <a:gd name="connsiteX46" fmla="*/ 42827 w 771095"/>
              <a:gd name="connsiteY46" fmla="*/ 352310 h 916916"/>
              <a:gd name="connsiteX47" fmla="*/ 42827 w 771095"/>
              <a:gd name="connsiteY47" fmla="*/ 200904 h 916916"/>
              <a:gd name="connsiteX48" fmla="*/ 121142 w 771095"/>
              <a:gd name="connsiteY48" fmla="*/ 236395 h 916916"/>
              <a:gd name="connsiteX49" fmla="*/ 385545 w 771095"/>
              <a:gd name="connsiteY49" fmla="*/ 270910 h 916916"/>
              <a:gd name="connsiteX50" fmla="*/ 649605 w 771095"/>
              <a:gd name="connsiteY50" fmla="*/ 236395 h 916916"/>
              <a:gd name="connsiteX51" fmla="*/ 728256 w 771095"/>
              <a:gd name="connsiteY51" fmla="*/ 200578 h 916916"/>
              <a:gd name="connsiteX52" fmla="*/ 728259 w 771095"/>
              <a:gd name="connsiteY52" fmla="*/ 419385 h 916916"/>
              <a:gd name="connsiteX53" fmla="*/ 728259 w 771095"/>
              <a:gd name="connsiteY53" fmla="*/ 562653 h 916916"/>
              <a:gd name="connsiteX54" fmla="*/ 707844 w 771095"/>
              <a:gd name="connsiteY54" fmla="*/ 590981 h 916916"/>
              <a:gd name="connsiteX55" fmla="*/ 636558 w 771095"/>
              <a:gd name="connsiteY55" fmla="*/ 623867 h 916916"/>
              <a:gd name="connsiteX56" fmla="*/ 385542 w 771095"/>
              <a:gd name="connsiteY56" fmla="*/ 656428 h 916916"/>
              <a:gd name="connsiteX57" fmla="*/ 134194 w 771095"/>
              <a:gd name="connsiteY57" fmla="*/ 623867 h 916916"/>
              <a:gd name="connsiteX58" fmla="*/ 62908 w 771095"/>
              <a:gd name="connsiteY58" fmla="*/ 590981 h 916916"/>
              <a:gd name="connsiteX59" fmla="*/ 42827 w 771095"/>
              <a:gd name="connsiteY59" fmla="*/ 562653 h 916916"/>
              <a:gd name="connsiteX60" fmla="*/ 42827 w 771095"/>
              <a:gd name="connsiteY60" fmla="*/ 560699 h 916916"/>
              <a:gd name="connsiteX61" fmla="*/ 42827 w 771095"/>
              <a:gd name="connsiteY61" fmla="*/ 419713 h 916916"/>
              <a:gd name="connsiteX62" fmla="*/ 121142 w 771095"/>
              <a:gd name="connsiteY62" fmla="*/ 455204 h 916916"/>
              <a:gd name="connsiteX63" fmla="*/ 385545 w 771095"/>
              <a:gd name="connsiteY63" fmla="*/ 489719 h 916916"/>
              <a:gd name="connsiteX64" fmla="*/ 649605 w 771095"/>
              <a:gd name="connsiteY64" fmla="*/ 455204 h 916916"/>
              <a:gd name="connsiteX65" fmla="*/ 728256 w 771095"/>
              <a:gd name="connsiteY65" fmla="*/ 419387 h 916916"/>
              <a:gd name="connsiteX66" fmla="*/ 728259 w 771095"/>
              <a:gd name="connsiteY66" fmla="*/ 627775 h 916916"/>
              <a:gd name="connsiteX67" fmla="*/ 728259 w 771095"/>
              <a:gd name="connsiteY67" fmla="*/ 781462 h 916916"/>
              <a:gd name="connsiteX68" fmla="*/ 709183 w 771095"/>
              <a:gd name="connsiteY68" fmla="*/ 810116 h 916916"/>
              <a:gd name="connsiteX69" fmla="*/ 642581 w 771095"/>
              <a:gd name="connsiteY69" fmla="*/ 843002 h 916916"/>
              <a:gd name="connsiteX70" fmla="*/ 406966 w 771095"/>
              <a:gd name="connsiteY70" fmla="*/ 875237 h 916916"/>
              <a:gd name="connsiteX71" fmla="*/ 364127 w 771095"/>
              <a:gd name="connsiteY71" fmla="*/ 875237 h 916916"/>
              <a:gd name="connsiteX72" fmla="*/ 128512 w 771095"/>
              <a:gd name="connsiteY72" fmla="*/ 843002 h 916916"/>
              <a:gd name="connsiteX73" fmla="*/ 61576 w 771095"/>
              <a:gd name="connsiteY73" fmla="*/ 810116 h 916916"/>
              <a:gd name="connsiteX74" fmla="*/ 42834 w 771095"/>
              <a:gd name="connsiteY74" fmla="*/ 781462 h 916916"/>
              <a:gd name="connsiteX75" fmla="*/ 42834 w 771095"/>
              <a:gd name="connsiteY75" fmla="*/ 628098 h 916916"/>
              <a:gd name="connsiteX76" fmla="*/ 121149 w 771095"/>
              <a:gd name="connsiteY76" fmla="*/ 663589 h 916916"/>
              <a:gd name="connsiteX77" fmla="*/ 385552 w 771095"/>
              <a:gd name="connsiteY77" fmla="*/ 698103 h 916916"/>
              <a:gd name="connsiteX78" fmla="*/ 649612 w 771095"/>
              <a:gd name="connsiteY78" fmla="*/ 663589 h 916916"/>
              <a:gd name="connsiteX79" fmla="*/ 728262 w 771095"/>
              <a:gd name="connsiteY79" fmla="*/ 627772 h 91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71095" h="916916">
                <a:moveTo>
                  <a:pt x="364127" y="1"/>
                </a:moveTo>
                <a:cubicBezTo>
                  <a:pt x="267237" y="1"/>
                  <a:pt x="179598" y="12741"/>
                  <a:pt x="114461" y="34516"/>
                </a:cubicBezTo>
                <a:cubicBezTo>
                  <a:pt x="81913" y="45424"/>
                  <a:pt x="54720" y="58489"/>
                  <a:pt x="34472" y="74566"/>
                </a:cubicBezTo>
                <a:cubicBezTo>
                  <a:pt x="15144" y="89911"/>
                  <a:pt x="1589" y="109610"/>
                  <a:pt x="334" y="132198"/>
                </a:cubicBezTo>
                <a:lnTo>
                  <a:pt x="334" y="133175"/>
                </a:lnTo>
                <a:cubicBezTo>
                  <a:pt x="209" y="133908"/>
                  <a:pt x="84" y="134681"/>
                  <a:pt x="0" y="135454"/>
                </a:cubicBezTo>
                <a:lnTo>
                  <a:pt x="0" y="352961"/>
                </a:lnTo>
                <a:lnTo>
                  <a:pt x="0" y="354263"/>
                </a:lnTo>
                <a:lnTo>
                  <a:pt x="0" y="561351"/>
                </a:lnTo>
                <a:lnTo>
                  <a:pt x="0" y="562653"/>
                </a:lnTo>
                <a:lnTo>
                  <a:pt x="0" y="781462"/>
                </a:lnTo>
                <a:cubicBezTo>
                  <a:pt x="0" y="805476"/>
                  <a:pt x="14224" y="826274"/>
                  <a:pt x="34472" y="842351"/>
                </a:cubicBezTo>
                <a:cubicBezTo>
                  <a:pt x="54720" y="858429"/>
                  <a:pt x="81914" y="871494"/>
                  <a:pt x="114461" y="882402"/>
                </a:cubicBezTo>
                <a:cubicBezTo>
                  <a:pt x="179599" y="904176"/>
                  <a:pt x="267246" y="916916"/>
                  <a:pt x="364127" y="916916"/>
                </a:cubicBezTo>
                <a:lnTo>
                  <a:pt x="406966" y="916916"/>
                </a:lnTo>
                <a:cubicBezTo>
                  <a:pt x="503857" y="916916"/>
                  <a:pt x="591164" y="904176"/>
                  <a:pt x="656301" y="882402"/>
                </a:cubicBezTo>
                <a:cubicBezTo>
                  <a:pt x="688849" y="871494"/>
                  <a:pt x="716041" y="858429"/>
                  <a:pt x="736289" y="842351"/>
                </a:cubicBezTo>
                <a:cubicBezTo>
                  <a:pt x="756538" y="826274"/>
                  <a:pt x="771096" y="805476"/>
                  <a:pt x="771096" y="781462"/>
                </a:cubicBezTo>
                <a:lnTo>
                  <a:pt x="771096" y="135454"/>
                </a:lnTo>
                <a:lnTo>
                  <a:pt x="771096" y="133501"/>
                </a:lnTo>
                <a:cubicBezTo>
                  <a:pt x="771012" y="132849"/>
                  <a:pt x="770887" y="132198"/>
                  <a:pt x="770762" y="131547"/>
                </a:cubicBezTo>
                <a:cubicBezTo>
                  <a:pt x="769256" y="109202"/>
                  <a:pt x="755450" y="89747"/>
                  <a:pt x="736289" y="74565"/>
                </a:cubicBezTo>
                <a:cubicBezTo>
                  <a:pt x="716041" y="58488"/>
                  <a:pt x="688848" y="45423"/>
                  <a:pt x="656300" y="34515"/>
                </a:cubicBezTo>
                <a:cubicBezTo>
                  <a:pt x="591163" y="12740"/>
                  <a:pt x="503857" y="0"/>
                  <a:pt x="406966" y="0"/>
                </a:cubicBezTo>
                <a:close/>
                <a:moveTo>
                  <a:pt x="364127" y="41679"/>
                </a:moveTo>
                <a:lnTo>
                  <a:pt x="406966" y="41679"/>
                </a:lnTo>
                <a:cubicBezTo>
                  <a:pt x="499924" y="41679"/>
                  <a:pt x="583806" y="54255"/>
                  <a:pt x="642581" y="73915"/>
                </a:cubicBezTo>
                <a:cubicBezTo>
                  <a:pt x="671949" y="83724"/>
                  <a:pt x="694875" y="95446"/>
                  <a:pt x="709183" y="106801"/>
                </a:cubicBezTo>
                <a:cubicBezTo>
                  <a:pt x="723491" y="118156"/>
                  <a:pt x="728259" y="127721"/>
                  <a:pt x="728259" y="135454"/>
                </a:cubicBezTo>
                <a:cubicBezTo>
                  <a:pt x="728259" y="142699"/>
                  <a:pt x="723238" y="152305"/>
                  <a:pt x="707844" y="163783"/>
                </a:cubicBezTo>
                <a:cubicBezTo>
                  <a:pt x="692449" y="175261"/>
                  <a:pt x="667933" y="186779"/>
                  <a:pt x="636558" y="196669"/>
                </a:cubicBezTo>
                <a:cubicBezTo>
                  <a:pt x="573805" y="216408"/>
                  <a:pt x="484575" y="229230"/>
                  <a:pt x="385542" y="229230"/>
                </a:cubicBezTo>
                <a:cubicBezTo>
                  <a:pt x="286509" y="229230"/>
                  <a:pt x="196954" y="216408"/>
                  <a:pt x="134194" y="196669"/>
                </a:cubicBezTo>
                <a:cubicBezTo>
                  <a:pt x="102818" y="186779"/>
                  <a:pt x="78302" y="175260"/>
                  <a:pt x="62908" y="163783"/>
                </a:cubicBezTo>
                <a:cubicBezTo>
                  <a:pt x="47514" y="152306"/>
                  <a:pt x="42827" y="142700"/>
                  <a:pt x="42827" y="135454"/>
                </a:cubicBezTo>
                <a:cubicBezTo>
                  <a:pt x="42827" y="127721"/>
                  <a:pt x="47262" y="118156"/>
                  <a:pt x="61569" y="106801"/>
                </a:cubicBezTo>
                <a:cubicBezTo>
                  <a:pt x="75877" y="95446"/>
                  <a:pt x="99137" y="83724"/>
                  <a:pt x="128505" y="73915"/>
                </a:cubicBezTo>
                <a:cubicBezTo>
                  <a:pt x="187284" y="54256"/>
                  <a:pt x="271160" y="41679"/>
                  <a:pt x="364120" y="41679"/>
                </a:cubicBezTo>
                <a:close/>
                <a:moveTo>
                  <a:pt x="728259" y="200576"/>
                </a:moveTo>
                <a:lnTo>
                  <a:pt x="728259" y="354263"/>
                </a:lnTo>
                <a:cubicBezTo>
                  <a:pt x="728259" y="361508"/>
                  <a:pt x="723238" y="371114"/>
                  <a:pt x="707844" y="382592"/>
                </a:cubicBezTo>
                <a:cubicBezTo>
                  <a:pt x="692449" y="394070"/>
                  <a:pt x="667933" y="405588"/>
                  <a:pt x="636558" y="415478"/>
                </a:cubicBezTo>
                <a:cubicBezTo>
                  <a:pt x="573805" y="435218"/>
                  <a:pt x="484575" y="448039"/>
                  <a:pt x="385542" y="448039"/>
                </a:cubicBezTo>
                <a:cubicBezTo>
                  <a:pt x="286509" y="448039"/>
                  <a:pt x="196954" y="435218"/>
                  <a:pt x="134194" y="415478"/>
                </a:cubicBezTo>
                <a:cubicBezTo>
                  <a:pt x="102818" y="405588"/>
                  <a:pt x="78302" y="394069"/>
                  <a:pt x="62908" y="382592"/>
                </a:cubicBezTo>
                <a:cubicBezTo>
                  <a:pt x="47514" y="371115"/>
                  <a:pt x="42827" y="361509"/>
                  <a:pt x="42827" y="354263"/>
                </a:cubicBezTo>
                <a:cubicBezTo>
                  <a:pt x="42869" y="353612"/>
                  <a:pt x="42869" y="352961"/>
                  <a:pt x="42827" y="352310"/>
                </a:cubicBezTo>
                <a:lnTo>
                  <a:pt x="42827" y="200904"/>
                </a:lnTo>
                <a:cubicBezTo>
                  <a:pt x="63452" y="214947"/>
                  <a:pt x="89808" y="226546"/>
                  <a:pt x="121142" y="236395"/>
                </a:cubicBezTo>
                <a:cubicBezTo>
                  <a:pt x="190003" y="258088"/>
                  <a:pt x="282839" y="270910"/>
                  <a:pt x="385545" y="270910"/>
                </a:cubicBezTo>
                <a:cubicBezTo>
                  <a:pt x="488252" y="270910"/>
                  <a:pt x="580752" y="258088"/>
                  <a:pt x="649605" y="236395"/>
                </a:cubicBezTo>
                <a:cubicBezTo>
                  <a:pt x="681149" y="226464"/>
                  <a:pt x="707589" y="214742"/>
                  <a:pt x="728256" y="200578"/>
                </a:cubicBezTo>
                <a:close/>
                <a:moveTo>
                  <a:pt x="728259" y="419385"/>
                </a:moveTo>
                <a:lnTo>
                  <a:pt x="728259" y="562653"/>
                </a:lnTo>
                <a:cubicBezTo>
                  <a:pt x="728259" y="569898"/>
                  <a:pt x="723238" y="579503"/>
                  <a:pt x="707844" y="590981"/>
                </a:cubicBezTo>
                <a:cubicBezTo>
                  <a:pt x="692449" y="602460"/>
                  <a:pt x="667933" y="613977"/>
                  <a:pt x="636558" y="623867"/>
                </a:cubicBezTo>
                <a:cubicBezTo>
                  <a:pt x="573805" y="643607"/>
                  <a:pt x="484575" y="656428"/>
                  <a:pt x="385542" y="656428"/>
                </a:cubicBezTo>
                <a:cubicBezTo>
                  <a:pt x="286509" y="656428"/>
                  <a:pt x="196954" y="643607"/>
                  <a:pt x="134194" y="623867"/>
                </a:cubicBezTo>
                <a:cubicBezTo>
                  <a:pt x="102818" y="613977"/>
                  <a:pt x="78302" y="602459"/>
                  <a:pt x="62908" y="590981"/>
                </a:cubicBezTo>
                <a:cubicBezTo>
                  <a:pt x="47514" y="579504"/>
                  <a:pt x="42827" y="569899"/>
                  <a:pt x="42827" y="562653"/>
                </a:cubicBezTo>
                <a:cubicBezTo>
                  <a:pt x="42869" y="562002"/>
                  <a:pt x="42869" y="561351"/>
                  <a:pt x="42827" y="560699"/>
                </a:cubicBezTo>
                <a:lnTo>
                  <a:pt x="42827" y="419713"/>
                </a:lnTo>
                <a:cubicBezTo>
                  <a:pt x="63452" y="433756"/>
                  <a:pt x="89808" y="445355"/>
                  <a:pt x="121142" y="455204"/>
                </a:cubicBezTo>
                <a:cubicBezTo>
                  <a:pt x="190003" y="476898"/>
                  <a:pt x="282839" y="489719"/>
                  <a:pt x="385545" y="489719"/>
                </a:cubicBezTo>
                <a:cubicBezTo>
                  <a:pt x="488252" y="489719"/>
                  <a:pt x="580752" y="476898"/>
                  <a:pt x="649605" y="455204"/>
                </a:cubicBezTo>
                <a:cubicBezTo>
                  <a:pt x="681149" y="445273"/>
                  <a:pt x="707589" y="433551"/>
                  <a:pt x="728256" y="419387"/>
                </a:cubicBezTo>
                <a:close/>
                <a:moveTo>
                  <a:pt x="728259" y="627775"/>
                </a:moveTo>
                <a:lnTo>
                  <a:pt x="728259" y="781462"/>
                </a:lnTo>
                <a:cubicBezTo>
                  <a:pt x="728259" y="789195"/>
                  <a:pt x="723490" y="798761"/>
                  <a:pt x="709183" y="810116"/>
                </a:cubicBezTo>
                <a:cubicBezTo>
                  <a:pt x="694876" y="821471"/>
                  <a:pt x="671949" y="833193"/>
                  <a:pt x="642581" y="843002"/>
                </a:cubicBezTo>
                <a:cubicBezTo>
                  <a:pt x="583802" y="862660"/>
                  <a:pt x="499927" y="875237"/>
                  <a:pt x="406966" y="875237"/>
                </a:cubicBezTo>
                <a:lnTo>
                  <a:pt x="364127" y="875237"/>
                </a:lnTo>
                <a:cubicBezTo>
                  <a:pt x="271169" y="875237"/>
                  <a:pt x="187287" y="862661"/>
                  <a:pt x="128512" y="843002"/>
                </a:cubicBezTo>
                <a:cubicBezTo>
                  <a:pt x="99144" y="833193"/>
                  <a:pt x="75883" y="821471"/>
                  <a:pt x="61576" y="810116"/>
                </a:cubicBezTo>
                <a:cubicBezTo>
                  <a:pt x="47269" y="798761"/>
                  <a:pt x="42834" y="789195"/>
                  <a:pt x="42834" y="781462"/>
                </a:cubicBezTo>
                <a:lnTo>
                  <a:pt x="42834" y="628098"/>
                </a:lnTo>
                <a:cubicBezTo>
                  <a:pt x="63459" y="642140"/>
                  <a:pt x="89814" y="653739"/>
                  <a:pt x="121149" y="663589"/>
                </a:cubicBezTo>
                <a:cubicBezTo>
                  <a:pt x="190010" y="685282"/>
                  <a:pt x="282845" y="698103"/>
                  <a:pt x="385552" y="698103"/>
                </a:cubicBezTo>
                <a:cubicBezTo>
                  <a:pt x="488258" y="698103"/>
                  <a:pt x="580759" y="685282"/>
                  <a:pt x="649612" y="663589"/>
                </a:cubicBezTo>
                <a:cubicBezTo>
                  <a:pt x="681155" y="653658"/>
                  <a:pt x="707596" y="641936"/>
                  <a:pt x="728262" y="627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3175" cap="flat">
            <a:solidFill>
              <a:schemeClr val="tx2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Aptos" panose="020B00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5970DC-455E-1DF7-2573-3D5CCD9B960E}"/>
              </a:ext>
            </a:extLst>
          </p:cNvPr>
          <p:cNvGrpSpPr/>
          <p:nvPr/>
        </p:nvGrpSpPr>
        <p:grpSpPr>
          <a:xfrm>
            <a:off x="1540561" y="3808957"/>
            <a:ext cx="1076559" cy="499616"/>
            <a:chOff x="4617920" y="2290914"/>
            <a:chExt cx="559285" cy="33710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FE607DD-6FF4-7CA1-6A3D-D36DECA50C9D}"/>
                </a:ext>
              </a:extLst>
            </p:cNvPr>
            <p:cNvSpPr/>
            <p:nvPr/>
          </p:nvSpPr>
          <p:spPr>
            <a:xfrm>
              <a:off x="4617920" y="229091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B75C10E-D533-469F-C940-97D1F7D635B6}"/>
                </a:ext>
              </a:extLst>
            </p:cNvPr>
            <p:cNvSpPr txBox="1"/>
            <p:nvPr/>
          </p:nvSpPr>
          <p:spPr>
            <a:xfrm>
              <a:off x="4618605" y="2312930"/>
              <a:ext cx="558600" cy="31509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Scheduler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0B0004020202020204" pitchFamily="34" charset="0"/>
                </a:rPr>
                <a:t>Job – Data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0B0004020202020204" pitchFamily="34" charset="0"/>
                </a:rPr>
                <a:t>Distribution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0B0004020202020204" pitchFamily="34" charset="0"/>
                </a:rPr>
                <a:t>WS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A8BEE9-968F-A00C-0CF6-2EA12B43B7E2}"/>
              </a:ext>
            </a:extLst>
          </p:cNvPr>
          <p:cNvGrpSpPr/>
          <p:nvPr/>
        </p:nvGrpSpPr>
        <p:grpSpPr>
          <a:xfrm>
            <a:off x="1539200" y="4320322"/>
            <a:ext cx="1076559" cy="433222"/>
            <a:chOff x="4617920" y="2290914"/>
            <a:chExt cx="559285" cy="29231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13E16C5-0ED5-B423-AC78-44C94536BB2B}"/>
                </a:ext>
              </a:extLst>
            </p:cNvPr>
            <p:cNvSpPr/>
            <p:nvPr/>
          </p:nvSpPr>
          <p:spPr>
            <a:xfrm>
              <a:off x="4617920" y="229091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93B2600-B8A9-F587-82CD-4CBD1C9F45B3}"/>
                </a:ext>
              </a:extLst>
            </p:cNvPr>
            <p:cNvSpPr txBox="1"/>
            <p:nvPr/>
          </p:nvSpPr>
          <p:spPr>
            <a:xfrm>
              <a:off x="4617920" y="2312930"/>
              <a:ext cx="559285" cy="2112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0B0004020202020204" pitchFamily="34" charset="0"/>
                </a:rPr>
                <a:t>Request 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Table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FB3AE2-E750-DC32-4130-2A3E297EE5EC}"/>
              </a:ext>
            </a:extLst>
          </p:cNvPr>
          <p:cNvGrpSpPr/>
          <p:nvPr/>
        </p:nvGrpSpPr>
        <p:grpSpPr>
          <a:xfrm>
            <a:off x="1534866" y="4906630"/>
            <a:ext cx="1082254" cy="959693"/>
            <a:chOff x="1534866" y="4906630"/>
            <a:chExt cx="1082254" cy="95969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3A55D6-3CF0-2E43-504F-2354BCEFD425}"/>
                </a:ext>
              </a:extLst>
            </p:cNvPr>
            <p:cNvSpPr/>
            <p:nvPr/>
          </p:nvSpPr>
          <p:spPr>
            <a:xfrm>
              <a:off x="2291855" y="4906630"/>
              <a:ext cx="149084" cy="257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D68B086-28B6-4D3E-8278-C6AFB66323E4}"/>
                </a:ext>
              </a:extLst>
            </p:cNvPr>
            <p:cNvGrpSpPr/>
            <p:nvPr/>
          </p:nvGrpSpPr>
          <p:grpSpPr>
            <a:xfrm>
              <a:off x="1540561" y="4960738"/>
              <a:ext cx="1076559" cy="433222"/>
              <a:chOff x="4617920" y="2290914"/>
              <a:chExt cx="559285" cy="29231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53CE2B1-D55C-4CDE-0890-AC630A311B20}"/>
                  </a:ext>
                </a:extLst>
              </p:cNvPr>
              <p:cNvSpPr/>
              <p:nvPr/>
            </p:nvSpPr>
            <p:spPr>
              <a:xfrm>
                <a:off x="4617920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0C0D8B-D0BA-DEF4-23BC-9C7AA579480A}"/>
                  </a:ext>
                </a:extLst>
              </p:cNvPr>
              <p:cNvSpPr txBox="1"/>
              <p:nvPr/>
            </p:nvSpPr>
            <p:spPr>
              <a:xfrm>
                <a:off x="4618605" y="2312930"/>
                <a:ext cx="558600" cy="24587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Scheduler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Job – Repl.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Function</a:t>
                </a: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744C26-6358-6D88-8C4A-33FE478A25B7}"/>
                </a:ext>
              </a:extLst>
            </p:cNvPr>
            <p:cNvGrpSpPr/>
            <p:nvPr/>
          </p:nvGrpSpPr>
          <p:grpSpPr>
            <a:xfrm>
              <a:off x="1534866" y="5433101"/>
              <a:ext cx="1076559" cy="433222"/>
              <a:chOff x="4608915" y="2290914"/>
              <a:chExt cx="559285" cy="29231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E57DE65-5F23-35C5-AF29-4811AFD8BCCA}"/>
                  </a:ext>
                </a:extLst>
              </p:cNvPr>
              <p:cNvSpPr/>
              <p:nvPr/>
            </p:nvSpPr>
            <p:spPr>
              <a:xfrm>
                <a:off x="4611164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D76FAF9-CBD4-E622-0455-9CF997FC69A2}"/>
                  </a:ext>
                </a:extLst>
              </p:cNvPr>
              <p:cNvSpPr txBox="1"/>
              <p:nvPr/>
            </p:nvSpPr>
            <p:spPr>
              <a:xfrm>
                <a:off x="4608915" y="2312930"/>
                <a:ext cx="559285" cy="24587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Web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Replication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Queue</a:t>
                </a:r>
              </a:p>
            </p:txBody>
          </p:sp>
        </p:grpSp>
      </p:grpSp>
      <p:sp>
        <p:nvSpPr>
          <p:cNvPr id="19" name="Graphic 1071">
            <a:extLst>
              <a:ext uri="{FF2B5EF4-FFF2-40B4-BE49-F238E27FC236}">
                <a16:creationId xmlns:a16="http://schemas.microsoft.com/office/drawing/2014/main" id="{C7430889-B4E4-9E77-436E-E944982E714B}"/>
              </a:ext>
            </a:extLst>
          </p:cNvPr>
          <p:cNvSpPr/>
          <p:nvPr/>
        </p:nvSpPr>
        <p:spPr>
          <a:xfrm>
            <a:off x="6773799" y="3523908"/>
            <a:ext cx="1539450" cy="2515385"/>
          </a:xfrm>
          <a:custGeom>
            <a:avLst/>
            <a:gdLst>
              <a:gd name="connsiteX0" fmla="*/ 364127 w 771095"/>
              <a:gd name="connsiteY0" fmla="*/ 1 h 916916"/>
              <a:gd name="connsiteX1" fmla="*/ 114461 w 771095"/>
              <a:gd name="connsiteY1" fmla="*/ 34516 h 916916"/>
              <a:gd name="connsiteX2" fmla="*/ 34472 w 771095"/>
              <a:gd name="connsiteY2" fmla="*/ 74566 h 916916"/>
              <a:gd name="connsiteX3" fmla="*/ 334 w 771095"/>
              <a:gd name="connsiteY3" fmla="*/ 132198 h 916916"/>
              <a:gd name="connsiteX4" fmla="*/ 334 w 771095"/>
              <a:gd name="connsiteY4" fmla="*/ 133175 h 916916"/>
              <a:gd name="connsiteX5" fmla="*/ 0 w 771095"/>
              <a:gd name="connsiteY5" fmla="*/ 135454 h 916916"/>
              <a:gd name="connsiteX6" fmla="*/ 0 w 771095"/>
              <a:gd name="connsiteY6" fmla="*/ 352961 h 916916"/>
              <a:gd name="connsiteX7" fmla="*/ 0 w 771095"/>
              <a:gd name="connsiteY7" fmla="*/ 354263 h 916916"/>
              <a:gd name="connsiteX8" fmla="*/ 0 w 771095"/>
              <a:gd name="connsiteY8" fmla="*/ 561351 h 916916"/>
              <a:gd name="connsiteX9" fmla="*/ 0 w 771095"/>
              <a:gd name="connsiteY9" fmla="*/ 562653 h 916916"/>
              <a:gd name="connsiteX10" fmla="*/ 0 w 771095"/>
              <a:gd name="connsiteY10" fmla="*/ 781462 h 916916"/>
              <a:gd name="connsiteX11" fmla="*/ 34472 w 771095"/>
              <a:gd name="connsiteY11" fmla="*/ 842351 h 916916"/>
              <a:gd name="connsiteX12" fmla="*/ 114461 w 771095"/>
              <a:gd name="connsiteY12" fmla="*/ 882402 h 916916"/>
              <a:gd name="connsiteX13" fmla="*/ 364127 w 771095"/>
              <a:gd name="connsiteY13" fmla="*/ 916916 h 916916"/>
              <a:gd name="connsiteX14" fmla="*/ 406966 w 771095"/>
              <a:gd name="connsiteY14" fmla="*/ 916916 h 916916"/>
              <a:gd name="connsiteX15" fmla="*/ 656301 w 771095"/>
              <a:gd name="connsiteY15" fmla="*/ 882402 h 916916"/>
              <a:gd name="connsiteX16" fmla="*/ 736289 w 771095"/>
              <a:gd name="connsiteY16" fmla="*/ 842351 h 916916"/>
              <a:gd name="connsiteX17" fmla="*/ 771096 w 771095"/>
              <a:gd name="connsiteY17" fmla="*/ 781462 h 916916"/>
              <a:gd name="connsiteX18" fmla="*/ 771096 w 771095"/>
              <a:gd name="connsiteY18" fmla="*/ 135454 h 916916"/>
              <a:gd name="connsiteX19" fmla="*/ 771096 w 771095"/>
              <a:gd name="connsiteY19" fmla="*/ 133501 h 916916"/>
              <a:gd name="connsiteX20" fmla="*/ 770762 w 771095"/>
              <a:gd name="connsiteY20" fmla="*/ 131547 h 916916"/>
              <a:gd name="connsiteX21" fmla="*/ 736289 w 771095"/>
              <a:gd name="connsiteY21" fmla="*/ 74565 h 916916"/>
              <a:gd name="connsiteX22" fmla="*/ 656300 w 771095"/>
              <a:gd name="connsiteY22" fmla="*/ 34515 h 916916"/>
              <a:gd name="connsiteX23" fmla="*/ 406966 w 771095"/>
              <a:gd name="connsiteY23" fmla="*/ 0 h 916916"/>
              <a:gd name="connsiteX24" fmla="*/ 364127 w 771095"/>
              <a:gd name="connsiteY24" fmla="*/ 41679 h 916916"/>
              <a:gd name="connsiteX25" fmla="*/ 406966 w 771095"/>
              <a:gd name="connsiteY25" fmla="*/ 41679 h 916916"/>
              <a:gd name="connsiteX26" fmla="*/ 642581 w 771095"/>
              <a:gd name="connsiteY26" fmla="*/ 73915 h 916916"/>
              <a:gd name="connsiteX27" fmla="*/ 709183 w 771095"/>
              <a:gd name="connsiteY27" fmla="*/ 106801 h 916916"/>
              <a:gd name="connsiteX28" fmla="*/ 728259 w 771095"/>
              <a:gd name="connsiteY28" fmla="*/ 135454 h 916916"/>
              <a:gd name="connsiteX29" fmla="*/ 707844 w 771095"/>
              <a:gd name="connsiteY29" fmla="*/ 163783 h 916916"/>
              <a:gd name="connsiteX30" fmla="*/ 636558 w 771095"/>
              <a:gd name="connsiteY30" fmla="*/ 196669 h 916916"/>
              <a:gd name="connsiteX31" fmla="*/ 385542 w 771095"/>
              <a:gd name="connsiteY31" fmla="*/ 229230 h 916916"/>
              <a:gd name="connsiteX32" fmla="*/ 134194 w 771095"/>
              <a:gd name="connsiteY32" fmla="*/ 196669 h 916916"/>
              <a:gd name="connsiteX33" fmla="*/ 62908 w 771095"/>
              <a:gd name="connsiteY33" fmla="*/ 163783 h 916916"/>
              <a:gd name="connsiteX34" fmla="*/ 42827 w 771095"/>
              <a:gd name="connsiteY34" fmla="*/ 135454 h 916916"/>
              <a:gd name="connsiteX35" fmla="*/ 61569 w 771095"/>
              <a:gd name="connsiteY35" fmla="*/ 106801 h 916916"/>
              <a:gd name="connsiteX36" fmla="*/ 128505 w 771095"/>
              <a:gd name="connsiteY36" fmla="*/ 73915 h 916916"/>
              <a:gd name="connsiteX37" fmla="*/ 364120 w 771095"/>
              <a:gd name="connsiteY37" fmla="*/ 41679 h 916916"/>
              <a:gd name="connsiteX38" fmla="*/ 728259 w 771095"/>
              <a:gd name="connsiteY38" fmla="*/ 200576 h 916916"/>
              <a:gd name="connsiteX39" fmla="*/ 728259 w 771095"/>
              <a:gd name="connsiteY39" fmla="*/ 354263 h 916916"/>
              <a:gd name="connsiteX40" fmla="*/ 707844 w 771095"/>
              <a:gd name="connsiteY40" fmla="*/ 382592 h 916916"/>
              <a:gd name="connsiteX41" fmla="*/ 636558 w 771095"/>
              <a:gd name="connsiteY41" fmla="*/ 415478 h 916916"/>
              <a:gd name="connsiteX42" fmla="*/ 385542 w 771095"/>
              <a:gd name="connsiteY42" fmla="*/ 448039 h 916916"/>
              <a:gd name="connsiteX43" fmla="*/ 134194 w 771095"/>
              <a:gd name="connsiteY43" fmla="*/ 415478 h 916916"/>
              <a:gd name="connsiteX44" fmla="*/ 62908 w 771095"/>
              <a:gd name="connsiteY44" fmla="*/ 382592 h 916916"/>
              <a:gd name="connsiteX45" fmla="*/ 42827 w 771095"/>
              <a:gd name="connsiteY45" fmla="*/ 354263 h 916916"/>
              <a:gd name="connsiteX46" fmla="*/ 42827 w 771095"/>
              <a:gd name="connsiteY46" fmla="*/ 352310 h 916916"/>
              <a:gd name="connsiteX47" fmla="*/ 42827 w 771095"/>
              <a:gd name="connsiteY47" fmla="*/ 200904 h 916916"/>
              <a:gd name="connsiteX48" fmla="*/ 121142 w 771095"/>
              <a:gd name="connsiteY48" fmla="*/ 236395 h 916916"/>
              <a:gd name="connsiteX49" fmla="*/ 385545 w 771095"/>
              <a:gd name="connsiteY49" fmla="*/ 270910 h 916916"/>
              <a:gd name="connsiteX50" fmla="*/ 649605 w 771095"/>
              <a:gd name="connsiteY50" fmla="*/ 236395 h 916916"/>
              <a:gd name="connsiteX51" fmla="*/ 728256 w 771095"/>
              <a:gd name="connsiteY51" fmla="*/ 200578 h 916916"/>
              <a:gd name="connsiteX52" fmla="*/ 728259 w 771095"/>
              <a:gd name="connsiteY52" fmla="*/ 419385 h 916916"/>
              <a:gd name="connsiteX53" fmla="*/ 728259 w 771095"/>
              <a:gd name="connsiteY53" fmla="*/ 562653 h 916916"/>
              <a:gd name="connsiteX54" fmla="*/ 707844 w 771095"/>
              <a:gd name="connsiteY54" fmla="*/ 590981 h 916916"/>
              <a:gd name="connsiteX55" fmla="*/ 636558 w 771095"/>
              <a:gd name="connsiteY55" fmla="*/ 623867 h 916916"/>
              <a:gd name="connsiteX56" fmla="*/ 385542 w 771095"/>
              <a:gd name="connsiteY56" fmla="*/ 656428 h 916916"/>
              <a:gd name="connsiteX57" fmla="*/ 134194 w 771095"/>
              <a:gd name="connsiteY57" fmla="*/ 623867 h 916916"/>
              <a:gd name="connsiteX58" fmla="*/ 62908 w 771095"/>
              <a:gd name="connsiteY58" fmla="*/ 590981 h 916916"/>
              <a:gd name="connsiteX59" fmla="*/ 42827 w 771095"/>
              <a:gd name="connsiteY59" fmla="*/ 562653 h 916916"/>
              <a:gd name="connsiteX60" fmla="*/ 42827 w 771095"/>
              <a:gd name="connsiteY60" fmla="*/ 560699 h 916916"/>
              <a:gd name="connsiteX61" fmla="*/ 42827 w 771095"/>
              <a:gd name="connsiteY61" fmla="*/ 419713 h 916916"/>
              <a:gd name="connsiteX62" fmla="*/ 121142 w 771095"/>
              <a:gd name="connsiteY62" fmla="*/ 455204 h 916916"/>
              <a:gd name="connsiteX63" fmla="*/ 385545 w 771095"/>
              <a:gd name="connsiteY63" fmla="*/ 489719 h 916916"/>
              <a:gd name="connsiteX64" fmla="*/ 649605 w 771095"/>
              <a:gd name="connsiteY64" fmla="*/ 455204 h 916916"/>
              <a:gd name="connsiteX65" fmla="*/ 728256 w 771095"/>
              <a:gd name="connsiteY65" fmla="*/ 419387 h 916916"/>
              <a:gd name="connsiteX66" fmla="*/ 728259 w 771095"/>
              <a:gd name="connsiteY66" fmla="*/ 627775 h 916916"/>
              <a:gd name="connsiteX67" fmla="*/ 728259 w 771095"/>
              <a:gd name="connsiteY67" fmla="*/ 781462 h 916916"/>
              <a:gd name="connsiteX68" fmla="*/ 709183 w 771095"/>
              <a:gd name="connsiteY68" fmla="*/ 810116 h 916916"/>
              <a:gd name="connsiteX69" fmla="*/ 642581 w 771095"/>
              <a:gd name="connsiteY69" fmla="*/ 843002 h 916916"/>
              <a:gd name="connsiteX70" fmla="*/ 406966 w 771095"/>
              <a:gd name="connsiteY70" fmla="*/ 875237 h 916916"/>
              <a:gd name="connsiteX71" fmla="*/ 364127 w 771095"/>
              <a:gd name="connsiteY71" fmla="*/ 875237 h 916916"/>
              <a:gd name="connsiteX72" fmla="*/ 128512 w 771095"/>
              <a:gd name="connsiteY72" fmla="*/ 843002 h 916916"/>
              <a:gd name="connsiteX73" fmla="*/ 61576 w 771095"/>
              <a:gd name="connsiteY73" fmla="*/ 810116 h 916916"/>
              <a:gd name="connsiteX74" fmla="*/ 42834 w 771095"/>
              <a:gd name="connsiteY74" fmla="*/ 781462 h 916916"/>
              <a:gd name="connsiteX75" fmla="*/ 42834 w 771095"/>
              <a:gd name="connsiteY75" fmla="*/ 628098 h 916916"/>
              <a:gd name="connsiteX76" fmla="*/ 121149 w 771095"/>
              <a:gd name="connsiteY76" fmla="*/ 663589 h 916916"/>
              <a:gd name="connsiteX77" fmla="*/ 385552 w 771095"/>
              <a:gd name="connsiteY77" fmla="*/ 698103 h 916916"/>
              <a:gd name="connsiteX78" fmla="*/ 649612 w 771095"/>
              <a:gd name="connsiteY78" fmla="*/ 663589 h 916916"/>
              <a:gd name="connsiteX79" fmla="*/ 728262 w 771095"/>
              <a:gd name="connsiteY79" fmla="*/ 627772 h 91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71095" h="916916">
                <a:moveTo>
                  <a:pt x="364127" y="1"/>
                </a:moveTo>
                <a:cubicBezTo>
                  <a:pt x="267237" y="1"/>
                  <a:pt x="179598" y="12741"/>
                  <a:pt x="114461" y="34516"/>
                </a:cubicBezTo>
                <a:cubicBezTo>
                  <a:pt x="81913" y="45424"/>
                  <a:pt x="54720" y="58489"/>
                  <a:pt x="34472" y="74566"/>
                </a:cubicBezTo>
                <a:cubicBezTo>
                  <a:pt x="15144" y="89911"/>
                  <a:pt x="1589" y="109610"/>
                  <a:pt x="334" y="132198"/>
                </a:cubicBezTo>
                <a:lnTo>
                  <a:pt x="334" y="133175"/>
                </a:lnTo>
                <a:cubicBezTo>
                  <a:pt x="209" y="133908"/>
                  <a:pt x="84" y="134681"/>
                  <a:pt x="0" y="135454"/>
                </a:cubicBezTo>
                <a:lnTo>
                  <a:pt x="0" y="352961"/>
                </a:lnTo>
                <a:lnTo>
                  <a:pt x="0" y="354263"/>
                </a:lnTo>
                <a:lnTo>
                  <a:pt x="0" y="561351"/>
                </a:lnTo>
                <a:lnTo>
                  <a:pt x="0" y="562653"/>
                </a:lnTo>
                <a:lnTo>
                  <a:pt x="0" y="781462"/>
                </a:lnTo>
                <a:cubicBezTo>
                  <a:pt x="0" y="805476"/>
                  <a:pt x="14224" y="826274"/>
                  <a:pt x="34472" y="842351"/>
                </a:cubicBezTo>
                <a:cubicBezTo>
                  <a:pt x="54720" y="858429"/>
                  <a:pt x="81914" y="871494"/>
                  <a:pt x="114461" y="882402"/>
                </a:cubicBezTo>
                <a:cubicBezTo>
                  <a:pt x="179599" y="904176"/>
                  <a:pt x="267246" y="916916"/>
                  <a:pt x="364127" y="916916"/>
                </a:cubicBezTo>
                <a:lnTo>
                  <a:pt x="406966" y="916916"/>
                </a:lnTo>
                <a:cubicBezTo>
                  <a:pt x="503857" y="916916"/>
                  <a:pt x="591164" y="904176"/>
                  <a:pt x="656301" y="882402"/>
                </a:cubicBezTo>
                <a:cubicBezTo>
                  <a:pt x="688849" y="871494"/>
                  <a:pt x="716041" y="858429"/>
                  <a:pt x="736289" y="842351"/>
                </a:cubicBezTo>
                <a:cubicBezTo>
                  <a:pt x="756538" y="826274"/>
                  <a:pt x="771096" y="805476"/>
                  <a:pt x="771096" y="781462"/>
                </a:cubicBezTo>
                <a:lnTo>
                  <a:pt x="771096" y="135454"/>
                </a:lnTo>
                <a:lnTo>
                  <a:pt x="771096" y="133501"/>
                </a:lnTo>
                <a:cubicBezTo>
                  <a:pt x="771012" y="132849"/>
                  <a:pt x="770887" y="132198"/>
                  <a:pt x="770762" y="131547"/>
                </a:cubicBezTo>
                <a:cubicBezTo>
                  <a:pt x="769256" y="109202"/>
                  <a:pt x="755450" y="89747"/>
                  <a:pt x="736289" y="74565"/>
                </a:cubicBezTo>
                <a:cubicBezTo>
                  <a:pt x="716041" y="58488"/>
                  <a:pt x="688848" y="45423"/>
                  <a:pt x="656300" y="34515"/>
                </a:cubicBezTo>
                <a:cubicBezTo>
                  <a:pt x="591163" y="12740"/>
                  <a:pt x="503857" y="0"/>
                  <a:pt x="406966" y="0"/>
                </a:cubicBezTo>
                <a:close/>
                <a:moveTo>
                  <a:pt x="364127" y="41679"/>
                </a:moveTo>
                <a:lnTo>
                  <a:pt x="406966" y="41679"/>
                </a:lnTo>
                <a:cubicBezTo>
                  <a:pt x="499924" y="41679"/>
                  <a:pt x="583806" y="54255"/>
                  <a:pt x="642581" y="73915"/>
                </a:cubicBezTo>
                <a:cubicBezTo>
                  <a:pt x="671949" y="83724"/>
                  <a:pt x="694875" y="95446"/>
                  <a:pt x="709183" y="106801"/>
                </a:cubicBezTo>
                <a:cubicBezTo>
                  <a:pt x="723491" y="118156"/>
                  <a:pt x="728259" y="127721"/>
                  <a:pt x="728259" y="135454"/>
                </a:cubicBezTo>
                <a:cubicBezTo>
                  <a:pt x="728259" y="142699"/>
                  <a:pt x="723238" y="152305"/>
                  <a:pt x="707844" y="163783"/>
                </a:cubicBezTo>
                <a:cubicBezTo>
                  <a:pt x="692449" y="175261"/>
                  <a:pt x="667933" y="186779"/>
                  <a:pt x="636558" y="196669"/>
                </a:cubicBezTo>
                <a:cubicBezTo>
                  <a:pt x="573805" y="216408"/>
                  <a:pt x="484575" y="229230"/>
                  <a:pt x="385542" y="229230"/>
                </a:cubicBezTo>
                <a:cubicBezTo>
                  <a:pt x="286509" y="229230"/>
                  <a:pt x="196954" y="216408"/>
                  <a:pt x="134194" y="196669"/>
                </a:cubicBezTo>
                <a:cubicBezTo>
                  <a:pt x="102818" y="186779"/>
                  <a:pt x="78302" y="175260"/>
                  <a:pt x="62908" y="163783"/>
                </a:cubicBezTo>
                <a:cubicBezTo>
                  <a:pt x="47514" y="152306"/>
                  <a:pt x="42827" y="142700"/>
                  <a:pt x="42827" y="135454"/>
                </a:cubicBezTo>
                <a:cubicBezTo>
                  <a:pt x="42827" y="127721"/>
                  <a:pt x="47262" y="118156"/>
                  <a:pt x="61569" y="106801"/>
                </a:cubicBezTo>
                <a:cubicBezTo>
                  <a:pt x="75877" y="95446"/>
                  <a:pt x="99137" y="83724"/>
                  <a:pt x="128505" y="73915"/>
                </a:cubicBezTo>
                <a:cubicBezTo>
                  <a:pt x="187284" y="54256"/>
                  <a:pt x="271160" y="41679"/>
                  <a:pt x="364120" y="41679"/>
                </a:cubicBezTo>
                <a:close/>
                <a:moveTo>
                  <a:pt x="728259" y="200576"/>
                </a:moveTo>
                <a:lnTo>
                  <a:pt x="728259" y="354263"/>
                </a:lnTo>
                <a:cubicBezTo>
                  <a:pt x="728259" y="361508"/>
                  <a:pt x="723238" y="371114"/>
                  <a:pt x="707844" y="382592"/>
                </a:cubicBezTo>
                <a:cubicBezTo>
                  <a:pt x="692449" y="394070"/>
                  <a:pt x="667933" y="405588"/>
                  <a:pt x="636558" y="415478"/>
                </a:cubicBezTo>
                <a:cubicBezTo>
                  <a:pt x="573805" y="435218"/>
                  <a:pt x="484575" y="448039"/>
                  <a:pt x="385542" y="448039"/>
                </a:cubicBezTo>
                <a:cubicBezTo>
                  <a:pt x="286509" y="448039"/>
                  <a:pt x="196954" y="435218"/>
                  <a:pt x="134194" y="415478"/>
                </a:cubicBezTo>
                <a:cubicBezTo>
                  <a:pt x="102818" y="405588"/>
                  <a:pt x="78302" y="394069"/>
                  <a:pt x="62908" y="382592"/>
                </a:cubicBezTo>
                <a:cubicBezTo>
                  <a:pt x="47514" y="371115"/>
                  <a:pt x="42827" y="361509"/>
                  <a:pt x="42827" y="354263"/>
                </a:cubicBezTo>
                <a:cubicBezTo>
                  <a:pt x="42869" y="353612"/>
                  <a:pt x="42869" y="352961"/>
                  <a:pt x="42827" y="352310"/>
                </a:cubicBezTo>
                <a:lnTo>
                  <a:pt x="42827" y="200904"/>
                </a:lnTo>
                <a:cubicBezTo>
                  <a:pt x="63452" y="214947"/>
                  <a:pt x="89808" y="226546"/>
                  <a:pt x="121142" y="236395"/>
                </a:cubicBezTo>
                <a:cubicBezTo>
                  <a:pt x="190003" y="258088"/>
                  <a:pt x="282839" y="270910"/>
                  <a:pt x="385545" y="270910"/>
                </a:cubicBezTo>
                <a:cubicBezTo>
                  <a:pt x="488252" y="270910"/>
                  <a:pt x="580752" y="258088"/>
                  <a:pt x="649605" y="236395"/>
                </a:cubicBezTo>
                <a:cubicBezTo>
                  <a:pt x="681149" y="226464"/>
                  <a:pt x="707589" y="214742"/>
                  <a:pt x="728256" y="200578"/>
                </a:cubicBezTo>
                <a:close/>
                <a:moveTo>
                  <a:pt x="728259" y="419385"/>
                </a:moveTo>
                <a:lnTo>
                  <a:pt x="728259" y="562653"/>
                </a:lnTo>
                <a:cubicBezTo>
                  <a:pt x="728259" y="569898"/>
                  <a:pt x="723238" y="579503"/>
                  <a:pt x="707844" y="590981"/>
                </a:cubicBezTo>
                <a:cubicBezTo>
                  <a:pt x="692449" y="602460"/>
                  <a:pt x="667933" y="613977"/>
                  <a:pt x="636558" y="623867"/>
                </a:cubicBezTo>
                <a:cubicBezTo>
                  <a:pt x="573805" y="643607"/>
                  <a:pt x="484575" y="656428"/>
                  <a:pt x="385542" y="656428"/>
                </a:cubicBezTo>
                <a:cubicBezTo>
                  <a:pt x="286509" y="656428"/>
                  <a:pt x="196954" y="643607"/>
                  <a:pt x="134194" y="623867"/>
                </a:cubicBezTo>
                <a:cubicBezTo>
                  <a:pt x="102818" y="613977"/>
                  <a:pt x="78302" y="602459"/>
                  <a:pt x="62908" y="590981"/>
                </a:cubicBezTo>
                <a:cubicBezTo>
                  <a:pt x="47514" y="579504"/>
                  <a:pt x="42827" y="569899"/>
                  <a:pt x="42827" y="562653"/>
                </a:cubicBezTo>
                <a:cubicBezTo>
                  <a:pt x="42869" y="562002"/>
                  <a:pt x="42869" y="561351"/>
                  <a:pt x="42827" y="560699"/>
                </a:cubicBezTo>
                <a:lnTo>
                  <a:pt x="42827" y="419713"/>
                </a:lnTo>
                <a:cubicBezTo>
                  <a:pt x="63452" y="433756"/>
                  <a:pt x="89808" y="445355"/>
                  <a:pt x="121142" y="455204"/>
                </a:cubicBezTo>
                <a:cubicBezTo>
                  <a:pt x="190003" y="476898"/>
                  <a:pt x="282839" y="489719"/>
                  <a:pt x="385545" y="489719"/>
                </a:cubicBezTo>
                <a:cubicBezTo>
                  <a:pt x="488252" y="489719"/>
                  <a:pt x="580752" y="476898"/>
                  <a:pt x="649605" y="455204"/>
                </a:cubicBezTo>
                <a:cubicBezTo>
                  <a:pt x="681149" y="445273"/>
                  <a:pt x="707589" y="433551"/>
                  <a:pt x="728256" y="419387"/>
                </a:cubicBezTo>
                <a:close/>
                <a:moveTo>
                  <a:pt x="728259" y="627775"/>
                </a:moveTo>
                <a:lnTo>
                  <a:pt x="728259" y="781462"/>
                </a:lnTo>
                <a:cubicBezTo>
                  <a:pt x="728259" y="789195"/>
                  <a:pt x="723490" y="798761"/>
                  <a:pt x="709183" y="810116"/>
                </a:cubicBezTo>
                <a:cubicBezTo>
                  <a:pt x="694876" y="821471"/>
                  <a:pt x="671949" y="833193"/>
                  <a:pt x="642581" y="843002"/>
                </a:cubicBezTo>
                <a:cubicBezTo>
                  <a:pt x="583802" y="862660"/>
                  <a:pt x="499927" y="875237"/>
                  <a:pt x="406966" y="875237"/>
                </a:cubicBezTo>
                <a:lnTo>
                  <a:pt x="364127" y="875237"/>
                </a:lnTo>
                <a:cubicBezTo>
                  <a:pt x="271169" y="875237"/>
                  <a:pt x="187287" y="862661"/>
                  <a:pt x="128512" y="843002"/>
                </a:cubicBezTo>
                <a:cubicBezTo>
                  <a:pt x="99144" y="833193"/>
                  <a:pt x="75883" y="821471"/>
                  <a:pt x="61576" y="810116"/>
                </a:cubicBezTo>
                <a:cubicBezTo>
                  <a:pt x="47269" y="798761"/>
                  <a:pt x="42834" y="789195"/>
                  <a:pt x="42834" y="781462"/>
                </a:cubicBezTo>
                <a:lnTo>
                  <a:pt x="42834" y="628098"/>
                </a:lnTo>
                <a:cubicBezTo>
                  <a:pt x="63459" y="642140"/>
                  <a:pt x="89814" y="653739"/>
                  <a:pt x="121149" y="663589"/>
                </a:cubicBezTo>
                <a:cubicBezTo>
                  <a:pt x="190010" y="685282"/>
                  <a:pt x="282845" y="698103"/>
                  <a:pt x="385552" y="698103"/>
                </a:cubicBezTo>
                <a:cubicBezTo>
                  <a:pt x="488258" y="698103"/>
                  <a:pt x="580759" y="685282"/>
                  <a:pt x="649612" y="663589"/>
                </a:cubicBezTo>
                <a:cubicBezTo>
                  <a:pt x="681155" y="653658"/>
                  <a:pt x="707596" y="641936"/>
                  <a:pt x="728262" y="627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3175" cap="flat">
            <a:solidFill>
              <a:schemeClr val="tx2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Aptos" panose="020B00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45C4DF-D58F-1B68-DCEB-94B146B99F53}"/>
              </a:ext>
            </a:extLst>
          </p:cNvPr>
          <p:cNvGrpSpPr/>
          <p:nvPr/>
        </p:nvGrpSpPr>
        <p:grpSpPr>
          <a:xfrm>
            <a:off x="7142785" y="4349211"/>
            <a:ext cx="1088200" cy="905585"/>
            <a:chOff x="7142785" y="4349211"/>
            <a:chExt cx="1088200" cy="90558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0D62AC-A340-8155-FF91-20B928E9F654}"/>
                </a:ext>
              </a:extLst>
            </p:cNvPr>
            <p:cNvGrpSpPr/>
            <p:nvPr/>
          </p:nvGrpSpPr>
          <p:grpSpPr>
            <a:xfrm>
              <a:off x="7142785" y="4349211"/>
              <a:ext cx="1076559" cy="433222"/>
              <a:chOff x="4617920" y="2290914"/>
              <a:chExt cx="559285" cy="29231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02CCDDA-26C7-80FA-46DD-4573057C6DA6}"/>
                  </a:ext>
                </a:extLst>
              </p:cNvPr>
              <p:cNvSpPr/>
              <p:nvPr/>
            </p:nvSpPr>
            <p:spPr>
              <a:xfrm>
                <a:off x="4617920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56AF55C-F2C2-7B75-7E1F-DA4D10FEDE8A}"/>
                  </a:ext>
                </a:extLst>
              </p:cNvPr>
              <p:cNvSpPr txBox="1"/>
              <p:nvPr/>
            </p:nvSpPr>
            <p:spPr>
              <a:xfrm>
                <a:off x="4618605" y="2312930"/>
                <a:ext cx="558600" cy="21125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IS"/>
                </a:defPPr>
                <a:lvl1pPr marR="0" lvl="0" indent="0" fontAlgn="auto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">
                    <a:solidFill>
                      <a:srgbClr val="242C2F"/>
                    </a:solidFill>
                    <a:latin typeface="Aptos" panose="02110004020202020204"/>
                  </a:defRPr>
                </a:lvl1pPr>
              </a:lstStyle>
              <a:p>
                <a:r>
                  <a:rPr lang="en-US">
                    <a:latin typeface="Aptos" panose="020B0004020202020204" pitchFamily="34" charset="0"/>
                  </a:rPr>
                  <a:t>Web Replic. </a:t>
                </a:r>
              </a:p>
              <a:p>
                <a:endParaRPr lang="en-US">
                  <a:latin typeface="Aptos" panose="020B0004020202020204" pitchFamily="34" charset="0"/>
                </a:endParaRPr>
              </a:p>
              <a:p>
                <a:endParaRPr lang="en-US">
                  <a:latin typeface="Aptos" panose="020B0004020202020204" pitchFamily="34" charset="0"/>
                </a:endParaRPr>
              </a:p>
              <a:p>
                <a:r>
                  <a:rPr lang="en-US">
                    <a:latin typeface="Aptos" panose="020B0004020202020204" pitchFamily="34" charset="0"/>
                  </a:rPr>
                  <a:t>Packet Data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EDCAE04-1A08-717F-C5EB-FF8A5FCE0EEE}"/>
                </a:ext>
              </a:extLst>
            </p:cNvPr>
            <p:cNvGrpSpPr/>
            <p:nvPr/>
          </p:nvGrpSpPr>
          <p:grpSpPr>
            <a:xfrm>
              <a:off x="7154426" y="4821574"/>
              <a:ext cx="1076559" cy="433222"/>
              <a:chOff x="4617920" y="2290914"/>
              <a:chExt cx="559285" cy="29231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C3E474-7E33-9B8E-4B94-805CDC8FAB4A}"/>
                  </a:ext>
                </a:extLst>
              </p:cNvPr>
              <p:cNvSpPr/>
              <p:nvPr/>
            </p:nvSpPr>
            <p:spPr>
              <a:xfrm>
                <a:off x="4617920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A084571-BC86-8022-BA08-742172494EDD}"/>
                  </a:ext>
                </a:extLst>
              </p:cNvPr>
              <p:cNvSpPr txBox="1"/>
              <p:nvPr/>
            </p:nvSpPr>
            <p:spPr>
              <a:xfrm>
                <a:off x="4617920" y="2312930"/>
                <a:ext cx="559285" cy="24587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Update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destination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table</a:t>
                </a: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p:grpSp>
      </p:grpSp>
      <p:pic>
        <p:nvPicPr>
          <p:cNvPr id="22" name="Picture 4" descr="Image result for moving truck icon">
            <a:extLst>
              <a:ext uri="{FF2B5EF4-FFF2-40B4-BE49-F238E27FC236}">
                <a16:creationId xmlns:a16="http://schemas.microsoft.com/office/drawing/2014/main" id="{B37475BF-B372-EBF6-F9FC-E3BB3079F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3458503" y="4064953"/>
            <a:ext cx="2535382" cy="132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06942C-BC33-EB1A-1A57-5A6B358389C0}"/>
              </a:ext>
            </a:extLst>
          </p:cNvPr>
          <p:cNvSpPr txBox="1"/>
          <p:nvPr/>
        </p:nvSpPr>
        <p:spPr>
          <a:xfrm>
            <a:off x="1543041" y="3109195"/>
            <a:ext cx="88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ptos" panose="020B0004020202020204" pitchFamily="34" charset="0"/>
              </a:rPr>
              <a:t>Source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14A45-49E1-3757-4197-807EC807C246}"/>
              </a:ext>
            </a:extLst>
          </p:cNvPr>
          <p:cNvSpPr txBox="1"/>
          <p:nvPr/>
        </p:nvSpPr>
        <p:spPr>
          <a:xfrm>
            <a:off x="6877487" y="3112556"/>
            <a:ext cx="133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Destination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C2FB46-25FF-A60E-0BB0-616F89657E91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2338223" y="4729457"/>
            <a:ext cx="1120280" cy="881351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0D0744-D739-6CE1-47CB-EA6EF3BBF60B}"/>
              </a:ext>
            </a:extLst>
          </p:cNvPr>
          <p:cNvCxnSpPr>
            <a:cxnSpLocks/>
            <a:stCxn id="22" idx="3"/>
            <a:endCxn id="30" idx="1"/>
          </p:cNvCxnSpPr>
          <p:nvPr/>
        </p:nvCxnSpPr>
        <p:spPr>
          <a:xfrm flipV="1">
            <a:off x="5993885" y="4538390"/>
            <a:ext cx="1150219" cy="191067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9FD36F7-94C7-3062-9E79-FDA8B33E7C4F}"/>
              </a:ext>
            </a:extLst>
          </p:cNvPr>
          <p:cNvSpPr txBox="1"/>
          <p:nvPr/>
        </p:nvSpPr>
        <p:spPr>
          <a:xfrm>
            <a:off x="3542309" y="5689838"/>
            <a:ext cx="2270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ptos" panose="020B0004020202020204" pitchFamily="34" charset="0"/>
              </a:rPr>
              <a:t>Defined in </a:t>
            </a:r>
            <a:br>
              <a:rPr lang="en-US">
                <a:latin typeface="Aptos" panose="020B0004020202020204" pitchFamily="34" charset="0"/>
              </a:rPr>
            </a:br>
            <a:r>
              <a:rPr lang="en-US">
                <a:latin typeface="Aptos" panose="020B0004020202020204" pitchFamily="34" charset="0"/>
              </a:rPr>
              <a:t>Distribution Location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EF71FF-E806-460C-22A7-F7358004D348}"/>
              </a:ext>
            </a:extLst>
          </p:cNvPr>
          <p:cNvSpPr txBox="1"/>
          <p:nvPr/>
        </p:nvSpPr>
        <p:spPr>
          <a:xfrm>
            <a:off x="3776641" y="4095360"/>
            <a:ext cx="1439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Web </a:t>
            </a:r>
          </a:p>
          <a:p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Replication</a:t>
            </a:r>
            <a:b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Method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8F1EFA-96B2-4735-3B9F-4E1350467A65}"/>
              </a:ext>
            </a:extLst>
          </p:cNvPr>
          <p:cNvSpPr txBox="1"/>
          <p:nvPr/>
        </p:nvSpPr>
        <p:spPr>
          <a:xfrm>
            <a:off x="7369950" y="782761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ptos" panose="020B0004020202020204" pitchFamily="34" charset="0"/>
              </a:rPr>
              <a:t>Scheduler Job</a:t>
            </a:r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7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BE550-9A10-792C-256D-769A285B2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A1A6-16D6-3911-9592-0411E7B8B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Point to Point </a:t>
            </a:r>
            <a:r>
              <a:rPr lang="en-US" sz="3100">
                <a:latin typeface="Aptos Display" panose="020B0004020202020204" pitchFamily="34" charset="0"/>
              </a:rPr>
              <a:t>(P2P)</a:t>
            </a:r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A83A7-3004-EC64-2ECF-2795C402BE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6631727" cy="5544152"/>
          </a:xfrm>
        </p:spPr>
        <p:txBody>
          <a:bodyPr/>
          <a:lstStyle/>
          <a:p>
            <a:r>
              <a:rPr lang="en-US">
                <a:latin typeface="+mj-lt"/>
              </a:rPr>
              <a:t>Prerequisite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Distribution Location record the Web Replication Method is set to Web Services (Odata 4)</a:t>
            </a:r>
          </a:p>
          <a:p>
            <a:pPr lvl="1"/>
            <a:endParaRPr lang="en-US" sz="1200"/>
          </a:p>
          <a:p>
            <a:pPr lvl="1"/>
            <a:endParaRPr lang="en-US" sz="1200"/>
          </a:p>
          <a:p>
            <a:r>
              <a:rPr lang="en-US">
                <a:latin typeface="+mj-lt"/>
              </a:rPr>
              <a:t>Replicate between two BC Environment</a:t>
            </a:r>
          </a:p>
          <a:p>
            <a:endParaRPr lang="en-US" sz="1200"/>
          </a:p>
          <a:p>
            <a:r>
              <a:rPr lang="en-US">
                <a:latin typeface="+mj-lt"/>
              </a:rPr>
              <a:t>Destination table modified automatically</a:t>
            </a:r>
          </a:p>
          <a:p>
            <a:endParaRPr lang="en-US"/>
          </a:p>
          <a:p>
            <a:pPr lvl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C2D71-DD01-2252-9671-A3483BF3C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869" y="1764290"/>
            <a:ext cx="4868840" cy="104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Image result for moving truck icon">
            <a:extLst>
              <a:ext uri="{FF2B5EF4-FFF2-40B4-BE49-F238E27FC236}">
                <a16:creationId xmlns:a16="http://schemas.microsoft.com/office/drawing/2014/main" id="{FEE84E3C-0F78-DAA5-CC7D-074D4CED7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5E0677-2AC9-9B73-6E53-AA55DB63CCD3}"/>
              </a:ext>
            </a:extLst>
          </p:cNvPr>
          <p:cNvGrpSpPr/>
          <p:nvPr/>
        </p:nvGrpSpPr>
        <p:grpSpPr>
          <a:xfrm>
            <a:off x="7558833" y="3551971"/>
            <a:ext cx="3328623" cy="1041948"/>
            <a:chOff x="2767377" y="737621"/>
            <a:chExt cx="3328623" cy="104194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B6617DB-C196-1008-3CB2-22D9CAA78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67377" y="737621"/>
              <a:ext cx="1070977" cy="104194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E506C68-F0C9-A081-AB21-29E85A295B81}"/>
                </a:ext>
              </a:extLst>
            </p:cNvPr>
            <p:cNvGrpSpPr/>
            <p:nvPr/>
          </p:nvGrpSpPr>
          <p:grpSpPr>
            <a:xfrm>
              <a:off x="3321042" y="1335010"/>
              <a:ext cx="396262" cy="440086"/>
              <a:chOff x="2631778" y="4317121"/>
              <a:chExt cx="396262" cy="4400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7535603-A00A-B7EA-305B-03ED5B82F09B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5D9C67-EFB7-BB87-516A-29E6694BC884}"/>
                  </a:ext>
                </a:extLst>
              </p:cNvPr>
              <p:cNvSpPr txBox="1"/>
              <p:nvPr/>
            </p:nvSpPr>
            <p:spPr>
              <a:xfrm>
                <a:off x="2631778" y="4346576"/>
                <a:ext cx="396262" cy="364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  <a:b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D2C42B9-29F4-69DF-F953-9D897A5F5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25023" y="737621"/>
              <a:ext cx="1070977" cy="104194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D3BC0B2-ED4B-B3AF-2629-C25B0DF08D14}"/>
                </a:ext>
              </a:extLst>
            </p:cNvPr>
            <p:cNvGrpSpPr/>
            <p:nvPr/>
          </p:nvGrpSpPr>
          <p:grpSpPr>
            <a:xfrm>
              <a:off x="5132124" y="1335010"/>
              <a:ext cx="396262" cy="440086"/>
              <a:chOff x="2631778" y="4317121"/>
              <a:chExt cx="396262" cy="44008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ADD440D-FE2A-87E4-F731-867575DABA65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08334D-4D7C-A429-AE96-8594F06A8970}"/>
                  </a:ext>
                </a:extLst>
              </p:cNvPr>
              <p:cNvSpPr txBox="1"/>
              <p:nvPr/>
            </p:nvSpPr>
            <p:spPr>
              <a:xfrm>
                <a:off x="2631778" y="4346576"/>
                <a:ext cx="396262" cy="364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  <a:b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</p:txBody>
          </p:sp>
        </p:grpSp>
        <p:pic>
          <p:nvPicPr>
            <p:cNvPr id="11" name="Picture 4" descr="Image result for moving truck icon">
              <a:extLst>
                <a:ext uri="{FF2B5EF4-FFF2-40B4-BE49-F238E27FC236}">
                  <a16:creationId xmlns:a16="http://schemas.microsoft.com/office/drawing/2014/main" id="{B7901750-DAD8-2CF6-2753-EE77461EFC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5" t="30283" r="5930" b="30137"/>
            <a:stretch/>
          </p:blipFill>
          <p:spPr bwMode="auto">
            <a:xfrm>
              <a:off x="4097371" y="1136491"/>
              <a:ext cx="673429" cy="35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15D7719-FE46-7E0D-2594-E9080CC1F1B6}"/>
                </a:ext>
              </a:extLst>
            </p:cNvPr>
            <p:cNvGrpSpPr/>
            <p:nvPr/>
          </p:nvGrpSpPr>
          <p:grpSpPr>
            <a:xfrm>
              <a:off x="4198236" y="789906"/>
              <a:ext cx="444108" cy="332663"/>
              <a:chOff x="2555189" y="4317121"/>
              <a:chExt cx="710900" cy="50083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FCF100B-665C-D16E-DA29-C0D9680A4492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81C179-C2FE-AB05-E3D6-25FF6EEEB439}"/>
                  </a:ext>
                </a:extLst>
              </p:cNvPr>
              <p:cNvSpPr txBox="1"/>
              <p:nvPr/>
            </p:nvSpPr>
            <p:spPr>
              <a:xfrm>
                <a:off x="2555189" y="4346575"/>
                <a:ext cx="710900" cy="4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  <a:b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EEB4795-DE91-04B3-4945-E6E9770F2F8E}"/>
                </a:ext>
              </a:extLst>
            </p:cNvPr>
            <p:cNvCxnSpPr>
              <a:cxnSpLocks/>
            </p:cNvCxnSpPr>
            <p:nvPr/>
          </p:nvCxnSpPr>
          <p:spPr>
            <a:xfrm>
              <a:off x="3157702" y="1335010"/>
              <a:ext cx="361471" cy="154482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292A583-172F-C821-06D2-60944AF79A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0255" y="1364465"/>
              <a:ext cx="361471" cy="122945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9ABDAE0-759A-10BA-96A0-EF1C7BAE68C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V="1">
              <a:off x="3725296" y="1312992"/>
              <a:ext cx="372075" cy="35940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E54E1C0-F0D1-796D-E01B-B015847D7CC4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4770800" y="1312992"/>
              <a:ext cx="361324" cy="51473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2EBD2C-B345-70E7-E533-1848044969FD}"/>
                </a:ext>
              </a:extLst>
            </p:cNvPr>
            <p:cNvSpPr txBox="1"/>
            <p:nvPr/>
          </p:nvSpPr>
          <p:spPr>
            <a:xfrm>
              <a:off x="4147401" y="1441726"/>
              <a:ext cx="489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P2P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AE8C70-BC30-1749-78A0-7BBD4F8E3416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Distribution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09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F19BC-3E71-F601-B898-58CBED05C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4FC04-2BB7-9C03-2BAE-68CAA56C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ptos Display" panose="020B0004020202020204" pitchFamily="34" charset="0"/>
              </a:rPr>
              <a:t>Azure Storage (AzS)</a:t>
            </a:r>
            <a:endParaRPr lang="en-US" sz="4800" b="1">
              <a:latin typeface="Aptos Display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3493E-C13B-B806-6AF8-B8B1C6EF28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371594" cy="554415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Prerequisite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 dirty="0"/>
              <a:t>Distribution Location record the Web Replication Method is set to </a:t>
            </a:r>
            <a:br>
              <a:rPr lang="en-US" dirty="0"/>
            </a:br>
            <a:r>
              <a:rPr lang="en-US" dirty="0"/>
              <a:t>Azure Storage</a:t>
            </a:r>
          </a:p>
          <a:p>
            <a:pPr marL="457200" lvl="1" indent="0">
              <a:buNone/>
            </a:pPr>
            <a:endParaRPr lang="en-US" sz="1200" dirty="0"/>
          </a:p>
          <a:p>
            <a:pPr marL="228600" lvl="1">
              <a:spcBef>
                <a:spcPts val="1000"/>
              </a:spcBef>
            </a:pPr>
            <a:r>
              <a:rPr lang="en-US" sz="2800" dirty="0">
                <a:latin typeface="+mj-lt"/>
              </a:rPr>
              <a:t>Used for replication to Offline POS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>
                <a:latin typeface="+mj-lt"/>
              </a:rPr>
              <a:t>Three step process</a:t>
            </a:r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</p:txBody>
      </p:sp>
      <p:pic>
        <p:nvPicPr>
          <p:cNvPr id="4" name="Picture 4" descr="Image result for moving truck icon">
            <a:extLst>
              <a:ext uri="{FF2B5EF4-FFF2-40B4-BE49-F238E27FC236}">
                <a16:creationId xmlns:a16="http://schemas.microsoft.com/office/drawing/2014/main" id="{447A72AB-68C4-2897-7238-7398D0E20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718D7E9-1160-0D67-01E5-CE14CECC11B5}"/>
              </a:ext>
            </a:extLst>
          </p:cNvPr>
          <p:cNvGrpSpPr>
            <a:grpSpLocks noChangeAspect="1"/>
          </p:cNvGrpSpPr>
          <p:nvPr/>
        </p:nvGrpSpPr>
        <p:grpSpPr>
          <a:xfrm>
            <a:off x="6982868" y="1811459"/>
            <a:ext cx="4868841" cy="1066953"/>
            <a:chOff x="1327918" y="2886376"/>
            <a:chExt cx="7835274" cy="1717014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3153FA0C-2977-E803-AFF0-B03E7591CC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0" t="-1" r="9806" b="3241"/>
            <a:stretch/>
          </p:blipFill>
          <p:spPr bwMode="auto">
            <a:xfrm>
              <a:off x="1374512" y="2886376"/>
              <a:ext cx="7740367" cy="1668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8220B0D-69A0-174E-F59D-4BA844502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7918" y="4322883"/>
              <a:ext cx="3341407" cy="23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4EDDD6D-AC11-622A-7E0A-5BC7813E4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0000">
              <a:off x="9045401" y="4307481"/>
              <a:ext cx="117791" cy="29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76A0EE9-E094-5470-31F1-8F442536E567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Distribution Location</a:t>
            </a:r>
            <a:endParaRPr lang="en-US"/>
          </a:p>
        </p:txBody>
      </p:sp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7627DD16-C6A2-5166-86E7-863612FF8F7B}"/>
              </a:ext>
            </a:extLst>
          </p:cNvPr>
          <p:cNvSpPr/>
          <p:nvPr/>
        </p:nvSpPr>
        <p:spPr>
          <a:xfrm>
            <a:off x="8502985" y="4935890"/>
            <a:ext cx="899816" cy="413931"/>
          </a:xfrm>
          <a:prstGeom prst="cloudCallout">
            <a:avLst>
              <a:gd name="adj1" fmla="val -2589"/>
              <a:gd name="adj2" fmla="val 12279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E0DFEB-DD2E-AB65-B835-CDED51D817D0}"/>
              </a:ext>
            </a:extLst>
          </p:cNvPr>
          <p:cNvSpPr/>
          <p:nvPr/>
        </p:nvSpPr>
        <p:spPr>
          <a:xfrm>
            <a:off x="8851466" y="5381824"/>
            <a:ext cx="177744" cy="308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1BA9635A-EAC5-0462-8C45-04B81744A7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5777" y="3639173"/>
            <a:ext cx="1276862" cy="12483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EF9F3D5-20D2-3086-BDA5-D73D1B1801EB}"/>
              </a:ext>
            </a:extLst>
          </p:cNvPr>
          <p:cNvGrpSpPr/>
          <p:nvPr/>
        </p:nvGrpSpPr>
        <p:grpSpPr>
          <a:xfrm>
            <a:off x="7633334" y="4354908"/>
            <a:ext cx="472440" cy="527269"/>
            <a:chOff x="2631778" y="4317121"/>
            <a:chExt cx="396262" cy="44008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3409AC-16B4-8A5F-29A3-4098BA50EDF5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5C5286-BC7A-4C08-7829-B52D20768E72}"/>
                </a:ext>
              </a:extLst>
            </p:cNvPr>
            <p:cNvSpPr txBox="1"/>
            <p:nvPr/>
          </p:nvSpPr>
          <p:spPr>
            <a:xfrm>
              <a:off x="2631778" y="4346576"/>
              <a:ext cx="396262" cy="364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</p:txBody>
        </p:sp>
      </p:grpSp>
      <p:pic>
        <p:nvPicPr>
          <p:cNvPr id="43" name="Picture 4" descr="Image result for moving truck icon">
            <a:extLst>
              <a:ext uri="{FF2B5EF4-FFF2-40B4-BE49-F238E27FC236}">
                <a16:creationId xmlns:a16="http://schemas.microsoft.com/office/drawing/2014/main" id="{7F22047A-F316-15F2-0DBA-CEF947323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407324" y="4881176"/>
            <a:ext cx="346670" cy="1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5480F5E4-CAA1-54E6-DB0C-CBC43D39B533}"/>
              </a:ext>
            </a:extLst>
          </p:cNvPr>
          <p:cNvGrpSpPr/>
          <p:nvPr/>
        </p:nvGrpSpPr>
        <p:grpSpPr>
          <a:xfrm>
            <a:off x="8730523" y="5095791"/>
            <a:ext cx="529484" cy="398569"/>
            <a:chOff x="2555189" y="4317121"/>
            <a:chExt cx="710900" cy="50084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F36F3C7-FFEF-94AE-C8FA-E80C3F5E1D11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C4E9FA-5753-E1B8-B0F2-17DA1ECAFFD3}"/>
                </a:ext>
              </a:extLst>
            </p:cNvPr>
            <p:cNvSpPr txBox="1"/>
            <p:nvPr/>
          </p:nvSpPr>
          <p:spPr>
            <a:xfrm>
              <a:off x="2555189" y="4346580"/>
              <a:ext cx="710900" cy="47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444AA45-012B-FBD1-9B27-BBCFC492D566}"/>
              </a:ext>
            </a:extLst>
          </p:cNvPr>
          <p:cNvCxnSpPr>
            <a:cxnSpLocks/>
          </p:cNvCxnSpPr>
          <p:nvPr/>
        </p:nvCxnSpPr>
        <p:spPr>
          <a:xfrm>
            <a:off x="7438593" y="4354908"/>
            <a:ext cx="430960" cy="185086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6D8D877-1813-043E-DE4F-56563704F31D}"/>
              </a:ext>
            </a:extLst>
          </p:cNvPr>
          <p:cNvCxnSpPr>
            <a:cxnSpLocks/>
            <a:stCxn id="38" idx="3"/>
            <a:endCxn id="43" idx="1"/>
          </p:cNvCxnSpPr>
          <p:nvPr/>
        </p:nvCxnSpPr>
        <p:spPr>
          <a:xfrm>
            <a:off x="8105774" y="4608490"/>
            <a:ext cx="301550" cy="363993"/>
          </a:xfrm>
          <a:prstGeom prst="straightConnector1">
            <a:avLst/>
          </a:prstGeom>
          <a:ln w="38100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C4AB6A8-A01C-FA26-0D3C-5F3E05CE1257}"/>
              </a:ext>
            </a:extLst>
          </p:cNvPr>
          <p:cNvSpPr txBox="1"/>
          <p:nvPr/>
        </p:nvSpPr>
        <p:spPr>
          <a:xfrm>
            <a:off x="8636090" y="4589669"/>
            <a:ext cx="564100" cy="368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AzS</a:t>
            </a:r>
          </a:p>
        </p:txBody>
      </p:sp>
    </p:spTree>
    <p:extLst>
      <p:ext uri="{BB962C8B-B14F-4D97-AF65-F5344CB8AC3E}">
        <p14:creationId xmlns:p14="http://schemas.microsoft.com/office/powerpoint/2010/main" val="13696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32A60-BD01-E195-DF07-2852FB554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1FF6C-7F4B-2E52-9098-79F307EF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ptos Display" panose="020B0004020202020204" pitchFamily="34" charset="0"/>
              </a:rPr>
              <a:t>Azure Storage (AzS)</a:t>
            </a:r>
            <a:endParaRPr lang="en-US" sz="4800" b="1">
              <a:latin typeface="Aptos Display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44D83-35EA-9B51-7F6E-6E7F9D9B6D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371594" cy="5544152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+mj-lt"/>
              </a:rPr>
              <a:t>Prerequisite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/>
              <a:t>Distribution Location record the Web Replication Method is set to </a:t>
            </a:r>
            <a:br>
              <a:rPr lang="en-US"/>
            </a:br>
            <a:r>
              <a:rPr lang="en-US"/>
              <a:t>Azure Storage</a:t>
            </a:r>
          </a:p>
          <a:p>
            <a:pPr marL="457200" lvl="1" indent="0">
              <a:buNone/>
            </a:pPr>
            <a:endParaRPr lang="en-US" sz="1200"/>
          </a:p>
          <a:p>
            <a:pPr marL="228600" lvl="1">
              <a:spcBef>
                <a:spcPts val="1000"/>
              </a:spcBef>
            </a:pPr>
            <a:r>
              <a:rPr lang="en-US" sz="2800">
                <a:latin typeface="+mj-lt"/>
              </a:rPr>
              <a:t>Used for replication to Offline POS</a:t>
            </a:r>
          </a:p>
          <a:p>
            <a:pPr marL="228600" lvl="1">
              <a:spcBef>
                <a:spcPts val="1000"/>
              </a:spcBef>
            </a:pPr>
            <a:r>
              <a:rPr lang="en-US" sz="2800">
                <a:latin typeface="+mj-lt"/>
              </a:rPr>
              <a:t>Three step process</a:t>
            </a:r>
          </a:p>
          <a:p>
            <a:pPr marL="457200" lvl="1" indent="0">
              <a:buNone/>
            </a:pPr>
            <a:endParaRPr lang="en-US" sz="1200"/>
          </a:p>
          <a:p>
            <a:pPr marL="228600" lvl="1">
              <a:spcBef>
                <a:spcPts val="1000"/>
              </a:spcBef>
            </a:pPr>
            <a:r>
              <a:rPr lang="en-US" sz="2800">
                <a:latin typeface="+mj-lt"/>
              </a:rPr>
              <a:t>POS: Trigger replication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/>
              <a:t>POS background session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/>
              <a:t>Scheduler job </a:t>
            </a:r>
          </a:p>
          <a:p>
            <a:pPr marL="457200" lvl="1" indent="0">
              <a:buNone/>
            </a:pPr>
            <a:endParaRPr lang="en-US" sz="1200"/>
          </a:p>
          <a:p>
            <a:pPr marL="228600" lvl="1">
              <a:spcBef>
                <a:spcPts val="1000"/>
              </a:spcBef>
            </a:pPr>
            <a:r>
              <a:rPr lang="en-US" sz="2800">
                <a:latin typeface="+mj-lt"/>
              </a:rPr>
              <a:t>Azure Storage subscription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/>
              <a:t>Managed by the customer</a:t>
            </a:r>
          </a:p>
        </p:txBody>
      </p:sp>
      <p:pic>
        <p:nvPicPr>
          <p:cNvPr id="4" name="Picture 4" descr="Image result for moving truck icon">
            <a:extLst>
              <a:ext uri="{FF2B5EF4-FFF2-40B4-BE49-F238E27FC236}">
                <a16:creationId xmlns:a16="http://schemas.microsoft.com/office/drawing/2014/main" id="{798B0143-EEB9-CDD7-B64E-CBF3B31EA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7E44814-E3F4-9F0F-3458-0D7653975C62}"/>
              </a:ext>
            </a:extLst>
          </p:cNvPr>
          <p:cNvGrpSpPr>
            <a:grpSpLocks noChangeAspect="1"/>
          </p:cNvGrpSpPr>
          <p:nvPr/>
        </p:nvGrpSpPr>
        <p:grpSpPr>
          <a:xfrm>
            <a:off x="6982868" y="1811459"/>
            <a:ext cx="4868841" cy="1066953"/>
            <a:chOff x="1327918" y="2886376"/>
            <a:chExt cx="7835274" cy="1717014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8E34C31F-8042-0CD3-F1A1-B77D255E95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0" t="-1" r="9806" b="3241"/>
            <a:stretch/>
          </p:blipFill>
          <p:spPr bwMode="auto">
            <a:xfrm>
              <a:off x="1374512" y="2886376"/>
              <a:ext cx="7740367" cy="1668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40DEB-A195-8D1A-16B6-42F7274E0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7918" y="4322883"/>
              <a:ext cx="3341407" cy="23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69F4A9F-BB30-236B-EAF3-470F6D28B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0000">
              <a:off x="9045401" y="4307481"/>
              <a:ext cx="117791" cy="29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ECAEFAC-F3BC-79C5-62E7-A61F09C9A062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Distribution Location</a:t>
            </a:r>
            <a:endParaRPr lang="en-US"/>
          </a:p>
        </p:txBody>
      </p:sp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6E82C724-F99B-A65A-9FD0-BD5F8A7C7BBB}"/>
              </a:ext>
            </a:extLst>
          </p:cNvPr>
          <p:cNvSpPr/>
          <p:nvPr/>
        </p:nvSpPr>
        <p:spPr>
          <a:xfrm>
            <a:off x="8502985" y="4935890"/>
            <a:ext cx="899816" cy="413931"/>
          </a:xfrm>
          <a:prstGeom prst="cloudCallout">
            <a:avLst>
              <a:gd name="adj1" fmla="val -2589"/>
              <a:gd name="adj2" fmla="val 12279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C1777D-FF63-D0DF-AA6F-1F4DB46584F6}"/>
              </a:ext>
            </a:extLst>
          </p:cNvPr>
          <p:cNvSpPr/>
          <p:nvPr/>
        </p:nvSpPr>
        <p:spPr>
          <a:xfrm>
            <a:off x="8851466" y="5381824"/>
            <a:ext cx="177744" cy="308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10FC454A-8AB5-FB52-E35E-6D7AF8409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5777" y="3639173"/>
            <a:ext cx="1276862" cy="12483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77E924-7D2B-4C7A-CE92-A9791B117970}"/>
              </a:ext>
            </a:extLst>
          </p:cNvPr>
          <p:cNvGrpSpPr/>
          <p:nvPr/>
        </p:nvGrpSpPr>
        <p:grpSpPr>
          <a:xfrm>
            <a:off x="7633334" y="4354908"/>
            <a:ext cx="472440" cy="527269"/>
            <a:chOff x="2631778" y="4317121"/>
            <a:chExt cx="396262" cy="44008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3D88B13-7882-0E0B-4C2A-C5E5A65E1042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600971-1FC9-FC74-4CDB-6C700A73365A}"/>
                </a:ext>
              </a:extLst>
            </p:cNvPr>
            <p:cNvSpPr txBox="1"/>
            <p:nvPr/>
          </p:nvSpPr>
          <p:spPr>
            <a:xfrm>
              <a:off x="2631778" y="4346576"/>
              <a:ext cx="396262" cy="364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</p:txBody>
        </p:sp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51895ED1-6417-2C6D-FEE1-05364AE73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7434" y="3639173"/>
            <a:ext cx="1276862" cy="124836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38F7EDB-7BD1-8C43-4591-A2D5D625E089}"/>
              </a:ext>
            </a:extLst>
          </p:cNvPr>
          <p:cNvGrpSpPr/>
          <p:nvPr/>
        </p:nvGrpSpPr>
        <p:grpSpPr>
          <a:xfrm>
            <a:off x="9785124" y="4354908"/>
            <a:ext cx="472440" cy="527269"/>
            <a:chOff x="2631778" y="4317121"/>
            <a:chExt cx="396262" cy="44008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8090927-8B90-D023-8096-96EC8AE5E470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F0B8E0-B0F3-3964-52CE-9D62F5162536}"/>
                </a:ext>
              </a:extLst>
            </p:cNvPr>
            <p:cNvSpPr txBox="1"/>
            <p:nvPr/>
          </p:nvSpPr>
          <p:spPr>
            <a:xfrm>
              <a:off x="2631778" y="4346576"/>
              <a:ext cx="396262" cy="364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</p:txBody>
        </p:sp>
      </p:grpSp>
      <p:pic>
        <p:nvPicPr>
          <p:cNvPr id="43" name="Picture 4" descr="Image result for moving truck icon">
            <a:extLst>
              <a:ext uri="{FF2B5EF4-FFF2-40B4-BE49-F238E27FC236}">
                <a16:creationId xmlns:a16="http://schemas.microsoft.com/office/drawing/2014/main" id="{4E858035-4E46-F7F8-651E-336575072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407324" y="4881176"/>
            <a:ext cx="346670" cy="1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4107AB4-C450-9BCE-7434-3E07D1A8D8BF}"/>
              </a:ext>
            </a:extLst>
          </p:cNvPr>
          <p:cNvGrpSpPr/>
          <p:nvPr/>
        </p:nvGrpSpPr>
        <p:grpSpPr>
          <a:xfrm>
            <a:off x="8730523" y="5095791"/>
            <a:ext cx="529484" cy="398569"/>
            <a:chOff x="2555189" y="4317121"/>
            <a:chExt cx="710900" cy="50084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9781A4C-1B04-F452-3402-E48063444DA9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43C2D64-67F5-0EE3-080D-4DC9279C5B4F}"/>
                </a:ext>
              </a:extLst>
            </p:cNvPr>
            <p:cNvSpPr txBox="1"/>
            <p:nvPr/>
          </p:nvSpPr>
          <p:spPr>
            <a:xfrm>
              <a:off x="2555189" y="4346580"/>
              <a:ext cx="710900" cy="47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16ADEF9-B56E-2E5E-739F-D40861C83DD2}"/>
              </a:ext>
            </a:extLst>
          </p:cNvPr>
          <p:cNvCxnSpPr>
            <a:cxnSpLocks/>
          </p:cNvCxnSpPr>
          <p:nvPr/>
        </p:nvCxnSpPr>
        <p:spPr>
          <a:xfrm>
            <a:off x="7438593" y="4354908"/>
            <a:ext cx="430960" cy="185086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151A802-D27E-03CF-D559-6D6FCD97C0F9}"/>
              </a:ext>
            </a:extLst>
          </p:cNvPr>
          <p:cNvCxnSpPr>
            <a:cxnSpLocks/>
          </p:cNvCxnSpPr>
          <p:nvPr/>
        </p:nvCxnSpPr>
        <p:spPr>
          <a:xfrm flipV="1">
            <a:off x="10021344" y="4390198"/>
            <a:ext cx="430960" cy="147301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A40ADEC-4E33-AA21-23D8-4285473CEF03}"/>
              </a:ext>
            </a:extLst>
          </p:cNvPr>
          <p:cNvCxnSpPr>
            <a:cxnSpLocks/>
            <a:stCxn id="38" idx="3"/>
            <a:endCxn id="43" idx="1"/>
          </p:cNvCxnSpPr>
          <p:nvPr/>
        </p:nvCxnSpPr>
        <p:spPr>
          <a:xfrm>
            <a:off x="8105774" y="4608490"/>
            <a:ext cx="301550" cy="363993"/>
          </a:xfrm>
          <a:prstGeom prst="straightConnector1">
            <a:avLst/>
          </a:prstGeom>
          <a:ln w="38100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" descr="Image result for moving truck icon">
            <a:extLst>
              <a:ext uri="{FF2B5EF4-FFF2-40B4-BE49-F238E27FC236}">
                <a16:creationId xmlns:a16="http://schemas.microsoft.com/office/drawing/2014/main" id="{313BD13D-B57C-F7E6-8A9F-3E15B96F0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9162646" y="4887536"/>
            <a:ext cx="346670" cy="1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52A196C-939A-6B9C-6B46-11B569F34B3C}"/>
              </a:ext>
            </a:extLst>
          </p:cNvPr>
          <p:cNvCxnSpPr>
            <a:cxnSpLocks/>
            <a:stCxn id="50" idx="3"/>
            <a:endCxn id="41" idx="1"/>
          </p:cNvCxnSpPr>
          <p:nvPr/>
        </p:nvCxnSpPr>
        <p:spPr>
          <a:xfrm flipV="1">
            <a:off x="9509316" y="4618543"/>
            <a:ext cx="279218" cy="360300"/>
          </a:xfrm>
          <a:prstGeom prst="straightConnector1">
            <a:avLst/>
          </a:prstGeom>
          <a:ln w="38100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21BED64-2DEA-E70D-CC22-33CB0D6A9CAB}"/>
              </a:ext>
            </a:extLst>
          </p:cNvPr>
          <p:cNvSpPr txBox="1"/>
          <p:nvPr/>
        </p:nvSpPr>
        <p:spPr>
          <a:xfrm>
            <a:off x="8636090" y="4589669"/>
            <a:ext cx="564100" cy="368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AzS</a:t>
            </a:r>
          </a:p>
        </p:txBody>
      </p:sp>
    </p:spTree>
    <p:extLst>
      <p:ext uri="{BB962C8B-B14F-4D97-AF65-F5344CB8AC3E}">
        <p14:creationId xmlns:p14="http://schemas.microsoft.com/office/powerpoint/2010/main" val="194196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F2CDE-C0DA-AD26-B0C6-5E6BA147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C8142-6480-EF7A-2952-11961786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Company to Company </a:t>
            </a:r>
            <a:r>
              <a:rPr lang="en-US" sz="3100">
                <a:latin typeface="+mj-lt"/>
              </a:rPr>
              <a:t>(C2C)</a:t>
            </a:r>
            <a:endParaRPr lang="en-US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69A56-D708-BDA1-2256-4669D33CBF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557023" cy="5544152"/>
          </a:xfrm>
        </p:spPr>
        <p:txBody>
          <a:bodyPr/>
          <a:lstStyle/>
          <a:p>
            <a:r>
              <a:rPr lang="en-US">
                <a:latin typeface="+mj-lt"/>
              </a:rPr>
              <a:t>Prerequisite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/>
              <a:t>Distribution Location record the Web Replication Method is set to Company to Company</a:t>
            </a:r>
          </a:p>
          <a:p>
            <a:pPr lvl="1"/>
            <a:endParaRPr lang="en-US" sz="1200"/>
          </a:p>
          <a:p>
            <a:r>
              <a:rPr lang="en-US">
                <a:latin typeface="+mj-lt"/>
              </a:rPr>
              <a:t>Replicate between two BC Companies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in same Environment/SQL</a:t>
            </a:r>
          </a:p>
          <a:p>
            <a:pPr marL="457200" lvl="1" indent="0">
              <a:buNone/>
            </a:pPr>
            <a:endParaRPr lang="en-US" sz="1200"/>
          </a:p>
          <a:p>
            <a:r>
              <a:rPr lang="en-US">
                <a:latin typeface="+mj-lt"/>
              </a:rPr>
              <a:t>Destination table modified automatically</a:t>
            </a:r>
          </a:p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8635D-9355-B777-3128-1BA2FDA06623}"/>
              </a:ext>
            </a:extLst>
          </p:cNvPr>
          <p:cNvGrpSpPr>
            <a:grpSpLocks noChangeAspect="1"/>
          </p:cNvGrpSpPr>
          <p:nvPr/>
        </p:nvGrpSpPr>
        <p:grpSpPr>
          <a:xfrm>
            <a:off x="6982868" y="1764290"/>
            <a:ext cx="4868841" cy="996337"/>
            <a:chOff x="1374512" y="850962"/>
            <a:chExt cx="7740368" cy="1583953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D88182AF-F3D8-DBDA-7245-4F86A1CB6E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3" r="9055" b="2565"/>
            <a:stretch/>
          </p:blipFill>
          <p:spPr bwMode="auto">
            <a:xfrm>
              <a:off x="1374512" y="850962"/>
              <a:ext cx="7740367" cy="15777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FC1843-63F7-0863-4061-00EDBCFE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4512" y="2178752"/>
              <a:ext cx="3294813" cy="249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2D395A-284B-E6C3-C339-6B89D9F43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22662" y="2203269"/>
              <a:ext cx="92218" cy="23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Picture 4" descr="Image result for moving truck icon">
            <a:extLst>
              <a:ext uri="{FF2B5EF4-FFF2-40B4-BE49-F238E27FC236}">
                <a16:creationId xmlns:a16="http://schemas.microsoft.com/office/drawing/2014/main" id="{789B25DD-8E09-121C-0BCE-15DD9B449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B8BEDAC-A38C-9715-4572-0786B4481017}"/>
              </a:ext>
            </a:extLst>
          </p:cNvPr>
          <p:cNvGrpSpPr>
            <a:grpSpLocks noChangeAspect="1"/>
          </p:cNvGrpSpPr>
          <p:nvPr/>
        </p:nvGrpSpPr>
        <p:grpSpPr>
          <a:xfrm>
            <a:off x="8339850" y="3300796"/>
            <a:ext cx="1766584" cy="1718701"/>
            <a:chOff x="4306364" y="4217855"/>
            <a:chExt cx="1361152" cy="1324258"/>
          </a:xfrm>
        </p:grpSpPr>
        <p:pic>
          <p:nvPicPr>
            <p:cNvPr id="16" name="Picture 4" descr="Image result for moving truck icon">
              <a:extLst>
                <a:ext uri="{FF2B5EF4-FFF2-40B4-BE49-F238E27FC236}">
                  <a16:creationId xmlns:a16="http://schemas.microsoft.com/office/drawing/2014/main" id="{76FCB95D-F66C-27FE-A522-05B31F2D84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5" t="30283" r="5930" b="30137"/>
            <a:stretch/>
          </p:blipFill>
          <p:spPr bwMode="auto">
            <a:xfrm>
              <a:off x="5097987" y="4927938"/>
              <a:ext cx="290772" cy="152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70517CC-7E04-14CC-C7E6-129ABED08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06364" y="4217855"/>
              <a:ext cx="1361152" cy="1324258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3D1D3A6-ED62-8283-141A-4B78964B6FC4}"/>
                </a:ext>
              </a:extLst>
            </p:cNvPr>
            <p:cNvGrpSpPr/>
            <p:nvPr/>
          </p:nvGrpSpPr>
          <p:grpSpPr>
            <a:xfrm>
              <a:off x="4642344" y="4494314"/>
              <a:ext cx="444108" cy="332666"/>
              <a:chOff x="2555189" y="4317121"/>
              <a:chExt cx="710900" cy="50084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8FAE207-5713-BC91-60E7-5CA1627BA410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4FCE5E-D8E8-532F-D882-9493480D5F99}"/>
                  </a:ext>
                </a:extLst>
              </p:cNvPr>
              <p:cNvSpPr txBox="1"/>
              <p:nvPr/>
            </p:nvSpPr>
            <p:spPr>
              <a:xfrm>
                <a:off x="2555189" y="4346580"/>
                <a:ext cx="710900" cy="4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  <a:br>
                  <a:rPr lang="en-US" sz="800"/>
                </a:br>
                <a:r>
                  <a:rPr lang="en-US" sz="80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4C7E93F-ACCB-23BF-636B-CEF044D3BC06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4813965" y="4718219"/>
              <a:ext cx="284022" cy="285928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4062DFC-88D1-56BB-DF03-337568B4A3E4}"/>
                </a:ext>
              </a:extLst>
            </p:cNvPr>
            <p:cNvGrpSpPr/>
            <p:nvPr/>
          </p:nvGrpSpPr>
          <p:grpSpPr>
            <a:xfrm>
              <a:off x="4646579" y="5171650"/>
              <a:ext cx="444108" cy="332666"/>
              <a:chOff x="2555189" y="4317121"/>
              <a:chExt cx="710900" cy="50084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385067F-3536-A6F7-3CA5-64260A13488E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D9DFED-0553-FA3C-25CB-2EBD7E914D94}"/>
                  </a:ext>
                </a:extLst>
              </p:cNvPr>
              <p:cNvSpPr txBox="1"/>
              <p:nvPr/>
            </p:nvSpPr>
            <p:spPr>
              <a:xfrm>
                <a:off x="2555189" y="4346580"/>
                <a:ext cx="710900" cy="4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  <a:br>
                  <a:rPr lang="en-US" sz="800"/>
                </a:br>
                <a:r>
                  <a:rPr lang="en-US" sz="80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514F7F3-87B6-DB7E-C7AB-97865DB0D7A5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4864398" y="5004147"/>
              <a:ext cx="233589" cy="299565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1464621-870C-75E6-53C2-B7E4B8A9CE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4398" y="5326773"/>
              <a:ext cx="292208" cy="11796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2535BA6-1CD9-DDEB-5692-DFB2A42E07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2702" y="4712101"/>
              <a:ext cx="251530" cy="3000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B3E2F5-427E-FE46-9DF6-9CC2042E0420}"/>
              </a:ext>
            </a:extLst>
          </p:cNvPr>
          <p:cNvGrpSpPr/>
          <p:nvPr/>
        </p:nvGrpSpPr>
        <p:grpSpPr>
          <a:xfrm>
            <a:off x="340291" y="5571790"/>
            <a:ext cx="2043028" cy="1096591"/>
            <a:chOff x="364449" y="3730389"/>
            <a:chExt cx="2043028" cy="1096591"/>
          </a:xfrm>
        </p:grpSpPr>
        <p:pic>
          <p:nvPicPr>
            <p:cNvPr id="29" name="Picture 28" descr="A blue box with white text&#10;&#10;Description automatically generated">
              <a:extLst>
                <a:ext uri="{FF2B5EF4-FFF2-40B4-BE49-F238E27FC236}">
                  <a16:creationId xmlns:a16="http://schemas.microsoft.com/office/drawing/2014/main" id="{1F805CF0-B516-5B53-4A8A-3851CA109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4449" y="3730389"/>
              <a:ext cx="2043028" cy="109659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62E0C8-2D5D-6D91-AA2E-284885EF0E74}"/>
                </a:ext>
              </a:extLst>
            </p:cNvPr>
            <p:cNvSpPr/>
            <p:nvPr/>
          </p:nvSpPr>
          <p:spPr>
            <a:xfrm>
              <a:off x="1689904" y="4302889"/>
              <a:ext cx="416688" cy="231493"/>
            </a:xfrm>
            <a:prstGeom prst="rect">
              <a:avLst/>
            </a:prstGeom>
            <a:solidFill>
              <a:srgbClr val="361D5C"/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67F5EC-80C3-0950-A653-88FD8C3CBFE6}"/>
                </a:ext>
              </a:extLst>
            </p:cNvPr>
            <p:cNvSpPr txBox="1"/>
            <p:nvPr/>
          </p:nvSpPr>
          <p:spPr>
            <a:xfrm>
              <a:off x="1636167" y="4242202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Aptos Black" panose="020F0502020204030204" pitchFamily="34" charset="0"/>
                </a:rPr>
                <a:t>26</a:t>
              </a:r>
              <a:endParaRPr lang="en-US">
                <a:solidFill>
                  <a:schemeClr val="bg1"/>
                </a:solidFill>
                <a:latin typeface="Aptos Black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392CCCF-9912-7EB6-1345-1B9B7A8550AA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Distribution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87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34C90-4324-EB48-6E4D-97AD479C9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FFE8-C6BE-75DD-AC20-8297234A2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Web Replication Monitor</a:t>
            </a:r>
            <a:endParaRPr lang="en-US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AF064-202C-2A3B-1307-204EC99FEF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541700" cy="5544152"/>
          </a:xfrm>
        </p:spPr>
        <p:txBody>
          <a:bodyPr/>
          <a:lstStyle/>
          <a:p>
            <a:r>
              <a:rPr lang="en-US" dirty="0">
                <a:latin typeface="+mj-lt"/>
              </a:rPr>
              <a:t>Monitor web replication tasks and send notifications if needed</a:t>
            </a:r>
          </a:p>
          <a:p>
            <a:endParaRPr lang="en-US" sz="1200" dirty="0"/>
          </a:p>
          <a:p>
            <a:r>
              <a:rPr lang="en-US" dirty="0">
                <a:latin typeface="+mj-lt"/>
              </a:rPr>
              <a:t>Setup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Define threshold for monitor</a:t>
            </a:r>
          </a:p>
          <a:p>
            <a:pPr lvl="1"/>
            <a:endParaRPr lang="en-US" dirty="0"/>
          </a:p>
          <a:p>
            <a:r>
              <a:rPr lang="en-US" dirty="0">
                <a:latin typeface="+mj-lt"/>
              </a:rPr>
              <a:t>Monitor Dashboard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Monitor each step of the package flow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Alerts are created via e-mail</a:t>
            </a:r>
          </a:p>
          <a:p>
            <a:pPr marL="457200" lvl="1" indent="0">
              <a:buNone/>
            </a:pPr>
            <a:endParaRPr lang="en-US" sz="2200" dirty="0"/>
          </a:p>
          <a:p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327A0DB-9F37-9D34-3593-2B95BF27E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t="988"/>
          <a:stretch/>
        </p:blipFill>
        <p:spPr bwMode="auto">
          <a:xfrm>
            <a:off x="6310011" y="741404"/>
            <a:ext cx="5767267" cy="268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210EC-1AD6-2E60-121F-80E7FEC95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t="1238" r="7012" b="-1"/>
          <a:stretch/>
        </p:blipFill>
        <p:spPr bwMode="auto">
          <a:xfrm>
            <a:off x="6305462" y="3615234"/>
            <a:ext cx="5767267" cy="277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9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6661C-462D-3183-2127-C251E0E43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4E259-F5AE-76CE-7855-A1C1366BC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981521"/>
            <a:ext cx="6877740" cy="6663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>
                <a:solidFill>
                  <a:srgbClr val="EFBC6E"/>
                </a:solidFill>
              </a:rPr>
              <a:t>Timestamps</a:t>
            </a:r>
          </a:p>
        </p:txBody>
      </p:sp>
    </p:spTree>
    <p:extLst>
      <p:ext uri="{BB962C8B-B14F-4D97-AF65-F5344CB8AC3E}">
        <p14:creationId xmlns:p14="http://schemas.microsoft.com/office/powerpoint/2010/main" val="1939843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01845-53E6-8831-D7E7-118D9A1C9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371B5-D6B1-635D-249B-70E3B0CB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Timestamp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75B4B-B9EE-B528-5A18-9ACE6F6629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9444411" cy="5544152"/>
          </a:xfrm>
        </p:spPr>
        <p:txBody>
          <a:bodyPr>
            <a:normAutofit/>
          </a:bodyPr>
          <a:lstStyle/>
          <a:p>
            <a:r>
              <a:rPr lang="en-US">
                <a:latin typeface="Aptos Display" panose="020B0004020202020204" pitchFamily="34" charset="0"/>
              </a:rPr>
              <a:t>LS Central 26 will support using timestamps instead of </a:t>
            </a:r>
            <a:br>
              <a:rPr lang="en-US">
                <a:latin typeface="Aptos Display" panose="020B0004020202020204" pitchFamily="34" charset="0"/>
              </a:rPr>
            </a:br>
            <a:r>
              <a:rPr lang="en-US">
                <a:latin typeface="Aptos Display" panose="020B0004020202020204" pitchFamily="34" charset="0"/>
              </a:rPr>
              <a:t>Pre-actions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Uses SQL timestamp of record insert or modification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All record deletes logged in a deleted record table</a:t>
            </a:r>
          </a:p>
          <a:p>
            <a:r>
              <a:rPr lang="en-US">
                <a:latin typeface="Aptos Display" panose="020B0004020202020204" pitchFamily="34" charset="0"/>
              </a:rPr>
              <a:t>Why timestamps</a:t>
            </a:r>
          </a:p>
          <a:p>
            <a:pPr lvl="1">
              <a:lnSpc>
                <a:spcPct val="110000"/>
              </a:lnSpc>
              <a:buFont typeface="Segoe UI" panose="020B0502040204020203" pitchFamily="34" charset="0"/>
              <a:buChar char="‐"/>
            </a:pPr>
            <a:r>
              <a:rPr lang="en-US"/>
              <a:t>Less table locking resulting from pre-action table</a:t>
            </a:r>
          </a:p>
          <a:p>
            <a:pPr lvl="1">
              <a:lnSpc>
                <a:spcPct val="110000"/>
              </a:lnSpc>
              <a:buFont typeface="Segoe UI" panose="020B0502040204020203" pitchFamily="34" charset="0"/>
              <a:buChar char="‐"/>
            </a:pPr>
            <a:r>
              <a:rPr lang="en-US"/>
              <a:t>Pre-action table can grow very large</a:t>
            </a:r>
          </a:p>
          <a:p>
            <a:r>
              <a:rPr lang="en-US">
                <a:latin typeface="Aptos Display" panose="020B0004020202020204" pitchFamily="34" charset="0"/>
              </a:rPr>
              <a:t>Risk</a:t>
            </a:r>
          </a:p>
          <a:p>
            <a:pPr lvl="1">
              <a:lnSpc>
                <a:spcPct val="120000"/>
              </a:lnSpc>
              <a:buFont typeface="Segoe UI" panose="020B0502040204020203" pitchFamily="34" charset="0"/>
              <a:buChar char="‐"/>
            </a:pPr>
            <a:r>
              <a:rPr lang="en-US"/>
              <a:t>Any extension/integrations relying on pre-action technology will not work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625111-E52D-5EFF-F7F0-A8F1F5F116A4}"/>
              </a:ext>
            </a:extLst>
          </p:cNvPr>
          <p:cNvGrpSpPr/>
          <p:nvPr/>
        </p:nvGrpSpPr>
        <p:grpSpPr>
          <a:xfrm>
            <a:off x="10031687" y="1205063"/>
            <a:ext cx="2043028" cy="1096591"/>
            <a:chOff x="364449" y="3730389"/>
            <a:chExt cx="2043028" cy="1096591"/>
          </a:xfrm>
        </p:grpSpPr>
        <p:pic>
          <p:nvPicPr>
            <p:cNvPr id="5" name="Picture 4" descr="A blue box with white text&#10;&#10;Description automatically generated">
              <a:extLst>
                <a:ext uri="{FF2B5EF4-FFF2-40B4-BE49-F238E27FC236}">
                  <a16:creationId xmlns:a16="http://schemas.microsoft.com/office/drawing/2014/main" id="{D62C4BAB-C03C-E6D4-524A-2687D40B3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449" y="3730389"/>
              <a:ext cx="2043028" cy="109659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6B2179-642C-6528-5A08-6FD38E0E031C}"/>
                </a:ext>
              </a:extLst>
            </p:cNvPr>
            <p:cNvSpPr/>
            <p:nvPr/>
          </p:nvSpPr>
          <p:spPr>
            <a:xfrm>
              <a:off x="1689904" y="4302889"/>
              <a:ext cx="416688" cy="231493"/>
            </a:xfrm>
            <a:prstGeom prst="rect">
              <a:avLst/>
            </a:prstGeom>
            <a:solidFill>
              <a:srgbClr val="361D5C"/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CBA31C-A2D2-5EE6-83C5-A3BDF23600D0}"/>
                </a:ext>
              </a:extLst>
            </p:cNvPr>
            <p:cNvSpPr txBox="1"/>
            <p:nvPr/>
          </p:nvSpPr>
          <p:spPr>
            <a:xfrm>
              <a:off x="1622520" y="4276994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Aptos Black" panose="020F0502020204030204" pitchFamily="34" charset="0"/>
                </a:rPr>
                <a:t>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9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0B5E1-46A8-CFFE-8127-1C0164F29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1B7F-A463-44F4-247B-39F2534E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762643"/>
            <a:ext cx="6877740" cy="666357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rgbClr val="EFBC6E"/>
                </a:solidFill>
              </a:rPr>
              <a:t>Send POS Transactions to 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Head Office</a:t>
            </a:r>
          </a:p>
        </p:txBody>
      </p:sp>
    </p:spTree>
    <p:extLst>
      <p:ext uri="{BB962C8B-B14F-4D97-AF65-F5344CB8AC3E}">
        <p14:creationId xmlns:p14="http://schemas.microsoft.com/office/powerpoint/2010/main" val="2984717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D5E49-2C33-0840-4577-9C046CFD4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B67A-79E3-5ED4-91B8-EA5B739B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0831293" cy="588637"/>
          </a:xfrm>
        </p:spPr>
        <p:txBody>
          <a:bodyPr>
            <a:normAutofit fontScale="90000"/>
          </a:bodyPr>
          <a:lstStyle/>
          <a:p>
            <a:r>
              <a:rPr lang="en-US"/>
              <a:t>Send POS Transactions (Send Transaction)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DDF1D-69FA-5F2F-6372-BB0FFD2CC8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7451159" cy="5544152"/>
          </a:xfrm>
        </p:spPr>
        <p:txBody>
          <a:bodyPr lIns="91440" tIns="45720" rIns="91440" bIns="45720" anchor="t"/>
          <a:lstStyle/>
          <a:p>
            <a:r>
              <a:rPr lang="en-US">
                <a:latin typeface="Aptos Display"/>
              </a:rPr>
              <a:t>Web Request Send Transaction</a:t>
            </a:r>
          </a:p>
          <a:p>
            <a:pPr marL="457200" lvl="1" indent="0">
              <a:buNone/>
            </a:pPr>
            <a:r>
              <a:rPr lang="en-US">
                <a:latin typeface="Aptos Light"/>
              </a:rPr>
              <a:t>Can be run:</a:t>
            </a:r>
            <a:endParaRPr lang="en-US"/>
          </a:p>
          <a:p>
            <a:pPr lvl="2"/>
            <a:r>
              <a:rPr lang="en-US">
                <a:latin typeface="Aptos Light"/>
              </a:rPr>
              <a:t>Directly </a:t>
            </a:r>
          </a:p>
          <a:p>
            <a:pPr lvl="2"/>
            <a:r>
              <a:rPr lang="en-US">
                <a:latin typeface="Aptos Light"/>
              </a:rPr>
              <a:t>Background Session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err="1">
                <a:latin typeface="Aptos Light"/>
              </a:rPr>
              <a:t>xmlport</a:t>
            </a:r>
            <a:r>
              <a:rPr lang="en-US">
                <a:latin typeface="Aptos Light"/>
              </a:rPr>
              <a:t> defines tables and fields. </a:t>
            </a:r>
          </a:p>
          <a:p>
            <a:r>
              <a:rPr lang="en-US" sz="2800">
                <a:latin typeface="Aptos Display"/>
              </a:rPr>
              <a:t>How to extend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b="1">
                <a:latin typeface="Aptos Light"/>
              </a:rPr>
              <a:t>New </a:t>
            </a:r>
            <a:r>
              <a:rPr lang="en-US" b="1" err="1">
                <a:latin typeface="Aptos Light"/>
              </a:rPr>
              <a:t>xmlport</a:t>
            </a:r>
            <a:r>
              <a:rPr lang="en-US">
                <a:latin typeface="Aptos Light"/>
              </a:rPr>
              <a:t>, implementing all fields and table </a:t>
            </a:r>
            <a:r>
              <a:rPr lang="en-US" sz="2000">
                <a:latin typeface="Aptos Light"/>
              </a:rPr>
              <a:t>(</a:t>
            </a:r>
            <a:r>
              <a:rPr lang="en-US" sz="2000" err="1">
                <a:latin typeface="Aptos Light"/>
              </a:rPr>
              <a:t>SendTransactionXML</a:t>
            </a:r>
            <a:r>
              <a:rPr lang="en-US" sz="2000">
                <a:latin typeface="Aptos Light"/>
              </a:rPr>
              <a:t>) - host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b="1">
                <a:latin typeface="Aptos Light"/>
              </a:rPr>
              <a:t>New </a:t>
            </a:r>
            <a:r>
              <a:rPr lang="en-US" b="1" err="1">
                <a:latin typeface="Aptos Light"/>
              </a:rPr>
              <a:t>codeunit</a:t>
            </a:r>
            <a:r>
              <a:rPr lang="en-US" b="1">
                <a:latin typeface="Aptos Light"/>
              </a:rPr>
              <a:t> </a:t>
            </a:r>
            <a:r>
              <a:rPr lang="en-US">
                <a:latin typeface="Aptos Light"/>
              </a:rPr>
              <a:t>to publish the new </a:t>
            </a:r>
            <a:r>
              <a:rPr lang="en-US" err="1">
                <a:latin typeface="Aptos Light"/>
              </a:rPr>
              <a:t>xmlport</a:t>
            </a:r>
            <a:r>
              <a:rPr lang="en-US">
                <a:latin typeface="Aptos Light"/>
              </a:rPr>
              <a:t> </a:t>
            </a:r>
            <a:r>
              <a:rPr lang="en-US" sz="2000">
                <a:latin typeface="Aptos Light"/>
              </a:rPr>
              <a:t>(</a:t>
            </a:r>
            <a:r>
              <a:rPr lang="en-US" sz="2000" err="1">
                <a:latin typeface="Aptos Light"/>
              </a:rPr>
              <a:t>SendTransaction</a:t>
            </a:r>
            <a:r>
              <a:rPr lang="en-US" sz="2000">
                <a:latin typeface="Aptos Light"/>
              </a:rPr>
              <a:t>) - host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b="1">
                <a:latin typeface="Aptos Light"/>
              </a:rPr>
              <a:t>Extension</a:t>
            </a:r>
            <a:r>
              <a:rPr lang="en-US">
                <a:latin typeface="Aptos Light"/>
              </a:rPr>
              <a:t> (</a:t>
            </a:r>
            <a:r>
              <a:rPr lang="en-US" err="1">
                <a:latin typeface="Aptos Light"/>
              </a:rPr>
              <a:t>codeunit</a:t>
            </a:r>
            <a:r>
              <a:rPr lang="en-US">
                <a:latin typeface="Aptos Light"/>
              </a:rPr>
              <a:t>)to </a:t>
            </a:r>
            <a:br>
              <a:rPr lang="en-US"/>
            </a:br>
            <a:r>
              <a:rPr lang="en-US">
                <a:latin typeface="Aptos Light"/>
              </a:rPr>
              <a:t>standard </a:t>
            </a:r>
            <a:r>
              <a:rPr lang="en-US" err="1">
                <a:latin typeface="Aptos Light"/>
              </a:rPr>
              <a:t>SendTransactionUtils</a:t>
            </a:r>
            <a:br>
              <a:rPr lang="en-US"/>
            </a:br>
            <a:r>
              <a:rPr lang="en-US">
                <a:latin typeface="Aptos Light"/>
              </a:rPr>
              <a:t>	 Use events to implement changes 	</a:t>
            </a:r>
            <a:r>
              <a:rPr lang="en-US" sz="2000">
                <a:latin typeface="Aptos Light"/>
              </a:rPr>
              <a:t>(</a:t>
            </a:r>
            <a:r>
              <a:rPr lang="en-US" sz="2000" err="1">
                <a:latin typeface="Aptos Light"/>
              </a:rPr>
              <a:t>SendTransactionUtils</a:t>
            </a:r>
            <a:r>
              <a:rPr lang="en-US" sz="2000">
                <a:latin typeface="Aptos Light"/>
              </a:rPr>
              <a:t>) - POS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751EC-C354-0CF3-FA81-18ABD07B2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17" b="1370"/>
          <a:stretch/>
        </p:blipFill>
        <p:spPr>
          <a:xfrm>
            <a:off x="8430309" y="1332864"/>
            <a:ext cx="2245423" cy="65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C0ED62F-EA32-BCEC-ACE9-CAEF7EABEB7D}"/>
              </a:ext>
            </a:extLst>
          </p:cNvPr>
          <p:cNvGrpSpPr/>
          <p:nvPr/>
        </p:nvGrpSpPr>
        <p:grpSpPr>
          <a:xfrm>
            <a:off x="8574168" y="2730238"/>
            <a:ext cx="2941245" cy="2284234"/>
            <a:chOff x="6901287" y="3243211"/>
            <a:chExt cx="2941245" cy="228423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44B2007-E12A-3EBD-D0E2-D533C7080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71555" y="3243211"/>
              <a:ext cx="1070977" cy="104194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7AE3D92-8BF2-3B5D-3ABB-2440FB2637EB}"/>
                </a:ext>
              </a:extLst>
            </p:cNvPr>
            <p:cNvGrpSpPr/>
            <p:nvPr/>
          </p:nvGrpSpPr>
          <p:grpSpPr>
            <a:xfrm>
              <a:off x="6901287" y="4670668"/>
              <a:ext cx="533599" cy="856777"/>
              <a:chOff x="4653705" y="2369542"/>
              <a:chExt cx="939103" cy="1509346"/>
            </a:xfrm>
          </p:grpSpPr>
          <p:pic>
            <p:nvPicPr>
              <p:cNvPr id="9" name="Graphic 8" descr="Monitor with solid fill">
                <a:extLst>
                  <a:ext uri="{FF2B5EF4-FFF2-40B4-BE49-F238E27FC236}">
                    <a16:creationId xmlns:a16="http://schemas.microsoft.com/office/drawing/2014/main" id="{3113424B-9417-4515-16B3-1EB3C1B2C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8408" y="296448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Graphic 9" descr="Server with solid fill">
                <a:extLst>
                  <a:ext uri="{FF2B5EF4-FFF2-40B4-BE49-F238E27FC236}">
                    <a16:creationId xmlns:a16="http://schemas.microsoft.com/office/drawing/2014/main" id="{A4B1B50D-ABFE-E63C-76FC-0C8DAEA365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-3624" t="-2810" r="3624" b="29435"/>
              <a:stretch/>
            </p:blipFill>
            <p:spPr>
              <a:xfrm>
                <a:off x="4653705" y="2369542"/>
                <a:ext cx="914400" cy="670939"/>
              </a:xfrm>
              <a:prstGeom prst="rect">
                <a:avLst/>
              </a:prstGeom>
            </p:spPr>
          </p:pic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6415EFF-B622-6F30-153A-CED5AF181B60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7161069" y="3790344"/>
              <a:ext cx="1790836" cy="880324"/>
            </a:xfrm>
            <a:prstGeom prst="straightConnector1">
              <a:avLst/>
            </a:prstGeom>
            <a:ln w="28575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9804A6-6A79-DEF2-C40B-FAAD9C479812}"/>
              </a:ext>
            </a:extLst>
          </p:cNvPr>
          <p:cNvSpPr txBox="1"/>
          <p:nvPr/>
        </p:nvSpPr>
        <p:spPr>
          <a:xfrm>
            <a:off x="8430309" y="1016767"/>
            <a:ext cx="1884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POS functional Profile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D3740-18A7-FF49-B57B-1CA40377D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DD987-9E5F-3498-8D54-23D84BE5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>
                <a:latin typeface="Aptos" panose="020B0004020202020204" pitchFamily="34" charset="0"/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B5260-CB3A-A294-2DCA-C96F52A1FE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197696"/>
            <a:ext cx="5613819" cy="5308982"/>
          </a:xfr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Scheduler overview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Web Replication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Timestamps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Send Transaction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Offline POS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SaaS Migration</a:t>
            </a:r>
            <a:endParaRPr lang="en-US"/>
          </a:p>
          <a:p>
            <a:pPr>
              <a:lnSpc>
                <a:spcPct val="150000"/>
              </a:lnSpc>
            </a:pPr>
            <a:endParaRPr lang="en-US"/>
          </a:p>
          <a:p>
            <a:pPr>
              <a:lnSpc>
                <a:spcPct val="150000"/>
              </a:lnSpc>
            </a:pPr>
            <a:endParaRPr lang="en-US"/>
          </a:p>
        </p:txBody>
      </p:sp>
      <p:pic>
        <p:nvPicPr>
          <p:cNvPr id="14" name="Picture Placeholder 13" descr="Clouds above the clouds&#10;&#10;AI-generated content may be incorrect.">
            <a:extLst>
              <a:ext uri="{FF2B5EF4-FFF2-40B4-BE49-F238E27FC236}">
                <a16:creationId xmlns:a16="http://schemas.microsoft.com/office/drawing/2014/main" id="{FC19C569-6878-C827-D20F-6222AA6630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563" r="14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1476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048C9-50DF-9B44-FED0-E44539177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F60C1-0ABC-1B7E-1AF9-DCFD48E0A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POS Transactions (Web Replication)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BC0F8-37E3-9FFB-7971-0FF7F8E184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7879784" cy="5544152"/>
          </a:xfrm>
        </p:spPr>
        <p:txBody>
          <a:bodyPr/>
          <a:lstStyle/>
          <a:p>
            <a:r>
              <a:rPr lang="en-US">
                <a:latin typeface="Aptos Display" panose="020B0004020202020204" pitchFamily="34" charset="0"/>
              </a:rPr>
              <a:t>Web Replication in Background Session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No xmlport 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Includes all fields for selected tables. </a:t>
            </a:r>
          </a:p>
          <a:p>
            <a:endParaRPr lang="en-US" sz="2800"/>
          </a:p>
          <a:p>
            <a:r>
              <a:rPr lang="en-US">
                <a:latin typeface="Aptos Display" panose="020B0004020202020204" pitchFamily="34" charset="0"/>
              </a:rPr>
              <a:t>How to extend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New codeunit to define additional tables in the replication local procedure OnAfterLoadTransactionTables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A4E6B-9323-519C-234A-54E2ABF0B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821" y="1313095"/>
            <a:ext cx="2248214" cy="62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DAF6F63-9C84-E3F0-E15C-928771D720B2}"/>
              </a:ext>
            </a:extLst>
          </p:cNvPr>
          <p:cNvGrpSpPr/>
          <p:nvPr/>
        </p:nvGrpSpPr>
        <p:grpSpPr>
          <a:xfrm>
            <a:off x="8574168" y="2730238"/>
            <a:ext cx="2941245" cy="2284234"/>
            <a:chOff x="6901287" y="3243211"/>
            <a:chExt cx="2941245" cy="228423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48AEA37-A8A4-31EF-80F1-180315538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71555" y="3243211"/>
              <a:ext cx="1070977" cy="104194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4FE713A-FBE4-A9EE-A9A5-682C67927901}"/>
                </a:ext>
              </a:extLst>
            </p:cNvPr>
            <p:cNvGrpSpPr/>
            <p:nvPr/>
          </p:nvGrpSpPr>
          <p:grpSpPr>
            <a:xfrm>
              <a:off x="6901287" y="4670668"/>
              <a:ext cx="533599" cy="856777"/>
              <a:chOff x="4653705" y="2369542"/>
              <a:chExt cx="939103" cy="1509346"/>
            </a:xfrm>
          </p:grpSpPr>
          <p:pic>
            <p:nvPicPr>
              <p:cNvPr id="9" name="Graphic 8" descr="Monitor with solid fill">
                <a:extLst>
                  <a:ext uri="{FF2B5EF4-FFF2-40B4-BE49-F238E27FC236}">
                    <a16:creationId xmlns:a16="http://schemas.microsoft.com/office/drawing/2014/main" id="{8B2F8D49-DC06-3114-F5EA-CA96FF630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8408" y="296448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Graphic 9" descr="Server with solid fill">
                <a:extLst>
                  <a:ext uri="{FF2B5EF4-FFF2-40B4-BE49-F238E27FC236}">
                    <a16:creationId xmlns:a16="http://schemas.microsoft.com/office/drawing/2014/main" id="{63966C8F-DE8A-197C-97C0-8FC22928CF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-3624" t="-2810" r="3624" b="29435"/>
              <a:stretch/>
            </p:blipFill>
            <p:spPr>
              <a:xfrm>
                <a:off x="4653705" y="2369542"/>
                <a:ext cx="914400" cy="670939"/>
              </a:xfrm>
              <a:prstGeom prst="rect">
                <a:avLst/>
              </a:prstGeom>
            </p:spPr>
          </p:pic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F8A6813-382B-67C2-7CF6-CC2B123598FB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7161069" y="3790344"/>
              <a:ext cx="1790836" cy="880324"/>
            </a:xfrm>
            <a:prstGeom prst="straightConnector1">
              <a:avLst/>
            </a:prstGeom>
            <a:ln w="28575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A72F7A-D73D-261E-51EB-1549411AF647}"/>
              </a:ext>
            </a:extLst>
          </p:cNvPr>
          <p:cNvSpPr txBox="1"/>
          <p:nvPr/>
        </p:nvSpPr>
        <p:spPr>
          <a:xfrm>
            <a:off x="8481488" y="1016767"/>
            <a:ext cx="1884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POS functional Profile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4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0809B-3311-4CF5-A1A1-A9AB0BB63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FA92-D942-27E5-DACE-B9FFCCB87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139189"/>
            <a:ext cx="6877740" cy="666357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rgbClr val="EFBC6E"/>
                </a:solidFill>
              </a:rPr>
              <a:t>Send POS Transactions 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through Service Bus 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to Head Office</a:t>
            </a:r>
          </a:p>
        </p:txBody>
      </p:sp>
    </p:spTree>
    <p:extLst>
      <p:ext uri="{BB962C8B-B14F-4D97-AF65-F5344CB8AC3E}">
        <p14:creationId xmlns:p14="http://schemas.microsoft.com/office/powerpoint/2010/main" val="1549795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AC731-3BF2-AC70-158B-9AC3CA747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AEDFB-76AE-61A4-7BCB-1507A1B7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POS Transactions through </a:t>
            </a:r>
            <a:br>
              <a:rPr lang="en-US"/>
            </a:br>
            <a:r>
              <a:rPr lang="en-US"/>
              <a:t>Azure Service Bus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4839E-5EB6-D5CF-F726-FD8F35073F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403350"/>
            <a:ext cx="7548819" cy="510332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+mj-lt"/>
              </a:rPr>
              <a:t>Planned for LS Central 26.1 </a:t>
            </a:r>
          </a:p>
          <a:p>
            <a:r>
              <a:rPr lang="en-US" dirty="0">
                <a:latin typeface="+mj-lt"/>
              </a:rPr>
              <a:t>POS send transaction to the head office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POS creates a package on Azure Storage with transaction details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POS creates a message in Azure Service Bus</a:t>
            </a:r>
          </a:p>
          <a:p>
            <a:pPr lvl="2"/>
            <a:r>
              <a:rPr lang="en-US" dirty="0">
                <a:latin typeface="Aptos Light"/>
              </a:rPr>
              <a:t>Pointing to Azure Storage package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DF06F6-13E2-5212-F262-8C1A09F6736A}"/>
              </a:ext>
            </a:extLst>
          </p:cNvPr>
          <p:cNvGrpSpPr/>
          <p:nvPr/>
        </p:nvGrpSpPr>
        <p:grpSpPr>
          <a:xfrm>
            <a:off x="8164862" y="2829321"/>
            <a:ext cx="1539434" cy="1825030"/>
            <a:chOff x="6156049" y="3256256"/>
            <a:chExt cx="754727" cy="633997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E15E3117-3C79-FA13-D567-C4E8B93C4984}"/>
                </a:ext>
              </a:extLst>
            </p:cNvPr>
            <p:cNvSpPr/>
            <p:nvPr/>
          </p:nvSpPr>
          <p:spPr>
            <a:xfrm>
              <a:off x="6156049" y="3256256"/>
              <a:ext cx="754727" cy="345488"/>
            </a:xfrm>
            <a:prstGeom prst="cloudCallout">
              <a:avLst>
                <a:gd name="adj1" fmla="val -2589"/>
                <a:gd name="adj2" fmla="val 12279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638F69-56D0-D6B7-2BCC-8C7ABEEB0007}"/>
                </a:ext>
              </a:extLst>
            </p:cNvPr>
            <p:cNvSpPr/>
            <p:nvPr/>
          </p:nvSpPr>
          <p:spPr>
            <a:xfrm>
              <a:off x="6458870" y="3632526"/>
              <a:ext cx="149084" cy="257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42FDE1-5760-DF8E-D2C4-E8A7478B8BA3}"/>
              </a:ext>
            </a:extLst>
          </p:cNvPr>
          <p:cNvGrpSpPr/>
          <p:nvPr/>
        </p:nvGrpSpPr>
        <p:grpSpPr>
          <a:xfrm>
            <a:off x="8895920" y="3248407"/>
            <a:ext cx="572947" cy="292310"/>
            <a:chOff x="4664596" y="3714264"/>
            <a:chExt cx="572947" cy="2923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593BF4-FF9D-EA78-3960-32B9A1114198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D0F271-5B0F-92BA-F844-EFA36BC93BDB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Azure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Storage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EB0CC2-91D1-9F6A-DF33-ED62ACF5780E}"/>
              </a:ext>
            </a:extLst>
          </p:cNvPr>
          <p:cNvGrpSpPr/>
          <p:nvPr/>
        </p:nvGrpSpPr>
        <p:grpSpPr>
          <a:xfrm>
            <a:off x="8373256" y="2988136"/>
            <a:ext cx="572947" cy="292310"/>
            <a:chOff x="4664596" y="3714264"/>
            <a:chExt cx="572947" cy="2923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E8EFE5-5CE0-AE89-46E7-D5836BFC06FA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3C2078-205B-F7C7-8054-26ECA89010CB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Service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Bus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0845383C-F1FE-8157-013D-48ABD276F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5354" y="2730238"/>
            <a:ext cx="1070977" cy="10419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DABCD18-C435-87B2-3E0C-63B4E31ADC3B}"/>
              </a:ext>
            </a:extLst>
          </p:cNvPr>
          <p:cNvGrpSpPr/>
          <p:nvPr/>
        </p:nvGrpSpPr>
        <p:grpSpPr>
          <a:xfrm>
            <a:off x="8565086" y="4157695"/>
            <a:ext cx="533599" cy="856777"/>
            <a:chOff x="4653705" y="2369542"/>
            <a:chExt cx="939103" cy="1509346"/>
          </a:xfrm>
        </p:grpSpPr>
        <p:pic>
          <p:nvPicPr>
            <p:cNvPr id="15" name="Graphic 14" descr="Monitor with solid fill">
              <a:extLst>
                <a:ext uri="{FF2B5EF4-FFF2-40B4-BE49-F238E27FC236}">
                  <a16:creationId xmlns:a16="http://schemas.microsoft.com/office/drawing/2014/main" id="{39D5E3A0-26FF-5810-0B47-A0D3501F6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erver with solid fill">
              <a:extLst>
                <a:ext uri="{FF2B5EF4-FFF2-40B4-BE49-F238E27FC236}">
                  <a16:creationId xmlns:a16="http://schemas.microsoft.com/office/drawing/2014/main" id="{D977CC63-35EE-C393-238A-F55B49A8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63B974-8F80-7A59-AC8C-98475739327D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8659730" y="3269506"/>
            <a:ext cx="160884" cy="88818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C60333-3382-EA47-77B5-EC9F39FC24C7}"/>
              </a:ext>
            </a:extLst>
          </p:cNvPr>
          <p:cNvCxnSpPr>
            <a:cxnSpLocks/>
            <a:stCxn id="16" idx="0"/>
            <a:endCxn id="9" idx="2"/>
          </p:cNvCxnSpPr>
          <p:nvPr/>
        </p:nvCxnSpPr>
        <p:spPr>
          <a:xfrm flipV="1">
            <a:off x="8824868" y="3529777"/>
            <a:ext cx="357526" cy="627918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2B3D03-B4E3-B797-DE93-8BFA991830C7}"/>
              </a:ext>
            </a:extLst>
          </p:cNvPr>
          <p:cNvCxnSpPr>
            <a:cxnSpLocks/>
          </p:cNvCxnSpPr>
          <p:nvPr/>
        </p:nvCxnSpPr>
        <p:spPr>
          <a:xfrm flipV="1">
            <a:off x="9354550" y="3280446"/>
            <a:ext cx="1258358" cy="133532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50F7F3-4684-016F-EF0B-D9234BE20FFD}"/>
              </a:ext>
            </a:extLst>
          </p:cNvPr>
          <p:cNvCxnSpPr>
            <a:cxnSpLocks/>
          </p:cNvCxnSpPr>
          <p:nvPr/>
        </p:nvCxnSpPr>
        <p:spPr>
          <a:xfrm>
            <a:off x="8800717" y="3134291"/>
            <a:ext cx="1812191" cy="6543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107002F-002A-3E60-7504-1641BCF9D8D9}"/>
              </a:ext>
            </a:extLst>
          </p:cNvPr>
          <p:cNvGrpSpPr/>
          <p:nvPr/>
        </p:nvGrpSpPr>
        <p:grpSpPr>
          <a:xfrm>
            <a:off x="10030715" y="116108"/>
            <a:ext cx="2043028" cy="1150907"/>
            <a:chOff x="340291" y="5571790"/>
            <a:chExt cx="2043028" cy="11509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D1998E-0EF2-DC67-1D96-2CB8A652B620}"/>
                </a:ext>
              </a:extLst>
            </p:cNvPr>
            <p:cNvGrpSpPr/>
            <p:nvPr/>
          </p:nvGrpSpPr>
          <p:grpSpPr>
            <a:xfrm>
              <a:off x="340291" y="5571790"/>
              <a:ext cx="2043028" cy="1096591"/>
              <a:chOff x="364449" y="3730389"/>
              <a:chExt cx="2043028" cy="1096591"/>
            </a:xfrm>
          </p:grpSpPr>
          <p:pic>
            <p:nvPicPr>
              <p:cNvPr id="22" name="Picture 21" descr="A blue box with white text&#10;&#10;Description automatically generated">
                <a:extLst>
                  <a:ext uri="{FF2B5EF4-FFF2-40B4-BE49-F238E27FC236}">
                    <a16:creationId xmlns:a16="http://schemas.microsoft.com/office/drawing/2014/main" id="{1ACDB90F-6A9E-8C77-4B1A-809E7C6CF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4449" y="3730389"/>
                <a:ext cx="2043028" cy="1096591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2166D8-EC35-1ADB-5795-8FD1F9BA9C54}"/>
                  </a:ext>
                </a:extLst>
              </p:cNvPr>
              <p:cNvSpPr/>
              <p:nvPr/>
            </p:nvSpPr>
            <p:spPr>
              <a:xfrm>
                <a:off x="1689904" y="4302889"/>
                <a:ext cx="416688" cy="231493"/>
              </a:xfrm>
              <a:prstGeom prst="rect">
                <a:avLst/>
              </a:prstGeom>
              <a:solidFill>
                <a:srgbClr val="361D5C"/>
              </a:solidFill>
              <a:ln>
                <a:solidFill>
                  <a:srgbClr val="361D5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8C9D4E5-4995-0225-EEFE-06F6C1E17905}"/>
                  </a:ext>
                </a:extLst>
              </p:cNvPr>
              <p:cNvSpPr txBox="1"/>
              <p:nvPr/>
            </p:nvSpPr>
            <p:spPr>
              <a:xfrm>
                <a:off x="1636167" y="4245149"/>
                <a:ext cx="712054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US" sz="2000">
                    <a:solidFill>
                      <a:schemeClr val="bg1"/>
                    </a:solidFill>
                    <a:latin typeface="Aptos Black"/>
                  </a:rPr>
                  <a:t>26.1</a:t>
                </a:r>
                <a:endParaRPr lang="en-US" sz="2000">
                  <a:solidFill>
                    <a:schemeClr val="bg1"/>
                  </a:solidFill>
                  <a:latin typeface="Aptos Black" panose="020F050202020403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653528-2FFC-BD77-050C-D6837503A985}"/>
                </a:ext>
              </a:extLst>
            </p:cNvPr>
            <p:cNvSpPr txBox="1"/>
            <p:nvPr/>
          </p:nvSpPr>
          <p:spPr>
            <a:xfrm>
              <a:off x="868687" y="635336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Planned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6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BCF45-51F8-C241-4806-344BE250B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F1552-ADC5-882E-6975-1878AA299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POS Transactions through </a:t>
            </a:r>
            <a:br>
              <a:rPr lang="en-US"/>
            </a:br>
            <a:r>
              <a:rPr lang="en-US"/>
              <a:t>Azure Service Bus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EFA84-EB10-C5E1-AD1D-E63A4D183A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403350"/>
            <a:ext cx="7548819" cy="510332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+mj-lt"/>
              </a:rPr>
              <a:t>Planned for LS Central 26.1 </a:t>
            </a:r>
          </a:p>
          <a:p>
            <a:r>
              <a:rPr lang="en-US" dirty="0">
                <a:latin typeface="+mj-lt"/>
              </a:rPr>
              <a:t>POS send transaction to the head office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POS creates a package on Azure Storage with transaction details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POS creates a message in Azure Service Bus</a:t>
            </a:r>
          </a:p>
          <a:p>
            <a:pPr lvl="2"/>
            <a:r>
              <a:rPr lang="en-US" dirty="0">
                <a:latin typeface="Aptos Light"/>
              </a:rPr>
              <a:t>Pointing to Azure Storage package</a:t>
            </a:r>
          </a:p>
          <a:p>
            <a:r>
              <a:rPr lang="en-US" dirty="0">
                <a:latin typeface="+mj-lt"/>
              </a:rPr>
              <a:t>Head office import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HO reads Azure Service Bus message on transactions to import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HO imports transaction detail in the Azure Storage package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5212F9-DA15-FC74-D97E-067519FD5FE7}"/>
              </a:ext>
            </a:extLst>
          </p:cNvPr>
          <p:cNvGrpSpPr/>
          <p:nvPr/>
        </p:nvGrpSpPr>
        <p:grpSpPr>
          <a:xfrm>
            <a:off x="8164862" y="2829321"/>
            <a:ext cx="1539434" cy="1825030"/>
            <a:chOff x="6156049" y="3256256"/>
            <a:chExt cx="754727" cy="633997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66236914-12CC-E6D7-84B2-19E3F048609E}"/>
                </a:ext>
              </a:extLst>
            </p:cNvPr>
            <p:cNvSpPr/>
            <p:nvPr/>
          </p:nvSpPr>
          <p:spPr>
            <a:xfrm>
              <a:off x="6156049" y="3256256"/>
              <a:ext cx="754727" cy="345488"/>
            </a:xfrm>
            <a:prstGeom prst="cloudCallout">
              <a:avLst>
                <a:gd name="adj1" fmla="val -2589"/>
                <a:gd name="adj2" fmla="val 12279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EA3C6F-CCBF-4396-C6ED-E19772D176D8}"/>
                </a:ext>
              </a:extLst>
            </p:cNvPr>
            <p:cNvSpPr/>
            <p:nvPr/>
          </p:nvSpPr>
          <p:spPr>
            <a:xfrm>
              <a:off x="6458870" y="3632526"/>
              <a:ext cx="149084" cy="257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1637D06-3DA6-3991-9FB6-44E69172CB1B}"/>
              </a:ext>
            </a:extLst>
          </p:cNvPr>
          <p:cNvGrpSpPr/>
          <p:nvPr/>
        </p:nvGrpSpPr>
        <p:grpSpPr>
          <a:xfrm>
            <a:off x="8895920" y="3248407"/>
            <a:ext cx="572947" cy="292310"/>
            <a:chOff x="4664596" y="3714264"/>
            <a:chExt cx="572947" cy="2923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F74258-C31C-AD87-75FC-3E6B5BBE0296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2FD647-E3A7-E9F5-16BE-DF82CE20DB45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Azure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Storage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07F5A7-78DB-E96E-F299-C13DE2A37E5D}"/>
              </a:ext>
            </a:extLst>
          </p:cNvPr>
          <p:cNvGrpSpPr/>
          <p:nvPr/>
        </p:nvGrpSpPr>
        <p:grpSpPr>
          <a:xfrm>
            <a:off x="8373256" y="2988136"/>
            <a:ext cx="572947" cy="292310"/>
            <a:chOff x="4664596" y="3714264"/>
            <a:chExt cx="572947" cy="2923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B5D12E-5A03-ED50-DA1E-61BF799DA1B7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CE885D-8533-5D9F-0A11-825D9BF3B92C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Service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Bus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B969BA6-22E8-E76C-1144-A74D68396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5354" y="2730238"/>
            <a:ext cx="1070977" cy="10419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F78E2B0-27F4-9C69-2C3C-74839C84A81D}"/>
              </a:ext>
            </a:extLst>
          </p:cNvPr>
          <p:cNvGrpSpPr/>
          <p:nvPr/>
        </p:nvGrpSpPr>
        <p:grpSpPr>
          <a:xfrm>
            <a:off x="8565086" y="4157695"/>
            <a:ext cx="533599" cy="856777"/>
            <a:chOff x="4653705" y="2369542"/>
            <a:chExt cx="939103" cy="1509346"/>
          </a:xfrm>
        </p:grpSpPr>
        <p:pic>
          <p:nvPicPr>
            <p:cNvPr id="15" name="Graphic 14" descr="Monitor with solid fill">
              <a:extLst>
                <a:ext uri="{FF2B5EF4-FFF2-40B4-BE49-F238E27FC236}">
                  <a16:creationId xmlns:a16="http://schemas.microsoft.com/office/drawing/2014/main" id="{E37708DC-BA61-6A8E-83DB-AB3C1EC93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erver with solid fill">
              <a:extLst>
                <a:ext uri="{FF2B5EF4-FFF2-40B4-BE49-F238E27FC236}">
                  <a16:creationId xmlns:a16="http://schemas.microsoft.com/office/drawing/2014/main" id="{10113CED-650A-34D4-2EB5-580B1A53E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0545B1-9A12-AE6F-D68D-D9826F49037D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8659730" y="3269506"/>
            <a:ext cx="160884" cy="88818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AC84D8-FABB-2DDD-7740-382A6A27C436}"/>
              </a:ext>
            </a:extLst>
          </p:cNvPr>
          <p:cNvCxnSpPr>
            <a:cxnSpLocks/>
            <a:stCxn id="16" idx="0"/>
            <a:endCxn id="9" idx="2"/>
          </p:cNvCxnSpPr>
          <p:nvPr/>
        </p:nvCxnSpPr>
        <p:spPr>
          <a:xfrm flipV="1">
            <a:off x="8824868" y="3529777"/>
            <a:ext cx="357526" cy="627918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DBBF374-A8B1-ABD3-B4C6-70C2AD78A505}"/>
              </a:ext>
            </a:extLst>
          </p:cNvPr>
          <p:cNvCxnSpPr>
            <a:cxnSpLocks/>
          </p:cNvCxnSpPr>
          <p:nvPr/>
        </p:nvCxnSpPr>
        <p:spPr>
          <a:xfrm flipV="1">
            <a:off x="9354550" y="3280446"/>
            <a:ext cx="1258358" cy="133532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7D43B3A-1814-7241-2621-61EA2FC88076}"/>
              </a:ext>
            </a:extLst>
          </p:cNvPr>
          <p:cNvCxnSpPr>
            <a:cxnSpLocks/>
          </p:cNvCxnSpPr>
          <p:nvPr/>
        </p:nvCxnSpPr>
        <p:spPr>
          <a:xfrm>
            <a:off x="8800717" y="3134291"/>
            <a:ext cx="1812191" cy="6543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26AAB7-0AF8-B49C-7DD3-B9642F6D6DC2}"/>
              </a:ext>
            </a:extLst>
          </p:cNvPr>
          <p:cNvGrpSpPr/>
          <p:nvPr/>
        </p:nvGrpSpPr>
        <p:grpSpPr>
          <a:xfrm>
            <a:off x="10030715" y="116108"/>
            <a:ext cx="2043028" cy="1150907"/>
            <a:chOff x="340291" y="5571790"/>
            <a:chExt cx="2043028" cy="11509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AFBC7DD-3F72-86DC-A7FC-7CD792FE4DA3}"/>
                </a:ext>
              </a:extLst>
            </p:cNvPr>
            <p:cNvGrpSpPr/>
            <p:nvPr/>
          </p:nvGrpSpPr>
          <p:grpSpPr>
            <a:xfrm>
              <a:off x="340291" y="5571790"/>
              <a:ext cx="2043028" cy="1096591"/>
              <a:chOff x="364449" y="3730389"/>
              <a:chExt cx="2043028" cy="1096591"/>
            </a:xfrm>
          </p:grpSpPr>
          <p:pic>
            <p:nvPicPr>
              <p:cNvPr id="22" name="Picture 21" descr="A blue box with white text&#10;&#10;Description automatically generated">
                <a:extLst>
                  <a:ext uri="{FF2B5EF4-FFF2-40B4-BE49-F238E27FC236}">
                    <a16:creationId xmlns:a16="http://schemas.microsoft.com/office/drawing/2014/main" id="{99D8E86A-D284-47CD-7562-5EFB493AC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4449" y="3730389"/>
                <a:ext cx="2043028" cy="1096591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A1AF642-B6D0-C621-4CDD-2FEE01EFF51C}"/>
                  </a:ext>
                </a:extLst>
              </p:cNvPr>
              <p:cNvSpPr/>
              <p:nvPr/>
            </p:nvSpPr>
            <p:spPr>
              <a:xfrm>
                <a:off x="1689904" y="4302889"/>
                <a:ext cx="416688" cy="231493"/>
              </a:xfrm>
              <a:prstGeom prst="rect">
                <a:avLst/>
              </a:prstGeom>
              <a:solidFill>
                <a:srgbClr val="361D5C"/>
              </a:solidFill>
              <a:ln>
                <a:solidFill>
                  <a:srgbClr val="361D5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0E9A98-9267-8221-0D8B-A7D3CC9F9768}"/>
                  </a:ext>
                </a:extLst>
              </p:cNvPr>
              <p:cNvSpPr txBox="1"/>
              <p:nvPr/>
            </p:nvSpPr>
            <p:spPr>
              <a:xfrm>
                <a:off x="1636167" y="4245149"/>
                <a:ext cx="712054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US" sz="2000">
                    <a:solidFill>
                      <a:schemeClr val="bg1"/>
                    </a:solidFill>
                    <a:latin typeface="Aptos Black"/>
                  </a:rPr>
                  <a:t>26.1</a:t>
                </a:r>
                <a:endParaRPr lang="en-US" sz="2000">
                  <a:solidFill>
                    <a:schemeClr val="bg1"/>
                  </a:solidFill>
                  <a:latin typeface="Aptos Black" panose="020F050202020403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E0450C-5290-5C50-A3B8-C6B25BAA0940}"/>
                </a:ext>
              </a:extLst>
            </p:cNvPr>
            <p:cNvSpPr txBox="1"/>
            <p:nvPr/>
          </p:nvSpPr>
          <p:spPr>
            <a:xfrm>
              <a:off x="868687" y="635336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Planned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07CF4AE-D4C2-1AD0-D6BB-279AF564F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54D6-894E-3152-F7F3-85453344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POS Transactions through </a:t>
            </a:r>
            <a:br>
              <a:rPr lang="en-US"/>
            </a:br>
            <a:r>
              <a:rPr lang="en-US"/>
              <a:t>Azure Service Bus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12D05-DE38-087F-7810-E24703015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912882"/>
            <a:ext cx="7548819" cy="4593795"/>
          </a:xfrm>
        </p:spPr>
        <p:txBody>
          <a:bodyPr/>
          <a:lstStyle/>
          <a:p>
            <a:r>
              <a:rPr lang="en-US">
                <a:latin typeface="+mj-lt"/>
              </a:rPr>
              <a:t>High availability for POS to send transactions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Service Bus and Azure Storage is designed for high volume and availability</a:t>
            </a:r>
          </a:p>
          <a:p>
            <a:endParaRPr lang="en-US"/>
          </a:p>
          <a:p>
            <a:r>
              <a:rPr lang="en-US">
                <a:latin typeface="+mj-lt"/>
              </a:rPr>
              <a:t>HO controls the speed of transaction import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Gives more control over how the HO system performance is impacted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FCC55-30A7-72DA-3766-7655EDCFFB5E}"/>
              </a:ext>
            </a:extLst>
          </p:cNvPr>
          <p:cNvGrpSpPr/>
          <p:nvPr/>
        </p:nvGrpSpPr>
        <p:grpSpPr>
          <a:xfrm>
            <a:off x="8164862" y="2829321"/>
            <a:ext cx="1539434" cy="1825030"/>
            <a:chOff x="6156049" y="3256256"/>
            <a:chExt cx="754727" cy="633997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E8EDC9D7-7F9E-BB8B-D790-04044BF63112}"/>
                </a:ext>
              </a:extLst>
            </p:cNvPr>
            <p:cNvSpPr/>
            <p:nvPr/>
          </p:nvSpPr>
          <p:spPr>
            <a:xfrm>
              <a:off x="6156049" y="3256256"/>
              <a:ext cx="754727" cy="345488"/>
            </a:xfrm>
            <a:prstGeom prst="cloudCallout">
              <a:avLst>
                <a:gd name="adj1" fmla="val -2589"/>
                <a:gd name="adj2" fmla="val 12279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9C40B3E-D0D1-AA3A-D664-862FC02599B3}"/>
                </a:ext>
              </a:extLst>
            </p:cNvPr>
            <p:cNvSpPr/>
            <p:nvPr/>
          </p:nvSpPr>
          <p:spPr>
            <a:xfrm>
              <a:off x="6458870" y="3632526"/>
              <a:ext cx="149084" cy="257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1ADA02-0E18-4B48-803A-06813F2B0909}"/>
              </a:ext>
            </a:extLst>
          </p:cNvPr>
          <p:cNvGrpSpPr/>
          <p:nvPr/>
        </p:nvGrpSpPr>
        <p:grpSpPr>
          <a:xfrm>
            <a:off x="8895920" y="3248407"/>
            <a:ext cx="572947" cy="292310"/>
            <a:chOff x="4664596" y="3714264"/>
            <a:chExt cx="572947" cy="2923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0B85BA-1CEE-4B2A-8C1F-5753D7E1644F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1ABD6A-CCB1-86CC-B128-EE2FAE1E6263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Azure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Storage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D1FA33-7FCC-D8A1-37F3-4ED5BC74234F}"/>
              </a:ext>
            </a:extLst>
          </p:cNvPr>
          <p:cNvGrpSpPr/>
          <p:nvPr/>
        </p:nvGrpSpPr>
        <p:grpSpPr>
          <a:xfrm>
            <a:off x="8373256" y="2988136"/>
            <a:ext cx="572947" cy="292310"/>
            <a:chOff x="4664596" y="3714264"/>
            <a:chExt cx="572947" cy="2923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86F49FE-423B-D29B-1C79-0BF25EDD216C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AA904C-349A-0674-0479-825204A89E3F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Service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Bus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F4B3264-B3E4-F423-9F9A-3CC808F46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5354" y="2730238"/>
            <a:ext cx="1070977" cy="10419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0F9A5CF-2366-8DCD-9446-BA64384E981D}"/>
              </a:ext>
            </a:extLst>
          </p:cNvPr>
          <p:cNvGrpSpPr/>
          <p:nvPr/>
        </p:nvGrpSpPr>
        <p:grpSpPr>
          <a:xfrm>
            <a:off x="8565086" y="4157695"/>
            <a:ext cx="533599" cy="856777"/>
            <a:chOff x="4653705" y="2369542"/>
            <a:chExt cx="939103" cy="1509346"/>
          </a:xfrm>
        </p:grpSpPr>
        <p:pic>
          <p:nvPicPr>
            <p:cNvPr id="15" name="Graphic 14" descr="Monitor with solid fill">
              <a:extLst>
                <a:ext uri="{FF2B5EF4-FFF2-40B4-BE49-F238E27FC236}">
                  <a16:creationId xmlns:a16="http://schemas.microsoft.com/office/drawing/2014/main" id="{58FDD7A3-F23D-3BDA-6712-E1AEBCE1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erver with solid fill">
              <a:extLst>
                <a:ext uri="{FF2B5EF4-FFF2-40B4-BE49-F238E27FC236}">
                  <a16:creationId xmlns:a16="http://schemas.microsoft.com/office/drawing/2014/main" id="{958F21DE-FE54-E71B-4CFF-10611021C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E8E0DD-B606-6233-9410-D57187BA732D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8659730" y="3269506"/>
            <a:ext cx="160884" cy="88818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74F2F3-D9EE-C1F0-1FFC-0BA241392E98}"/>
              </a:ext>
            </a:extLst>
          </p:cNvPr>
          <p:cNvCxnSpPr>
            <a:cxnSpLocks/>
            <a:stCxn id="16" idx="0"/>
            <a:endCxn id="9" idx="2"/>
          </p:cNvCxnSpPr>
          <p:nvPr/>
        </p:nvCxnSpPr>
        <p:spPr>
          <a:xfrm flipV="1">
            <a:off x="8824868" y="3529777"/>
            <a:ext cx="357526" cy="627918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446187-F1B6-8137-2A3B-273F6ABE05A8}"/>
              </a:ext>
            </a:extLst>
          </p:cNvPr>
          <p:cNvCxnSpPr>
            <a:cxnSpLocks/>
          </p:cNvCxnSpPr>
          <p:nvPr/>
        </p:nvCxnSpPr>
        <p:spPr>
          <a:xfrm flipV="1">
            <a:off x="9354550" y="3280446"/>
            <a:ext cx="1258358" cy="133532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ADE49A-D219-BE4E-CC73-72ED9396EB7F}"/>
              </a:ext>
            </a:extLst>
          </p:cNvPr>
          <p:cNvCxnSpPr>
            <a:cxnSpLocks/>
          </p:cNvCxnSpPr>
          <p:nvPr/>
        </p:nvCxnSpPr>
        <p:spPr>
          <a:xfrm>
            <a:off x="8800717" y="3134291"/>
            <a:ext cx="1812191" cy="6543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FC8127-9665-099B-DC28-B5E16FED212E}"/>
              </a:ext>
            </a:extLst>
          </p:cNvPr>
          <p:cNvGrpSpPr/>
          <p:nvPr/>
        </p:nvGrpSpPr>
        <p:grpSpPr>
          <a:xfrm>
            <a:off x="10030715" y="116108"/>
            <a:ext cx="2043028" cy="1150907"/>
            <a:chOff x="340291" y="5571790"/>
            <a:chExt cx="2043028" cy="115090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B490EB1-661B-1D2F-35C8-B9D11CA133D8}"/>
                </a:ext>
              </a:extLst>
            </p:cNvPr>
            <p:cNvGrpSpPr/>
            <p:nvPr/>
          </p:nvGrpSpPr>
          <p:grpSpPr>
            <a:xfrm>
              <a:off x="340291" y="5571790"/>
              <a:ext cx="2043028" cy="1096591"/>
              <a:chOff x="364449" y="3730389"/>
              <a:chExt cx="2043028" cy="1096591"/>
            </a:xfrm>
          </p:grpSpPr>
          <p:pic>
            <p:nvPicPr>
              <p:cNvPr id="30" name="Picture 29" descr="A blue box with white text&#10;&#10;Description automatically generated">
                <a:extLst>
                  <a:ext uri="{FF2B5EF4-FFF2-40B4-BE49-F238E27FC236}">
                    <a16:creationId xmlns:a16="http://schemas.microsoft.com/office/drawing/2014/main" id="{18D6542F-DE37-50C3-D12D-D483EBAB63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4449" y="3730389"/>
                <a:ext cx="2043028" cy="1096591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4116FE6-C592-B1D2-FF52-183202E09297}"/>
                  </a:ext>
                </a:extLst>
              </p:cNvPr>
              <p:cNvSpPr/>
              <p:nvPr/>
            </p:nvSpPr>
            <p:spPr>
              <a:xfrm>
                <a:off x="1689904" y="4302889"/>
                <a:ext cx="416688" cy="231493"/>
              </a:xfrm>
              <a:prstGeom prst="rect">
                <a:avLst/>
              </a:prstGeom>
              <a:solidFill>
                <a:srgbClr val="361D5C"/>
              </a:solidFill>
              <a:ln>
                <a:solidFill>
                  <a:srgbClr val="361D5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C3DD29D-C750-A82D-432B-742B3A6BD99C}"/>
                  </a:ext>
                </a:extLst>
              </p:cNvPr>
              <p:cNvSpPr txBox="1"/>
              <p:nvPr/>
            </p:nvSpPr>
            <p:spPr>
              <a:xfrm>
                <a:off x="1636167" y="4243253"/>
                <a:ext cx="4828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chemeClr val="bg1"/>
                    </a:solidFill>
                    <a:latin typeface="Aptos Black" panose="020F0502020204030204" pitchFamily="34" charset="0"/>
                  </a:rPr>
                  <a:t>26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893FEF-2D42-F421-962C-AFBCED9863DF}"/>
                </a:ext>
              </a:extLst>
            </p:cNvPr>
            <p:cNvSpPr txBox="1"/>
            <p:nvPr/>
          </p:nvSpPr>
          <p:spPr>
            <a:xfrm>
              <a:off x="868687" y="635336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Planned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614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FAE031-C1E8-7454-6C5C-436C6322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Transaction - summary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1AE23B-7A80-0DF1-745C-591958D212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1" y="1311598"/>
            <a:ext cx="8820333" cy="4595992"/>
          </a:xfrm>
        </p:spPr>
        <p:txBody>
          <a:bodyPr/>
          <a:lstStyle/>
          <a:p>
            <a:r>
              <a:rPr lang="en-US" dirty="0" err="1"/>
              <a:t>SendTransaction</a:t>
            </a:r>
            <a:r>
              <a:rPr lang="en-US" dirty="0"/>
              <a:t> w. Web Replication in background session – </a:t>
            </a:r>
            <a:r>
              <a:rPr lang="en-US" u="sng" dirty="0"/>
              <a:t>default option</a:t>
            </a:r>
          </a:p>
          <a:p>
            <a:r>
              <a:rPr lang="en-US" dirty="0"/>
              <a:t>Azure Service bus for </a:t>
            </a:r>
            <a:r>
              <a:rPr lang="en-US" u="sng" dirty="0"/>
              <a:t>large implementations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7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CB747-90F7-8BEA-9ED4-3BD74A25F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826C47-FAEE-E014-B994-B2B74B29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Transaction - summary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37C869-D27D-F375-FE75-E9DA5125BC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1" y="1311598"/>
            <a:ext cx="8820333" cy="4595992"/>
          </a:xfrm>
        </p:spPr>
        <p:txBody>
          <a:bodyPr/>
          <a:lstStyle/>
          <a:p>
            <a:r>
              <a:rPr lang="en-US" dirty="0" err="1"/>
              <a:t>SendTransaction</a:t>
            </a:r>
            <a:r>
              <a:rPr lang="en-US" dirty="0"/>
              <a:t> w. Web Replication in background session – </a:t>
            </a:r>
            <a:r>
              <a:rPr lang="en-US" u="sng" dirty="0"/>
              <a:t>default option</a:t>
            </a:r>
          </a:p>
          <a:p>
            <a:r>
              <a:rPr lang="en-US" dirty="0"/>
              <a:t>Azure Service bus for </a:t>
            </a:r>
            <a:r>
              <a:rPr lang="en-US" u="sng" dirty="0"/>
              <a:t>large implementations</a:t>
            </a:r>
          </a:p>
          <a:p>
            <a:r>
              <a:rPr lang="en-US" dirty="0"/>
              <a:t>Scheduler and DD – </a:t>
            </a:r>
            <a:r>
              <a:rPr lang="en-US" u="sng" dirty="0"/>
              <a:t>not recommended</a:t>
            </a:r>
          </a:p>
          <a:p>
            <a:pPr lvl="1"/>
            <a:r>
              <a:rPr lang="en-US" dirty="0"/>
              <a:t>Azure Service Bus – in LS 26.1</a:t>
            </a:r>
          </a:p>
          <a:p>
            <a:pPr lvl="1"/>
            <a:r>
              <a:rPr lang="en-US" dirty="0"/>
              <a:t>Self healing process for transactions – future releases</a:t>
            </a:r>
          </a:p>
        </p:txBody>
      </p:sp>
    </p:spTree>
    <p:extLst>
      <p:ext uri="{BB962C8B-B14F-4D97-AF65-F5344CB8AC3E}">
        <p14:creationId xmlns:p14="http://schemas.microsoft.com/office/powerpoint/2010/main" val="7652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9BA55-8222-EDE3-AB0D-E8A66AF98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30672-3FFC-9E13-3DE1-4352E7C3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762643"/>
            <a:ext cx="6877740" cy="6663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>
                <a:solidFill>
                  <a:srgbClr val="EFBC6E"/>
                </a:solidFill>
              </a:rPr>
              <a:t>Offline POS – best practices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 </a:t>
            </a:r>
            <a:endParaRPr lang="en-US">
              <a:solidFill>
                <a:srgbClr val="EFBC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78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9F9714-6227-5CD6-C774-15DDE80139DB}"/>
              </a:ext>
            </a:extLst>
          </p:cNvPr>
          <p:cNvCxnSpPr>
            <a:cxnSpLocks/>
          </p:cNvCxnSpPr>
          <p:nvPr/>
        </p:nvCxnSpPr>
        <p:spPr>
          <a:xfrm>
            <a:off x="8522119" y="1700220"/>
            <a:ext cx="0" cy="667759"/>
          </a:xfrm>
          <a:prstGeom prst="straightConnector1">
            <a:avLst/>
          </a:prstGeom>
          <a:ln w="53975">
            <a:solidFill>
              <a:srgbClr val="07597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AC6CE70-4ADA-C13C-E869-52A693012B37}"/>
              </a:ext>
            </a:extLst>
          </p:cNvPr>
          <p:cNvSpPr txBox="1"/>
          <p:nvPr/>
        </p:nvSpPr>
        <p:spPr>
          <a:xfrm>
            <a:off x="5577422" y="1056199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163CC4-3215-EFF0-612D-B123A2A31430}"/>
              </a:ext>
            </a:extLst>
          </p:cNvPr>
          <p:cNvSpPr txBox="1"/>
          <p:nvPr/>
        </p:nvSpPr>
        <p:spPr>
          <a:xfrm>
            <a:off x="8600413" y="1887587"/>
            <a:ext cx="230501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DD Webservice mode​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D98ABB-9427-EBB5-35E0-7BB8A51C5DD8}"/>
              </a:ext>
            </a:extLst>
          </p:cNvPr>
          <p:cNvSpPr txBox="1"/>
          <p:nvPr/>
        </p:nvSpPr>
        <p:spPr>
          <a:xfrm>
            <a:off x="5039359" y="5095187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A5B4E2-CFA4-E943-FD58-25E338F8E553}"/>
              </a:ext>
            </a:extLst>
          </p:cNvPr>
          <p:cNvSpPr txBox="1"/>
          <p:nvPr/>
        </p:nvSpPr>
        <p:spPr>
          <a:xfrm>
            <a:off x="11119298" y="5093132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59F57B-CF70-5E23-5232-6231EE7B6680}"/>
              </a:ext>
            </a:extLst>
          </p:cNvPr>
          <p:cNvSpPr txBox="1"/>
          <p:nvPr/>
        </p:nvSpPr>
        <p:spPr>
          <a:xfrm>
            <a:off x="10775296" y="625133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365288-EDC6-DC20-811E-6858268C3861}"/>
              </a:ext>
            </a:extLst>
          </p:cNvPr>
          <p:cNvSpPr txBox="1"/>
          <p:nvPr/>
        </p:nvSpPr>
        <p:spPr>
          <a:xfrm>
            <a:off x="9522009" y="625133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47264E-D045-AFF8-8CC9-1A3121B3F657}"/>
              </a:ext>
            </a:extLst>
          </p:cNvPr>
          <p:cNvSpPr txBox="1"/>
          <p:nvPr/>
        </p:nvSpPr>
        <p:spPr>
          <a:xfrm>
            <a:off x="5699942" y="6201924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C0B652-74D0-7FBB-750A-667EAD23CECC}"/>
              </a:ext>
            </a:extLst>
          </p:cNvPr>
          <p:cNvSpPr txBox="1"/>
          <p:nvPr/>
        </p:nvSpPr>
        <p:spPr>
          <a:xfrm>
            <a:off x="6938776" y="6201240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89443C-14B6-AADF-CA81-D87F16932492}"/>
              </a:ext>
            </a:extLst>
          </p:cNvPr>
          <p:cNvGrpSpPr/>
          <p:nvPr/>
        </p:nvGrpSpPr>
        <p:grpSpPr>
          <a:xfrm>
            <a:off x="5923600" y="5452427"/>
            <a:ext cx="533599" cy="856777"/>
            <a:chOff x="4653705" y="2369542"/>
            <a:chExt cx="939103" cy="1509346"/>
          </a:xfrm>
        </p:grpSpPr>
        <p:pic>
          <p:nvPicPr>
            <p:cNvPr id="26" name="Graphic 25" descr="Monitor with solid fill">
              <a:extLst>
                <a:ext uri="{FF2B5EF4-FFF2-40B4-BE49-F238E27FC236}">
                  <a16:creationId xmlns:a16="http://schemas.microsoft.com/office/drawing/2014/main" id="{CDC3D224-4527-83BB-C65E-A34F955DD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Server with solid fill">
              <a:extLst>
                <a:ext uri="{FF2B5EF4-FFF2-40B4-BE49-F238E27FC236}">
                  <a16:creationId xmlns:a16="http://schemas.microsoft.com/office/drawing/2014/main" id="{93E97DDE-2711-7533-408C-384298AF3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28" name="Graphic 27" descr="Monitor with solid fill">
            <a:extLst>
              <a:ext uri="{FF2B5EF4-FFF2-40B4-BE49-F238E27FC236}">
                <a16:creationId xmlns:a16="http://schemas.microsoft.com/office/drawing/2014/main" id="{D0AE4E2D-4813-12F4-A0D3-C3B8E5738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9138" y="5791726"/>
            <a:ext cx="519563" cy="519057"/>
          </a:xfrm>
          <a:prstGeom prst="rect">
            <a:avLst/>
          </a:prstGeom>
        </p:spPr>
      </p:pic>
      <p:pic>
        <p:nvPicPr>
          <p:cNvPr id="29" name="Graphic 28" descr="Server with solid fill">
            <a:extLst>
              <a:ext uri="{FF2B5EF4-FFF2-40B4-BE49-F238E27FC236}">
                <a16:creationId xmlns:a16="http://schemas.microsoft.com/office/drawing/2014/main" id="{8A4F4582-3097-9140-EFD3-0D6E23D009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624" t="-2810" r="3624" b="29435"/>
          <a:stretch/>
        </p:blipFill>
        <p:spPr>
          <a:xfrm>
            <a:off x="7155102" y="5454006"/>
            <a:ext cx="519563" cy="380857"/>
          </a:xfrm>
          <a:prstGeom prst="rect">
            <a:avLst/>
          </a:prstGeom>
        </p:spPr>
      </p:pic>
      <p:pic>
        <p:nvPicPr>
          <p:cNvPr id="30" name="Graphic 29" descr="Monitor with solid fill">
            <a:extLst>
              <a:ext uri="{FF2B5EF4-FFF2-40B4-BE49-F238E27FC236}">
                <a16:creationId xmlns:a16="http://schemas.microsoft.com/office/drawing/2014/main" id="{971E8A3B-F385-CB09-37BA-C57707ECE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2922" y="5765168"/>
            <a:ext cx="519563" cy="519057"/>
          </a:xfrm>
          <a:prstGeom prst="rect">
            <a:avLst/>
          </a:prstGeom>
        </p:spPr>
      </p:pic>
      <p:pic>
        <p:nvPicPr>
          <p:cNvPr id="31" name="Graphic 30" descr="Monitor with solid fill">
            <a:extLst>
              <a:ext uri="{FF2B5EF4-FFF2-40B4-BE49-F238E27FC236}">
                <a16:creationId xmlns:a16="http://schemas.microsoft.com/office/drawing/2014/main" id="{01D17C1F-A603-4EBF-46E0-67E3FA283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69204" y="5765168"/>
            <a:ext cx="519563" cy="51905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86D247E-C867-9377-827B-6F33913CB068}"/>
              </a:ext>
            </a:extLst>
          </p:cNvPr>
          <p:cNvCxnSpPr>
            <a:cxnSpLocks/>
          </p:cNvCxnSpPr>
          <p:nvPr/>
        </p:nvCxnSpPr>
        <p:spPr>
          <a:xfrm>
            <a:off x="5303542" y="5039768"/>
            <a:ext cx="6822406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0AEBCC16-00AF-EB39-1D08-944708D339A7}"/>
              </a:ext>
            </a:extLst>
          </p:cNvPr>
          <p:cNvCxnSpPr>
            <a:cxnSpLocks/>
          </p:cNvCxnSpPr>
          <p:nvPr/>
        </p:nvCxnSpPr>
        <p:spPr>
          <a:xfrm rot="5400000">
            <a:off x="6962518" y="3901217"/>
            <a:ext cx="1244774" cy="1504834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B63963AE-0C84-0335-492E-18785AA64A9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49076" y="3688392"/>
            <a:ext cx="1214431" cy="1917958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3833CEA5-3D90-C361-0990-173A286C646B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83382" y="5268027"/>
            <a:ext cx="649106" cy="184399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82F780AD-92CA-B27C-A616-687F17A609F4}"/>
              </a:ext>
            </a:extLst>
          </p:cNvPr>
          <p:cNvCxnSpPr>
            <a:cxnSpLocks/>
          </p:cNvCxnSpPr>
          <p:nvPr/>
        </p:nvCxnSpPr>
        <p:spPr>
          <a:xfrm>
            <a:off x="6818452" y="5268027"/>
            <a:ext cx="596432" cy="185979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990DF9D2-3E0B-CA43-E954-DA4876236BF1}"/>
              </a:ext>
            </a:extLst>
          </p:cNvPr>
          <p:cNvCxnSpPr>
            <a:cxnSpLocks/>
          </p:cNvCxnSpPr>
          <p:nvPr/>
        </p:nvCxnSpPr>
        <p:spPr>
          <a:xfrm rot="5400000">
            <a:off x="10206457" y="5363731"/>
            <a:ext cx="217844" cy="585030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4C9A2E9C-06A6-703C-7CD1-0F72FECF4AD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14598" y="5340620"/>
            <a:ext cx="217844" cy="63125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 descr="Server with solid fill">
            <a:extLst>
              <a:ext uri="{FF2B5EF4-FFF2-40B4-BE49-F238E27FC236}">
                <a16:creationId xmlns:a16="http://schemas.microsoft.com/office/drawing/2014/main" id="{3DF67BE9-4983-89BF-3F10-2ACB9C1B89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624" t="-2810" r="3624" b="29435"/>
          <a:stretch/>
        </p:blipFill>
        <p:spPr>
          <a:xfrm>
            <a:off x="10336041" y="5164805"/>
            <a:ext cx="519563" cy="380857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E39E3B7-4B12-328C-DF74-E92F90512A75}"/>
              </a:ext>
            </a:extLst>
          </p:cNvPr>
          <p:cNvSpPr/>
          <p:nvPr/>
        </p:nvSpPr>
        <p:spPr>
          <a:xfrm>
            <a:off x="6801748" y="2377918"/>
            <a:ext cx="3460376" cy="1672175"/>
          </a:xfrm>
          <a:prstGeom prst="roundRect">
            <a:avLst/>
          </a:prstGeom>
          <a:gradFill flip="none" rotWithShape="1">
            <a:gsLst>
              <a:gs pos="0">
                <a:srgbClr val="2F5598"/>
              </a:gs>
              <a:gs pos="74000">
                <a:srgbClr val="8ED2E8">
                  <a:shade val="67500"/>
                  <a:satMod val="115000"/>
                </a:srgbClr>
              </a:gs>
              <a:gs pos="100000">
                <a:srgbClr val="8ED2E8">
                  <a:shade val="100000"/>
                  <a:satMod val="115000"/>
                </a:srgbClr>
              </a:gs>
            </a:gsLst>
            <a:lin ang="5400000" scaled="0"/>
            <a:tileRect/>
          </a:gra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F8BD6C-4BDE-659C-A1CC-24E39AB1B141}"/>
              </a:ext>
            </a:extLst>
          </p:cNvPr>
          <p:cNvSpPr txBox="1"/>
          <p:nvPr/>
        </p:nvSpPr>
        <p:spPr>
          <a:xfrm>
            <a:off x="6946014" y="2519200"/>
            <a:ext cx="3171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  <a:endParaRPr kumimoji="0" lang="en-I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63EE31-7752-0EEB-F167-A7591175884B}"/>
              </a:ext>
            </a:extLst>
          </p:cNvPr>
          <p:cNvSpPr txBox="1"/>
          <p:nvPr/>
        </p:nvSpPr>
        <p:spPr>
          <a:xfrm>
            <a:off x="7013431" y="3526645"/>
            <a:ext cx="896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POS MASTER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725467-0909-9CEE-8B30-3104ACB83F4F}"/>
              </a:ext>
            </a:extLst>
          </p:cNvPr>
          <p:cNvSpPr txBox="1"/>
          <p:nvPr/>
        </p:nvSpPr>
        <p:spPr>
          <a:xfrm>
            <a:off x="7991855" y="3526645"/>
            <a:ext cx="10996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D8A0D0C1-8267-373F-334A-1387B7186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932" y="3043345"/>
            <a:ext cx="372254" cy="376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7F4020-64B3-5165-3AA6-7A87C9C76C3E}"/>
              </a:ext>
            </a:extLst>
          </p:cNvPr>
          <p:cNvSpPr txBox="1"/>
          <p:nvPr/>
        </p:nvSpPr>
        <p:spPr>
          <a:xfrm>
            <a:off x="9083021" y="3526645"/>
            <a:ext cx="11348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UPDATE SERVICE</a:t>
            </a:r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DA0E7457-BD0A-7516-8D00-1414330FB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2311" y="3057944"/>
            <a:ext cx="372254" cy="372254"/>
          </a:xfrm>
          <a:prstGeom prst="rect">
            <a:avLst/>
          </a:prstGeom>
        </p:spPr>
      </p:pic>
      <p:pic>
        <p:nvPicPr>
          <p:cNvPr id="67" name="Picture 66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AE933ACC-EDB5-2BC5-6B5F-E046C52C7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4900" y="520854"/>
            <a:ext cx="1454437" cy="1179366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FE5536D3-E911-0391-8FFD-A9F869BE6D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5912" y="3055708"/>
            <a:ext cx="372254" cy="372254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3F23AE3-8C74-B08B-65D5-5544C8B2AE18}"/>
              </a:ext>
            </a:extLst>
          </p:cNvPr>
          <p:cNvSpPr txBox="1">
            <a:spLocks/>
          </p:cNvSpPr>
          <p:nvPr/>
        </p:nvSpPr>
        <p:spPr>
          <a:xfrm>
            <a:off x="182333" y="198348"/>
            <a:ext cx="9743945" cy="587375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>
                <a:solidFill>
                  <a:srgbClr val="351C5C"/>
                </a:solidFill>
                <a:latin typeface="Aptos" panose="020B0004020202020204" pitchFamily="34" charset="0"/>
                <a:cs typeface="Segoe UI"/>
              </a:rPr>
              <a:t>Offline POS overview – Hybrid server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BB5688-A3D1-4EA7-DDCE-76047BE2F9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790" y="1833153"/>
            <a:ext cx="3600701" cy="2420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DBAC0-CB0B-CAB0-9F4F-C479844F7A63}"/>
              </a:ext>
            </a:extLst>
          </p:cNvPr>
          <p:cNvSpPr txBox="1"/>
          <p:nvPr/>
        </p:nvSpPr>
        <p:spPr>
          <a:xfrm>
            <a:off x="363453" y="2061151"/>
            <a:ext cx="3464486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Data Director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in WS mode</a:t>
            </a:r>
            <a:endParaRPr lang="en-US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Middle layer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– Hybrid server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  <a:defRPr/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Hosted on premises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Scheduler runs on the HCS</a:t>
            </a:r>
            <a:endParaRPr lang="en-US" b="1">
              <a:solidFill>
                <a:prstClr val="black">
                  <a:lumMod val="75000"/>
                  <a:lumOff val="25000"/>
                </a:prstClr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600" b="1">
              <a:solidFill>
                <a:prstClr val="black">
                  <a:lumMod val="75000"/>
                  <a:lumOff val="25000"/>
                </a:prstClr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600" b="1">
              <a:solidFill>
                <a:prstClr val="black">
                  <a:lumMod val="75000"/>
                  <a:lumOff val="25000"/>
                </a:prstClr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6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FA223EA3-637E-E7FB-C678-536F81D80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607" y="1876931"/>
            <a:ext cx="1083707" cy="38919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AC6CE70-4ADA-C13C-E869-52A693012B37}"/>
              </a:ext>
            </a:extLst>
          </p:cNvPr>
          <p:cNvSpPr txBox="1"/>
          <p:nvPr/>
        </p:nvSpPr>
        <p:spPr>
          <a:xfrm>
            <a:off x="3604594" y="1684029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8" name="Picture 17" descr="A blue cloud with a arrow pointing down&#10;&#10;Description automatically generated">
            <a:extLst>
              <a:ext uri="{FF2B5EF4-FFF2-40B4-BE49-F238E27FC236}">
                <a16:creationId xmlns:a16="http://schemas.microsoft.com/office/drawing/2014/main" id="{D86D9E4D-4A2D-4215-08CB-C58F8EC97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560" y="1415682"/>
            <a:ext cx="1406059" cy="1205510"/>
          </a:xfrm>
          <a:prstGeom prst="rect">
            <a:avLst/>
          </a:prstGeom>
        </p:spPr>
      </p:pic>
      <p:pic>
        <p:nvPicPr>
          <p:cNvPr id="20" name="Picture 19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FCE708B0-0DD0-C633-B302-296CBEEFF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360" y="1389531"/>
            <a:ext cx="1454437" cy="11793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5738AF-EBB7-5791-26F5-B1A810E4F9E1}"/>
              </a:ext>
            </a:extLst>
          </p:cNvPr>
          <p:cNvSpPr txBox="1"/>
          <p:nvPr/>
        </p:nvSpPr>
        <p:spPr>
          <a:xfrm>
            <a:off x="4032122" y="4810492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696FE8-7980-03C3-245A-7757DBD39695}"/>
              </a:ext>
            </a:extLst>
          </p:cNvPr>
          <p:cNvSpPr txBox="1"/>
          <p:nvPr/>
        </p:nvSpPr>
        <p:spPr>
          <a:xfrm>
            <a:off x="9992835" y="4808436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9590E-80C3-F8C0-EFB0-9242D45559D0}"/>
              </a:ext>
            </a:extLst>
          </p:cNvPr>
          <p:cNvSpPr txBox="1"/>
          <p:nvPr/>
        </p:nvSpPr>
        <p:spPr>
          <a:xfrm>
            <a:off x="9563370" y="5897005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28CAA8-CF36-16A4-675A-A4CD300C357A}"/>
              </a:ext>
            </a:extLst>
          </p:cNvPr>
          <p:cNvSpPr txBox="1"/>
          <p:nvPr/>
        </p:nvSpPr>
        <p:spPr>
          <a:xfrm>
            <a:off x="8310083" y="5897005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F5637A-89E1-C941-7098-550A8539A2B2}"/>
              </a:ext>
            </a:extLst>
          </p:cNvPr>
          <p:cNvSpPr txBox="1"/>
          <p:nvPr/>
        </p:nvSpPr>
        <p:spPr>
          <a:xfrm>
            <a:off x="4848006" y="5911581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A4ECA1-60E1-9CE3-C408-E8AE849AEA0E}"/>
              </a:ext>
            </a:extLst>
          </p:cNvPr>
          <p:cNvSpPr txBox="1"/>
          <p:nvPr/>
        </p:nvSpPr>
        <p:spPr>
          <a:xfrm>
            <a:off x="6022894" y="5910897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68B774-F4E4-39D4-7EAB-B895EE1B7BF8}"/>
              </a:ext>
            </a:extLst>
          </p:cNvPr>
          <p:cNvGrpSpPr/>
          <p:nvPr/>
        </p:nvGrpSpPr>
        <p:grpSpPr>
          <a:xfrm>
            <a:off x="5071665" y="5162084"/>
            <a:ext cx="533599" cy="856777"/>
            <a:chOff x="4653705" y="2369542"/>
            <a:chExt cx="939103" cy="1509346"/>
          </a:xfrm>
        </p:grpSpPr>
        <p:pic>
          <p:nvPicPr>
            <p:cNvPr id="30" name="Graphic 29" descr="Monitor with solid fill">
              <a:extLst>
                <a:ext uri="{FF2B5EF4-FFF2-40B4-BE49-F238E27FC236}">
                  <a16:creationId xmlns:a16="http://schemas.microsoft.com/office/drawing/2014/main" id="{E953E016-BE1F-1247-E620-9A4E09E8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Server with solid fill">
              <a:extLst>
                <a:ext uri="{FF2B5EF4-FFF2-40B4-BE49-F238E27FC236}">
                  <a16:creationId xmlns:a16="http://schemas.microsoft.com/office/drawing/2014/main" id="{72B8E5CE-7D17-FFE2-9B0D-F8F9B360A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433EC8-9897-B15B-D829-FBCCA638971F}"/>
              </a:ext>
            </a:extLst>
          </p:cNvPr>
          <p:cNvGrpSpPr/>
          <p:nvPr/>
        </p:nvGrpSpPr>
        <p:grpSpPr>
          <a:xfrm>
            <a:off x="6239220" y="5163663"/>
            <a:ext cx="533599" cy="856777"/>
            <a:chOff x="4653705" y="2369542"/>
            <a:chExt cx="939103" cy="1509346"/>
          </a:xfrm>
        </p:grpSpPr>
        <p:pic>
          <p:nvPicPr>
            <p:cNvPr id="33" name="Graphic 32" descr="Monitor with solid fill">
              <a:extLst>
                <a:ext uri="{FF2B5EF4-FFF2-40B4-BE49-F238E27FC236}">
                  <a16:creationId xmlns:a16="http://schemas.microsoft.com/office/drawing/2014/main" id="{B3E04274-0FB3-5235-7A87-4A3D4DDAF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Server with solid fill">
              <a:extLst>
                <a:ext uri="{FF2B5EF4-FFF2-40B4-BE49-F238E27FC236}">
                  <a16:creationId xmlns:a16="http://schemas.microsoft.com/office/drawing/2014/main" id="{CCE4C776-AAB9-ED8F-3A54-198AF62E3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35" name="Graphic 34" descr="Monitor with solid fill">
            <a:extLst>
              <a:ext uri="{FF2B5EF4-FFF2-40B4-BE49-F238E27FC236}">
                <a16:creationId xmlns:a16="http://schemas.microsoft.com/office/drawing/2014/main" id="{0F4C1884-8C4B-C8AD-0AB1-A2950B60C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40996" y="5410837"/>
            <a:ext cx="519563" cy="519057"/>
          </a:xfrm>
          <a:prstGeom prst="rect">
            <a:avLst/>
          </a:prstGeom>
        </p:spPr>
      </p:pic>
      <p:pic>
        <p:nvPicPr>
          <p:cNvPr id="46" name="Graphic 45" descr="Server with solid fill">
            <a:extLst>
              <a:ext uri="{FF2B5EF4-FFF2-40B4-BE49-F238E27FC236}">
                <a16:creationId xmlns:a16="http://schemas.microsoft.com/office/drawing/2014/main" id="{CA7D2399-D323-277B-5D35-0AB316ECAA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624" t="-2810" r="3624" b="29435"/>
          <a:stretch/>
        </p:blipFill>
        <p:spPr>
          <a:xfrm>
            <a:off x="9126026" y="4812136"/>
            <a:ext cx="519563" cy="380857"/>
          </a:xfrm>
          <a:prstGeom prst="rect">
            <a:avLst/>
          </a:prstGeom>
        </p:spPr>
      </p:pic>
      <p:pic>
        <p:nvPicPr>
          <p:cNvPr id="47" name="Graphic 46" descr="Monitor with solid fill">
            <a:extLst>
              <a:ext uri="{FF2B5EF4-FFF2-40B4-BE49-F238E27FC236}">
                <a16:creationId xmlns:a16="http://schemas.microsoft.com/office/drawing/2014/main" id="{F6024AA1-38FB-32FE-1D4E-5D0E9999C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7278" y="5410837"/>
            <a:ext cx="519563" cy="519057"/>
          </a:xfrm>
          <a:prstGeom prst="rect">
            <a:avLst/>
          </a:prstGeom>
        </p:spPr>
      </p:pic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802EF059-1F82-8AF0-ABF1-AF9EBF23DDF7}"/>
              </a:ext>
            </a:extLst>
          </p:cNvPr>
          <p:cNvCxnSpPr>
            <a:cxnSpLocks/>
          </p:cNvCxnSpPr>
          <p:nvPr/>
        </p:nvCxnSpPr>
        <p:spPr>
          <a:xfrm rot="5400000">
            <a:off x="8981870" y="5033524"/>
            <a:ext cx="217844" cy="585030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D4DD92D-7396-5D4A-A540-F18D3CE54A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590011" y="5010413"/>
            <a:ext cx="217844" cy="631252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box with black stripes&#10;&#10;Description automatically generated">
            <a:extLst>
              <a:ext uri="{FF2B5EF4-FFF2-40B4-BE49-F238E27FC236}">
                <a16:creationId xmlns:a16="http://schemas.microsoft.com/office/drawing/2014/main" id="{F01BAA63-6810-FE84-110D-EAE11682FC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9926" y="1468342"/>
            <a:ext cx="413994" cy="432394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24807C3-9D03-9145-C3FF-3BFE0AEDBBF3}"/>
              </a:ext>
            </a:extLst>
          </p:cNvPr>
          <p:cNvSpPr txBox="1">
            <a:spLocks/>
          </p:cNvSpPr>
          <p:nvPr/>
        </p:nvSpPr>
        <p:spPr>
          <a:xfrm>
            <a:off x="254219" y="270234"/>
            <a:ext cx="9743945" cy="587375"/>
          </a:xfrm>
          <a:prstGeom prst="rect">
            <a:avLst/>
          </a:prstGeom>
        </p:spPr>
        <p:txBody>
          <a:bodyPr lIns="91440" tIns="45720" rIns="91440" bIns="4572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Offline POS </a:t>
            </a:r>
            <a:r>
              <a:rPr lang="en-US" sz="3600">
                <a:solidFill>
                  <a:srgbClr val="351C5C"/>
                </a:solidFill>
                <a:latin typeface="Aptos" panose="020B0004020202020204" pitchFamily="34" charset="0"/>
                <a:cs typeface="Segoe UI"/>
              </a:rPr>
              <a:t>overview – offline POS using Azure Storage</a:t>
            </a:r>
            <a:endParaRPr lang="en-US">
              <a:latin typeface="Aptos" panose="020B00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CFAB98-D458-A662-4003-6D3B55417A82}"/>
              </a:ext>
            </a:extLst>
          </p:cNvPr>
          <p:cNvCxnSpPr>
            <a:cxnSpLocks/>
          </p:cNvCxnSpPr>
          <p:nvPr/>
        </p:nvCxnSpPr>
        <p:spPr>
          <a:xfrm>
            <a:off x="4294956" y="4755073"/>
            <a:ext cx="6727731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AE6A774-6C04-4B3C-4DA0-E7E4E04F7539}"/>
              </a:ext>
            </a:extLst>
          </p:cNvPr>
          <p:cNvSpPr txBox="1"/>
          <p:nvPr/>
        </p:nvSpPr>
        <p:spPr>
          <a:xfrm>
            <a:off x="10514968" y="1670584"/>
            <a:ext cx="1101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Azure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Storage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9381CA-86BB-F3CF-E631-A0AC8E08AADA}"/>
              </a:ext>
            </a:extLst>
          </p:cNvPr>
          <p:cNvCxnSpPr>
            <a:cxnSpLocks/>
          </p:cNvCxnSpPr>
          <p:nvPr/>
        </p:nvCxnSpPr>
        <p:spPr>
          <a:xfrm flipH="1">
            <a:off x="5515357" y="2458882"/>
            <a:ext cx="3960498" cy="2624074"/>
          </a:xfrm>
          <a:prstGeom prst="line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9819FC-B35A-5A05-5F44-E392956DB746}"/>
              </a:ext>
            </a:extLst>
          </p:cNvPr>
          <p:cNvCxnSpPr>
            <a:cxnSpLocks/>
          </p:cNvCxnSpPr>
          <p:nvPr/>
        </p:nvCxnSpPr>
        <p:spPr>
          <a:xfrm flipH="1">
            <a:off x="5340355" y="2758975"/>
            <a:ext cx="1356103" cy="2255843"/>
          </a:xfrm>
          <a:prstGeom prst="line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3DB4F35-AFF0-683D-F653-50BB1949E6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653" y="2220494"/>
            <a:ext cx="3600701" cy="24218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1A3E78-3982-A498-ACDC-BCB757FA66F2}"/>
              </a:ext>
            </a:extLst>
          </p:cNvPr>
          <p:cNvSpPr txBox="1"/>
          <p:nvPr/>
        </p:nvSpPr>
        <p:spPr>
          <a:xfrm>
            <a:off x="498403" y="2508304"/>
            <a:ext cx="360825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IS" b="1">
                <a:solidFill>
                  <a:prstClr val="black">
                    <a:lumMod val="75000"/>
                    <a:lumOff val="25000"/>
                  </a:prstClr>
                </a:solidFill>
                <a:latin typeface="Aptos "/>
                <a:cs typeface="Segoe UI"/>
              </a:rPr>
              <a:t>Web Replication </a:t>
            </a:r>
            <a:r>
              <a:rPr lang="en-IS">
                <a:solidFill>
                  <a:prstClr val="black">
                    <a:lumMod val="75000"/>
                    <a:lumOff val="25000"/>
                  </a:prstClr>
                </a:solidFill>
                <a:latin typeface="Aptos "/>
                <a:cs typeface="Segoe UI"/>
              </a:rPr>
              <a:t>w. Azure Storage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Aptos 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 "/>
                <a:cs typeface="Segoe UI"/>
              </a:rPr>
              <a:t>No middle layer </a:t>
            </a:r>
            <a:endParaRPr lang="en-US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 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 "/>
                <a:cs typeface="Segoe UI"/>
              </a:rPr>
              <a:t>Scheduler runs in SaaS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600" b="1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600" b="1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A blue and white logo&#10;&#10;AI-generated content may be incorrect.">
            <a:extLst>
              <a:ext uri="{FF2B5EF4-FFF2-40B4-BE49-F238E27FC236}">
                <a16:creationId xmlns:a16="http://schemas.microsoft.com/office/drawing/2014/main" id="{D44E8FCA-769C-E95C-DE5D-9B4A464F71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2141" y="2957603"/>
            <a:ext cx="707906" cy="72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7FF8-ECF5-B9D0-6EEA-F0AF91EE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039" y="3095821"/>
            <a:ext cx="6877740" cy="666357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rgbClr val="EFBC6E"/>
                </a:solidFill>
              </a:rPr>
              <a:t>Replication fundamentals</a:t>
            </a:r>
            <a:br>
              <a:rPr lang="en-US">
                <a:solidFill>
                  <a:srgbClr val="EFBC6E"/>
                </a:solidFill>
              </a:rPr>
            </a:b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5972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1AC31-59A8-CBCA-A1A3-D771B0541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D2FBE-4CD9-F30C-7842-0DBC183B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3615"/>
            <a:ext cx="9983029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Offline POS – best practices</a:t>
            </a:r>
            <a:br>
              <a:rPr lang="en-US">
                <a:latin typeface="Aptos ExtraBold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A8C24-7BDE-94C6-9AD0-3FA1E308A8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403350"/>
            <a:ext cx="7548819" cy="5103328"/>
          </a:xfrm>
        </p:spPr>
        <p:txBody>
          <a:bodyPr lIns="91440" tIns="45720" rIns="91440" bIns="45720" anchor="t"/>
          <a:lstStyle/>
          <a:p>
            <a:endParaRPr lang="en-US">
              <a:latin typeface="Aptos Display"/>
            </a:endParaRPr>
          </a:p>
          <a:p>
            <a:pPr lvl="1">
              <a:buFont typeface="Segoe UI" panose="020B0502040204020203" pitchFamily="34" charset="0"/>
              <a:buChar char="‐"/>
            </a:pP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C7F792-1CE5-3699-520B-4CA9FBB5203B}"/>
              </a:ext>
            </a:extLst>
          </p:cNvPr>
          <p:cNvSpPr txBox="1">
            <a:spLocks/>
          </p:cNvSpPr>
          <p:nvPr/>
        </p:nvSpPr>
        <p:spPr>
          <a:xfrm>
            <a:off x="492691" y="1555750"/>
            <a:ext cx="6437101" cy="51033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+mj-lt"/>
              </a:rPr>
              <a:t>Use Web Replication with Azure storage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+mj-lt"/>
              </a:rPr>
              <a:t>The recommended way to setup and run the offline POS</a:t>
            </a:r>
          </a:p>
          <a:p>
            <a:r>
              <a:rPr lang="en-US">
                <a:latin typeface="+mj-lt"/>
              </a:rPr>
              <a:t>The Hybrid Server is not going away</a:t>
            </a:r>
          </a:p>
          <a:p>
            <a:r>
              <a:rPr lang="en-US">
                <a:latin typeface="+mj-lt"/>
              </a:rPr>
              <a:t>New Offline POS project for the Update Service</a:t>
            </a:r>
          </a:p>
          <a:p>
            <a:r>
              <a:rPr lang="en-US">
                <a:latin typeface="+mj-lt"/>
              </a:rPr>
              <a:t>LS Central – Implementation Guide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+mj-lt"/>
              </a:rPr>
              <a:t>Step by Step instructions </a:t>
            </a:r>
          </a:p>
          <a:p>
            <a:pPr marL="0" indent="0">
              <a:buNone/>
            </a:pPr>
            <a:endParaRPr lang="en-US">
              <a:latin typeface="Aptos Display"/>
            </a:endParaRPr>
          </a:p>
          <a:p>
            <a:pPr lvl="1">
              <a:buFont typeface="Segoe UI" panose="020B0604020202020204" pitchFamily="34" charset="0"/>
              <a:buChar char="‐"/>
            </a:pPr>
            <a:endParaRPr lang="en-US">
              <a:latin typeface="Aptos Display"/>
            </a:endParaRPr>
          </a:p>
          <a:p>
            <a:endParaRPr lang="en-US">
              <a:latin typeface="Aptos Display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BA07A-1C0F-7761-F25D-CFE2A7940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110" y="1142051"/>
            <a:ext cx="2502856" cy="4800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FA39B9-E65D-DC7C-A647-87F8A237CAA9}"/>
              </a:ext>
            </a:extLst>
          </p:cNvPr>
          <p:cNvSpPr txBox="1"/>
          <p:nvPr/>
        </p:nvSpPr>
        <p:spPr>
          <a:xfrm>
            <a:off x="7889110" y="6085838"/>
            <a:ext cx="250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/>
              <a:t>h</a:t>
            </a:r>
            <a:r>
              <a:rPr lang="en-IS" i="1"/>
              <a:t>elp.lsretail.com</a:t>
            </a:r>
          </a:p>
        </p:txBody>
      </p:sp>
    </p:spTree>
    <p:extLst>
      <p:ext uri="{BB962C8B-B14F-4D97-AF65-F5344CB8AC3E}">
        <p14:creationId xmlns:p14="http://schemas.microsoft.com/office/powerpoint/2010/main" val="2495997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19B1-68AA-DF7C-5227-656915E60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08071-7A61-E045-369B-970AFD5EE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3615"/>
            <a:ext cx="9983029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The new Offline POS – benefits</a:t>
            </a:r>
            <a:br>
              <a:rPr lang="en-US">
                <a:latin typeface="Aptos ExtraBold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4046F-A287-C43E-3524-8064D4084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188861"/>
            <a:ext cx="7548819" cy="5103328"/>
          </a:xfrm>
        </p:spPr>
        <p:txBody>
          <a:bodyPr lIns="91440" tIns="45720" rIns="91440" bIns="45720" anchor="t"/>
          <a:lstStyle/>
          <a:p>
            <a:endParaRPr lang="en-US">
              <a:latin typeface="Aptos Display"/>
            </a:endParaRPr>
          </a:p>
          <a:p>
            <a:pPr lvl="1">
              <a:buFont typeface="Segoe UI" panose="020B0502040204020203" pitchFamily="34" charset="0"/>
              <a:buChar char="‐"/>
            </a:pP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DF70B39-A578-B026-9FE9-4E1442DBB466}"/>
              </a:ext>
            </a:extLst>
          </p:cNvPr>
          <p:cNvSpPr txBox="1">
            <a:spLocks/>
          </p:cNvSpPr>
          <p:nvPr/>
        </p:nvSpPr>
        <p:spPr>
          <a:xfrm>
            <a:off x="340292" y="1361057"/>
            <a:ext cx="6482540" cy="51033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 Display"/>
              </a:rPr>
              <a:t>Simpler to setup and maintain</a:t>
            </a:r>
          </a:p>
          <a:p>
            <a:r>
              <a:rPr lang="en-US" dirty="0">
                <a:latin typeface="Aptos Display"/>
              </a:rPr>
              <a:t>Better performance </a:t>
            </a:r>
          </a:p>
          <a:p>
            <a:r>
              <a:rPr lang="en-US" dirty="0">
                <a:latin typeface="Aptos Display"/>
              </a:rPr>
              <a:t>A fully cloud hosted solution</a:t>
            </a:r>
          </a:p>
          <a:p>
            <a:r>
              <a:rPr lang="en-US" dirty="0">
                <a:latin typeface="Aptos Display"/>
              </a:rPr>
              <a:t>Simpler to keep the POS current</a:t>
            </a:r>
          </a:p>
          <a:p>
            <a:r>
              <a:rPr lang="en-US" dirty="0">
                <a:latin typeface="Aptos Display"/>
              </a:rPr>
              <a:t>Less cost running the Offline POS</a:t>
            </a:r>
          </a:p>
          <a:p>
            <a:pPr lvl="1">
              <a:buFont typeface="Segoe UI,Sans-Serif" panose="020B0604020202020204" pitchFamily="34" charset="0"/>
              <a:buChar char="‐"/>
            </a:pPr>
            <a:r>
              <a:rPr lang="en-US" dirty="0"/>
              <a:t>No subnet costs – 6$ per subnet SKU</a:t>
            </a:r>
            <a:br>
              <a:rPr lang="en-US" dirty="0"/>
            </a:br>
            <a:r>
              <a:rPr lang="en-US" dirty="0"/>
              <a:t>500 POS = 3000$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Font typeface="Segoe UI,Sans-Serif" panose="020B0604020202020204" pitchFamily="34" charset="0"/>
              <a:buChar char="‐"/>
            </a:pPr>
            <a:r>
              <a:rPr lang="en-US" dirty="0"/>
              <a:t>Azure Storage cost – example</a:t>
            </a:r>
            <a:br>
              <a:rPr lang="en-US" dirty="0"/>
            </a:br>
            <a:r>
              <a:rPr lang="en-US" dirty="0"/>
              <a:t>500 POS =10$</a:t>
            </a:r>
          </a:p>
          <a:p>
            <a:r>
              <a:rPr lang="en-US" dirty="0">
                <a:latin typeface="+mj-lt"/>
              </a:rPr>
              <a:t>Automatic subscription of POS Web services included</a:t>
            </a:r>
          </a:p>
          <a:p>
            <a:pPr lvl="1">
              <a:buFont typeface="Segoe UI" panose="020B0604020202020204" pitchFamily="34" charset="0"/>
              <a:buChar char="‐"/>
            </a:pPr>
            <a:endParaRPr lang="en-US" dirty="0">
              <a:latin typeface="Aptos Display"/>
            </a:endParaRPr>
          </a:p>
          <a:p>
            <a:endParaRPr lang="en-US" dirty="0">
              <a:latin typeface="Aptos Display"/>
            </a:endParaRPr>
          </a:p>
        </p:txBody>
      </p:sp>
      <p:pic>
        <p:nvPicPr>
          <p:cNvPr id="5" name="Picture 4" descr="A computer screen with a screen on&#10;&#10;AI-generated content may be incorrect.">
            <a:extLst>
              <a:ext uri="{FF2B5EF4-FFF2-40B4-BE49-F238E27FC236}">
                <a16:creationId xmlns:a16="http://schemas.microsoft.com/office/drawing/2014/main" id="{7B993549-A28C-E039-084A-2779767A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644" y="3006969"/>
            <a:ext cx="4876442" cy="4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71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1F88D-B9C3-473B-7C24-5E1E8D656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0D8D-FF6E-252B-959F-1D8AE3A3A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3615"/>
            <a:ext cx="9983029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The new Offline POS – benefits</a:t>
            </a:r>
            <a:br>
              <a:rPr lang="en-US">
                <a:latin typeface="Aptos ExtraBold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74F50-3DFB-E8E3-F9E6-D26F81F679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188861"/>
            <a:ext cx="7548819" cy="5103328"/>
          </a:xfrm>
        </p:spPr>
        <p:txBody>
          <a:bodyPr lIns="91440" tIns="45720" rIns="91440" bIns="45720" anchor="t"/>
          <a:lstStyle/>
          <a:p>
            <a:endParaRPr lang="en-US">
              <a:latin typeface="Aptos Display"/>
            </a:endParaRPr>
          </a:p>
          <a:p>
            <a:pPr lvl="1">
              <a:buFont typeface="Segoe UI" panose="020B0502040204020203" pitchFamily="34" charset="0"/>
              <a:buChar char="‐"/>
            </a:pP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1D6C043-AA05-ADD0-C523-3203AF309D5D}"/>
              </a:ext>
            </a:extLst>
          </p:cNvPr>
          <p:cNvSpPr txBox="1">
            <a:spLocks/>
          </p:cNvSpPr>
          <p:nvPr/>
        </p:nvSpPr>
        <p:spPr>
          <a:xfrm>
            <a:off x="340292" y="1361057"/>
            <a:ext cx="6482540" cy="51033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 Display"/>
              </a:rPr>
              <a:t>Simpler to setup and maintain</a:t>
            </a:r>
          </a:p>
          <a:p>
            <a:r>
              <a:rPr lang="en-US" dirty="0">
                <a:latin typeface="Aptos Display"/>
              </a:rPr>
              <a:t>Better performance </a:t>
            </a:r>
          </a:p>
          <a:p>
            <a:r>
              <a:rPr lang="en-US" dirty="0">
                <a:latin typeface="Aptos Display"/>
              </a:rPr>
              <a:t>A fully cloud hosted solution</a:t>
            </a:r>
          </a:p>
          <a:p>
            <a:r>
              <a:rPr lang="en-US" dirty="0">
                <a:latin typeface="Aptos Display"/>
              </a:rPr>
              <a:t>Simpler to keep the POS current</a:t>
            </a:r>
          </a:p>
          <a:p>
            <a:r>
              <a:rPr lang="en-US" dirty="0">
                <a:latin typeface="Aptos Display"/>
              </a:rPr>
              <a:t>Less cost running the Offline POS</a:t>
            </a:r>
          </a:p>
          <a:p>
            <a:pPr lvl="1">
              <a:buFont typeface="Segoe UI,Sans-Serif" panose="020B0604020202020204" pitchFamily="34" charset="0"/>
              <a:buChar char="‐"/>
            </a:pPr>
            <a:r>
              <a:rPr lang="en-US" dirty="0"/>
              <a:t>No subnet costs – 6$ per subnet SKU</a:t>
            </a:r>
            <a:br>
              <a:rPr lang="en-US" dirty="0"/>
            </a:br>
            <a:r>
              <a:rPr lang="en-US" dirty="0"/>
              <a:t>500 POS = 3000$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Font typeface="Segoe UI,Sans-Serif" panose="020B0604020202020204" pitchFamily="34" charset="0"/>
              <a:buChar char="‐"/>
            </a:pPr>
            <a:r>
              <a:rPr lang="en-US" dirty="0"/>
              <a:t>Azure Storage cost – example</a:t>
            </a:r>
            <a:br>
              <a:rPr lang="en-US" dirty="0"/>
            </a:br>
            <a:r>
              <a:rPr lang="en-US" dirty="0"/>
              <a:t>500 POS =10$</a:t>
            </a:r>
          </a:p>
          <a:p>
            <a:r>
              <a:rPr lang="en-US" dirty="0">
                <a:latin typeface="+mj-lt"/>
              </a:rPr>
              <a:t>Automatic subscription of POS Web services included</a:t>
            </a:r>
          </a:p>
          <a:p>
            <a:pPr lvl="1">
              <a:buFont typeface="Segoe UI" panose="020B0604020202020204" pitchFamily="34" charset="0"/>
              <a:buChar char="‐"/>
            </a:pPr>
            <a:endParaRPr lang="en-US" dirty="0">
              <a:latin typeface="Aptos Display"/>
            </a:endParaRPr>
          </a:p>
          <a:p>
            <a:endParaRPr lang="en-US" dirty="0">
              <a:latin typeface="Aptos Display"/>
            </a:endParaRPr>
          </a:p>
        </p:txBody>
      </p:sp>
      <p:pic>
        <p:nvPicPr>
          <p:cNvPr id="5" name="Picture 4" descr="A computer screen with a screen on&#10;&#10;AI-generated content may be incorrect.">
            <a:extLst>
              <a:ext uri="{FF2B5EF4-FFF2-40B4-BE49-F238E27FC236}">
                <a16:creationId xmlns:a16="http://schemas.microsoft.com/office/drawing/2014/main" id="{B1A5D58F-8EFA-0568-0209-08A2F4726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644" y="3006969"/>
            <a:ext cx="4876442" cy="4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93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D33F0-8E1B-3855-1902-64197AD61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545B8-F071-8668-C290-D428B110C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718" y="393700"/>
            <a:ext cx="9580070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61D5B"/>
                </a:solidFill>
                <a:latin typeface="Aptos ExtraBold"/>
              </a:rPr>
              <a:t>Offline POS – Backward Compatibility</a:t>
            </a:r>
            <a:endParaRPr lang="en-US">
              <a:solidFill>
                <a:srgbClr val="361D5B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0F1DA7-6888-AF68-C85A-D01B316C351F}"/>
              </a:ext>
            </a:extLst>
          </p:cNvPr>
          <p:cNvSpPr txBox="1"/>
          <p:nvPr/>
        </p:nvSpPr>
        <p:spPr>
          <a:xfrm>
            <a:off x="403717" y="997499"/>
            <a:ext cx="8645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Offline POS 3 major version supported</a:t>
            </a:r>
          </a:p>
          <a:p>
            <a:pPr marL="342900" indent="-342900">
              <a:buFontTx/>
              <a:buChar char="-"/>
              <a:defRPr/>
            </a:pPr>
            <a:r>
              <a:rPr lang="en-US" sz="2400" err="1">
                <a:solidFill>
                  <a:srgbClr val="242C2F"/>
                </a:solidFill>
                <a:latin typeface="Aptos" panose="020B0004020202020204" pitchFamily="34" charset="0"/>
              </a:rPr>
              <a:t>HotFix</a:t>
            </a:r>
            <a:r>
              <a:rPr lang="en-US" sz="2400">
                <a:solidFill>
                  <a:srgbClr val="242C2F"/>
                </a:solidFill>
                <a:latin typeface="Aptos" panose="020B0004020202020204" pitchFamily="34" charset="0"/>
              </a:rPr>
              <a:t> 3 major version backward - last minor release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6A96B7D-C9E4-4C65-5710-E45FE4134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8661"/>
              </p:ext>
            </p:extLst>
          </p:nvPr>
        </p:nvGraphicFramePr>
        <p:xfrm>
          <a:off x="403718" y="2034419"/>
          <a:ext cx="10312398" cy="4583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822">
                  <a:extLst>
                    <a:ext uri="{9D8B030D-6E8A-4147-A177-3AD203B41FA5}">
                      <a16:colId xmlns:a16="http://schemas.microsoft.com/office/drawing/2014/main" val="2291354832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891204924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113574436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1513225706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069201625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25786475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071372284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276446859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738299146"/>
                    </a:ext>
                  </a:extLst>
                </a:gridCol>
              </a:tblGrid>
              <a:tr h="92625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v23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V23.1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v24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v24.1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v25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v25.3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EFBC6E"/>
                          </a:solidFill>
                        </a:rPr>
                        <a:t>v26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v26.1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v27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598157"/>
                  </a:ext>
                </a:extLst>
              </a:tr>
              <a:tr h="9262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84040"/>
                  </a:ext>
                </a:extLst>
              </a:tr>
              <a:tr h="878692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2065305"/>
                  </a:ext>
                </a:extLst>
              </a:tr>
              <a:tr h="92625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80816"/>
                  </a:ext>
                </a:extLst>
              </a:tr>
              <a:tr h="92625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2425467"/>
                  </a:ext>
                </a:extLst>
              </a:tr>
            </a:tbl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D4D0CB-FF73-2031-925D-99917C6F76D8}"/>
              </a:ext>
            </a:extLst>
          </p:cNvPr>
          <p:cNvCxnSpPr>
            <a:cxnSpLocks/>
          </p:cNvCxnSpPr>
          <p:nvPr/>
        </p:nvCxnSpPr>
        <p:spPr>
          <a:xfrm>
            <a:off x="562303" y="5249949"/>
            <a:ext cx="8869680" cy="0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FB267D7-9998-41C5-2CCC-A2B438352DDE}"/>
              </a:ext>
            </a:extLst>
          </p:cNvPr>
          <p:cNvCxnSpPr>
            <a:cxnSpLocks/>
          </p:cNvCxnSpPr>
          <p:nvPr/>
        </p:nvCxnSpPr>
        <p:spPr>
          <a:xfrm flipV="1">
            <a:off x="2860230" y="6176939"/>
            <a:ext cx="7724692" cy="55659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222FB4E-324B-34EE-7AC1-C9993FBEBC86}"/>
              </a:ext>
            </a:extLst>
          </p:cNvPr>
          <p:cNvSpPr txBox="1"/>
          <p:nvPr/>
        </p:nvSpPr>
        <p:spPr>
          <a:xfrm>
            <a:off x="3899660" y="3091833"/>
            <a:ext cx="117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minor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HotFixed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90D0E9-F9D1-4210-CA27-A247152AB708}"/>
              </a:ext>
            </a:extLst>
          </p:cNvPr>
          <p:cNvSpPr txBox="1"/>
          <p:nvPr/>
        </p:nvSpPr>
        <p:spPr>
          <a:xfrm>
            <a:off x="1634863" y="3091833"/>
            <a:ext cx="117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minor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HotFixed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311709-DCEF-42DB-85E0-1BAD3678D4BB}"/>
              </a:ext>
            </a:extLst>
          </p:cNvPr>
          <p:cNvSpPr txBox="1"/>
          <p:nvPr/>
        </p:nvSpPr>
        <p:spPr>
          <a:xfrm>
            <a:off x="6209514" y="3076285"/>
            <a:ext cx="117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minor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HotFixed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984A3C2-C322-0F58-DCEB-93FFE3F59703}"/>
              </a:ext>
            </a:extLst>
          </p:cNvPr>
          <p:cNvCxnSpPr>
            <a:cxnSpLocks/>
          </p:cNvCxnSpPr>
          <p:nvPr/>
        </p:nvCxnSpPr>
        <p:spPr>
          <a:xfrm flipV="1">
            <a:off x="562303" y="4369481"/>
            <a:ext cx="7769749" cy="2309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A8E46E7A-DDA7-2CBB-6861-A2854A75AD31}"/>
              </a:ext>
            </a:extLst>
          </p:cNvPr>
          <p:cNvSpPr/>
          <p:nvPr/>
        </p:nvSpPr>
        <p:spPr>
          <a:xfrm>
            <a:off x="8650105" y="4801473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EE7014C0-2360-BB96-E86D-283728EE66FE}"/>
              </a:ext>
            </a:extLst>
          </p:cNvPr>
          <p:cNvSpPr/>
          <p:nvPr/>
        </p:nvSpPr>
        <p:spPr>
          <a:xfrm>
            <a:off x="9820272" y="5737076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AE60CC40-2BF4-1720-9DB3-6811126776FB}"/>
              </a:ext>
            </a:extLst>
          </p:cNvPr>
          <p:cNvSpPr/>
          <p:nvPr/>
        </p:nvSpPr>
        <p:spPr>
          <a:xfrm>
            <a:off x="7555476" y="3905627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43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5" grpId="0" animBg="1"/>
      <p:bldP spid="36" grpId="0" animBg="1"/>
      <p:bldP spid="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CC072-2B13-CABD-B820-CC831B374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9C85E-273C-66E3-94A5-B7093A5B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565885"/>
            <a:ext cx="6877740" cy="17262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>
                <a:solidFill>
                  <a:srgbClr val="EFBC6E"/>
                </a:solidFill>
              </a:rPr>
              <a:t>How to replicate to and from an old LS Central database?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 </a:t>
            </a:r>
            <a:endParaRPr lang="en-US">
              <a:solidFill>
                <a:srgbClr val="EFBC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8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1B300-ADE6-817C-B053-7BCF4E2B3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1C887-9AFD-7145-7AE1-51B83967A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Replicating to SaaS from an older version</a:t>
            </a:r>
            <a:endParaRPr lang="en-US"/>
          </a:p>
        </p:txBody>
      </p:sp>
      <p:pic>
        <p:nvPicPr>
          <p:cNvPr id="8" name="Picture Placeholder 7" descr="A cloud with arrows in the shape of a cloud&#10;&#10;AI-generated content may be incorrect.">
            <a:extLst>
              <a:ext uri="{FF2B5EF4-FFF2-40B4-BE49-F238E27FC236}">
                <a16:creationId xmlns:a16="http://schemas.microsoft.com/office/drawing/2014/main" id="{40A9C66F-B585-BE01-0CAF-A0B772AC9E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022" r="2602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66A83-25B1-90BD-70FC-4EC345666C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1502978"/>
            <a:ext cx="6638261" cy="500369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Migrating to SaaS in steps</a:t>
            </a:r>
            <a:endParaRPr lang="en-US" sz="2400" b="1" dirty="0">
              <a:latin typeface="Aptos Display"/>
            </a:endParaRP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HO first then Stores/Pos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POS first then HO</a:t>
            </a:r>
          </a:p>
          <a:p>
            <a:pPr marL="0" indent="0">
              <a:buNone/>
            </a:pPr>
            <a:r>
              <a:rPr lang="en-US" sz="2400" b="1" dirty="0">
                <a:latin typeface="Aptos Display"/>
              </a:rPr>
              <a:t>Hurdles and how to overcome them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Table renaming in 17.5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S2S (OAuth 2.0) Authentication</a:t>
            </a:r>
          </a:p>
        </p:txBody>
      </p:sp>
    </p:spTree>
    <p:extLst>
      <p:ext uri="{BB962C8B-B14F-4D97-AF65-F5344CB8AC3E}">
        <p14:creationId xmlns:p14="http://schemas.microsoft.com/office/powerpoint/2010/main" val="410817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6B3F0-5761-ED51-6FAF-22D9658CE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A9E5F-1A9B-CD90-065F-3D16F8EC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Replicating to SaaS from an older version</a:t>
            </a:r>
            <a:endParaRPr lang="en-US"/>
          </a:p>
        </p:txBody>
      </p:sp>
      <p:pic>
        <p:nvPicPr>
          <p:cNvPr id="8" name="Picture Placeholder 7" descr="A cloud with arrows in the shape of a cloud&#10;&#10;AI-generated content may be incorrect.">
            <a:extLst>
              <a:ext uri="{FF2B5EF4-FFF2-40B4-BE49-F238E27FC236}">
                <a16:creationId xmlns:a16="http://schemas.microsoft.com/office/drawing/2014/main" id="{D74EFDDF-FA0D-C06F-F8DA-71A28326DF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022" r="2602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7385F-D18B-C7AC-FCE4-C0C0CB05CD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1502978"/>
            <a:ext cx="6638261" cy="500369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Migrating to SaaS in steps</a:t>
            </a:r>
            <a:endParaRPr lang="en-US" sz="2400" b="1" dirty="0">
              <a:latin typeface="Aptos Display"/>
            </a:endParaRP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HO first then Stores/Pos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POS first then HO</a:t>
            </a:r>
          </a:p>
          <a:p>
            <a:pPr marL="0" indent="0">
              <a:buNone/>
            </a:pPr>
            <a:r>
              <a:rPr lang="en-US" sz="2400" b="1" dirty="0">
                <a:latin typeface="Aptos Display"/>
              </a:rPr>
              <a:t>Hurdles and how to overcome them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Table renaming in 17.5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S2S (OAuth 2.0) Authentication</a:t>
            </a:r>
          </a:p>
          <a:p>
            <a:pPr marL="0" indent="0">
              <a:buNone/>
            </a:pPr>
            <a:r>
              <a:rPr lang="en-US" sz="2400" b="1" dirty="0">
                <a:latin typeface="Aptos Display"/>
              </a:rPr>
              <a:t>Best practices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Middle server on-premise running LS Central latest version 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Push not pull</a:t>
            </a:r>
          </a:p>
          <a:p>
            <a:pPr lvl="1">
              <a:buFont typeface="Segoe UI" panose="020B0502040204020203" pitchFamily="34" charset="0"/>
              <a:buChar char="‐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5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BB7AC-938F-C5FA-B88A-9980EE43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4AA8E78-EE8D-FEFB-2B05-B6A8CE082CFA}"/>
              </a:ext>
            </a:extLst>
          </p:cNvPr>
          <p:cNvSpPr/>
          <p:nvPr/>
        </p:nvSpPr>
        <p:spPr>
          <a:xfrm>
            <a:off x="278144" y="3151060"/>
            <a:ext cx="3284937" cy="3706940"/>
          </a:xfrm>
          <a:prstGeom prst="roundRect">
            <a:avLst/>
          </a:prstGeom>
          <a:solidFill>
            <a:srgbClr val="F6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086300-9517-7555-FDF3-1263F05ABBCF}"/>
              </a:ext>
            </a:extLst>
          </p:cNvPr>
          <p:cNvSpPr/>
          <p:nvPr/>
        </p:nvSpPr>
        <p:spPr>
          <a:xfrm>
            <a:off x="5246702" y="4736203"/>
            <a:ext cx="4358937" cy="1767353"/>
          </a:xfrm>
          <a:prstGeom prst="roundRect">
            <a:avLst/>
          </a:prstGeom>
          <a:solidFill>
            <a:srgbClr val="15FFF4">
              <a:alpha val="4862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C52D-C855-0D85-30CC-8EBF7B93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Replicating to SaaS from an older version</a:t>
            </a:r>
            <a:endParaRPr lang="en-US">
              <a:solidFill>
                <a:srgbClr val="000000"/>
              </a:solidFill>
              <a:latin typeface="Aptos ExtraBold"/>
            </a:endParaRPr>
          </a:p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8DB7EA-1669-5D77-0D98-8491C7A268FF}"/>
              </a:ext>
            </a:extLst>
          </p:cNvPr>
          <p:cNvCxnSpPr>
            <a:cxnSpLocks/>
          </p:cNvCxnSpPr>
          <p:nvPr/>
        </p:nvCxnSpPr>
        <p:spPr>
          <a:xfrm flipV="1">
            <a:off x="3500935" y="3318079"/>
            <a:ext cx="5419289" cy="36072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EB090004-92CA-5413-17EC-907D5E888CC6}"/>
              </a:ext>
            </a:extLst>
          </p:cNvPr>
          <p:cNvGrpSpPr/>
          <p:nvPr/>
        </p:nvGrpSpPr>
        <p:grpSpPr>
          <a:xfrm>
            <a:off x="5313079" y="5233078"/>
            <a:ext cx="1379894" cy="975165"/>
            <a:chOff x="3843435" y="5699194"/>
            <a:chExt cx="1379894" cy="9751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96904C-7889-7FD8-6C68-D3395BBE0B25}"/>
                </a:ext>
              </a:extLst>
            </p:cNvPr>
            <p:cNvSpPr txBox="1"/>
            <p:nvPr/>
          </p:nvSpPr>
          <p:spPr>
            <a:xfrm>
              <a:off x="3843435" y="6212694"/>
              <a:ext cx="137989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prstClr val="black">
                      <a:lumMod val="75000"/>
                      <a:lumOff val="25000"/>
                    </a:prstClr>
                  </a:solidFill>
                  <a:cs typeface="Segoe UI Semibold"/>
                </a:rPr>
                <a:t>LS NAV/LS Central</a:t>
              </a:r>
              <a:endParaRPr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Segoe UI Semibold" panose="020B0502040204020203" pitchFamily="34" charset="0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6011650F-9528-4D7E-76C0-D53A0E710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7479" y="5699194"/>
              <a:ext cx="517019" cy="522378"/>
            </a:xfrm>
            <a:prstGeom prst="rect">
              <a:avLst/>
            </a:prstGeom>
          </p:spPr>
        </p:pic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60FDA39-37CE-E513-885F-A47C12147836}"/>
              </a:ext>
            </a:extLst>
          </p:cNvPr>
          <p:cNvCxnSpPr>
            <a:cxnSpLocks/>
          </p:cNvCxnSpPr>
          <p:nvPr/>
        </p:nvCxnSpPr>
        <p:spPr>
          <a:xfrm flipH="1">
            <a:off x="6692973" y="5233078"/>
            <a:ext cx="1250688" cy="0"/>
          </a:xfrm>
          <a:prstGeom prst="straightConnector1">
            <a:avLst/>
          </a:prstGeom>
          <a:ln w="28575">
            <a:solidFill>
              <a:srgbClr val="095979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phic 61">
            <a:extLst>
              <a:ext uri="{FF2B5EF4-FFF2-40B4-BE49-F238E27FC236}">
                <a16:creationId xmlns:a16="http://schemas.microsoft.com/office/drawing/2014/main" id="{05FE9969-0CF8-6CC4-5744-1C171589C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0030" y="469854"/>
            <a:ext cx="6779608" cy="3420983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B4860ECE-EBE5-7EA3-8D71-B4AF6EF44821}"/>
              </a:ext>
            </a:extLst>
          </p:cNvPr>
          <p:cNvGrpSpPr/>
          <p:nvPr/>
        </p:nvGrpSpPr>
        <p:grpSpPr>
          <a:xfrm>
            <a:off x="3888754" y="2196291"/>
            <a:ext cx="1900074" cy="1067088"/>
            <a:chOff x="7027655" y="2753192"/>
            <a:chExt cx="1900074" cy="1067088"/>
          </a:xfrm>
        </p:grpSpPr>
        <p:pic>
          <p:nvPicPr>
            <p:cNvPr id="65" name="Picture 64" descr="Icon&#10;&#10;Description automatically generated">
              <a:extLst>
                <a:ext uri="{FF2B5EF4-FFF2-40B4-BE49-F238E27FC236}">
                  <a16:creationId xmlns:a16="http://schemas.microsoft.com/office/drawing/2014/main" id="{1643F3DB-017F-0442-0C2E-49FC83F65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7655" y="2753192"/>
              <a:ext cx="1900074" cy="106708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5EBCAE5-F792-5C7A-7E15-DD83F16CD7E5}"/>
                </a:ext>
              </a:extLst>
            </p:cNvPr>
            <p:cNvSpPr txBox="1"/>
            <p:nvPr/>
          </p:nvSpPr>
          <p:spPr>
            <a:xfrm>
              <a:off x="7116968" y="3231312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BC/LS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SaaS</a:t>
              </a:r>
              <a:endPara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D16038-2A7C-AC79-FB7E-22FAA02BBEBA}"/>
              </a:ext>
            </a:extLst>
          </p:cNvPr>
          <p:cNvGrpSpPr/>
          <p:nvPr/>
        </p:nvGrpSpPr>
        <p:grpSpPr>
          <a:xfrm>
            <a:off x="6719030" y="2180346"/>
            <a:ext cx="1900074" cy="1067088"/>
            <a:chOff x="9217993" y="2802623"/>
            <a:chExt cx="1900074" cy="1067088"/>
          </a:xfrm>
        </p:grpSpPr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D07E9F0D-2793-84C4-DEE6-0DE302037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17993" y="2802623"/>
              <a:ext cx="1900074" cy="106708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DF4BB30-CB72-A692-04D9-5E4FA35C2191}"/>
                </a:ext>
              </a:extLst>
            </p:cNvPr>
            <p:cNvSpPr txBox="1"/>
            <p:nvPr/>
          </p:nvSpPr>
          <p:spPr>
            <a:xfrm>
              <a:off x="9308320" y="3285638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Azure </a:t>
              </a:r>
              <a:b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Storage</a:t>
              </a:r>
              <a:endPara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0830B1E-92A8-85EB-C325-6B60F2F64AE5}"/>
              </a:ext>
            </a:extLst>
          </p:cNvPr>
          <p:cNvCxnSpPr>
            <a:cxnSpLocks/>
          </p:cNvCxnSpPr>
          <p:nvPr/>
        </p:nvCxnSpPr>
        <p:spPr>
          <a:xfrm>
            <a:off x="5516360" y="3061192"/>
            <a:ext cx="2985349" cy="2091835"/>
          </a:xfrm>
          <a:prstGeom prst="straightConnector1">
            <a:avLst/>
          </a:prstGeom>
          <a:ln w="28575">
            <a:solidFill>
              <a:srgbClr val="13889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B80297F-A6A3-B6E8-A29F-D7E88CBCECF4}"/>
              </a:ext>
            </a:extLst>
          </p:cNvPr>
          <p:cNvCxnSpPr>
            <a:cxnSpLocks/>
          </p:cNvCxnSpPr>
          <p:nvPr/>
        </p:nvCxnSpPr>
        <p:spPr>
          <a:xfrm flipH="1">
            <a:off x="6684246" y="6076164"/>
            <a:ext cx="1224631" cy="0"/>
          </a:xfrm>
          <a:prstGeom prst="straightConnector1">
            <a:avLst/>
          </a:prstGeom>
          <a:ln w="28575">
            <a:solidFill>
              <a:srgbClr val="09597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A15DCC7-DEB7-D2EC-85D7-99C73A8A3218}"/>
              </a:ext>
            </a:extLst>
          </p:cNvPr>
          <p:cNvCxnSpPr>
            <a:cxnSpLocks/>
          </p:cNvCxnSpPr>
          <p:nvPr/>
        </p:nvCxnSpPr>
        <p:spPr>
          <a:xfrm flipH="1" flipV="1">
            <a:off x="7783877" y="3247434"/>
            <a:ext cx="756007" cy="1905593"/>
          </a:xfrm>
          <a:prstGeom prst="straightConnector1">
            <a:avLst/>
          </a:prstGeom>
          <a:ln w="28575">
            <a:solidFill>
              <a:srgbClr val="13889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 descr="A blue box with black stripes&#10;&#10;Description automatically generated">
            <a:extLst>
              <a:ext uri="{FF2B5EF4-FFF2-40B4-BE49-F238E27FC236}">
                <a16:creationId xmlns:a16="http://schemas.microsoft.com/office/drawing/2014/main" id="{9D258DD7-5D7D-926E-42C8-E6082145A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631093"/>
            <a:ext cx="296833" cy="310026"/>
          </a:xfrm>
          <a:prstGeom prst="rect">
            <a:avLst/>
          </a:prstGeom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D96ED83-3281-7FB6-4347-7977311FC8DE}"/>
              </a:ext>
            </a:extLst>
          </p:cNvPr>
          <p:cNvCxnSpPr>
            <a:cxnSpLocks/>
          </p:cNvCxnSpPr>
          <p:nvPr/>
        </p:nvCxnSpPr>
        <p:spPr>
          <a:xfrm flipH="1">
            <a:off x="5787262" y="2563237"/>
            <a:ext cx="937518" cy="1735"/>
          </a:xfrm>
          <a:prstGeom prst="straightConnector1">
            <a:avLst/>
          </a:prstGeom>
          <a:ln w="28575">
            <a:solidFill>
              <a:srgbClr val="27559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41">
            <a:extLst>
              <a:ext uri="{FF2B5EF4-FFF2-40B4-BE49-F238E27FC236}">
                <a16:creationId xmlns:a16="http://schemas.microsoft.com/office/drawing/2014/main" id="{1DBE9A54-6C12-0CF0-A73D-D33185A489FC}"/>
              </a:ext>
            </a:extLst>
          </p:cNvPr>
          <p:cNvSpPr txBox="1"/>
          <p:nvPr/>
        </p:nvSpPr>
        <p:spPr>
          <a:xfrm>
            <a:off x="712255" y="3827819"/>
            <a:ext cx="128620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Replication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OAuth2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83" name="TextBox 41">
            <a:extLst>
              <a:ext uri="{FF2B5EF4-FFF2-40B4-BE49-F238E27FC236}">
                <a16:creationId xmlns:a16="http://schemas.microsoft.com/office/drawing/2014/main" id="{8174F49D-5E05-82E4-28B9-BB7B62B44E6F}"/>
              </a:ext>
            </a:extLst>
          </p:cNvPr>
          <p:cNvSpPr txBox="1"/>
          <p:nvPr/>
        </p:nvSpPr>
        <p:spPr>
          <a:xfrm>
            <a:off x="712255" y="4306180"/>
            <a:ext cx="2953979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Replication using Azure Storage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The Scheduler is used to define tables and receivers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84" name="TextBox 41">
            <a:extLst>
              <a:ext uri="{FF2B5EF4-FFF2-40B4-BE49-F238E27FC236}">
                <a16:creationId xmlns:a16="http://schemas.microsoft.com/office/drawing/2014/main" id="{F08BF4F2-5AD9-8D58-1B06-825173943B5C}"/>
              </a:ext>
            </a:extLst>
          </p:cNvPr>
          <p:cNvSpPr txBox="1"/>
          <p:nvPr/>
        </p:nvSpPr>
        <p:spPr>
          <a:xfrm>
            <a:off x="733940" y="5245629"/>
            <a:ext cx="216322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Repl. using Azure Storage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Call to HO to check for package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7A291-F9ED-B061-0CED-48E40F891B69}"/>
              </a:ext>
            </a:extLst>
          </p:cNvPr>
          <p:cNvSpPr txBox="1"/>
          <p:nvPr/>
        </p:nvSpPr>
        <p:spPr>
          <a:xfrm>
            <a:off x="730566" y="484137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The Scheduler </a:t>
            </a:r>
          </a:p>
          <a:p>
            <a:r>
              <a:rPr lang="en-US" sz="1000">
                <a:cs typeface="Segoe UI"/>
              </a:rPr>
              <a:t>Runs LSC Web Repl. </a:t>
            </a:r>
            <a:r>
              <a:rPr lang="en-US" sz="1000" err="1">
                <a:cs typeface="Segoe UI"/>
              </a:rPr>
              <a:t>AzS</a:t>
            </a:r>
            <a:r>
              <a:rPr lang="en-US" sz="1000">
                <a:cs typeface="Segoe UI"/>
              </a:rPr>
              <a:t> Utility </a:t>
            </a:r>
            <a:r>
              <a:rPr lang="en-US" sz="1000" err="1">
                <a:cs typeface="Segoe UI"/>
              </a:rPr>
              <a:t>codeunit</a:t>
            </a:r>
            <a:endParaRPr lang="en-US" sz="1000"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73B0E-5167-BAB8-327E-02A31A2530E4}"/>
              </a:ext>
            </a:extLst>
          </p:cNvPr>
          <p:cNvSpPr txBox="1"/>
          <p:nvPr/>
        </p:nvSpPr>
        <p:spPr>
          <a:xfrm>
            <a:off x="730566" y="575305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cs typeface="Segoe UI"/>
              </a:rPr>
              <a:t>Web Repl. using Azure Storage</a:t>
            </a:r>
            <a:br>
              <a:rPr lang="en-US" sz="1000">
                <a:cs typeface="Segoe UI"/>
              </a:rPr>
            </a:br>
            <a:r>
              <a:rPr lang="en-US" sz="1000">
                <a:cs typeface="Segoe UI"/>
              </a:rPr>
              <a:t>Package pulled down from Azure Storage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4DAA29-8D2F-BAC1-64FA-7FCAE3EC80A1}"/>
              </a:ext>
            </a:extLst>
          </p:cNvPr>
          <p:cNvSpPr txBox="1"/>
          <p:nvPr/>
        </p:nvSpPr>
        <p:spPr>
          <a:xfrm>
            <a:off x="6684246" y="5725808"/>
            <a:ext cx="1099631" cy="230832"/>
          </a:xfrm>
          <a:prstGeom prst="rect">
            <a:avLst/>
          </a:prstGeom>
          <a:solidFill>
            <a:srgbClr val="095979"/>
          </a:solidFill>
          <a:ln>
            <a:solidFill>
              <a:srgbClr val="09597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6B6A7E4F-90F9-E53A-0331-35B435BAC7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4160" y="5325055"/>
            <a:ext cx="372254" cy="372254"/>
          </a:xfrm>
          <a:prstGeom prst="rect">
            <a:avLst/>
          </a:prstGeom>
        </p:spPr>
      </p:pic>
      <p:sp>
        <p:nvSpPr>
          <p:cNvPr id="13" name="TextBox 41">
            <a:extLst>
              <a:ext uri="{FF2B5EF4-FFF2-40B4-BE49-F238E27FC236}">
                <a16:creationId xmlns:a16="http://schemas.microsoft.com/office/drawing/2014/main" id="{AE3E06E4-49A3-7E77-83DC-ADD12504F9AF}"/>
              </a:ext>
            </a:extLst>
          </p:cNvPr>
          <p:cNvSpPr txBox="1"/>
          <p:nvPr/>
        </p:nvSpPr>
        <p:spPr>
          <a:xfrm>
            <a:off x="730566" y="3203591"/>
            <a:ext cx="2477069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 dirty="0">
                <a:cs typeface="Segoe UI"/>
              </a:rPr>
              <a:t>Use the Scheduler to replicate </a:t>
            </a:r>
            <a:endParaRPr lang="en-US" dirty="0"/>
          </a:p>
          <a:p>
            <a:pPr marL="7620" lvl="1"/>
            <a:r>
              <a:rPr lang="en-US" sz="1000" dirty="0">
                <a:cs typeface="Segoe UI"/>
              </a:rPr>
              <a:t>&gt;LS17.5 map LS tables and fields</a:t>
            </a:r>
            <a:endParaRPr lang="en-US" sz="1000" dirty="0">
              <a:cs typeface="Segoe UI" panose="020B0502040204020203" pitchFamily="34" charset="0"/>
            </a:endParaRPr>
          </a:p>
          <a:p>
            <a:pPr marL="7620" lvl="1"/>
            <a:r>
              <a:rPr lang="en-US" sz="1000" dirty="0">
                <a:cs typeface="Segoe UI"/>
              </a:rPr>
              <a:t>&gt;LS18.1 only push not pull</a:t>
            </a:r>
            <a:endParaRPr lang="en-US" sz="1000" dirty="0"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3A893-B8C2-88F7-14A6-2DB9982A162B}"/>
              </a:ext>
            </a:extLst>
          </p:cNvPr>
          <p:cNvGrpSpPr/>
          <p:nvPr/>
        </p:nvGrpSpPr>
        <p:grpSpPr>
          <a:xfrm>
            <a:off x="8064140" y="5233078"/>
            <a:ext cx="951488" cy="954394"/>
            <a:chOff x="3781026" y="5208388"/>
            <a:chExt cx="951488" cy="9543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0F006D-6FBD-38CE-4498-6B6F4FC7A2A8}"/>
                </a:ext>
              </a:extLst>
            </p:cNvPr>
            <p:cNvSpPr txBox="1"/>
            <p:nvPr/>
          </p:nvSpPr>
          <p:spPr>
            <a:xfrm>
              <a:off x="3781026" y="5701117"/>
              <a:ext cx="951488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prstClr val="black">
                      <a:lumMod val="75000"/>
                      <a:lumOff val="25000"/>
                    </a:prstClr>
                  </a:solidFill>
                  <a:cs typeface="Segoe UI Semibold"/>
                </a:rPr>
                <a:t>LS Central v. 26</a:t>
              </a:r>
              <a:endParaRPr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Segoe UI Semibold" panose="020B0502040204020203" pitchFamily="34" charset="0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5E317C4E-0DBC-B276-EAE0-18B7D92C8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4662" y="5208388"/>
              <a:ext cx="517019" cy="522378"/>
            </a:xfrm>
            <a:prstGeom prst="rect">
              <a:avLst/>
            </a:prstGeom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3480EE3-122B-1F2B-60BD-8E631EECA885}"/>
              </a:ext>
            </a:extLst>
          </p:cNvPr>
          <p:cNvCxnSpPr>
            <a:cxnSpLocks/>
          </p:cNvCxnSpPr>
          <p:nvPr/>
        </p:nvCxnSpPr>
        <p:spPr>
          <a:xfrm>
            <a:off x="5265013" y="3208789"/>
            <a:ext cx="3267206" cy="1965008"/>
          </a:xfrm>
          <a:prstGeom prst="straightConnector1">
            <a:avLst/>
          </a:prstGeom>
          <a:ln w="28575">
            <a:solidFill>
              <a:srgbClr val="13889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1">
            <a:extLst>
              <a:ext uri="{FF2B5EF4-FFF2-40B4-BE49-F238E27FC236}">
                <a16:creationId xmlns:a16="http://schemas.microsoft.com/office/drawing/2014/main" id="{C4C10273-83EB-558F-9B17-EB9440A6AE24}"/>
              </a:ext>
            </a:extLst>
          </p:cNvPr>
          <p:cNvSpPr txBox="1"/>
          <p:nvPr/>
        </p:nvSpPr>
        <p:spPr>
          <a:xfrm>
            <a:off x="712255" y="6230587"/>
            <a:ext cx="2477069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 dirty="0">
                <a:cs typeface="Segoe UI"/>
              </a:rPr>
              <a:t>Use the Scheduler to replicate </a:t>
            </a:r>
            <a:endParaRPr lang="en-US" dirty="0"/>
          </a:p>
          <a:p>
            <a:pPr marL="7620" lvl="1"/>
            <a:r>
              <a:rPr lang="en-US" sz="1000" dirty="0">
                <a:cs typeface="Segoe UI"/>
              </a:rPr>
              <a:t>&gt;LS17.5 map LS tables and fields</a:t>
            </a:r>
            <a:endParaRPr lang="en-US" sz="1000" dirty="0"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1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5" grpId="0"/>
      <p:bldP spid="7" grpId="0"/>
      <p:bldP spid="13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7AF78-04FF-CA00-0072-DFB35D9E2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671E9F0-3F44-AEB7-801B-7173589F05A7}"/>
              </a:ext>
            </a:extLst>
          </p:cNvPr>
          <p:cNvSpPr/>
          <p:nvPr/>
        </p:nvSpPr>
        <p:spPr>
          <a:xfrm>
            <a:off x="278144" y="3151060"/>
            <a:ext cx="3284937" cy="3706940"/>
          </a:xfrm>
          <a:prstGeom prst="roundRect">
            <a:avLst/>
          </a:prstGeom>
          <a:solidFill>
            <a:srgbClr val="F6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542A2D3-501D-9559-BD47-D157F88AEBA3}"/>
              </a:ext>
            </a:extLst>
          </p:cNvPr>
          <p:cNvSpPr/>
          <p:nvPr/>
        </p:nvSpPr>
        <p:spPr>
          <a:xfrm>
            <a:off x="5246702" y="4736203"/>
            <a:ext cx="4358937" cy="1767353"/>
          </a:xfrm>
          <a:prstGeom prst="roundRect">
            <a:avLst/>
          </a:prstGeom>
          <a:solidFill>
            <a:srgbClr val="15FFF4">
              <a:alpha val="4862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91295-A068-63F3-D351-135615E78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Replicating to SaaS from an older version</a:t>
            </a:r>
            <a:endParaRPr lang="en-US">
              <a:solidFill>
                <a:srgbClr val="000000"/>
              </a:solidFill>
              <a:latin typeface="Aptos ExtraBold"/>
            </a:endParaRPr>
          </a:p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37E624-0CC7-F52A-34C1-DBDED2CA77BA}"/>
              </a:ext>
            </a:extLst>
          </p:cNvPr>
          <p:cNvCxnSpPr>
            <a:cxnSpLocks/>
          </p:cNvCxnSpPr>
          <p:nvPr/>
        </p:nvCxnSpPr>
        <p:spPr>
          <a:xfrm flipV="1">
            <a:off x="3500935" y="3318079"/>
            <a:ext cx="5419289" cy="36072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5F119D3-FD46-4E87-9D5C-919E4172728A}"/>
              </a:ext>
            </a:extLst>
          </p:cNvPr>
          <p:cNvGrpSpPr/>
          <p:nvPr/>
        </p:nvGrpSpPr>
        <p:grpSpPr>
          <a:xfrm>
            <a:off x="5313079" y="5233078"/>
            <a:ext cx="1379894" cy="975165"/>
            <a:chOff x="3843435" y="5699194"/>
            <a:chExt cx="1379894" cy="9751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3D988C-2628-F1E6-30C8-3A9A33F9EEF0}"/>
                </a:ext>
              </a:extLst>
            </p:cNvPr>
            <p:cNvSpPr txBox="1"/>
            <p:nvPr/>
          </p:nvSpPr>
          <p:spPr>
            <a:xfrm>
              <a:off x="3843435" y="6212694"/>
              <a:ext cx="137989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prstClr val="black">
                      <a:lumMod val="75000"/>
                      <a:lumOff val="25000"/>
                    </a:prstClr>
                  </a:solidFill>
                  <a:cs typeface="Segoe UI Semibold"/>
                </a:rPr>
                <a:t>LS NAV/LS Central</a:t>
              </a:r>
              <a:endParaRPr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Segoe UI Semibold" panose="020B0502040204020203" pitchFamily="34" charset="0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315CE4F2-CF42-7728-FA70-1A4FF8017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7479" y="5699194"/>
              <a:ext cx="517019" cy="522378"/>
            </a:xfrm>
            <a:prstGeom prst="rect">
              <a:avLst/>
            </a:prstGeom>
          </p:spPr>
        </p:pic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F020F6A-D1DE-DE3B-7A7F-785F295E266A}"/>
              </a:ext>
            </a:extLst>
          </p:cNvPr>
          <p:cNvCxnSpPr>
            <a:cxnSpLocks/>
          </p:cNvCxnSpPr>
          <p:nvPr/>
        </p:nvCxnSpPr>
        <p:spPr>
          <a:xfrm flipH="1">
            <a:off x="6692973" y="5233078"/>
            <a:ext cx="1250688" cy="0"/>
          </a:xfrm>
          <a:prstGeom prst="straightConnector1">
            <a:avLst/>
          </a:prstGeom>
          <a:ln w="28575">
            <a:solidFill>
              <a:srgbClr val="095979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phic 61">
            <a:extLst>
              <a:ext uri="{FF2B5EF4-FFF2-40B4-BE49-F238E27FC236}">
                <a16:creationId xmlns:a16="http://schemas.microsoft.com/office/drawing/2014/main" id="{D051722A-8C69-2840-9BC1-99AAFBE22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0030" y="469854"/>
            <a:ext cx="6779608" cy="3420983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982AB6F0-466E-68B0-F44E-965DA5452C41}"/>
              </a:ext>
            </a:extLst>
          </p:cNvPr>
          <p:cNvGrpSpPr/>
          <p:nvPr/>
        </p:nvGrpSpPr>
        <p:grpSpPr>
          <a:xfrm>
            <a:off x="3888754" y="2196291"/>
            <a:ext cx="1900074" cy="1067088"/>
            <a:chOff x="7027655" y="2753192"/>
            <a:chExt cx="1900074" cy="1067088"/>
          </a:xfrm>
        </p:grpSpPr>
        <p:pic>
          <p:nvPicPr>
            <p:cNvPr id="65" name="Picture 64" descr="Icon&#10;&#10;Description automatically generated">
              <a:extLst>
                <a:ext uri="{FF2B5EF4-FFF2-40B4-BE49-F238E27FC236}">
                  <a16:creationId xmlns:a16="http://schemas.microsoft.com/office/drawing/2014/main" id="{45C4765E-8EF4-ED09-5B8E-57C7034F6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7655" y="2753192"/>
              <a:ext cx="1900074" cy="106708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5E5C57D-05BA-D34C-8C6D-4F29C862A385}"/>
                </a:ext>
              </a:extLst>
            </p:cNvPr>
            <p:cNvSpPr txBox="1"/>
            <p:nvPr/>
          </p:nvSpPr>
          <p:spPr>
            <a:xfrm>
              <a:off x="7116968" y="3231312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BC/LS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SaaS</a:t>
              </a:r>
              <a:endPara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5527D20-7194-0497-6040-B8A3C5EB42A3}"/>
              </a:ext>
            </a:extLst>
          </p:cNvPr>
          <p:cNvGrpSpPr/>
          <p:nvPr/>
        </p:nvGrpSpPr>
        <p:grpSpPr>
          <a:xfrm>
            <a:off x="6719030" y="2180346"/>
            <a:ext cx="1900074" cy="1067088"/>
            <a:chOff x="9217993" y="2802623"/>
            <a:chExt cx="1900074" cy="1067088"/>
          </a:xfrm>
        </p:grpSpPr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758BB4F5-3159-9877-40EF-21C99EC2E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17993" y="2802623"/>
              <a:ext cx="1900074" cy="106708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FBA6E89-33ED-FCB0-2F5D-8738F31191BF}"/>
                </a:ext>
              </a:extLst>
            </p:cNvPr>
            <p:cNvSpPr txBox="1"/>
            <p:nvPr/>
          </p:nvSpPr>
          <p:spPr>
            <a:xfrm>
              <a:off x="9308320" y="3285638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Azure </a:t>
              </a:r>
              <a:b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Storage</a:t>
              </a:r>
              <a:endPara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90D6A71-C832-E360-687A-8F8CCD0F6A59}"/>
              </a:ext>
            </a:extLst>
          </p:cNvPr>
          <p:cNvCxnSpPr>
            <a:cxnSpLocks/>
          </p:cNvCxnSpPr>
          <p:nvPr/>
        </p:nvCxnSpPr>
        <p:spPr>
          <a:xfrm>
            <a:off x="5516360" y="3061192"/>
            <a:ext cx="2985349" cy="2091835"/>
          </a:xfrm>
          <a:prstGeom prst="straightConnector1">
            <a:avLst/>
          </a:prstGeom>
          <a:ln w="28575">
            <a:solidFill>
              <a:srgbClr val="13889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768F228-4052-09DD-365A-6BEAEFC67025}"/>
              </a:ext>
            </a:extLst>
          </p:cNvPr>
          <p:cNvCxnSpPr>
            <a:cxnSpLocks/>
          </p:cNvCxnSpPr>
          <p:nvPr/>
        </p:nvCxnSpPr>
        <p:spPr>
          <a:xfrm flipH="1">
            <a:off x="6684246" y="6076164"/>
            <a:ext cx="1224631" cy="0"/>
          </a:xfrm>
          <a:prstGeom prst="straightConnector1">
            <a:avLst/>
          </a:prstGeom>
          <a:ln w="28575">
            <a:solidFill>
              <a:srgbClr val="09597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DC06C01-3336-2D10-0C0F-3F4A98FD482A}"/>
              </a:ext>
            </a:extLst>
          </p:cNvPr>
          <p:cNvCxnSpPr>
            <a:cxnSpLocks/>
          </p:cNvCxnSpPr>
          <p:nvPr/>
        </p:nvCxnSpPr>
        <p:spPr>
          <a:xfrm flipH="1" flipV="1">
            <a:off x="7783877" y="3247434"/>
            <a:ext cx="756007" cy="1905593"/>
          </a:xfrm>
          <a:prstGeom prst="straightConnector1">
            <a:avLst/>
          </a:prstGeom>
          <a:ln w="28575">
            <a:solidFill>
              <a:srgbClr val="13889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 descr="A blue box with black stripes&#10;&#10;Description automatically generated">
            <a:extLst>
              <a:ext uri="{FF2B5EF4-FFF2-40B4-BE49-F238E27FC236}">
                <a16:creationId xmlns:a16="http://schemas.microsoft.com/office/drawing/2014/main" id="{A1ACBCFE-36EC-896E-E253-018CD32CC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631093"/>
            <a:ext cx="296833" cy="310026"/>
          </a:xfrm>
          <a:prstGeom prst="rect">
            <a:avLst/>
          </a:prstGeom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EC1CF65-BD00-39A2-8AF9-11C28644B3D2}"/>
              </a:ext>
            </a:extLst>
          </p:cNvPr>
          <p:cNvCxnSpPr>
            <a:cxnSpLocks/>
          </p:cNvCxnSpPr>
          <p:nvPr/>
        </p:nvCxnSpPr>
        <p:spPr>
          <a:xfrm flipH="1">
            <a:off x="5787262" y="2563237"/>
            <a:ext cx="937518" cy="1735"/>
          </a:xfrm>
          <a:prstGeom prst="straightConnector1">
            <a:avLst/>
          </a:prstGeom>
          <a:ln w="28575">
            <a:solidFill>
              <a:srgbClr val="27559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41">
            <a:extLst>
              <a:ext uri="{FF2B5EF4-FFF2-40B4-BE49-F238E27FC236}">
                <a16:creationId xmlns:a16="http://schemas.microsoft.com/office/drawing/2014/main" id="{27811345-873A-1FF8-EF12-4AFFA4EF3255}"/>
              </a:ext>
            </a:extLst>
          </p:cNvPr>
          <p:cNvSpPr txBox="1"/>
          <p:nvPr/>
        </p:nvSpPr>
        <p:spPr>
          <a:xfrm>
            <a:off x="712255" y="3827819"/>
            <a:ext cx="128620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Replication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OAuth2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83" name="TextBox 41">
            <a:extLst>
              <a:ext uri="{FF2B5EF4-FFF2-40B4-BE49-F238E27FC236}">
                <a16:creationId xmlns:a16="http://schemas.microsoft.com/office/drawing/2014/main" id="{C545C0AD-3E56-A15C-CC84-15D5BB467A6E}"/>
              </a:ext>
            </a:extLst>
          </p:cNvPr>
          <p:cNvSpPr txBox="1"/>
          <p:nvPr/>
        </p:nvSpPr>
        <p:spPr>
          <a:xfrm>
            <a:off x="712255" y="4306180"/>
            <a:ext cx="2953979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Replication using Azure Storage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The Scheduler is used to define tables and receivers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84" name="TextBox 41">
            <a:extLst>
              <a:ext uri="{FF2B5EF4-FFF2-40B4-BE49-F238E27FC236}">
                <a16:creationId xmlns:a16="http://schemas.microsoft.com/office/drawing/2014/main" id="{822316CB-4F31-DE1D-7A4D-31C3AB3046A2}"/>
              </a:ext>
            </a:extLst>
          </p:cNvPr>
          <p:cNvSpPr txBox="1"/>
          <p:nvPr/>
        </p:nvSpPr>
        <p:spPr>
          <a:xfrm>
            <a:off x="733940" y="5245629"/>
            <a:ext cx="216322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Repl. using Azure Storage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Call to HO to check for package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08B94-56FC-8C84-9449-613CFDB35C64}"/>
              </a:ext>
            </a:extLst>
          </p:cNvPr>
          <p:cNvSpPr txBox="1"/>
          <p:nvPr/>
        </p:nvSpPr>
        <p:spPr>
          <a:xfrm>
            <a:off x="730566" y="484137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The Scheduler </a:t>
            </a:r>
          </a:p>
          <a:p>
            <a:r>
              <a:rPr lang="en-US" sz="1000">
                <a:cs typeface="Segoe UI"/>
              </a:rPr>
              <a:t>Runs LSC Web Repl. </a:t>
            </a:r>
            <a:r>
              <a:rPr lang="en-US" sz="1000" err="1">
                <a:cs typeface="Segoe UI"/>
              </a:rPr>
              <a:t>AzS</a:t>
            </a:r>
            <a:r>
              <a:rPr lang="en-US" sz="1000">
                <a:cs typeface="Segoe UI"/>
              </a:rPr>
              <a:t> Utility </a:t>
            </a:r>
            <a:r>
              <a:rPr lang="en-US" sz="1000" err="1">
                <a:cs typeface="Segoe UI"/>
              </a:rPr>
              <a:t>codeunit</a:t>
            </a:r>
            <a:endParaRPr lang="en-US" sz="1000"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A1F95-EF80-60EF-3FFD-7A13910E74B7}"/>
              </a:ext>
            </a:extLst>
          </p:cNvPr>
          <p:cNvSpPr txBox="1"/>
          <p:nvPr/>
        </p:nvSpPr>
        <p:spPr>
          <a:xfrm>
            <a:off x="730566" y="575305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cs typeface="Segoe UI"/>
              </a:rPr>
              <a:t>Web Repl. using Azure Storage</a:t>
            </a:r>
            <a:br>
              <a:rPr lang="en-US" sz="1000">
                <a:cs typeface="Segoe UI"/>
              </a:rPr>
            </a:br>
            <a:r>
              <a:rPr lang="en-US" sz="1000">
                <a:cs typeface="Segoe UI"/>
              </a:rPr>
              <a:t>Package pulled down from Azure Storage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DEECF-06AC-8FB0-BB87-4008C1F46B11}"/>
              </a:ext>
            </a:extLst>
          </p:cNvPr>
          <p:cNvSpPr txBox="1"/>
          <p:nvPr/>
        </p:nvSpPr>
        <p:spPr>
          <a:xfrm>
            <a:off x="6684246" y="5725808"/>
            <a:ext cx="1099631" cy="230832"/>
          </a:xfrm>
          <a:prstGeom prst="rect">
            <a:avLst/>
          </a:prstGeom>
          <a:solidFill>
            <a:srgbClr val="095979"/>
          </a:solidFill>
          <a:ln>
            <a:solidFill>
              <a:srgbClr val="09597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983850E3-2CE2-2A96-B25D-EF41FB310B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4160" y="5325055"/>
            <a:ext cx="372254" cy="372254"/>
          </a:xfrm>
          <a:prstGeom prst="rect">
            <a:avLst/>
          </a:prstGeom>
        </p:spPr>
      </p:pic>
      <p:sp>
        <p:nvSpPr>
          <p:cNvPr id="13" name="TextBox 41">
            <a:extLst>
              <a:ext uri="{FF2B5EF4-FFF2-40B4-BE49-F238E27FC236}">
                <a16:creationId xmlns:a16="http://schemas.microsoft.com/office/drawing/2014/main" id="{332ABA1E-C55D-0383-B088-BEF768ACDED0}"/>
              </a:ext>
            </a:extLst>
          </p:cNvPr>
          <p:cNvSpPr txBox="1"/>
          <p:nvPr/>
        </p:nvSpPr>
        <p:spPr>
          <a:xfrm>
            <a:off x="730566" y="3203591"/>
            <a:ext cx="2477069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 dirty="0">
                <a:cs typeface="Segoe UI"/>
              </a:rPr>
              <a:t>Use the Scheduler to replicate </a:t>
            </a:r>
            <a:endParaRPr lang="en-US" dirty="0"/>
          </a:p>
          <a:p>
            <a:pPr marL="7620" lvl="1"/>
            <a:r>
              <a:rPr lang="en-US" sz="1000" dirty="0">
                <a:cs typeface="Segoe UI"/>
              </a:rPr>
              <a:t>&gt;LS17.5 map LS tables and fields</a:t>
            </a:r>
            <a:endParaRPr lang="en-US" sz="1000" dirty="0">
              <a:cs typeface="Segoe UI" panose="020B0502040204020203" pitchFamily="34" charset="0"/>
            </a:endParaRPr>
          </a:p>
          <a:p>
            <a:pPr marL="7620" lvl="1"/>
            <a:r>
              <a:rPr lang="en-US" sz="1000" dirty="0">
                <a:cs typeface="Segoe UI"/>
              </a:rPr>
              <a:t>&gt;LS18.1 only push not pull</a:t>
            </a:r>
            <a:endParaRPr lang="en-US" sz="1000" dirty="0"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332177-E22A-F9B7-A5D2-48107FF63155}"/>
              </a:ext>
            </a:extLst>
          </p:cNvPr>
          <p:cNvGrpSpPr/>
          <p:nvPr/>
        </p:nvGrpSpPr>
        <p:grpSpPr>
          <a:xfrm>
            <a:off x="8064140" y="5233078"/>
            <a:ext cx="951488" cy="954394"/>
            <a:chOff x="3781026" y="5208388"/>
            <a:chExt cx="951488" cy="9543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A41A83-32FE-7FA5-A2A0-8583FD50CE91}"/>
                </a:ext>
              </a:extLst>
            </p:cNvPr>
            <p:cNvSpPr txBox="1"/>
            <p:nvPr/>
          </p:nvSpPr>
          <p:spPr>
            <a:xfrm>
              <a:off x="3781026" y="5701117"/>
              <a:ext cx="951488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prstClr val="black">
                      <a:lumMod val="75000"/>
                      <a:lumOff val="25000"/>
                    </a:prstClr>
                  </a:solidFill>
                  <a:cs typeface="Segoe UI Semibold"/>
                </a:rPr>
                <a:t>LS Central v. 26</a:t>
              </a:r>
              <a:endParaRPr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Segoe UI Semibold" panose="020B0502040204020203" pitchFamily="34" charset="0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42BBC88E-944D-CADE-2AE7-4AB8DC553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4662" y="5208388"/>
              <a:ext cx="517019" cy="522378"/>
            </a:xfrm>
            <a:prstGeom prst="rect">
              <a:avLst/>
            </a:prstGeom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32E7BB5-6DA3-DD12-1063-1C10965923B8}"/>
              </a:ext>
            </a:extLst>
          </p:cNvPr>
          <p:cNvCxnSpPr>
            <a:cxnSpLocks/>
          </p:cNvCxnSpPr>
          <p:nvPr/>
        </p:nvCxnSpPr>
        <p:spPr>
          <a:xfrm>
            <a:off x="5265013" y="3208789"/>
            <a:ext cx="3267206" cy="1965008"/>
          </a:xfrm>
          <a:prstGeom prst="straightConnector1">
            <a:avLst/>
          </a:prstGeom>
          <a:ln w="28575">
            <a:solidFill>
              <a:srgbClr val="13889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1">
            <a:extLst>
              <a:ext uri="{FF2B5EF4-FFF2-40B4-BE49-F238E27FC236}">
                <a16:creationId xmlns:a16="http://schemas.microsoft.com/office/drawing/2014/main" id="{DE1A470C-4EB0-3E3E-4CC8-1B5387B005E9}"/>
              </a:ext>
            </a:extLst>
          </p:cNvPr>
          <p:cNvSpPr txBox="1"/>
          <p:nvPr/>
        </p:nvSpPr>
        <p:spPr>
          <a:xfrm>
            <a:off x="712255" y="6230587"/>
            <a:ext cx="2477069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 dirty="0">
                <a:cs typeface="Segoe UI"/>
              </a:rPr>
              <a:t>Use the Scheduler to replicate </a:t>
            </a:r>
            <a:endParaRPr lang="en-US" dirty="0"/>
          </a:p>
          <a:p>
            <a:pPr marL="7620" lvl="1"/>
            <a:r>
              <a:rPr lang="en-US" sz="1000" dirty="0">
                <a:cs typeface="Segoe UI"/>
              </a:rPr>
              <a:t>&gt;LS17.5 map LS tables and fields</a:t>
            </a:r>
            <a:endParaRPr lang="en-US" sz="1000" dirty="0"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0A5C82-0C15-D324-4A19-E49BB88A4EBA}"/>
              </a:ext>
            </a:extLst>
          </p:cNvPr>
          <p:cNvSpPr txBox="1"/>
          <p:nvPr/>
        </p:nvSpPr>
        <p:spPr>
          <a:xfrm>
            <a:off x="7129009" y="4903335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9BBD6-D46E-1AE4-60ED-4FCA8BCEF660}"/>
              </a:ext>
            </a:extLst>
          </p:cNvPr>
          <p:cNvSpPr txBox="1"/>
          <p:nvPr/>
        </p:nvSpPr>
        <p:spPr>
          <a:xfrm>
            <a:off x="6036364" y="3760871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E0C434-F59D-575E-C891-0633FD990C42}"/>
              </a:ext>
            </a:extLst>
          </p:cNvPr>
          <p:cNvSpPr txBox="1"/>
          <p:nvPr/>
        </p:nvSpPr>
        <p:spPr>
          <a:xfrm>
            <a:off x="6094838" y="2226439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64710-3D44-0224-464B-94EC0ED957C0}"/>
              </a:ext>
            </a:extLst>
          </p:cNvPr>
          <p:cNvSpPr txBox="1"/>
          <p:nvPr/>
        </p:nvSpPr>
        <p:spPr>
          <a:xfrm>
            <a:off x="6898616" y="3758381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A9948C-DB09-23BC-92A0-E762F7C1C3BF}"/>
              </a:ext>
            </a:extLst>
          </p:cNvPr>
          <p:cNvSpPr txBox="1"/>
          <p:nvPr/>
        </p:nvSpPr>
        <p:spPr>
          <a:xfrm>
            <a:off x="8113087" y="3960151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54727D-DF79-A0C0-8E37-433312D47316}"/>
              </a:ext>
            </a:extLst>
          </p:cNvPr>
          <p:cNvSpPr txBox="1"/>
          <p:nvPr/>
        </p:nvSpPr>
        <p:spPr>
          <a:xfrm>
            <a:off x="7116969" y="6033873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04416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C5F6D-1C2E-E133-2EE2-92DF39FA3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5306463"/>
            <a:ext cx="5369472" cy="452438"/>
          </a:xfrm>
        </p:spPr>
        <p:txBody>
          <a:bodyPr/>
          <a:lstStyle/>
          <a:p>
            <a:r>
              <a:rPr lang="en-IS">
                <a:latin typeface="Aptos" panose="020B0004020202020204" pitchFamily="34" charset="0"/>
              </a:rPr>
              <a:t>Book a session with the</a:t>
            </a:r>
            <a:endParaRPr lang="en-US">
              <a:latin typeface="Aptos" panose="020B0004020202020204" pitchFamily="34" charset="0"/>
            </a:endParaRPr>
          </a:p>
          <a:p>
            <a:r>
              <a:rPr lang="en-IS" sz="4800" b="1">
                <a:latin typeface="Aptos" panose="020B0004020202020204" pitchFamily="34" charset="0"/>
              </a:rPr>
              <a:t>CAP team</a:t>
            </a:r>
          </a:p>
        </p:txBody>
      </p:sp>
      <p:pic>
        <p:nvPicPr>
          <p:cNvPr id="5" name="Picture 2" descr="A qr code on a purple square&#10;&#10;Description automatically generated">
            <a:extLst>
              <a:ext uri="{FF2B5EF4-FFF2-40B4-BE49-F238E27FC236}">
                <a16:creationId xmlns:a16="http://schemas.microsoft.com/office/drawing/2014/main" id="{99E145E5-FD86-D549-D924-5BB13553F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72" y="2236573"/>
            <a:ext cx="2586498" cy="25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CE326AA-6D23-4815-D92D-390E58F60129}"/>
              </a:ext>
            </a:extLst>
          </p:cNvPr>
          <p:cNvSpPr/>
          <p:nvPr/>
        </p:nvSpPr>
        <p:spPr>
          <a:xfrm>
            <a:off x="7714672" y="1244774"/>
            <a:ext cx="2719601" cy="253712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Picture Placeholder 16">
            <a:extLst>
              <a:ext uri="{FF2B5EF4-FFF2-40B4-BE49-F238E27FC236}">
                <a16:creationId xmlns:a16="http://schemas.microsoft.com/office/drawing/2014/main" id="{55A966A3-F6DA-74CD-F400-4C0A5E57AA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3" r="1233"/>
          <a:stretch/>
        </p:blipFill>
        <p:spPr>
          <a:xfrm>
            <a:off x="7707416" y="1240989"/>
            <a:ext cx="2742871" cy="1875056"/>
          </a:xfrm>
          <a:prstGeom prst="rect">
            <a:avLst/>
          </a:prstGeom>
          <a:effectLst>
            <a:softEdge rad="8117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AEAACD-A9FA-11DA-7D7C-83FAD194110C}"/>
              </a:ext>
            </a:extLst>
          </p:cNvPr>
          <p:cNvSpPr txBox="1"/>
          <p:nvPr/>
        </p:nvSpPr>
        <p:spPr>
          <a:xfrm>
            <a:off x="7928739" y="3168237"/>
            <a:ext cx="222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latin typeface="Aptos" panose="020B0004020202020204" pitchFamily="34" charset="0"/>
              </a:rPr>
              <a:t>Aðalbjörg Karlsdóttir</a:t>
            </a:r>
          </a:p>
          <a:p>
            <a:pPr algn="ctr"/>
            <a:r>
              <a:rPr lang="en-IS" sz="1400">
                <a:solidFill>
                  <a:srgbClr val="37B6AC"/>
                </a:solidFill>
                <a:latin typeface="Aptos" panose="020B0004020202020204" pitchFamily="34" charset="0"/>
              </a:rPr>
              <a:t>Onboarding Lead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68A119A-E8A2-D2C0-AC7E-CE402F4D25CB}"/>
              </a:ext>
            </a:extLst>
          </p:cNvPr>
          <p:cNvSpPr/>
          <p:nvPr/>
        </p:nvSpPr>
        <p:spPr>
          <a:xfrm>
            <a:off x="7725967" y="3753921"/>
            <a:ext cx="2721950" cy="2409080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FD6D8-8CC6-8C00-39C7-5ABEA8A104CF}"/>
              </a:ext>
            </a:extLst>
          </p:cNvPr>
          <p:cNvSpPr txBox="1"/>
          <p:nvPr/>
        </p:nvSpPr>
        <p:spPr>
          <a:xfrm>
            <a:off x="7940033" y="5579115"/>
            <a:ext cx="2229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latin typeface="Aptos" panose="020B0004020202020204" pitchFamily="34" charset="0"/>
              </a:rPr>
              <a:t>Ricardo Moinhos</a:t>
            </a:r>
          </a:p>
          <a:p>
            <a:pPr algn="ctr"/>
            <a:r>
              <a:rPr lang="en-IS" sz="1400">
                <a:solidFill>
                  <a:srgbClr val="37B6AC"/>
                </a:solidFill>
                <a:latin typeface="Aptos" panose="020B0004020202020204" pitchFamily="34" charset="0"/>
              </a:rPr>
              <a:t>Onboarding Specialist</a:t>
            </a:r>
          </a:p>
        </p:txBody>
      </p:sp>
      <p:pic>
        <p:nvPicPr>
          <p:cNvPr id="11" name="Picture 10" descr="A person in a suit&#10;&#10;Description automatically generated">
            <a:extLst>
              <a:ext uri="{FF2B5EF4-FFF2-40B4-BE49-F238E27FC236}">
                <a16:creationId xmlns:a16="http://schemas.microsoft.com/office/drawing/2014/main" id="{390B4C26-8FAB-EC7D-984B-7B6260D35E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65" r="12021"/>
          <a:stretch/>
        </p:blipFill>
        <p:spPr>
          <a:xfrm>
            <a:off x="7707416" y="3700855"/>
            <a:ext cx="2742869" cy="1875056"/>
          </a:xfrm>
          <a:prstGeom prst="rect">
            <a:avLst/>
          </a:prstGeom>
        </p:spPr>
      </p:pic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F180AD08-F187-B5F2-B62E-36BF3EA9B5CD}"/>
              </a:ext>
            </a:extLst>
          </p:cNvPr>
          <p:cNvSpPr/>
          <p:nvPr/>
        </p:nvSpPr>
        <p:spPr>
          <a:xfrm>
            <a:off x="5163738" y="-115671"/>
            <a:ext cx="7105754" cy="891153"/>
          </a:xfrm>
          <a:prstGeom prst="roundRect">
            <a:avLst/>
          </a:pr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4EEC19-F34B-0455-0864-AB14B461BBD9}"/>
              </a:ext>
            </a:extLst>
          </p:cNvPr>
          <p:cNvSpPr txBox="1"/>
          <p:nvPr/>
        </p:nvSpPr>
        <p:spPr>
          <a:xfrm>
            <a:off x="4867081" y="145239"/>
            <a:ext cx="7283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US" sz="1800" dirty="0">
                <a:latin typeface="+mn-lt"/>
              </a:rPr>
              <a:t>Book a session: 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portal.lsretail.com/onboarding-ls-central-in-</a:t>
            </a:r>
            <a:r>
              <a:rPr lang="en-US" sz="1800" dirty="0" err="1">
                <a:solidFill>
                  <a:srgbClr val="0070C0"/>
                </a:solidFill>
                <a:latin typeface="+mn-lt"/>
              </a:rPr>
              <a:t>saas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836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17FF2-E6B6-9371-700A-7FEBA9691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2915-28FE-CCA5-09FA-420956C0E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Scheduler Job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45452-E4A2-CCD5-C0C1-0350E5494D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lvl="1"/>
            <a:r>
              <a:rPr lang="en-US">
                <a:latin typeface="+mj-lt"/>
              </a:rPr>
              <a:t>When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When the Scheduler Job is run</a:t>
            </a:r>
          </a:p>
          <a:p>
            <a:pPr lvl="1"/>
            <a:endParaRPr lang="en-US"/>
          </a:p>
          <a:p>
            <a:pPr lvl="1"/>
            <a:r>
              <a:rPr lang="en-US">
                <a:latin typeface="+mj-lt"/>
              </a:rPr>
              <a:t>Defines destination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Location / Distribution Location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Locations / Distribution Groups</a:t>
            </a:r>
          </a:p>
          <a:p>
            <a:pPr lvl="1"/>
            <a:endParaRPr lang="en-US"/>
          </a:p>
          <a:p>
            <a:pPr lvl="1"/>
            <a:r>
              <a:rPr lang="en-US">
                <a:latin typeface="+mj-lt"/>
              </a:rPr>
              <a:t>What is replicated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Scheduler </a:t>
            </a:r>
            <a:r>
              <a:rPr lang="en-US" err="1">
                <a:latin typeface="Aptos Light"/>
              </a:rPr>
              <a:t>subjobs</a:t>
            </a:r>
            <a:endParaRPr lang="en-US">
              <a:latin typeface="Aptos Light"/>
            </a:endParaRPr>
          </a:p>
          <a:p>
            <a:pPr lvl="2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7FA7C-8896-7B1E-D3B4-0022F10BB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00823"/>
            <a:ext cx="6841680" cy="276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42286A-99F9-F7A5-4528-4125DD4E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4375353"/>
            <a:ext cx="8826046" cy="3040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11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BCC8C-BAE3-1372-B6D8-053EBCFDE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B360-160A-FF35-48EE-2CEBAF4BC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Scheduler Subjob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251C8-8A1C-8442-FAA4-B943136458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056657" cy="5544152"/>
          </a:xfrm>
        </p:spPr>
        <p:txBody>
          <a:bodyPr/>
          <a:lstStyle/>
          <a:p>
            <a:r>
              <a:rPr lang="en-US">
                <a:latin typeface="+mj-lt"/>
              </a:rPr>
              <a:t>Replication Methods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Normal</a:t>
            </a:r>
          </a:p>
          <a:p>
            <a:pPr lvl="2"/>
            <a:r>
              <a:rPr lang="en-US"/>
              <a:t>All data </a:t>
            </a:r>
          </a:p>
          <a:p>
            <a:pPr lvl="2"/>
            <a:r>
              <a:rPr lang="en-US"/>
              <a:t>By Replication Counter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By Action</a:t>
            </a:r>
          </a:p>
          <a:p>
            <a:pPr lvl="2"/>
            <a:r>
              <a:rPr lang="en-US"/>
              <a:t>Pre-Actions</a:t>
            </a:r>
          </a:p>
          <a:p>
            <a:pPr lvl="2"/>
            <a:r>
              <a:rPr lang="en-US"/>
              <a:t>Actions</a:t>
            </a:r>
          </a:p>
          <a:p>
            <a:pPr lvl="2"/>
            <a:r>
              <a:rPr lang="en-US"/>
              <a:t>Preload-Actions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3B7D6-D987-48F9-3AA0-2D6AB73174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21" b="5207"/>
          <a:stretch/>
        </p:blipFill>
        <p:spPr>
          <a:xfrm>
            <a:off x="5680358" y="1320870"/>
            <a:ext cx="5486406" cy="1318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E3578A-E8A5-B1CF-D980-4D747056E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788" y="3367838"/>
            <a:ext cx="3772426" cy="73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A257C-F19A-7307-C6C6-5F1CA5785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261" y="4337875"/>
            <a:ext cx="3781953" cy="704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3200E4-EAF3-C547-2A98-A1EFF5215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295" y="5279333"/>
            <a:ext cx="3810532" cy="781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68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D7710-8FCC-BF86-0196-3EB29C297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90AB-7C58-B644-F284-7CCD9B78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039" y="2669794"/>
            <a:ext cx="6877740" cy="666357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FBC6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Replicating Master Data </a:t>
            </a:r>
            <a:br>
              <a:rPr lang="en-US" sz="4400" b="1" i="0" u="none" strike="noStrike" kern="1200" cap="none" spc="0" normalizeH="0" baseline="0" noProof="0">
                <a:ln>
                  <a:noFill/>
                </a:ln>
                <a:solidFill>
                  <a:srgbClr val="EFBC6E"/>
                </a:solidFill>
                <a:effectLst/>
                <a:uLnTx/>
                <a:uFillTx/>
                <a:latin typeface="Aptos" panose="02110004020202020204"/>
              </a:rPr>
            </a:b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FBC6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 Web Replication</a:t>
            </a:r>
            <a:endParaRPr lang="en-US" sz="4400" b="1" i="0" u="none" strike="noStrike" kern="1200" cap="none" spc="0" normalizeH="0" baseline="0" noProof="0">
              <a:ln>
                <a:noFill/>
              </a:ln>
              <a:solidFill>
                <a:srgbClr val="EFBC6E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82695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D3AEC-3A0E-4AAB-A631-070CC7FE6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54A7-B7C7-0BD2-A5C7-7D7DAD71C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7BFB2-6D3F-75CA-A1F8-27DACC7B16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288947"/>
            <a:ext cx="6765359" cy="5544152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  <a:cs typeface="Segoe UI"/>
              </a:rPr>
              <a:t>Activate Web Replication on the 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  <a:cs typeface="Segoe UI"/>
              </a:rPr>
              <a:t>Sc</a:t>
            </a:r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  <a:cs typeface="Segoe UI"/>
              </a:rPr>
              <a:t>heduler job card</a:t>
            </a:r>
          </a:p>
          <a:p>
            <a:endParaRPr lang="en-US" sz="1100" dirty="0">
              <a:solidFill>
                <a:schemeClr val="tx1"/>
              </a:solidFill>
              <a:latin typeface="Aptos" panose="020B0004020202020204" pitchFamily="34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ptos" panose="020B0004020202020204" pitchFamily="34" charset="0"/>
                <a:cs typeface="Segoe UI"/>
              </a:rPr>
              <a:t>Only </a:t>
            </a:r>
            <a:r>
              <a:rPr lang="en-US" dirty="0">
                <a:latin typeface="Aptos" panose="020B0004020202020204" pitchFamily="34" charset="0"/>
                <a:cs typeface="Segoe UI"/>
              </a:rPr>
              <a:t>push from the current location</a:t>
            </a:r>
          </a:p>
          <a:p>
            <a:pPr>
              <a:lnSpc>
                <a:spcPct val="150000"/>
              </a:lnSpc>
            </a:pPr>
            <a:endParaRPr lang="en-US" sz="1100" dirty="0">
              <a:latin typeface="Aptos" panose="020B0004020202020204" pitchFamily="34" charset="0"/>
              <a:cs typeface="Segoe UI"/>
            </a:endParaRPr>
          </a:p>
          <a:p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  <a:cs typeface="Segoe UI"/>
              </a:rPr>
              <a:t>Only to the same table and field at the destination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>
              <a:latin typeface="Aptos" panose="020B0004020202020204" pitchFamily="34" charset="0"/>
              <a:cs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EAEA4-AB82-4D27-D04B-1C718DB2D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841" y="1255562"/>
            <a:ext cx="3829584" cy="148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EF34F-0435-5E8D-8560-1002B8B04300}"/>
              </a:ext>
            </a:extLst>
          </p:cNvPr>
          <p:cNvSpPr txBox="1"/>
          <p:nvPr/>
        </p:nvSpPr>
        <p:spPr>
          <a:xfrm>
            <a:off x="7190841" y="947785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ptos" panose="020B0004020202020204" pitchFamily="34" charset="0"/>
              </a:rPr>
              <a:t>Scheduler Job</a:t>
            </a:r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2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9C94E-0BDA-231C-613C-FF3756151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1E9C-16A1-1400-E970-A9F89837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F708E-1264-A185-2576-87AEE9D99E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8202671" cy="55441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i="0">
                <a:solidFill>
                  <a:schemeClr val="tx1"/>
                </a:solidFill>
                <a:effectLst/>
                <a:latin typeface="+mj-lt"/>
              </a:rPr>
              <a:t>The normal job now supports deletes</a:t>
            </a:r>
            <a:endParaRPr lang="en-US">
              <a:solidFill>
                <a:schemeClr val="tx1"/>
              </a:solidFill>
              <a:latin typeface="+mj-lt"/>
              <a:cs typeface="Segoe UI"/>
            </a:endParaRPr>
          </a:p>
          <a:p>
            <a:pPr lvl="2">
              <a:buFont typeface="Segoe UI" panose="020B0502040204020203" pitchFamily="34" charset="0"/>
              <a:buChar char="‐"/>
            </a:pPr>
            <a:r>
              <a:rPr lang="en-US" sz="2400"/>
              <a:t>Deletes all data in the destination table</a:t>
            </a:r>
          </a:p>
          <a:p>
            <a:pPr>
              <a:lnSpc>
                <a:spcPct val="150000"/>
              </a:lnSpc>
            </a:pPr>
            <a:endParaRPr lang="en-US" sz="1100">
              <a:solidFill>
                <a:schemeClr val="tx1"/>
              </a:solidFill>
              <a:latin typeface="+mj-lt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+mj-lt"/>
                <a:cs typeface="Segoe UI"/>
              </a:rPr>
              <a:t>Data inserted/updated without Data Validation</a:t>
            </a:r>
          </a:p>
          <a:p>
            <a:endParaRPr lang="en-US" sz="1100">
              <a:solidFill>
                <a:schemeClr val="tx1"/>
              </a:solidFill>
              <a:latin typeface="+mj-lt"/>
              <a:cs typeface="Segoe UI"/>
            </a:endParaRPr>
          </a:p>
          <a:p>
            <a:r>
              <a:rPr lang="en-US">
                <a:solidFill>
                  <a:schemeClr val="tx1"/>
                </a:solidFill>
                <a:latin typeface="+mj-lt"/>
                <a:cs typeface="Segoe UI"/>
              </a:rPr>
              <a:t>Solution implemented within BC/AL</a:t>
            </a:r>
          </a:p>
          <a:p>
            <a:endParaRPr lang="en-US" sz="2800">
              <a:solidFill>
                <a:schemeClr val="tx1"/>
              </a:solidFill>
              <a:latin typeface="+mj-lt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64371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19437-C577-5F78-6724-340801685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787B-CA64-ECA2-B961-E0C9502E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EE263-AE60-C343-F241-6501BAA5F6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687233" cy="554415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>
                <a:latin typeface="Aptos" panose="020B0004020202020204" pitchFamily="34" charset="0"/>
                <a:cs typeface="Segoe UI"/>
              </a:rPr>
              <a:t>Step 1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" panose="020B0004020202020204" pitchFamily="34" charset="0"/>
                <a:cs typeface="Segoe UI"/>
              </a:rPr>
              <a:t>Create Replication Requests</a:t>
            </a:r>
          </a:p>
          <a:p>
            <a:pPr>
              <a:lnSpc>
                <a:spcPct val="150000"/>
              </a:lnSpc>
            </a:pPr>
            <a:endParaRPr lang="en-US">
              <a:latin typeface="Aptos" panose="020B0004020202020204" pitchFamily="34" charset="0"/>
              <a:cs typeface="Segoe UI"/>
            </a:endParaRPr>
          </a:p>
          <a:p>
            <a:pPr>
              <a:lnSpc>
                <a:spcPct val="150000"/>
              </a:lnSpc>
            </a:pPr>
            <a:endParaRPr lang="en-US">
              <a:latin typeface="Aptos" panose="020B0004020202020204" pitchFamily="34" charset="0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82DE6-A61C-EC8B-56BA-79F68FDC0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950" y="962526"/>
            <a:ext cx="3829584" cy="148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30428A-884A-64FB-A11C-07E41E1C61C1}"/>
              </a:ext>
            </a:extLst>
          </p:cNvPr>
          <p:cNvSpPr/>
          <p:nvPr/>
        </p:nvSpPr>
        <p:spPr>
          <a:xfrm>
            <a:off x="2294335" y="4894438"/>
            <a:ext cx="149084" cy="25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Graphic 1071">
            <a:extLst>
              <a:ext uri="{FF2B5EF4-FFF2-40B4-BE49-F238E27FC236}">
                <a16:creationId xmlns:a16="http://schemas.microsoft.com/office/drawing/2014/main" id="{FE9D908D-9812-2571-DCE9-BF2EAAECF481}"/>
              </a:ext>
            </a:extLst>
          </p:cNvPr>
          <p:cNvSpPr/>
          <p:nvPr/>
        </p:nvSpPr>
        <p:spPr>
          <a:xfrm>
            <a:off x="1174055" y="3523908"/>
            <a:ext cx="1539450" cy="2515385"/>
          </a:xfrm>
          <a:custGeom>
            <a:avLst/>
            <a:gdLst>
              <a:gd name="connsiteX0" fmla="*/ 364127 w 771095"/>
              <a:gd name="connsiteY0" fmla="*/ 1 h 916916"/>
              <a:gd name="connsiteX1" fmla="*/ 114461 w 771095"/>
              <a:gd name="connsiteY1" fmla="*/ 34516 h 916916"/>
              <a:gd name="connsiteX2" fmla="*/ 34472 w 771095"/>
              <a:gd name="connsiteY2" fmla="*/ 74566 h 916916"/>
              <a:gd name="connsiteX3" fmla="*/ 334 w 771095"/>
              <a:gd name="connsiteY3" fmla="*/ 132198 h 916916"/>
              <a:gd name="connsiteX4" fmla="*/ 334 w 771095"/>
              <a:gd name="connsiteY4" fmla="*/ 133175 h 916916"/>
              <a:gd name="connsiteX5" fmla="*/ 0 w 771095"/>
              <a:gd name="connsiteY5" fmla="*/ 135454 h 916916"/>
              <a:gd name="connsiteX6" fmla="*/ 0 w 771095"/>
              <a:gd name="connsiteY6" fmla="*/ 352961 h 916916"/>
              <a:gd name="connsiteX7" fmla="*/ 0 w 771095"/>
              <a:gd name="connsiteY7" fmla="*/ 354263 h 916916"/>
              <a:gd name="connsiteX8" fmla="*/ 0 w 771095"/>
              <a:gd name="connsiteY8" fmla="*/ 561351 h 916916"/>
              <a:gd name="connsiteX9" fmla="*/ 0 w 771095"/>
              <a:gd name="connsiteY9" fmla="*/ 562653 h 916916"/>
              <a:gd name="connsiteX10" fmla="*/ 0 w 771095"/>
              <a:gd name="connsiteY10" fmla="*/ 781462 h 916916"/>
              <a:gd name="connsiteX11" fmla="*/ 34472 w 771095"/>
              <a:gd name="connsiteY11" fmla="*/ 842351 h 916916"/>
              <a:gd name="connsiteX12" fmla="*/ 114461 w 771095"/>
              <a:gd name="connsiteY12" fmla="*/ 882402 h 916916"/>
              <a:gd name="connsiteX13" fmla="*/ 364127 w 771095"/>
              <a:gd name="connsiteY13" fmla="*/ 916916 h 916916"/>
              <a:gd name="connsiteX14" fmla="*/ 406966 w 771095"/>
              <a:gd name="connsiteY14" fmla="*/ 916916 h 916916"/>
              <a:gd name="connsiteX15" fmla="*/ 656301 w 771095"/>
              <a:gd name="connsiteY15" fmla="*/ 882402 h 916916"/>
              <a:gd name="connsiteX16" fmla="*/ 736289 w 771095"/>
              <a:gd name="connsiteY16" fmla="*/ 842351 h 916916"/>
              <a:gd name="connsiteX17" fmla="*/ 771096 w 771095"/>
              <a:gd name="connsiteY17" fmla="*/ 781462 h 916916"/>
              <a:gd name="connsiteX18" fmla="*/ 771096 w 771095"/>
              <a:gd name="connsiteY18" fmla="*/ 135454 h 916916"/>
              <a:gd name="connsiteX19" fmla="*/ 771096 w 771095"/>
              <a:gd name="connsiteY19" fmla="*/ 133501 h 916916"/>
              <a:gd name="connsiteX20" fmla="*/ 770762 w 771095"/>
              <a:gd name="connsiteY20" fmla="*/ 131547 h 916916"/>
              <a:gd name="connsiteX21" fmla="*/ 736289 w 771095"/>
              <a:gd name="connsiteY21" fmla="*/ 74565 h 916916"/>
              <a:gd name="connsiteX22" fmla="*/ 656300 w 771095"/>
              <a:gd name="connsiteY22" fmla="*/ 34515 h 916916"/>
              <a:gd name="connsiteX23" fmla="*/ 406966 w 771095"/>
              <a:gd name="connsiteY23" fmla="*/ 0 h 916916"/>
              <a:gd name="connsiteX24" fmla="*/ 364127 w 771095"/>
              <a:gd name="connsiteY24" fmla="*/ 41679 h 916916"/>
              <a:gd name="connsiteX25" fmla="*/ 406966 w 771095"/>
              <a:gd name="connsiteY25" fmla="*/ 41679 h 916916"/>
              <a:gd name="connsiteX26" fmla="*/ 642581 w 771095"/>
              <a:gd name="connsiteY26" fmla="*/ 73915 h 916916"/>
              <a:gd name="connsiteX27" fmla="*/ 709183 w 771095"/>
              <a:gd name="connsiteY27" fmla="*/ 106801 h 916916"/>
              <a:gd name="connsiteX28" fmla="*/ 728259 w 771095"/>
              <a:gd name="connsiteY28" fmla="*/ 135454 h 916916"/>
              <a:gd name="connsiteX29" fmla="*/ 707844 w 771095"/>
              <a:gd name="connsiteY29" fmla="*/ 163783 h 916916"/>
              <a:gd name="connsiteX30" fmla="*/ 636558 w 771095"/>
              <a:gd name="connsiteY30" fmla="*/ 196669 h 916916"/>
              <a:gd name="connsiteX31" fmla="*/ 385542 w 771095"/>
              <a:gd name="connsiteY31" fmla="*/ 229230 h 916916"/>
              <a:gd name="connsiteX32" fmla="*/ 134194 w 771095"/>
              <a:gd name="connsiteY32" fmla="*/ 196669 h 916916"/>
              <a:gd name="connsiteX33" fmla="*/ 62908 w 771095"/>
              <a:gd name="connsiteY33" fmla="*/ 163783 h 916916"/>
              <a:gd name="connsiteX34" fmla="*/ 42827 w 771095"/>
              <a:gd name="connsiteY34" fmla="*/ 135454 h 916916"/>
              <a:gd name="connsiteX35" fmla="*/ 61569 w 771095"/>
              <a:gd name="connsiteY35" fmla="*/ 106801 h 916916"/>
              <a:gd name="connsiteX36" fmla="*/ 128505 w 771095"/>
              <a:gd name="connsiteY36" fmla="*/ 73915 h 916916"/>
              <a:gd name="connsiteX37" fmla="*/ 364120 w 771095"/>
              <a:gd name="connsiteY37" fmla="*/ 41679 h 916916"/>
              <a:gd name="connsiteX38" fmla="*/ 728259 w 771095"/>
              <a:gd name="connsiteY38" fmla="*/ 200576 h 916916"/>
              <a:gd name="connsiteX39" fmla="*/ 728259 w 771095"/>
              <a:gd name="connsiteY39" fmla="*/ 354263 h 916916"/>
              <a:gd name="connsiteX40" fmla="*/ 707844 w 771095"/>
              <a:gd name="connsiteY40" fmla="*/ 382592 h 916916"/>
              <a:gd name="connsiteX41" fmla="*/ 636558 w 771095"/>
              <a:gd name="connsiteY41" fmla="*/ 415478 h 916916"/>
              <a:gd name="connsiteX42" fmla="*/ 385542 w 771095"/>
              <a:gd name="connsiteY42" fmla="*/ 448039 h 916916"/>
              <a:gd name="connsiteX43" fmla="*/ 134194 w 771095"/>
              <a:gd name="connsiteY43" fmla="*/ 415478 h 916916"/>
              <a:gd name="connsiteX44" fmla="*/ 62908 w 771095"/>
              <a:gd name="connsiteY44" fmla="*/ 382592 h 916916"/>
              <a:gd name="connsiteX45" fmla="*/ 42827 w 771095"/>
              <a:gd name="connsiteY45" fmla="*/ 354263 h 916916"/>
              <a:gd name="connsiteX46" fmla="*/ 42827 w 771095"/>
              <a:gd name="connsiteY46" fmla="*/ 352310 h 916916"/>
              <a:gd name="connsiteX47" fmla="*/ 42827 w 771095"/>
              <a:gd name="connsiteY47" fmla="*/ 200904 h 916916"/>
              <a:gd name="connsiteX48" fmla="*/ 121142 w 771095"/>
              <a:gd name="connsiteY48" fmla="*/ 236395 h 916916"/>
              <a:gd name="connsiteX49" fmla="*/ 385545 w 771095"/>
              <a:gd name="connsiteY49" fmla="*/ 270910 h 916916"/>
              <a:gd name="connsiteX50" fmla="*/ 649605 w 771095"/>
              <a:gd name="connsiteY50" fmla="*/ 236395 h 916916"/>
              <a:gd name="connsiteX51" fmla="*/ 728256 w 771095"/>
              <a:gd name="connsiteY51" fmla="*/ 200578 h 916916"/>
              <a:gd name="connsiteX52" fmla="*/ 728259 w 771095"/>
              <a:gd name="connsiteY52" fmla="*/ 419385 h 916916"/>
              <a:gd name="connsiteX53" fmla="*/ 728259 w 771095"/>
              <a:gd name="connsiteY53" fmla="*/ 562653 h 916916"/>
              <a:gd name="connsiteX54" fmla="*/ 707844 w 771095"/>
              <a:gd name="connsiteY54" fmla="*/ 590981 h 916916"/>
              <a:gd name="connsiteX55" fmla="*/ 636558 w 771095"/>
              <a:gd name="connsiteY55" fmla="*/ 623867 h 916916"/>
              <a:gd name="connsiteX56" fmla="*/ 385542 w 771095"/>
              <a:gd name="connsiteY56" fmla="*/ 656428 h 916916"/>
              <a:gd name="connsiteX57" fmla="*/ 134194 w 771095"/>
              <a:gd name="connsiteY57" fmla="*/ 623867 h 916916"/>
              <a:gd name="connsiteX58" fmla="*/ 62908 w 771095"/>
              <a:gd name="connsiteY58" fmla="*/ 590981 h 916916"/>
              <a:gd name="connsiteX59" fmla="*/ 42827 w 771095"/>
              <a:gd name="connsiteY59" fmla="*/ 562653 h 916916"/>
              <a:gd name="connsiteX60" fmla="*/ 42827 w 771095"/>
              <a:gd name="connsiteY60" fmla="*/ 560699 h 916916"/>
              <a:gd name="connsiteX61" fmla="*/ 42827 w 771095"/>
              <a:gd name="connsiteY61" fmla="*/ 419713 h 916916"/>
              <a:gd name="connsiteX62" fmla="*/ 121142 w 771095"/>
              <a:gd name="connsiteY62" fmla="*/ 455204 h 916916"/>
              <a:gd name="connsiteX63" fmla="*/ 385545 w 771095"/>
              <a:gd name="connsiteY63" fmla="*/ 489719 h 916916"/>
              <a:gd name="connsiteX64" fmla="*/ 649605 w 771095"/>
              <a:gd name="connsiteY64" fmla="*/ 455204 h 916916"/>
              <a:gd name="connsiteX65" fmla="*/ 728256 w 771095"/>
              <a:gd name="connsiteY65" fmla="*/ 419387 h 916916"/>
              <a:gd name="connsiteX66" fmla="*/ 728259 w 771095"/>
              <a:gd name="connsiteY66" fmla="*/ 627775 h 916916"/>
              <a:gd name="connsiteX67" fmla="*/ 728259 w 771095"/>
              <a:gd name="connsiteY67" fmla="*/ 781462 h 916916"/>
              <a:gd name="connsiteX68" fmla="*/ 709183 w 771095"/>
              <a:gd name="connsiteY68" fmla="*/ 810116 h 916916"/>
              <a:gd name="connsiteX69" fmla="*/ 642581 w 771095"/>
              <a:gd name="connsiteY69" fmla="*/ 843002 h 916916"/>
              <a:gd name="connsiteX70" fmla="*/ 406966 w 771095"/>
              <a:gd name="connsiteY70" fmla="*/ 875237 h 916916"/>
              <a:gd name="connsiteX71" fmla="*/ 364127 w 771095"/>
              <a:gd name="connsiteY71" fmla="*/ 875237 h 916916"/>
              <a:gd name="connsiteX72" fmla="*/ 128512 w 771095"/>
              <a:gd name="connsiteY72" fmla="*/ 843002 h 916916"/>
              <a:gd name="connsiteX73" fmla="*/ 61576 w 771095"/>
              <a:gd name="connsiteY73" fmla="*/ 810116 h 916916"/>
              <a:gd name="connsiteX74" fmla="*/ 42834 w 771095"/>
              <a:gd name="connsiteY74" fmla="*/ 781462 h 916916"/>
              <a:gd name="connsiteX75" fmla="*/ 42834 w 771095"/>
              <a:gd name="connsiteY75" fmla="*/ 628098 h 916916"/>
              <a:gd name="connsiteX76" fmla="*/ 121149 w 771095"/>
              <a:gd name="connsiteY76" fmla="*/ 663589 h 916916"/>
              <a:gd name="connsiteX77" fmla="*/ 385552 w 771095"/>
              <a:gd name="connsiteY77" fmla="*/ 698103 h 916916"/>
              <a:gd name="connsiteX78" fmla="*/ 649612 w 771095"/>
              <a:gd name="connsiteY78" fmla="*/ 663589 h 916916"/>
              <a:gd name="connsiteX79" fmla="*/ 728262 w 771095"/>
              <a:gd name="connsiteY79" fmla="*/ 627772 h 91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71095" h="916916">
                <a:moveTo>
                  <a:pt x="364127" y="1"/>
                </a:moveTo>
                <a:cubicBezTo>
                  <a:pt x="267237" y="1"/>
                  <a:pt x="179598" y="12741"/>
                  <a:pt x="114461" y="34516"/>
                </a:cubicBezTo>
                <a:cubicBezTo>
                  <a:pt x="81913" y="45424"/>
                  <a:pt x="54720" y="58489"/>
                  <a:pt x="34472" y="74566"/>
                </a:cubicBezTo>
                <a:cubicBezTo>
                  <a:pt x="15144" y="89911"/>
                  <a:pt x="1589" y="109610"/>
                  <a:pt x="334" y="132198"/>
                </a:cubicBezTo>
                <a:lnTo>
                  <a:pt x="334" y="133175"/>
                </a:lnTo>
                <a:cubicBezTo>
                  <a:pt x="209" y="133908"/>
                  <a:pt x="84" y="134681"/>
                  <a:pt x="0" y="135454"/>
                </a:cubicBezTo>
                <a:lnTo>
                  <a:pt x="0" y="352961"/>
                </a:lnTo>
                <a:lnTo>
                  <a:pt x="0" y="354263"/>
                </a:lnTo>
                <a:lnTo>
                  <a:pt x="0" y="561351"/>
                </a:lnTo>
                <a:lnTo>
                  <a:pt x="0" y="562653"/>
                </a:lnTo>
                <a:lnTo>
                  <a:pt x="0" y="781462"/>
                </a:lnTo>
                <a:cubicBezTo>
                  <a:pt x="0" y="805476"/>
                  <a:pt x="14224" y="826274"/>
                  <a:pt x="34472" y="842351"/>
                </a:cubicBezTo>
                <a:cubicBezTo>
                  <a:pt x="54720" y="858429"/>
                  <a:pt x="81914" y="871494"/>
                  <a:pt x="114461" y="882402"/>
                </a:cubicBezTo>
                <a:cubicBezTo>
                  <a:pt x="179599" y="904176"/>
                  <a:pt x="267246" y="916916"/>
                  <a:pt x="364127" y="916916"/>
                </a:cubicBezTo>
                <a:lnTo>
                  <a:pt x="406966" y="916916"/>
                </a:lnTo>
                <a:cubicBezTo>
                  <a:pt x="503857" y="916916"/>
                  <a:pt x="591164" y="904176"/>
                  <a:pt x="656301" y="882402"/>
                </a:cubicBezTo>
                <a:cubicBezTo>
                  <a:pt x="688849" y="871494"/>
                  <a:pt x="716041" y="858429"/>
                  <a:pt x="736289" y="842351"/>
                </a:cubicBezTo>
                <a:cubicBezTo>
                  <a:pt x="756538" y="826274"/>
                  <a:pt x="771096" y="805476"/>
                  <a:pt x="771096" y="781462"/>
                </a:cubicBezTo>
                <a:lnTo>
                  <a:pt x="771096" y="135454"/>
                </a:lnTo>
                <a:lnTo>
                  <a:pt x="771096" y="133501"/>
                </a:lnTo>
                <a:cubicBezTo>
                  <a:pt x="771012" y="132849"/>
                  <a:pt x="770887" y="132198"/>
                  <a:pt x="770762" y="131547"/>
                </a:cubicBezTo>
                <a:cubicBezTo>
                  <a:pt x="769256" y="109202"/>
                  <a:pt x="755450" y="89747"/>
                  <a:pt x="736289" y="74565"/>
                </a:cubicBezTo>
                <a:cubicBezTo>
                  <a:pt x="716041" y="58488"/>
                  <a:pt x="688848" y="45423"/>
                  <a:pt x="656300" y="34515"/>
                </a:cubicBezTo>
                <a:cubicBezTo>
                  <a:pt x="591163" y="12740"/>
                  <a:pt x="503857" y="0"/>
                  <a:pt x="406966" y="0"/>
                </a:cubicBezTo>
                <a:close/>
                <a:moveTo>
                  <a:pt x="364127" y="41679"/>
                </a:moveTo>
                <a:lnTo>
                  <a:pt x="406966" y="41679"/>
                </a:lnTo>
                <a:cubicBezTo>
                  <a:pt x="499924" y="41679"/>
                  <a:pt x="583806" y="54255"/>
                  <a:pt x="642581" y="73915"/>
                </a:cubicBezTo>
                <a:cubicBezTo>
                  <a:pt x="671949" y="83724"/>
                  <a:pt x="694875" y="95446"/>
                  <a:pt x="709183" y="106801"/>
                </a:cubicBezTo>
                <a:cubicBezTo>
                  <a:pt x="723491" y="118156"/>
                  <a:pt x="728259" y="127721"/>
                  <a:pt x="728259" y="135454"/>
                </a:cubicBezTo>
                <a:cubicBezTo>
                  <a:pt x="728259" y="142699"/>
                  <a:pt x="723238" y="152305"/>
                  <a:pt x="707844" y="163783"/>
                </a:cubicBezTo>
                <a:cubicBezTo>
                  <a:pt x="692449" y="175261"/>
                  <a:pt x="667933" y="186779"/>
                  <a:pt x="636558" y="196669"/>
                </a:cubicBezTo>
                <a:cubicBezTo>
                  <a:pt x="573805" y="216408"/>
                  <a:pt x="484575" y="229230"/>
                  <a:pt x="385542" y="229230"/>
                </a:cubicBezTo>
                <a:cubicBezTo>
                  <a:pt x="286509" y="229230"/>
                  <a:pt x="196954" y="216408"/>
                  <a:pt x="134194" y="196669"/>
                </a:cubicBezTo>
                <a:cubicBezTo>
                  <a:pt x="102818" y="186779"/>
                  <a:pt x="78302" y="175260"/>
                  <a:pt x="62908" y="163783"/>
                </a:cubicBezTo>
                <a:cubicBezTo>
                  <a:pt x="47514" y="152306"/>
                  <a:pt x="42827" y="142700"/>
                  <a:pt x="42827" y="135454"/>
                </a:cubicBezTo>
                <a:cubicBezTo>
                  <a:pt x="42827" y="127721"/>
                  <a:pt x="47262" y="118156"/>
                  <a:pt x="61569" y="106801"/>
                </a:cubicBezTo>
                <a:cubicBezTo>
                  <a:pt x="75877" y="95446"/>
                  <a:pt x="99137" y="83724"/>
                  <a:pt x="128505" y="73915"/>
                </a:cubicBezTo>
                <a:cubicBezTo>
                  <a:pt x="187284" y="54256"/>
                  <a:pt x="271160" y="41679"/>
                  <a:pt x="364120" y="41679"/>
                </a:cubicBezTo>
                <a:close/>
                <a:moveTo>
                  <a:pt x="728259" y="200576"/>
                </a:moveTo>
                <a:lnTo>
                  <a:pt x="728259" y="354263"/>
                </a:lnTo>
                <a:cubicBezTo>
                  <a:pt x="728259" y="361508"/>
                  <a:pt x="723238" y="371114"/>
                  <a:pt x="707844" y="382592"/>
                </a:cubicBezTo>
                <a:cubicBezTo>
                  <a:pt x="692449" y="394070"/>
                  <a:pt x="667933" y="405588"/>
                  <a:pt x="636558" y="415478"/>
                </a:cubicBezTo>
                <a:cubicBezTo>
                  <a:pt x="573805" y="435218"/>
                  <a:pt x="484575" y="448039"/>
                  <a:pt x="385542" y="448039"/>
                </a:cubicBezTo>
                <a:cubicBezTo>
                  <a:pt x="286509" y="448039"/>
                  <a:pt x="196954" y="435218"/>
                  <a:pt x="134194" y="415478"/>
                </a:cubicBezTo>
                <a:cubicBezTo>
                  <a:pt x="102818" y="405588"/>
                  <a:pt x="78302" y="394069"/>
                  <a:pt x="62908" y="382592"/>
                </a:cubicBezTo>
                <a:cubicBezTo>
                  <a:pt x="47514" y="371115"/>
                  <a:pt x="42827" y="361509"/>
                  <a:pt x="42827" y="354263"/>
                </a:cubicBezTo>
                <a:cubicBezTo>
                  <a:pt x="42869" y="353612"/>
                  <a:pt x="42869" y="352961"/>
                  <a:pt x="42827" y="352310"/>
                </a:cubicBezTo>
                <a:lnTo>
                  <a:pt x="42827" y="200904"/>
                </a:lnTo>
                <a:cubicBezTo>
                  <a:pt x="63452" y="214947"/>
                  <a:pt x="89808" y="226546"/>
                  <a:pt x="121142" y="236395"/>
                </a:cubicBezTo>
                <a:cubicBezTo>
                  <a:pt x="190003" y="258088"/>
                  <a:pt x="282839" y="270910"/>
                  <a:pt x="385545" y="270910"/>
                </a:cubicBezTo>
                <a:cubicBezTo>
                  <a:pt x="488252" y="270910"/>
                  <a:pt x="580752" y="258088"/>
                  <a:pt x="649605" y="236395"/>
                </a:cubicBezTo>
                <a:cubicBezTo>
                  <a:pt x="681149" y="226464"/>
                  <a:pt x="707589" y="214742"/>
                  <a:pt x="728256" y="200578"/>
                </a:cubicBezTo>
                <a:close/>
                <a:moveTo>
                  <a:pt x="728259" y="419385"/>
                </a:moveTo>
                <a:lnTo>
                  <a:pt x="728259" y="562653"/>
                </a:lnTo>
                <a:cubicBezTo>
                  <a:pt x="728259" y="569898"/>
                  <a:pt x="723238" y="579503"/>
                  <a:pt x="707844" y="590981"/>
                </a:cubicBezTo>
                <a:cubicBezTo>
                  <a:pt x="692449" y="602460"/>
                  <a:pt x="667933" y="613977"/>
                  <a:pt x="636558" y="623867"/>
                </a:cubicBezTo>
                <a:cubicBezTo>
                  <a:pt x="573805" y="643607"/>
                  <a:pt x="484575" y="656428"/>
                  <a:pt x="385542" y="656428"/>
                </a:cubicBezTo>
                <a:cubicBezTo>
                  <a:pt x="286509" y="656428"/>
                  <a:pt x="196954" y="643607"/>
                  <a:pt x="134194" y="623867"/>
                </a:cubicBezTo>
                <a:cubicBezTo>
                  <a:pt x="102818" y="613977"/>
                  <a:pt x="78302" y="602459"/>
                  <a:pt x="62908" y="590981"/>
                </a:cubicBezTo>
                <a:cubicBezTo>
                  <a:pt x="47514" y="579504"/>
                  <a:pt x="42827" y="569899"/>
                  <a:pt x="42827" y="562653"/>
                </a:cubicBezTo>
                <a:cubicBezTo>
                  <a:pt x="42869" y="562002"/>
                  <a:pt x="42869" y="561351"/>
                  <a:pt x="42827" y="560699"/>
                </a:cubicBezTo>
                <a:lnTo>
                  <a:pt x="42827" y="419713"/>
                </a:lnTo>
                <a:cubicBezTo>
                  <a:pt x="63452" y="433756"/>
                  <a:pt x="89808" y="445355"/>
                  <a:pt x="121142" y="455204"/>
                </a:cubicBezTo>
                <a:cubicBezTo>
                  <a:pt x="190003" y="476898"/>
                  <a:pt x="282839" y="489719"/>
                  <a:pt x="385545" y="489719"/>
                </a:cubicBezTo>
                <a:cubicBezTo>
                  <a:pt x="488252" y="489719"/>
                  <a:pt x="580752" y="476898"/>
                  <a:pt x="649605" y="455204"/>
                </a:cubicBezTo>
                <a:cubicBezTo>
                  <a:pt x="681149" y="445273"/>
                  <a:pt x="707589" y="433551"/>
                  <a:pt x="728256" y="419387"/>
                </a:cubicBezTo>
                <a:close/>
                <a:moveTo>
                  <a:pt x="728259" y="627775"/>
                </a:moveTo>
                <a:lnTo>
                  <a:pt x="728259" y="781462"/>
                </a:lnTo>
                <a:cubicBezTo>
                  <a:pt x="728259" y="789195"/>
                  <a:pt x="723490" y="798761"/>
                  <a:pt x="709183" y="810116"/>
                </a:cubicBezTo>
                <a:cubicBezTo>
                  <a:pt x="694876" y="821471"/>
                  <a:pt x="671949" y="833193"/>
                  <a:pt x="642581" y="843002"/>
                </a:cubicBezTo>
                <a:cubicBezTo>
                  <a:pt x="583802" y="862660"/>
                  <a:pt x="499927" y="875237"/>
                  <a:pt x="406966" y="875237"/>
                </a:cubicBezTo>
                <a:lnTo>
                  <a:pt x="364127" y="875237"/>
                </a:lnTo>
                <a:cubicBezTo>
                  <a:pt x="271169" y="875237"/>
                  <a:pt x="187287" y="862661"/>
                  <a:pt x="128512" y="843002"/>
                </a:cubicBezTo>
                <a:cubicBezTo>
                  <a:pt x="99144" y="833193"/>
                  <a:pt x="75883" y="821471"/>
                  <a:pt x="61576" y="810116"/>
                </a:cubicBezTo>
                <a:cubicBezTo>
                  <a:pt x="47269" y="798761"/>
                  <a:pt x="42834" y="789195"/>
                  <a:pt x="42834" y="781462"/>
                </a:cubicBezTo>
                <a:lnTo>
                  <a:pt x="42834" y="628098"/>
                </a:lnTo>
                <a:cubicBezTo>
                  <a:pt x="63459" y="642140"/>
                  <a:pt x="89814" y="653739"/>
                  <a:pt x="121149" y="663589"/>
                </a:cubicBezTo>
                <a:cubicBezTo>
                  <a:pt x="190010" y="685282"/>
                  <a:pt x="282845" y="698103"/>
                  <a:pt x="385552" y="698103"/>
                </a:cubicBezTo>
                <a:cubicBezTo>
                  <a:pt x="488258" y="698103"/>
                  <a:pt x="580759" y="685282"/>
                  <a:pt x="649612" y="663589"/>
                </a:cubicBezTo>
                <a:cubicBezTo>
                  <a:pt x="681155" y="653658"/>
                  <a:pt x="707596" y="641936"/>
                  <a:pt x="728262" y="627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3175" cap="flat">
            <a:solidFill>
              <a:schemeClr val="tx2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6A0608-72B5-B891-8599-8FA11B93326E}"/>
              </a:ext>
            </a:extLst>
          </p:cNvPr>
          <p:cNvGrpSpPr/>
          <p:nvPr/>
        </p:nvGrpSpPr>
        <p:grpSpPr>
          <a:xfrm>
            <a:off x="1543041" y="3796767"/>
            <a:ext cx="1076559" cy="499646"/>
            <a:chOff x="4617920" y="2290896"/>
            <a:chExt cx="559285" cy="33712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CE06A45-1FCD-0C58-92C7-01C864A971B3}"/>
                </a:ext>
              </a:extLst>
            </p:cNvPr>
            <p:cNvSpPr/>
            <p:nvPr/>
          </p:nvSpPr>
          <p:spPr>
            <a:xfrm>
              <a:off x="4617920" y="2290896"/>
              <a:ext cx="408347" cy="2923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ABF215-329E-89EC-D12B-6A2DA93543F9}"/>
                </a:ext>
              </a:extLst>
            </p:cNvPr>
            <p:cNvSpPr txBox="1"/>
            <p:nvPr/>
          </p:nvSpPr>
          <p:spPr>
            <a:xfrm>
              <a:off x="4618605" y="2312930"/>
              <a:ext cx="558600" cy="31509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Scheduler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110004020202020204"/>
                </a:rPr>
                <a:t>Job – Data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110004020202020204"/>
                </a:rPr>
                <a:t>Distribution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110004020202020204"/>
                </a:rPr>
                <a:t>WS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30ACFC-D143-FA61-1164-C27E97B301A5}"/>
              </a:ext>
            </a:extLst>
          </p:cNvPr>
          <p:cNvGrpSpPr/>
          <p:nvPr/>
        </p:nvGrpSpPr>
        <p:grpSpPr>
          <a:xfrm>
            <a:off x="1541677" y="4282126"/>
            <a:ext cx="1076559" cy="433222"/>
            <a:chOff x="4611164" y="2299686"/>
            <a:chExt cx="559285" cy="29231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0E1B79-0766-DFFD-DA9E-A072F4F79F83}"/>
                </a:ext>
              </a:extLst>
            </p:cNvPr>
            <p:cNvSpPr/>
            <p:nvPr/>
          </p:nvSpPr>
          <p:spPr>
            <a:xfrm>
              <a:off x="4611167" y="2299686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7DB892-7E41-8EB0-7AF0-9DD99EFCE97F}"/>
                </a:ext>
              </a:extLst>
            </p:cNvPr>
            <p:cNvSpPr txBox="1"/>
            <p:nvPr/>
          </p:nvSpPr>
          <p:spPr>
            <a:xfrm>
              <a:off x="4611164" y="2336327"/>
              <a:ext cx="559285" cy="2112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110004020202020204"/>
                </a:rPr>
                <a:t>Request 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Table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612D121-30AA-FCCA-35CE-C82885AA16CF}"/>
              </a:ext>
            </a:extLst>
          </p:cNvPr>
          <p:cNvSpPr txBox="1"/>
          <p:nvPr/>
        </p:nvSpPr>
        <p:spPr>
          <a:xfrm>
            <a:off x="1543041" y="3109195"/>
            <a:ext cx="88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43D77-84D8-EC6C-9568-CDE3D91D6724}"/>
              </a:ext>
            </a:extLst>
          </p:cNvPr>
          <p:cNvSpPr txBox="1"/>
          <p:nvPr/>
        </p:nvSpPr>
        <p:spPr>
          <a:xfrm>
            <a:off x="7369950" y="669032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Scheduler Job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24252"/>
      </p:ext>
    </p:extLst>
  </p:cSld>
  <p:clrMapOvr>
    <a:masterClrMapping/>
  </p:clrMapOvr>
</p:sld>
</file>

<file path=ppt/theme/theme1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4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7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a1a525c2-d4eb-46fe-9b09-8f8634d7947d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0ec22545-32f7-47c8-afbd-c0084660662b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8FE97B0-27DE-4953-A8D3-8219E909CDFF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4</TotalTime>
  <Words>1576</Words>
  <Application>Microsoft Office PowerPoint</Application>
  <PresentationFormat>Widescreen</PresentationFormat>
  <Paragraphs>460</Paragraphs>
  <Slides>40</Slides>
  <Notes>39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Aptos</vt:lpstr>
      <vt:lpstr>Aptos </vt:lpstr>
      <vt:lpstr>Aptos Black</vt:lpstr>
      <vt:lpstr>Aptos Display</vt:lpstr>
      <vt:lpstr>Aptos ExtraBold</vt:lpstr>
      <vt:lpstr>Aptos Light</vt:lpstr>
      <vt:lpstr>Arial</vt:lpstr>
      <vt:lpstr>Calibri</vt:lpstr>
      <vt:lpstr>Courier New</vt:lpstr>
      <vt:lpstr>Segoe UI</vt:lpstr>
      <vt:lpstr>Segoe UI Semibold</vt:lpstr>
      <vt:lpstr>Segoe UI,Sans-Serif</vt:lpstr>
      <vt:lpstr>System Font Regular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PowerPoint Presentation</vt:lpstr>
      <vt:lpstr>Agenda</vt:lpstr>
      <vt:lpstr>Replication fundamentals </vt:lpstr>
      <vt:lpstr>Scheduler Job</vt:lpstr>
      <vt:lpstr>Scheduler Subjob</vt:lpstr>
      <vt:lpstr>Replicating Master Data  with Web Replication</vt:lpstr>
      <vt:lpstr>Web Replication</vt:lpstr>
      <vt:lpstr>Web Replication</vt:lpstr>
      <vt:lpstr>Web Replication</vt:lpstr>
      <vt:lpstr>Web Replication</vt:lpstr>
      <vt:lpstr>Point to Point (P2P)</vt:lpstr>
      <vt:lpstr>Azure Storage (AzS)</vt:lpstr>
      <vt:lpstr>Azure Storage (AzS)</vt:lpstr>
      <vt:lpstr>Company to Company (C2C)</vt:lpstr>
      <vt:lpstr>Web Replication Monitor</vt:lpstr>
      <vt:lpstr>Timestamps</vt:lpstr>
      <vt:lpstr>Timestamp</vt:lpstr>
      <vt:lpstr>Send POS Transactions to  Head Office</vt:lpstr>
      <vt:lpstr>Send POS Transactions (Send Transaction)</vt:lpstr>
      <vt:lpstr>Send POS Transactions (Web Replication)</vt:lpstr>
      <vt:lpstr>Send POS Transactions  through Service Bus  to Head Office</vt:lpstr>
      <vt:lpstr>Send POS Transactions through  Azure Service Bus</vt:lpstr>
      <vt:lpstr>Send POS Transactions through  Azure Service Bus</vt:lpstr>
      <vt:lpstr>Send POS Transactions through  Azure Service Bus</vt:lpstr>
      <vt:lpstr>Send Transaction - summary</vt:lpstr>
      <vt:lpstr>Send Transaction - summary</vt:lpstr>
      <vt:lpstr>Offline POS – best practices  </vt:lpstr>
      <vt:lpstr>PowerPoint Presentation</vt:lpstr>
      <vt:lpstr>PowerPoint Presentation</vt:lpstr>
      <vt:lpstr>Offline POS – best practices </vt:lpstr>
      <vt:lpstr>The new Offline POS – benefits </vt:lpstr>
      <vt:lpstr>The new Offline POS – benefits </vt:lpstr>
      <vt:lpstr>Offline POS – Backward Compatibility</vt:lpstr>
      <vt:lpstr>How to replicate to and from an old LS Central database?  </vt:lpstr>
      <vt:lpstr>Replicating to SaaS from an older version</vt:lpstr>
      <vt:lpstr>Replicating to SaaS from an older version</vt:lpstr>
      <vt:lpstr>Replicating to SaaS from an older version </vt:lpstr>
      <vt:lpstr>Replicating to SaaS from an older version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5</cp:revision>
  <dcterms:created xsi:type="dcterms:W3CDTF">2024-11-13T15:03:21Z</dcterms:created>
  <dcterms:modified xsi:type="dcterms:W3CDTF">2025-04-30T10:14:25Z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